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5"/>
  </p:notesMasterIdLst>
  <p:sldIdLst>
    <p:sldId id="526" r:id="rId4"/>
    <p:sldId id="513" r:id="rId5"/>
    <p:sldId id="512" r:id="rId6"/>
    <p:sldId id="544" r:id="rId7"/>
    <p:sldId id="546" r:id="rId8"/>
    <p:sldId id="541" r:id="rId9"/>
    <p:sldId id="545" r:id="rId10"/>
    <p:sldId id="547" r:id="rId11"/>
    <p:sldId id="548" r:id="rId12"/>
    <p:sldId id="549" r:id="rId13"/>
    <p:sldId id="550" r:id="rId14"/>
    <p:sldId id="551" r:id="rId15"/>
    <p:sldId id="552" r:id="rId16"/>
    <p:sldId id="558" r:id="rId17"/>
    <p:sldId id="515" r:id="rId18"/>
    <p:sldId id="488" r:id="rId19"/>
    <p:sldId id="483" r:id="rId20"/>
    <p:sldId id="537" r:id="rId21"/>
    <p:sldId id="555" r:id="rId22"/>
    <p:sldId id="556" r:id="rId23"/>
    <p:sldId id="557" r:id="rId24"/>
  </p:sldIdLst>
  <p:sldSz cx="9144000" cy="6858000" type="screen4x3"/>
  <p:notesSz cx="6858000" cy="9144000"/>
  <p:defaultTextStyle>
    <a:defPPr>
      <a:defRPr lang="en-US"/>
    </a:defPPr>
    <a:lvl1pPr marL="0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4570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B"/>
    <a:srgbClr val="660066"/>
    <a:srgbClr val="31869D"/>
    <a:srgbClr val="F79647"/>
    <a:srgbClr val="E6E6E6"/>
    <a:srgbClr val="FFF329"/>
    <a:srgbClr val="EDE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8" autoAdjust="0"/>
    <p:restoredTop sz="96663" autoAdjust="0"/>
  </p:normalViewPr>
  <p:slideViewPr>
    <p:cSldViewPr snapToGrid="0" snapToObjects="1">
      <p:cViewPr varScale="1">
        <p:scale>
          <a:sx n="62" d="100"/>
          <a:sy n="62" d="100"/>
        </p:scale>
        <p:origin x="1000" y="56"/>
      </p:cViewPr>
      <p:guideLst>
        <p:guide orient="horz" pos="2160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8B86C-87A2-4A96-9596-0F65EAB72DC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5DB6E7-34C3-48F7-B25F-6E577D458F63}">
      <dgm:prSet/>
      <dgm:spPr>
        <a:solidFill>
          <a:srgbClr val="660066"/>
        </a:solidFill>
      </dgm:spPr>
      <dgm:t>
        <a:bodyPr/>
        <a:lstStyle/>
        <a:p>
          <a:r>
            <a:rPr lang="en-GB"/>
            <a:t>Direct MDT training</a:t>
          </a:r>
          <a:endParaRPr lang="en-US"/>
        </a:p>
      </dgm:t>
    </dgm:pt>
    <dgm:pt modelId="{F8758EAC-4A3F-4F58-A94B-ADC362DF6A64}" type="parTrans" cxnId="{64237385-79F5-494E-B2B1-83A19D4D5033}">
      <dgm:prSet/>
      <dgm:spPr/>
      <dgm:t>
        <a:bodyPr/>
        <a:lstStyle/>
        <a:p>
          <a:endParaRPr lang="en-US"/>
        </a:p>
      </dgm:t>
    </dgm:pt>
    <dgm:pt modelId="{77FD6641-E139-4CFC-9992-10F84A387285}" type="sibTrans" cxnId="{64237385-79F5-494E-B2B1-83A19D4D5033}">
      <dgm:prSet/>
      <dgm:spPr/>
      <dgm:t>
        <a:bodyPr/>
        <a:lstStyle/>
        <a:p>
          <a:endParaRPr lang="en-US"/>
        </a:p>
      </dgm:t>
    </dgm:pt>
    <dgm:pt modelId="{88705EAD-113F-4CF0-A87C-38F82D5FDC89}">
      <dgm:prSet/>
      <dgm:spPr>
        <a:solidFill>
          <a:srgbClr val="77933B"/>
        </a:solidFill>
      </dgm:spPr>
      <dgm:t>
        <a:bodyPr/>
        <a:lstStyle/>
        <a:p>
          <a:r>
            <a:rPr lang="en-GB"/>
            <a:t>Leadership development workshops on strategic relational security</a:t>
          </a:r>
          <a:endParaRPr lang="en-US"/>
        </a:p>
      </dgm:t>
    </dgm:pt>
    <dgm:pt modelId="{E15DC489-E14B-4617-ABDA-9A69CEC50139}" type="parTrans" cxnId="{FADB5632-49FE-4535-87BC-D83930EDC08C}">
      <dgm:prSet/>
      <dgm:spPr/>
      <dgm:t>
        <a:bodyPr/>
        <a:lstStyle/>
        <a:p>
          <a:endParaRPr lang="en-US"/>
        </a:p>
      </dgm:t>
    </dgm:pt>
    <dgm:pt modelId="{01E9C92D-8645-4F6D-BFC7-B058321E9FC8}" type="sibTrans" cxnId="{FADB5632-49FE-4535-87BC-D83930EDC08C}">
      <dgm:prSet/>
      <dgm:spPr/>
      <dgm:t>
        <a:bodyPr/>
        <a:lstStyle/>
        <a:p>
          <a:endParaRPr lang="en-US"/>
        </a:p>
      </dgm:t>
    </dgm:pt>
    <dgm:pt modelId="{6E44A4C3-42D5-420D-99C6-2FB2332281C2}">
      <dgm:prSet/>
      <dgm:spPr>
        <a:solidFill>
          <a:srgbClr val="F79647"/>
        </a:solidFill>
      </dgm:spPr>
      <dgm:t>
        <a:bodyPr/>
        <a:lstStyle/>
        <a:p>
          <a:r>
            <a:rPr lang="en-GB"/>
            <a:t>Relational security facilitator programmes (training &amp; mentorship)</a:t>
          </a:r>
          <a:endParaRPr lang="en-US"/>
        </a:p>
      </dgm:t>
    </dgm:pt>
    <dgm:pt modelId="{44CAD3E5-8D43-46C8-BC69-FDB7CB5DAF7F}" type="parTrans" cxnId="{73DDB641-441C-4B32-AEFD-B67108432BAC}">
      <dgm:prSet/>
      <dgm:spPr/>
      <dgm:t>
        <a:bodyPr/>
        <a:lstStyle/>
        <a:p>
          <a:endParaRPr lang="en-US"/>
        </a:p>
      </dgm:t>
    </dgm:pt>
    <dgm:pt modelId="{1F202D8F-B644-47A9-B260-2E00A6F18038}" type="sibTrans" cxnId="{73DDB641-441C-4B32-AEFD-B67108432BAC}">
      <dgm:prSet/>
      <dgm:spPr/>
      <dgm:t>
        <a:bodyPr/>
        <a:lstStyle/>
        <a:p>
          <a:endParaRPr lang="en-US"/>
        </a:p>
      </dgm:t>
    </dgm:pt>
    <dgm:pt modelId="{8C962B5A-941E-470A-AF8B-D6C0B15C0E5A}">
      <dgm:prSet/>
      <dgm:spPr>
        <a:solidFill>
          <a:srgbClr val="31869D"/>
        </a:solidFill>
      </dgm:spPr>
      <dgm:t>
        <a:bodyPr/>
        <a:lstStyle/>
        <a:p>
          <a:r>
            <a:rPr lang="en-GB"/>
            <a:t>Revision of policies, training and care planning strategies</a:t>
          </a:r>
          <a:endParaRPr lang="en-US"/>
        </a:p>
      </dgm:t>
    </dgm:pt>
    <dgm:pt modelId="{DDFDDAB1-5C33-4F58-BED2-2A5FD78A1738}" type="parTrans" cxnId="{43875A9B-256F-432E-9BDE-A94B3E76E353}">
      <dgm:prSet/>
      <dgm:spPr/>
      <dgm:t>
        <a:bodyPr/>
        <a:lstStyle/>
        <a:p>
          <a:endParaRPr lang="en-US"/>
        </a:p>
      </dgm:t>
    </dgm:pt>
    <dgm:pt modelId="{9524E6E4-EF64-40B5-A074-9F7C16D1B485}" type="sibTrans" cxnId="{43875A9B-256F-432E-9BDE-A94B3E76E353}">
      <dgm:prSet/>
      <dgm:spPr/>
      <dgm:t>
        <a:bodyPr/>
        <a:lstStyle/>
        <a:p>
          <a:endParaRPr lang="en-US"/>
        </a:p>
      </dgm:t>
    </dgm:pt>
    <dgm:pt modelId="{F2C2AAD4-C98C-42D3-8D26-387E338D6728}">
      <dgm:prSet/>
      <dgm:spPr>
        <a:solidFill>
          <a:srgbClr val="660066"/>
        </a:solidFill>
      </dgm:spPr>
      <dgm:t>
        <a:bodyPr/>
        <a:lstStyle/>
        <a:p>
          <a:r>
            <a:rPr lang="en-GB"/>
            <a:t>Relational security resource e-pack license</a:t>
          </a:r>
          <a:endParaRPr lang="en-US"/>
        </a:p>
      </dgm:t>
    </dgm:pt>
    <dgm:pt modelId="{1CF09823-0948-4858-8155-727F12FCF269}" type="parTrans" cxnId="{1AB4C164-CDE4-4C72-827B-81A28F79AD33}">
      <dgm:prSet/>
      <dgm:spPr/>
      <dgm:t>
        <a:bodyPr/>
        <a:lstStyle/>
        <a:p>
          <a:endParaRPr lang="en-US"/>
        </a:p>
      </dgm:t>
    </dgm:pt>
    <dgm:pt modelId="{7AD84F21-7226-4804-838D-0F5985CC35F3}" type="sibTrans" cxnId="{1AB4C164-CDE4-4C72-827B-81A28F79AD33}">
      <dgm:prSet/>
      <dgm:spPr/>
      <dgm:t>
        <a:bodyPr/>
        <a:lstStyle/>
        <a:p>
          <a:endParaRPr lang="en-US"/>
        </a:p>
      </dgm:t>
    </dgm:pt>
    <dgm:pt modelId="{21C99D64-2B73-4E0E-9537-7381F5B92602}">
      <dgm:prSet/>
      <dgm:spPr>
        <a:solidFill>
          <a:srgbClr val="77933B"/>
        </a:solidFill>
      </dgm:spPr>
      <dgm:t>
        <a:bodyPr/>
        <a:lstStyle/>
        <a:p>
          <a:r>
            <a:rPr lang="en-GB" b="1"/>
            <a:t>E-learning programmes </a:t>
          </a:r>
          <a:endParaRPr lang="en-US"/>
        </a:p>
      </dgm:t>
    </dgm:pt>
    <dgm:pt modelId="{DBE13AD3-DD1E-4777-A281-EAF137F61DCD}" type="parTrans" cxnId="{75629119-2C3C-48DD-B9ED-5A6A41201770}">
      <dgm:prSet/>
      <dgm:spPr/>
      <dgm:t>
        <a:bodyPr/>
        <a:lstStyle/>
        <a:p>
          <a:endParaRPr lang="en-US"/>
        </a:p>
      </dgm:t>
    </dgm:pt>
    <dgm:pt modelId="{8055CF02-3E26-4831-8048-96625D1444DE}" type="sibTrans" cxnId="{75629119-2C3C-48DD-B9ED-5A6A41201770}">
      <dgm:prSet/>
      <dgm:spPr/>
      <dgm:t>
        <a:bodyPr/>
        <a:lstStyle/>
        <a:p>
          <a:endParaRPr lang="en-US"/>
        </a:p>
      </dgm:t>
    </dgm:pt>
    <dgm:pt modelId="{D77C9EBA-53F4-A244-AF33-A88DBE965AC3}" type="pres">
      <dgm:prSet presAssocID="{DED8B86C-87A2-4A96-9596-0F65EAB72DC7}" presName="diagram" presStyleCnt="0">
        <dgm:presLayoutVars>
          <dgm:dir/>
          <dgm:resizeHandles val="exact"/>
        </dgm:presLayoutVars>
      </dgm:prSet>
      <dgm:spPr/>
    </dgm:pt>
    <dgm:pt modelId="{64C93DBA-DC20-8A42-BC84-76C5AA18B4C8}" type="pres">
      <dgm:prSet presAssocID="{DA5DB6E7-34C3-48F7-B25F-6E577D458F63}" presName="node" presStyleLbl="node1" presStyleIdx="0" presStyleCnt="6">
        <dgm:presLayoutVars>
          <dgm:bulletEnabled val="1"/>
        </dgm:presLayoutVars>
      </dgm:prSet>
      <dgm:spPr/>
    </dgm:pt>
    <dgm:pt modelId="{FD898463-07B4-2641-AECC-5FFF1924B2E6}" type="pres">
      <dgm:prSet presAssocID="{77FD6641-E139-4CFC-9992-10F84A387285}" presName="sibTrans" presStyleCnt="0"/>
      <dgm:spPr/>
    </dgm:pt>
    <dgm:pt modelId="{A1438E0A-D1C2-7042-A2DE-65E1FDF9F8D8}" type="pres">
      <dgm:prSet presAssocID="{88705EAD-113F-4CF0-A87C-38F82D5FDC89}" presName="node" presStyleLbl="node1" presStyleIdx="1" presStyleCnt="6">
        <dgm:presLayoutVars>
          <dgm:bulletEnabled val="1"/>
        </dgm:presLayoutVars>
      </dgm:prSet>
      <dgm:spPr/>
    </dgm:pt>
    <dgm:pt modelId="{B4542259-6C0E-774A-94F0-17B6CBEF00C5}" type="pres">
      <dgm:prSet presAssocID="{01E9C92D-8645-4F6D-BFC7-B058321E9FC8}" presName="sibTrans" presStyleCnt="0"/>
      <dgm:spPr/>
    </dgm:pt>
    <dgm:pt modelId="{178DDE44-CFB4-E24E-B2A8-6AE686685F5A}" type="pres">
      <dgm:prSet presAssocID="{6E44A4C3-42D5-420D-99C6-2FB2332281C2}" presName="node" presStyleLbl="node1" presStyleIdx="2" presStyleCnt="6">
        <dgm:presLayoutVars>
          <dgm:bulletEnabled val="1"/>
        </dgm:presLayoutVars>
      </dgm:prSet>
      <dgm:spPr/>
    </dgm:pt>
    <dgm:pt modelId="{B46E6C66-BFC6-1C4C-B488-AD8DE0281798}" type="pres">
      <dgm:prSet presAssocID="{1F202D8F-B644-47A9-B260-2E00A6F18038}" presName="sibTrans" presStyleCnt="0"/>
      <dgm:spPr/>
    </dgm:pt>
    <dgm:pt modelId="{B790A611-FAB0-0347-89A9-FC54B3E3B386}" type="pres">
      <dgm:prSet presAssocID="{8C962B5A-941E-470A-AF8B-D6C0B15C0E5A}" presName="node" presStyleLbl="node1" presStyleIdx="3" presStyleCnt="6">
        <dgm:presLayoutVars>
          <dgm:bulletEnabled val="1"/>
        </dgm:presLayoutVars>
      </dgm:prSet>
      <dgm:spPr/>
    </dgm:pt>
    <dgm:pt modelId="{55D3AF80-FADB-9141-9F5D-2EA05FEB4360}" type="pres">
      <dgm:prSet presAssocID="{9524E6E4-EF64-40B5-A074-9F7C16D1B485}" presName="sibTrans" presStyleCnt="0"/>
      <dgm:spPr/>
    </dgm:pt>
    <dgm:pt modelId="{A68AA27B-69C8-A34A-A7A3-7804262EE08E}" type="pres">
      <dgm:prSet presAssocID="{F2C2AAD4-C98C-42D3-8D26-387E338D6728}" presName="node" presStyleLbl="node1" presStyleIdx="4" presStyleCnt="6">
        <dgm:presLayoutVars>
          <dgm:bulletEnabled val="1"/>
        </dgm:presLayoutVars>
      </dgm:prSet>
      <dgm:spPr/>
    </dgm:pt>
    <dgm:pt modelId="{C922F1F6-4539-B84B-B5CC-3D1B79798383}" type="pres">
      <dgm:prSet presAssocID="{7AD84F21-7226-4804-838D-0F5985CC35F3}" presName="sibTrans" presStyleCnt="0"/>
      <dgm:spPr/>
    </dgm:pt>
    <dgm:pt modelId="{8D307213-D3CC-614C-A3A8-70DD87723D95}" type="pres">
      <dgm:prSet presAssocID="{21C99D64-2B73-4E0E-9537-7381F5B92602}" presName="node" presStyleLbl="node1" presStyleIdx="5" presStyleCnt="6">
        <dgm:presLayoutVars>
          <dgm:bulletEnabled val="1"/>
        </dgm:presLayoutVars>
      </dgm:prSet>
      <dgm:spPr/>
    </dgm:pt>
  </dgm:ptLst>
  <dgm:cxnLst>
    <dgm:cxn modelId="{7B1C4118-F6B9-5E40-8BB6-0400DB1425DE}" type="presOf" srcId="{8C962B5A-941E-470A-AF8B-D6C0B15C0E5A}" destId="{B790A611-FAB0-0347-89A9-FC54B3E3B386}" srcOrd="0" destOrd="0" presId="urn:microsoft.com/office/officeart/2005/8/layout/default"/>
    <dgm:cxn modelId="{75629119-2C3C-48DD-B9ED-5A6A41201770}" srcId="{DED8B86C-87A2-4A96-9596-0F65EAB72DC7}" destId="{21C99D64-2B73-4E0E-9537-7381F5B92602}" srcOrd="5" destOrd="0" parTransId="{DBE13AD3-DD1E-4777-A281-EAF137F61DCD}" sibTransId="{8055CF02-3E26-4831-8048-96625D1444DE}"/>
    <dgm:cxn modelId="{B0E6402B-8A4E-0C4A-9FF8-57B580021D69}" type="presOf" srcId="{DA5DB6E7-34C3-48F7-B25F-6E577D458F63}" destId="{64C93DBA-DC20-8A42-BC84-76C5AA18B4C8}" srcOrd="0" destOrd="0" presId="urn:microsoft.com/office/officeart/2005/8/layout/default"/>
    <dgm:cxn modelId="{FADB5632-49FE-4535-87BC-D83930EDC08C}" srcId="{DED8B86C-87A2-4A96-9596-0F65EAB72DC7}" destId="{88705EAD-113F-4CF0-A87C-38F82D5FDC89}" srcOrd="1" destOrd="0" parTransId="{E15DC489-E14B-4617-ABDA-9A69CEC50139}" sibTransId="{01E9C92D-8645-4F6D-BFC7-B058321E9FC8}"/>
    <dgm:cxn modelId="{73DDB641-441C-4B32-AEFD-B67108432BAC}" srcId="{DED8B86C-87A2-4A96-9596-0F65EAB72DC7}" destId="{6E44A4C3-42D5-420D-99C6-2FB2332281C2}" srcOrd="2" destOrd="0" parTransId="{44CAD3E5-8D43-46C8-BC69-FDB7CB5DAF7F}" sibTransId="{1F202D8F-B644-47A9-B260-2E00A6F18038}"/>
    <dgm:cxn modelId="{1AB4C164-CDE4-4C72-827B-81A28F79AD33}" srcId="{DED8B86C-87A2-4A96-9596-0F65EAB72DC7}" destId="{F2C2AAD4-C98C-42D3-8D26-387E338D6728}" srcOrd="4" destOrd="0" parTransId="{1CF09823-0948-4858-8155-727F12FCF269}" sibTransId="{7AD84F21-7226-4804-838D-0F5985CC35F3}"/>
    <dgm:cxn modelId="{A0BDAF45-CD2B-8E4A-A2FD-67ECDE6B9798}" type="presOf" srcId="{88705EAD-113F-4CF0-A87C-38F82D5FDC89}" destId="{A1438E0A-D1C2-7042-A2DE-65E1FDF9F8D8}" srcOrd="0" destOrd="0" presId="urn:microsoft.com/office/officeart/2005/8/layout/default"/>
    <dgm:cxn modelId="{E74FD652-71A8-6345-9CE1-70082E099BC7}" type="presOf" srcId="{21C99D64-2B73-4E0E-9537-7381F5B92602}" destId="{8D307213-D3CC-614C-A3A8-70DD87723D95}" srcOrd="0" destOrd="0" presId="urn:microsoft.com/office/officeart/2005/8/layout/default"/>
    <dgm:cxn modelId="{9CA7AA7B-E476-354F-8F22-C3E658D8DE77}" type="presOf" srcId="{6E44A4C3-42D5-420D-99C6-2FB2332281C2}" destId="{178DDE44-CFB4-E24E-B2A8-6AE686685F5A}" srcOrd="0" destOrd="0" presId="urn:microsoft.com/office/officeart/2005/8/layout/default"/>
    <dgm:cxn modelId="{64237385-79F5-494E-B2B1-83A19D4D5033}" srcId="{DED8B86C-87A2-4A96-9596-0F65EAB72DC7}" destId="{DA5DB6E7-34C3-48F7-B25F-6E577D458F63}" srcOrd="0" destOrd="0" parTransId="{F8758EAC-4A3F-4F58-A94B-ADC362DF6A64}" sibTransId="{77FD6641-E139-4CFC-9992-10F84A387285}"/>
    <dgm:cxn modelId="{B065CB96-DF02-7845-B473-AA09FCFC99EF}" type="presOf" srcId="{DED8B86C-87A2-4A96-9596-0F65EAB72DC7}" destId="{D77C9EBA-53F4-A244-AF33-A88DBE965AC3}" srcOrd="0" destOrd="0" presId="urn:microsoft.com/office/officeart/2005/8/layout/default"/>
    <dgm:cxn modelId="{43875A9B-256F-432E-9BDE-A94B3E76E353}" srcId="{DED8B86C-87A2-4A96-9596-0F65EAB72DC7}" destId="{8C962B5A-941E-470A-AF8B-D6C0B15C0E5A}" srcOrd="3" destOrd="0" parTransId="{DDFDDAB1-5C33-4F58-BED2-2A5FD78A1738}" sibTransId="{9524E6E4-EF64-40B5-A074-9F7C16D1B485}"/>
    <dgm:cxn modelId="{3E9C1CED-9904-EE4E-BDD7-9CF8CD06023D}" type="presOf" srcId="{F2C2AAD4-C98C-42D3-8D26-387E338D6728}" destId="{A68AA27B-69C8-A34A-A7A3-7804262EE08E}" srcOrd="0" destOrd="0" presId="urn:microsoft.com/office/officeart/2005/8/layout/default"/>
    <dgm:cxn modelId="{5ACD36B7-DE8B-E54F-BE2C-FE08031B3E73}" type="presParOf" srcId="{D77C9EBA-53F4-A244-AF33-A88DBE965AC3}" destId="{64C93DBA-DC20-8A42-BC84-76C5AA18B4C8}" srcOrd="0" destOrd="0" presId="urn:microsoft.com/office/officeart/2005/8/layout/default"/>
    <dgm:cxn modelId="{AAABBCC9-F7B4-294A-91E0-C3DC75BFF844}" type="presParOf" srcId="{D77C9EBA-53F4-A244-AF33-A88DBE965AC3}" destId="{FD898463-07B4-2641-AECC-5FFF1924B2E6}" srcOrd="1" destOrd="0" presId="urn:microsoft.com/office/officeart/2005/8/layout/default"/>
    <dgm:cxn modelId="{C5EA00E0-E577-014A-9425-DA986AFB519C}" type="presParOf" srcId="{D77C9EBA-53F4-A244-AF33-A88DBE965AC3}" destId="{A1438E0A-D1C2-7042-A2DE-65E1FDF9F8D8}" srcOrd="2" destOrd="0" presId="urn:microsoft.com/office/officeart/2005/8/layout/default"/>
    <dgm:cxn modelId="{EA27F731-0EEC-D340-B46D-0075C92B927C}" type="presParOf" srcId="{D77C9EBA-53F4-A244-AF33-A88DBE965AC3}" destId="{B4542259-6C0E-774A-94F0-17B6CBEF00C5}" srcOrd="3" destOrd="0" presId="urn:microsoft.com/office/officeart/2005/8/layout/default"/>
    <dgm:cxn modelId="{7406195C-CB45-3042-B9CE-C9FE24A8CCC3}" type="presParOf" srcId="{D77C9EBA-53F4-A244-AF33-A88DBE965AC3}" destId="{178DDE44-CFB4-E24E-B2A8-6AE686685F5A}" srcOrd="4" destOrd="0" presId="urn:microsoft.com/office/officeart/2005/8/layout/default"/>
    <dgm:cxn modelId="{9728F7AC-58F1-BB4A-9C5D-4CDD8657F7B8}" type="presParOf" srcId="{D77C9EBA-53F4-A244-AF33-A88DBE965AC3}" destId="{B46E6C66-BFC6-1C4C-B488-AD8DE0281798}" srcOrd="5" destOrd="0" presId="urn:microsoft.com/office/officeart/2005/8/layout/default"/>
    <dgm:cxn modelId="{D9E0ADF8-616B-8144-9833-400FC6BBB5C7}" type="presParOf" srcId="{D77C9EBA-53F4-A244-AF33-A88DBE965AC3}" destId="{B790A611-FAB0-0347-89A9-FC54B3E3B386}" srcOrd="6" destOrd="0" presId="urn:microsoft.com/office/officeart/2005/8/layout/default"/>
    <dgm:cxn modelId="{869F1216-55B4-3D4E-B3E8-9CE0B637D7DA}" type="presParOf" srcId="{D77C9EBA-53F4-A244-AF33-A88DBE965AC3}" destId="{55D3AF80-FADB-9141-9F5D-2EA05FEB4360}" srcOrd="7" destOrd="0" presId="urn:microsoft.com/office/officeart/2005/8/layout/default"/>
    <dgm:cxn modelId="{A3E62888-11F7-664F-A930-2806789654F7}" type="presParOf" srcId="{D77C9EBA-53F4-A244-AF33-A88DBE965AC3}" destId="{A68AA27B-69C8-A34A-A7A3-7804262EE08E}" srcOrd="8" destOrd="0" presId="urn:microsoft.com/office/officeart/2005/8/layout/default"/>
    <dgm:cxn modelId="{3D5ED7F5-B34A-BF42-AD9A-FB04BCCE1202}" type="presParOf" srcId="{D77C9EBA-53F4-A244-AF33-A88DBE965AC3}" destId="{C922F1F6-4539-B84B-B5CC-3D1B79798383}" srcOrd="9" destOrd="0" presId="urn:microsoft.com/office/officeart/2005/8/layout/default"/>
    <dgm:cxn modelId="{0065DF10-626C-804F-8A35-F25FCBBAEF0E}" type="presParOf" srcId="{D77C9EBA-53F4-A244-AF33-A88DBE965AC3}" destId="{8D307213-D3CC-614C-A3A8-70DD87723D9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93DBA-DC20-8A42-BC84-76C5AA18B4C8}">
      <dsp:nvSpPr>
        <dsp:cNvPr id="0" name=""/>
        <dsp:cNvSpPr/>
      </dsp:nvSpPr>
      <dsp:spPr>
        <a:xfrm>
          <a:off x="0" y="388814"/>
          <a:ext cx="2600027" cy="1560016"/>
        </a:xfrm>
        <a:prstGeom prst="rect">
          <a:avLst/>
        </a:prstGeom>
        <a:solidFill>
          <a:srgbClr val="66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Direct MDT training</a:t>
          </a:r>
          <a:endParaRPr lang="en-US" sz="2000" kern="1200"/>
        </a:p>
      </dsp:txBody>
      <dsp:txXfrm>
        <a:off x="0" y="388814"/>
        <a:ext cx="2600027" cy="1560016"/>
      </dsp:txXfrm>
    </dsp:sp>
    <dsp:sp modelId="{A1438E0A-D1C2-7042-A2DE-65E1FDF9F8D8}">
      <dsp:nvSpPr>
        <dsp:cNvPr id="0" name=""/>
        <dsp:cNvSpPr/>
      </dsp:nvSpPr>
      <dsp:spPr>
        <a:xfrm>
          <a:off x="2860029" y="388814"/>
          <a:ext cx="2600027" cy="1560016"/>
        </a:xfrm>
        <a:prstGeom prst="rect">
          <a:avLst/>
        </a:prstGeom>
        <a:solidFill>
          <a:srgbClr val="7793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Leadership development workshops on strategic relational security</a:t>
          </a:r>
          <a:endParaRPr lang="en-US" sz="2000" kern="1200"/>
        </a:p>
      </dsp:txBody>
      <dsp:txXfrm>
        <a:off x="2860029" y="388814"/>
        <a:ext cx="2600027" cy="1560016"/>
      </dsp:txXfrm>
    </dsp:sp>
    <dsp:sp modelId="{178DDE44-CFB4-E24E-B2A8-6AE686685F5A}">
      <dsp:nvSpPr>
        <dsp:cNvPr id="0" name=""/>
        <dsp:cNvSpPr/>
      </dsp:nvSpPr>
      <dsp:spPr>
        <a:xfrm>
          <a:off x="5720059" y="388814"/>
          <a:ext cx="2600027" cy="1560016"/>
        </a:xfrm>
        <a:prstGeom prst="rect">
          <a:avLst/>
        </a:prstGeom>
        <a:solidFill>
          <a:srgbClr val="F796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Relational security facilitator programmes (training &amp; mentorship)</a:t>
          </a:r>
          <a:endParaRPr lang="en-US" sz="2000" kern="1200"/>
        </a:p>
      </dsp:txBody>
      <dsp:txXfrm>
        <a:off x="5720059" y="388814"/>
        <a:ext cx="2600027" cy="1560016"/>
      </dsp:txXfrm>
    </dsp:sp>
    <dsp:sp modelId="{B790A611-FAB0-0347-89A9-FC54B3E3B386}">
      <dsp:nvSpPr>
        <dsp:cNvPr id="0" name=""/>
        <dsp:cNvSpPr/>
      </dsp:nvSpPr>
      <dsp:spPr>
        <a:xfrm>
          <a:off x="0" y="2208833"/>
          <a:ext cx="2600027" cy="1560016"/>
        </a:xfrm>
        <a:prstGeom prst="rect">
          <a:avLst/>
        </a:prstGeom>
        <a:solidFill>
          <a:srgbClr val="3186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Revision of policies, training and care planning strategies</a:t>
          </a:r>
          <a:endParaRPr lang="en-US" sz="2000" kern="1200"/>
        </a:p>
      </dsp:txBody>
      <dsp:txXfrm>
        <a:off x="0" y="2208833"/>
        <a:ext cx="2600027" cy="1560016"/>
      </dsp:txXfrm>
    </dsp:sp>
    <dsp:sp modelId="{A68AA27B-69C8-A34A-A7A3-7804262EE08E}">
      <dsp:nvSpPr>
        <dsp:cNvPr id="0" name=""/>
        <dsp:cNvSpPr/>
      </dsp:nvSpPr>
      <dsp:spPr>
        <a:xfrm>
          <a:off x="2860029" y="2208833"/>
          <a:ext cx="2600027" cy="1560016"/>
        </a:xfrm>
        <a:prstGeom prst="rect">
          <a:avLst/>
        </a:prstGeom>
        <a:solidFill>
          <a:srgbClr val="66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Relational security resource e-pack license</a:t>
          </a:r>
          <a:endParaRPr lang="en-US" sz="2000" kern="1200"/>
        </a:p>
      </dsp:txBody>
      <dsp:txXfrm>
        <a:off x="2860029" y="2208833"/>
        <a:ext cx="2600027" cy="1560016"/>
      </dsp:txXfrm>
    </dsp:sp>
    <dsp:sp modelId="{8D307213-D3CC-614C-A3A8-70DD87723D95}">
      <dsp:nvSpPr>
        <dsp:cNvPr id="0" name=""/>
        <dsp:cNvSpPr/>
      </dsp:nvSpPr>
      <dsp:spPr>
        <a:xfrm>
          <a:off x="5720059" y="2208833"/>
          <a:ext cx="2600027" cy="1560016"/>
        </a:xfrm>
        <a:prstGeom prst="rect">
          <a:avLst/>
        </a:prstGeom>
        <a:solidFill>
          <a:srgbClr val="7793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E-learning programmes </a:t>
          </a:r>
          <a:endParaRPr lang="en-US" sz="2000" kern="1200"/>
        </a:p>
      </dsp:txBody>
      <dsp:txXfrm>
        <a:off x="5720059" y="2208833"/>
        <a:ext cx="2600027" cy="1560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FE368-6E65-BF49-9236-F0ACC44672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ABA63-ED2B-D649-B2AB-1363AE9A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5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4570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6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7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A39DE-90FA-F446-8951-F0347D8E2F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76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2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6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5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0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1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80" indent="0">
              <a:buNone/>
              <a:defRPr sz="2400"/>
            </a:lvl3pPr>
            <a:lvl4pPr marL="1371270" indent="0">
              <a:buNone/>
              <a:defRPr sz="2000"/>
            </a:lvl4pPr>
            <a:lvl5pPr marL="1828361" indent="0">
              <a:buNone/>
              <a:defRPr sz="2000"/>
            </a:lvl5pPr>
            <a:lvl6pPr marL="2285451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8" tIns="45710" rIns="91418" bIns="4571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18" tIns="45710" rIns="91418" bIns="4571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6E28A-8386-3C49-83B8-8F2D77A1876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F9BBB-764D-214E-A671-4EA7D6F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0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0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45709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681" algn="l" defTabSz="45709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4570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45709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45709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ee Think Act 2nd Edi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597369"/>
            <a:ext cx="9396536" cy="11624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FD3AE-EA77-A738-EC66-56F94F147964}"/>
              </a:ext>
            </a:extLst>
          </p:cNvPr>
          <p:cNvSpPr txBox="1"/>
          <p:nvPr/>
        </p:nvSpPr>
        <p:spPr>
          <a:xfrm>
            <a:off x="5116368" y="4934806"/>
            <a:ext cx="3001720" cy="707886"/>
          </a:xfrm>
          <a:prstGeom prst="rect">
            <a:avLst/>
          </a:prstGeom>
          <a:solidFill>
            <a:srgbClr val="FFF329"/>
          </a:solidFill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3RD EDITION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5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349" y="609600"/>
            <a:ext cx="310501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Personal world</a:t>
            </a:r>
          </a:p>
        </p:txBody>
      </p:sp>
      <p:pic>
        <p:nvPicPr>
          <p:cNvPr id="4" name="Picture 5" descr="key areas diagram_inside world">
            <a:extLst>
              <a:ext uri="{FF2B5EF4-FFF2-40B4-BE49-F238E27FC236}">
                <a16:creationId xmlns:a16="http://schemas.microsoft.com/office/drawing/2014/main" id="{CAB9B652-47A1-7558-CDCE-4EFF5D10C4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r="8945" b="4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490348" y="2194102"/>
            <a:ext cx="3105010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Trauma informed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Therapeutic conversations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Thinking about the possible range of responses to predictable situations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our own personal world, inside the service and out, impacts on our ability to care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Handover prompts.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6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609600"/>
            <a:ext cx="5484963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Physical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52775" y="1940440"/>
            <a:ext cx="3328527" cy="416224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Still talk about observing how patients use the environment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Recognising</a:t>
            </a:r>
            <a:r>
              <a:rPr lang="en-US" sz="1700" dirty="0"/>
              <a:t> how difficult the environment is for patients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More emphasis on staff utility of the environment and rule adherence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Recognising</a:t>
            </a:r>
            <a:r>
              <a:rPr lang="en-US" sz="1700" dirty="0"/>
              <a:t> when the office is being used as a sanctuary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Clinical effectiveness and </a:t>
            </a:r>
            <a:r>
              <a:rPr lang="en-US" sz="1700" dirty="0" err="1"/>
              <a:t>prioritisation</a:t>
            </a:r>
            <a:r>
              <a:rPr lang="en-US" sz="1700" dirty="0"/>
              <a:t>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Organisational</a:t>
            </a:r>
            <a:r>
              <a:rPr lang="en-US" sz="1700" dirty="0"/>
              <a:t> fear of external judgement over-riding achieving health outcomes.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Picture 5" descr="key areas diagram_inside world">
            <a:extLst>
              <a:ext uri="{FF2B5EF4-FFF2-40B4-BE49-F238E27FC236}">
                <a16:creationId xmlns:a16="http://schemas.microsoft.com/office/drawing/2014/main" id="{4CF54237-4AE4-751E-B531-3BDB24E57F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57" y="1667042"/>
            <a:ext cx="3553238" cy="3546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3909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50" y="609600"/>
            <a:ext cx="3982587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Visitors</a:t>
            </a:r>
          </a:p>
        </p:txBody>
      </p:sp>
      <p:pic>
        <p:nvPicPr>
          <p:cNvPr id="4" name="Picture 5" descr="key areas diagram_outside world">
            <a:extLst>
              <a:ext uri="{FF2B5EF4-FFF2-40B4-BE49-F238E27FC236}">
                <a16:creationId xmlns:a16="http://schemas.microsoft.com/office/drawing/2014/main" id="{8EA48CA6-0399-6989-9FDD-419A4E0509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0" y="2041781"/>
            <a:ext cx="2790114" cy="2784533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400550" y="1797272"/>
            <a:ext cx="4506967" cy="4918838"/>
          </a:xfrm>
        </p:spPr>
        <p:txBody>
          <a:bodyPr vert="horz" lIns="91440" tIns="45720" rIns="91440" bIns="45720" rtlCol="0">
            <a:normAutofit/>
          </a:bodyPr>
          <a:lstStyle/>
          <a:p>
            <a:pPr marL="399968" indent="-285750" defTabSz="914400">
              <a:lnSpc>
                <a:spcPct val="90000"/>
              </a:lnSpc>
            </a:pPr>
            <a:r>
              <a:rPr lang="en-US" sz="1700" dirty="0"/>
              <a:t>Understanding how difficult it can be for someone visiting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Recognition that family and friends often know the people we care for better than us - and have information we don’t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Friendship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Meaningful communication and accessibility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Checking in when people leave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Setting visits up to go well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Risks of some visitors and our responsibility to protect.</a:t>
            </a:r>
          </a:p>
          <a:p>
            <a:pPr marL="114218" indent="0" defTabSz="914400">
              <a:lnSpc>
                <a:spcPct val="90000"/>
              </a:lnSpc>
              <a:buNone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357697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451945"/>
            <a:ext cx="6052522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Outward connections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52775" y="1667041"/>
            <a:ext cx="3588597" cy="473901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A space to be outside one’s illness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Insight into what it’s like in a limited world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Digital connections and using experts to make decisions - examples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Meaningful (planned) therapeutic leave/supported leave rather than ‘escorted leave’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Connection with health outcomes</a:t>
            </a:r>
          </a:p>
          <a:p>
            <a:pPr marL="114218" indent="0" defTabSz="914400">
              <a:lnSpc>
                <a:spcPct val="90000"/>
              </a:lnSpc>
              <a:buNone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Meaningful and personalised leave – not everyone needs to learn the same things – recognizing what people have already accomplished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Understanding the responsibility of supporting someone outside the service.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Picture 5" descr="key areas diagram_outside world">
            <a:extLst>
              <a:ext uri="{FF2B5EF4-FFF2-40B4-BE49-F238E27FC236}">
                <a16:creationId xmlns:a16="http://schemas.microsoft.com/office/drawing/2014/main" id="{42D34CA2-43B1-9852-4D2D-49FB1E6510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57" y="1667042"/>
            <a:ext cx="3553238" cy="3546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186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ee Think Act 2nd Edi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597369"/>
            <a:ext cx="9396536" cy="11624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FD3AE-EA77-A738-EC66-56F94F147964}"/>
              </a:ext>
            </a:extLst>
          </p:cNvPr>
          <p:cNvSpPr txBox="1"/>
          <p:nvPr/>
        </p:nvSpPr>
        <p:spPr>
          <a:xfrm>
            <a:off x="5116368" y="4934806"/>
            <a:ext cx="3001720" cy="707886"/>
          </a:xfrm>
          <a:prstGeom prst="rect">
            <a:avLst/>
          </a:prstGeom>
          <a:solidFill>
            <a:srgbClr val="FFF329"/>
          </a:solidFill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3RD EDITION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9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738F59A4-4431-460D-8E49-6E65C189A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89" name="Group 20488">
            <a:extLst>
              <a:ext uri="{FF2B5EF4-FFF2-40B4-BE49-F238E27FC236}">
                <a16:creationId xmlns:a16="http://schemas.microsoft.com/office/drawing/2014/main" id="{8A919B9C-5C01-47E4-B2F2-45F58920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20490" name="Rectangle 20489">
              <a:extLst>
                <a:ext uri="{FF2B5EF4-FFF2-40B4-BE49-F238E27FC236}">
                  <a16:creationId xmlns:a16="http://schemas.microsoft.com/office/drawing/2014/main" id="{E85A82CE-D835-4542-BE8D-62A8F5A9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1" name="Rectangle 20490">
              <a:extLst>
                <a:ext uri="{FF2B5EF4-FFF2-40B4-BE49-F238E27FC236}">
                  <a16:creationId xmlns:a16="http://schemas.microsoft.com/office/drawing/2014/main" id="{063D7EF0-3AC8-4029-B55D-EBDD733D3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13147" y="365125"/>
            <a:ext cx="8317705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500" b="1">
                <a:latin typeface="Arial" charset="0"/>
              </a:rPr>
              <a:t>  Additional resources &amp; training </a:t>
            </a:r>
          </a:p>
        </p:txBody>
      </p:sp>
      <p:pic>
        <p:nvPicPr>
          <p:cNvPr id="4" name="Picture 3" descr="See Think Act 2nd Edi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715">
            <a:off x="177524" y="109080"/>
            <a:ext cx="792780" cy="980728"/>
          </a:xfrm>
          <a:prstGeom prst="rect">
            <a:avLst/>
          </a:prstGeom>
        </p:spPr>
      </p:pic>
      <p:graphicFrame>
        <p:nvGraphicFramePr>
          <p:cNvPr id="20483" name="Rectangle 3">
            <a:extLst>
              <a:ext uri="{FF2B5EF4-FFF2-40B4-BE49-F238E27FC236}">
                <a16:creationId xmlns:a16="http://schemas.microsoft.com/office/drawing/2014/main" id="{E9340F19-850F-94C7-BD8E-0446314FA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740277"/>
              </p:ext>
            </p:extLst>
          </p:nvPr>
        </p:nvGraphicFramePr>
        <p:xfrm>
          <a:off x="410766" y="2133600"/>
          <a:ext cx="8320087" cy="415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898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50" y="1109675"/>
            <a:ext cx="8229600" cy="23193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6600">
                <a:solidFill>
                  <a:schemeClr val="accent4">
                    <a:lumMod val="50000"/>
                  </a:schemeClr>
                </a:solidFill>
              </a:rPr>
              <a:t>Licensed Resources</a:t>
            </a:r>
          </a:p>
          <a:p>
            <a:pPr marL="0" indent="0" algn="ctr">
              <a:buNone/>
            </a:pPr>
            <a:endParaRPr lang="en-US" sz="660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6600">
                <a:solidFill>
                  <a:schemeClr val="accent4">
                    <a:lumMod val="50000"/>
                  </a:schemeClr>
                </a:solidFill>
              </a:rPr>
              <a:t>www.frontfoot.net</a:t>
            </a:r>
          </a:p>
        </p:txBody>
      </p:sp>
      <p:pic>
        <p:nvPicPr>
          <p:cNvPr id="4" name="Picture 3" descr="300pp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43" y="3429000"/>
            <a:ext cx="2302514" cy="11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65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6C78D55-1B77-BAB5-6D9F-033583B8F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50" y="88913"/>
            <a:ext cx="8877062" cy="6428218"/>
          </a:xfrm>
        </p:spPr>
      </p:pic>
    </p:spTree>
    <p:extLst>
      <p:ext uri="{BB962C8B-B14F-4D97-AF65-F5344CB8AC3E}">
        <p14:creationId xmlns:p14="http://schemas.microsoft.com/office/powerpoint/2010/main" val="3469501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0B1389-DD8D-7BE6-B9EA-7DAECB0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75" y="2194102"/>
            <a:ext cx="3328527" cy="3908585"/>
          </a:xfrm>
        </p:spPr>
        <p:txBody>
          <a:bodyPr>
            <a:normAutofit/>
          </a:bodyPr>
          <a:lstStyle/>
          <a:p>
            <a:r>
              <a:rPr lang="en-US" sz="2000"/>
              <a:t>Learn</a:t>
            </a:r>
          </a:p>
          <a:p>
            <a:r>
              <a:rPr lang="en-US" sz="2000"/>
              <a:t>Develop</a:t>
            </a:r>
          </a:p>
          <a:p>
            <a:r>
              <a:rPr lang="en-US" sz="2000"/>
              <a:t>Lead</a:t>
            </a:r>
          </a:p>
          <a:p>
            <a:r>
              <a:rPr lang="en-US" sz="2000"/>
              <a:t>Reflect</a:t>
            </a:r>
          </a:p>
          <a:p>
            <a:r>
              <a:rPr lang="en-US" sz="2000"/>
              <a:t>Evaluate</a:t>
            </a:r>
          </a:p>
          <a:p>
            <a:r>
              <a:rPr lang="en-US" sz="2000"/>
              <a:t>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2C2BE6-851F-8FC3-82F3-636701926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457" y="925740"/>
            <a:ext cx="3553238" cy="50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1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9A040CD-F3DD-8862-BF8A-408325303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9507" y="511377"/>
            <a:ext cx="4093587" cy="5725298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958C7C-8DBE-DD76-5E13-1168AC56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12" y="511377"/>
            <a:ext cx="4093588" cy="56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62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6" name="Rectangle 20485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88" name="Freeform: Shape 20487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863" y="1229710"/>
            <a:ext cx="4241999" cy="4872977"/>
          </a:xfrm>
        </p:spPr>
        <p:txBody>
          <a:bodyPr>
            <a:normAutofit/>
          </a:bodyPr>
          <a:lstStyle/>
          <a:p>
            <a:pPr eaLnBrk="1" hangingPunct="1"/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to See Think Act</a:t>
            </a: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GB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Edition revision process</a:t>
            </a: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 changes</a:t>
            </a: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Further training &amp; resources available</a:t>
            </a:r>
          </a:p>
          <a:p>
            <a:pPr eaLnBrk="1" hangingPunct="1"/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key areas diagram">
            <a:extLst>
              <a:ext uri="{FF2B5EF4-FFF2-40B4-BE49-F238E27FC236}">
                <a16:creationId xmlns:a16="http://schemas.microsoft.com/office/drawing/2014/main" id="{32DA9B79-91FF-7ABD-FFBD-2E588C1F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0457" y="1667930"/>
            <a:ext cx="3553238" cy="35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4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B44CD0-296B-3011-0E12-99276F078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83" y="418413"/>
            <a:ext cx="4139345" cy="5811809"/>
          </a:xfr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8C2BA23-497C-A326-B63B-55BE381D5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272" y="378666"/>
            <a:ext cx="4139345" cy="58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60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205" y="5797101"/>
            <a:ext cx="8229600" cy="1215550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err="1">
                <a:solidFill>
                  <a:schemeClr val="bg1"/>
                </a:solidFill>
              </a:rPr>
              <a:t>info@frontfoot.net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C2C6A-1A9B-FFA1-45DC-41ED0A6BA4E2}"/>
              </a:ext>
            </a:extLst>
          </p:cNvPr>
          <p:cNvSpPr txBox="1">
            <a:spLocks/>
          </p:cNvSpPr>
          <p:nvPr/>
        </p:nvSpPr>
        <p:spPr>
          <a:xfrm>
            <a:off x="0" y="950027"/>
            <a:ext cx="9144000" cy="1279842"/>
          </a:xfrm>
          <a:prstGeom prst="rect">
            <a:avLst/>
          </a:prstGeom>
          <a:noFill/>
        </p:spPr>
        <p:txBody>
          <a:bodyPr vert="horz" lIns="91418" tIns="45710" rIns="91418" bIns="45710" rtlCol="0">
            <a:normAutofit/>
          </a:bodyPr>
          <a:lstStyle>
            <a:lvl1pPr marL="342818" indent="-342818" algn="l" defTabSz="45709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2" indent="-285681" algn="l" defTabSz="45709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26" indent="-228545" algn="l" defTabSz="45709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16" indent="-228545" algn="l" defTabSz="45709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06" indent="-228545" algn="l" defTabSz="45709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96" indent="-228545" algn="l" defTabSz="45709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6" indent="-228545" algn="l" defTabSz="45709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8" indent="-228545" algn="l" defTabSz="45709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68" indent="-228545" algn="l" defTabSz="45709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>
                <a:solidFill>
                  <a:schemeClr val="bg1"/>
                </a:solidFill>
              </a:rPr>
              <a:t>www.frontfoot.net</a:t>
            </a:r>
          </a:p>
        </p:txBody>
      </p:sp>
    </p:spTree>
    <p:extLst>
      <p:ext uri="{BB962C8B-B14F-4D97-AF65-F5344CB8AC3E}">
        <p14:creationId xmlns:p14="http://schemas.microsoft.com/office/powerpoint/2010/main" val="3704098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The Background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3" y="1556792"/>
            <a:ext cx="8107113" cy="47815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GB" sz="1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Think Act was first written in 2010 (edited 2015)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Followed a ‘cluster’ of events in medium security hospitals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SoS (Justice &amp; Health) argued for enhanced physical security in medium security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thematic review considered events from the full spectrum of services – from HSH to community services.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looked at not just the event but also what preceded it.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also looked at the basic definition and explanation we had for ‘relational security’.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Applied in HS, MS, LS, Acute, PICU, CAMHS, supported living, hostels.</a:t>
            </a:r>
          </a:p>
          <a:p>
            <a:pPr marL="0" indent="0">
              <a:lnSpc>
                <a:spcPct val="80000"/>
              </a:lnSpc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Adopted in UK, Canada, New Zealand, Australia, US, Netherlands, Germany etc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8759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The 3rd edition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229600" cy="4781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Think Act is the policy document for relational security: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access for staff and other stakeholders</a:t>
            </a:r>
          </a:p>
          <a:p>
            <a:pPr lvl="1" eaLnBrk="1" hangingPunct="1">
              <a:lnSpc>
                <a:spcPct val="80000"/>
              </a:lnSpc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Digestible – so it can’t include everything</a:t>
            </a:r>
          </a:p>
          <a:p>
            <a:pPr lvl="1" eaLnBrk="1" hangingPunct="1">
              <a:lnSpc>
                <a:spcPct val="80000"/>
              </a:lnSpc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Straightforward language</a:t>
            </a:r>
          </a:p>
          <a:p>
            <a:pPr lvl="1" eaLnBrk="1" hangingPunct="1">
              <a:lnSpc>
                <a:spcPct val="80000"/>
              </a:lnSpc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Supported by a range of further resources available from www.frontfoot.net</a:t>
            </a:r>
          </a:p>
          <a:p>
            <a:pPr lvl="1" eaLnBrk="1" hangingPunct="1">
              <a:lnSpc>
                <a:spcPct val="80000"/>
              </a:lnSpc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92" y="779991"/>
            <a:ext cx="3992787" cy="7853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General inclusions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58692" y="1870364"/>
            <a:ext cx="3986392" cy="40706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Updated definition – to include “and of ourselves”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Harm to patients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Patients not seen as the “unreliable other”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Trauma informed practice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Developed service and leadership outcomes (strategic relational security)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Emphasis on – it’s not about staff numbers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Reflective questions.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yellow sig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B932A32-1A19-DF93-05B9-5B41D5E8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359682"/>
            <a:ext cx="3127897" cy="417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349" y="453735"/>
            <a:ext cx="310501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Boundaries </a:t>
            </a:r>
          </a:p>
        </p:txBody>
      </p:sp>
      <p:pic>
        <p:nvPicPr>
          <p:cNvPr id="5" name="Picture 5" descr="key areas diagram_team">
            <a:extLst>
              <a:ext uri="{FF2B5EF4-FFF2-40B4-BE49-F238E27FC236}">
                <a16:creationId xmlns:a16="http://schemas.microsoft.com/office/drawing/2014/main" id="{8D5951A9-8AF6-8816-F958-3C130D5FA6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15080" b="4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490348" y="1776845"/>
            <a:ext cx="3105010" cy="432584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Recruiting the right people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Acting with integrity and curiosity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Increased emphasis on negotiable and non-negotiable boundaries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Consistency and negotiating – examples of factors to consider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Accepting it’s easy to get wrong but talking about it is safer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Understanding and properly explaining rules and boundaries.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30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443344"/>
            <a:ext cx="3588597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Therapy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52775" y="1849582"/>
            <a:ext cx="3328527" cy="425310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harm and personal accountability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detail on clinically valid health outcomes and how to write them (examples)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Involvement of family and friends as part of the care team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Avoidance of care plans that are about corporate assurance rather than valid clinical practice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Notes linked to health goals – not just for the sake of writing something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5" descr="key areas diagram_team">
            <a:extLst>
              <a:ext uri="{FF2B5EF4-FFF2-40B4-BE49-F238E27FC236}">
                <a16:creationId xmlns:a16="http://schemas.microsoft.com/office/drawing/2014/main" id="{A5235BBE-44BF-4C4A-9B4D-EF4174B949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57" y="1667042"/>
            <a:ext cx="3553238" cy="3546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545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349" y="609600"/>
            <a:ext cx="310501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Patient mix </a:t>
            </a:r>
          </a:p>
        </p:txBody>
      </p:sp>
      <p:pic>
        <p:nvPicPr>
          <p:cNvPr id="4" name="Picture 5" descr="key areas diagram_patients">
            <a:extLst>
              <a:ext uri="{FF2B5EF4-FFF2-40B4-BE49-F238E27FC236}">
                <a16:creationId xmlns:a16="http://schemas.microsoft.com/office/drawing/2014/main" id="{E5F51AC5-530F-F754-5F40-292F1CE129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r="13832" b="4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490348" y="1940439"/>
            <a:ext cx="3105010" cy="465778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detail on how to evaluate the mix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detail on the steps to responding to the mix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Dealing with the ‘inappropriate admission’ narrative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Reflecting on why we want to move a patient – what does another service have that we can’t provide?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Examples of good practice in patient mix mapping and understanding how to respond.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171C2-712B-3F03-9475-93AB087E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609600"/>
            <a:ext cx="4203720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Patient dynamic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CD311-2A8C-9909-D815-81C868620B6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52775" y="2194102"/>
            <a:ext cx="3328527" cy="39085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detail on understanding general and personal signatures for events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emphasis on staff dynamic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Collective professional development and feedback</a:t>
            </a:r>
          </a:p>
          <a:p>
            <a:pPr marL="114218" indent="0" defTabSz="914400">
              <a:lnSpc>
                <a:spcPct val="90000"/>
              </a:lnSpc>
              <a:buNone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emphasis on the language we use to discuss the people we care for, and how we use humour in our services.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5" descr="key areas diagram_patients">
            <a:extLst>
              <a:ext uri="{FF2B5EF4-FFF2-40B4-BE49-F238E27FC236}">
                <a16:creationId xmlns:a16="http://schemas.microsoft.com/office/drawing/2014/main" id="{39A86E66-3550-ABC4-BC09-95F70DC976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57" y="1667042"/>
            <a:ext cx="3553238" cy="3546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167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368124598B54B92BBA730382948BD" ma:contentTypeVersion="18" ma:contentTypeDescription="Create a new document." ma:contentTypeScope="" ma:versionID="805d1bbf37051361a17b7e977ea17ff3">
  <xsd:schema xmlns:xsd="http://www.w3.org/2001/XMLSchema" xmlns:xs="http://www.w3.org/2001/XMLSchema" xmlns:p="http://schemas.microsoft.com/office/2006/metadata/properties" xmlns:ns1="http://schemas.microsoft.com/sharepoint/v3" xmlns:ns2="62fc13af-f47b-4d06-970b-70b46bd995c3" xmlns:ns3="cb95ad5b-d7bd-41a9-aa8c-837afd1c8c71" targetNamespace="http://schemas.microsoft.com/office/2006/metadata/properties" ma:root="true" ma:fieldsID="d57b42e43947eb62c6c891b5b227abdb" ns1:_="" ns2:_="" ns3:_="">
    <xsd:import namespace="http://schemas.microsoft.com/sharepoint/v3"/>
    <xsd:import namespace="62fc13af-f47b-4d06-970b-70b46bd995c3"/>
    <xsd:import namespace="cb95ad5b-d7bd-41a9-aa8c-837afd1c8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fc13af-f47b-4d06-970b-70b46bd995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2f0454-6082-49d7-b32e-35d6b85bba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5ad5b-d7bd-41a9-aa8c-837afd1c8c7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f4e4e8f-b9a6-4694-b927-85f955119c1b}" ma:internalName="TaxCatchAll" ma:showField="CatchAllData" ma:web="cb95ad5b-d7bd-41a9-aa8c-837afd1c8c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B1130C-9726-49CC-8B5E-C686ABF122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D24C94-5B59-4E83-9240-432BA323D1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fc13af-f47b-4d06-970b-70b46bd995c3"/>
    <ds:schemaRef ds:uri="cb95ad5b-d7bd-41a9-aa8c-837afd1c8c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178269</TotalTime>
  <Words>737</Words>
  <Application>Microsoft Office PowerPoint</Application>
  <PresentationFormat>On-screen Show (4:3)</PresentationFormat>
  <Paragraphs>165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The Background</vt:lpstr>
      <vt:lpstr>The 3rd edition</vt:lpstr>
      <vt:lpstr>General inclusions </vt:lpstr>
      <vt:lpstr>Boundaries </vt:lpstr>
      <vt:lpstr>Therapy </vt:lpstr>
      <vt:lpstr>Patient mix </vt:lpstr>
      <vt:lpstr>Patient dynamic </vt:lpstr>
      <vt:lpstr>Personal world</vt:lpstr>
      <vt:lpstr>Physical environment</vt:lpstr>
      <vt:lpstr>Visitors</vt:lpstr>
      <vt:lpstr>Outward connections</vt:lpstr>
      <vt:lpstr>PowerPoint Presentation</vt:lpstr>
      <vt:lpstr>  Additional resources &amp;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Allen</dc:creator>
  <cp:lastModifiedBy>Kelly Rodriguez</cp:lastModifiedBy>
  <cp:revision>497</cp:revision>
  <dcterms:created xsi:type="dcterms:W3CDTF">2016-01-28T21:19:06Z</dcterms:created>
  <dcterms:modified xsi:type="dcterms:W3CDTF">2023-06-23T07:43:31Z</dcterms:modified>
</cp:coreProperties>
</file>