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4"/>
    <p:sldMasterId id="2147483745" r:id="rId5"/>
    <p:sldMasterId id="2147483759" r:id="rId6"/>
  </p:sldMasterIdLst>
  <p:notesMasterIdLst>
    <p:notesMasterId r:id="rId17"/>
  </p:notesMasterIdLst>
  <p:handoutMasterIdLst>
    <p:handoutMasterId r:id="rId18"/>
  </p:handoutMasterIdLst>
  <p:sldIdLst>
    <p:sldId id="343" r:id="rId7"/>
    <p:sldId id="260" r:id="rId8"/>
    <p:sldId id="263" r:id="rId9"/>
    <p:sldId id="261" r:id="rId10"/>
    <p:sldId id="342" r:id="rId11"/>
    <p:sldId id="340" r:id="rId12"/>
    <p:sldId id="265" r:id="rId13"/>
    <p:sldId id="264" r:id="rId14"/>
    <p:sldId id="262" r:id="rId15"/>
    <p:sldId id="34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EE8"/>
    <a:srgbClr val="619E9B"/>
    <a:srgbClr val="8C8E98"/>
    <a:srgbClr val="6EB6B1"/>
    <a:srgbClr val="DE7690"/>
    <a:srgbClr val="F59966"/>
    <a:srgbClr val="D64C76"/>
    <a:srgbClr val="0033CC"/>
    <a:srgbClr val="CF2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7D5CD-6B88-334A-BD23-ADB3C61ED730}" v="2" dt="2020-06-03T07:42:08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 autoAdjust="0"/>
    <p:restoredTop sz="86460" autoAdjust="0"/>
  </p:normalViewPr>
  <p:slideViewPr>
    <p:cSldViewPr snapToGrid="0">
      <p:cViewPr varScale="1">
        <p:scale>
          <a:sx n="93" d="100"/>
          <a:sy n="93" d="100"/>
        </p:scale>
        <p:origin x="11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8262C6-F5A8-4159-9893-C986ADDB5E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77ADA-E54D-43D2-A574-9BA6840B84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626B8-DF40-43DE-B121-F60680C31E46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D0D30-2A96-4E5E-966A-9AB410D624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830CA7-F938-43E6-83EA-4DD0731EB0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B3425-A375-4A5F-9FB5-5D1B38B0B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351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6C60B-EC40-4BE3-AAB0-D5F2503025E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08623-68B6-4009-BA89-3AA2BD118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78362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08623-68B6-4009-BA89-3AA2BD11829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E4E8A-2506-456A-A04C-507875FFE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38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08623-68B6-4009-BA89-3AA2BD11829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E4E8A-2506-456A-A04C-507875FFE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731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08623-68B6-4009-BA89-3AA2BD11829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E4E8A-2506-456A-A04C-507875FFE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564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49363"/>
            <a:ext cx="6000750" cy="3376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/>
              <a:t>Figure 2. Trends in relative search volumes of key topics indicating mental distress in the UK, USA, Italy and Spain between 01 Jan 2020 and 01 Apr 2020.</a:t>
            </a:r>
            <a:br>
              <a:rPr lang="en-GB" dirty="0"/>
            </a:br>
            <a:r>
              <a:rPr lang="en-GB" b="0" i="0" dirty="0"/>
              <a:t>Showing figures for daily searches. A: Date of first Covid-19 related death; B: Date of first 10 deaths; C: Date of lockdown. </a:t>
            </a:r>
          </a:p>
          <a:p>
            <a:r>
              <a:rPr lang="en-GB" b="0" i="0" dirty="0" err="1"/>
              <a:t>Knipe</a:t>
            </a:r>
            <a:r>
              <a:rPr lang="en-GB" b="0" i="0" dirty="0"/>
              <a:t> D, Evans H, Marchant A </a:t>
            </a:r>
            <a:r>
              <a:rPr lang="en-GB" b="0" i="1" dirty="0"/>
              <a:t>et al.</a:t>
            </a:r>
            <a:r>
              <a:rPr lang="en-GB" b="0" i="0" dirty="0"/>
              <a:t>. Mapping population mental health concerns related to COVID-19 and the consequences of physical distancing: a Google trends analysis [version 1]. </a:t>
            </a:r>
            <a:r>
              <a:rPr lang="en-GB" b="0" i="1" dirty="0" err="1"/>
              <a:t>Wellcome</a:t>
            </a:r>
            <a:r>
              <a:rPr lang="en-GB" b="0" i="1" dirty="0"/>
              <a:t> Open Res</a:t>
            </a:r>
            <a:r>
              <a:rPr lang="en-GB" b="0" i="0" dirty="0"/>
              <a:t> 2020, </a:t>
            </a:r>
            <a:r>
              <a:rPr lang="en-GB" b="1" i="0" dirty="0"/>
              <a:t>5</a:t>
            </a:r>
            <a:r>
              <a:rPr lang="en-GB" b="0" i="0" dirty="0"/>
              <a:t>:82 (</a:t>
            </a:r>
            <a:r>
              <a:rPr lang="en-GB" b="0" i="0" dirty="0" err="1"/>
              <a:t>doi</a:t>
            </a:r>
            <a:r>
              <a:rPr lang="en-GB" b="0" i="0" dirty="0"/>
              <a:t>: 10.12688/wellcomeopenres.15870.1)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F01C2-C5D5-4A0F-8904-0BE184368A5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60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8886AF-FB46-4F61-A1EE-5203FFAE4518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1A6C778-21F9-4E8D-ACB9-9903529F0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9F49281-27CE-43CF-8677-DC930EF8B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0C075AA-FF5A-4223-A5E6-DB1995AB1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013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A2BA74-1782-453B-9694-AACDC5B3C3F6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D0207B-5D9A-4954-A395-49F7A1BA9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9A039A1-95DA-4DAE-8DF8-AAEB1DAB6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709680-EBC5-4BF4-85BE-027C8C2F2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937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DF5505-C4A0-47AA-977A-ABCE294BCF07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CBE1EB-B11B-4D4D-8D91-C0D47358F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38F251C-D747-49D9-91B6-343DF0035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0BF2B3A-1C1D-4B09-82A8-656142B4F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1013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3125B8-3066-407C-80D9-E94DBC2163FE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E780E2-8176-4E2C-A63D-1CF3534C4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5B09B26-7F49-461E-B7CF-716C26CC4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A15BD2-54A1-4E38-852A-01045A37A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9004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DD6A52-C32B-4537-8B93-A63C9144ADFB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A7925DE-9DE0-4707-8BA8-BBBDF0DCE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657CDCC-658A-49B6-B6DE-58DD65604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A4AC35-B787-4566-A2C5-128147C0F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944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B12157-2423-45CB-8018-488FAA567882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3539E1-6A4C-4F23-B268-004D59BE9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D3E1A4D-A8E1-4991-AE57-A86D5DD71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EC500D9-1BF0-4A97-8E74-0E6835D27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7830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560635-5FA1-4018-96CE-7F7B1CBF05E8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080E22-E1DD-4A9A-A136-32852EF4C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886D964-1DB0-4C95-8D6C-BC56B62A4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D140EB-6B2C-4D53-ADF5-D69EF600A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0300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EA9FDF-1733-4C5E-ADC9-2D288B5144D8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3DD88C-A82E-4136-AA6C-54F4E2FD5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D4C192-5E0C-49EA-8B2E-0513C5F78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CD3668C-2117-4A19-B754-3AFCC70DA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5372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25"/>
          <p:cNvSpPr>
            <a:spLocks noChangeShapeType="1"/>
          </p:cNvSpPr>
          <p:nvPr userDrawn="1"/>
        </p:nvSpPr>
        <p:spPr bwMode="auto">
          <a:xfrm>
            <a:off x="0" y="914400"/>
            <a:ext cx="12192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pic>
        <p:nvPicPr>
          <p:cNvPr id="4" name="Picture 32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712201" y="309564"/>
            <a:ext cx="3350684" cy="325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graphicFrame>
        <p:nvGraphicFramePr>
          <p:cNvPr id="5" name="Object 328"/>
          <p:cNvGraphicFramePr>
            <a:graphicFrameLocks noChangeAspect="1"/>
          </p:cNvGraphicFramePr>
          <p:nvPr/>
        </p:nvGraphicFramePr>
        <p:xfrm>
          <a:off x="10663767" y="6372225"/>
          <a:ext cx="127846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hoto Editor Photo" r:id="rId4" imgW="1352381" imgH="438095" progId="MSPhotoEd.3">
                  <p:embed/>
                </p:oleObj>
              </mc:Choice>
              <mc:Fallback>
                <p:oleObj name="Photo Editor Photo" r:id="rId4" imgW="1352381" imgH="438095" progId="MSPhotoEd.3">
                  <p:embed/>
                  <p:pic>
                    <p:nvPicPr>
                      <p:cNvPr id="5" name="Object 3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3767" y="6372225"/>
                        <a:ext cx="127846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07"/>
          <p:cNvGraphicFramePr>
            <a:graphicFrameLocks noChangeAspect="1"/>
          </p:cNvGraphicFramePr>
          <p:nvPr userDrawn="1"/>
        </p:nvGraphicFramePr>
        <p:xfrm>
          <a:off x="0" y="1716088"/>
          <a:ext cx="3064933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6" imgW="2298413" imgH="2539683" progId="Photoshop.Image.6">
                  <p:embed/>
                </p:oleObj>
              </mc:Choice>
              <mc:Fallback>
                <p:oleObj name="Image" r:id="rId6" imgW="2298413" imgH="2539683" progId="Photoshop.Image.6">
                  <p:embed/>
                  <p:pic>
                    <p:nvPicPr>
                      <p:cNvPr id="6" name="Object 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6088"/>
                        <a:ext cx="3064933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0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238125"/>
            <a:ext cx="26543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08"/>
          <p:cNvSpPr>
            <a:spLocks noChangeShapeType="1"/>
          </p:cNvSpPr>
          <p:nvPr userDrawn="1"/>
        </p:nvSpPr>
        <p:spPr bwMode="auto">
          <a:xfrm>
            <a:off x="3048000" y="0"/>
            <a:ext cx="0" cy="68580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9" name="Line 409"/>
          <p:cNvSpPr>
            <a:spLocks noChangeShapeType="1"/>
          </p:cNvSpPr>
          <p:nvPr userDrawn="1"/>
        </p:nvSpPr>
        <p:spPr bwMode="auto">
          <a:xfrm>
            <a:off x="0" y="4241800"/>
            <a:ext cx="30310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0" name="Line 410"/>
          <p:cNvSpPr>
            <a:spLocks noChangeShapeType="1"/>
          </p:cNvSpPr>
          <p:nvPr userDrawn="1"/>
        </p:nvSpPr>
        <p:spPr bwMode="auto">
          <a:xfrm>
            <a:off x="0" y="1701800"/>
            <a:ext cx="3014133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1" name="Line 411"/>
          <p:cNvSpPr>
            <a:spLocks noChangeShapeType="1"/>
          </p:cNvSpPr>
          <p:nvPr userDrawn="1"/>
        </p:nvSpPr>
        <p:spPr bwMode="auto">
          <a:xfrm>
            <a:off x="0" y="914400"/>
            <a:ext cx="12192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graphicFrame>
        <p:nvGraphicFramePr>
          <p:cNvPr id="12" name="Object 415"/>
          <p:cNvGraphicFramePr>
            <a:graphicFrameLocks noChangeAspect="1"/>
          </p:cNvGraphicFramePr>
          <p:nvPr/>
        </p:nvGraphicFramePr>
        <p:xfrm>
          <a:off x="10663767" y="6372225"/>
          <a:ext cx="127846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9" imgW="1352381" imgH="438095" progId="MSPhotoEd.3">
                  <p:embed/>
                </p:oleObj>
              </mc:Choice>
              <mc:Fallback>
                <p:oleObj name="Photo Editor Photo" r:id="rId9" imgW="1352381" imgH="438095" progId="MSPhotoEd.3">
                  <p:embed/>
                  <p:pic>
                    <p:nvPicPr>
                      <p:cNvPr id="12" name="Object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3767" y="6372225"/>
                        <a:ext cx="127846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8" name="Rectangle 30"/>
          <p:cNvSpPr>
            <a:spLocks noGrp="1" noChangeArrowheads="1"/>
          </p:cNvSpPr>
          <p:nvPr>
            <p:ph type="ctrTitle" sz="quarter"/>
          </p:nvPr>
        </p:nvSpPr>
        <p:spPr>
          <a:xfrm>
            <a:off x="3649134" y="1498600"/>
            <a:ext cx="7541684" cy="6429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Type header in here</a:t>
            </a:r>
          </a:p>
        </p:txBody>
      </p:sp>
    </p:spTree>
    <p:extLst>
      <p:ext uri="{BB962C8B-B14F-4D97-AF65-F5344CB8AC3E}">
        <p14:creationId xmlns:p14="http://schemas.microsoft.com/office/powerpoint/2010/main" val="3606578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72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03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948BA8-509D-4C50-AA76-DE1A42CDD6B8}"/>
              </a:ext>
            </a:extLst>
          </p:cNvPr>
          <p:cNvGrpSpPr/>
          <p:nvPr userDrawn="1"/>
        </p:nvGrpSpPr>
        <p:grpSpPr>
          <a:xfrm>
            <a:off x="786037" y="6159260"/>
            <a:ext cx="2466121" cy="440947"/>
            <a:chOff x="915129" y="6116892"/>
            <a:chExt cx="2641080" cy="4940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ADDD728-F930-42AA-9F3E-A725DFA12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8D78A85-8181-40D2-8F4E-395B2DF46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C5F0E1-3C3C-4AEA-BF7B-D2ED71180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8314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0" y="2139950"/>
            <a:ext cx="3930651" cy="375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1451" y="2139950"/>
            <a:ext cx="3932767" cy="375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56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599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699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23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1935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122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461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09151" y="1549400"/>
            <a:ext cx="2017183" cy="4349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1" y="1549400"/>
            <a:ext cx="5848351" cy="4349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17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549401"/>
            <a:ext cx="8068733" cy="542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657601" y="2139950"/>
            <a:ext cx="8066617" cy="375920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2008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5CCC5-1274-4572-89C5-744427147CE4}" type="datetimeFigureOut">
              <a:rPr lang="en-GB"/>
              <a:pPr>
                <a:defRPr/>
              </a:pPr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2107C-01DA-490F-94CD-932A9A1D78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1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A6EE3A-D472-4B0F-91C7-305308B56809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680D08-2DDC-4292-BD0A-8CD56922B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08238A2-2C48-47F7-8874-394CE362D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052D56-8CBC-4050-886D-5E02FAB4B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9036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25"/>
          <p:cNvSpPr>
            <a:spLocks noChangeShapeType="1"/>
          </p:cNvSpPr>
          <p:nvPr userDrawn="1"/>
        </p:nvSpPr>
        <p:spPr bwMode="auto">
          <a:xfrm>
            <a:off x="0" y="914400"/>
            <a:ext cx="12192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GB" sz="1800">
              <a:solidFill>
                <a:srgbClr val="000000"/>
              </a:solidFill>
            </a:endParaRPr>
          </a:p>
        </p:txBody>
      </p:sp>
      <p:graphicFrame>
        <p:nvGraphicFramePr>
          <p:cNvPr id="4" name="Object 328"/>
          <p:cNvGraphicFramePr>
            <a:graphicFrameLocks noChangeAspect="1"/>
          </p:cNvGraphicFramePr>
          <p:nvPr/>
        </p:nvGraphicFramePr>
        <p:xfrm>
          <a:off x="10663767" y="6372225"/>
          <a:ext cx="127846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Photo Editor Photo" r:id="rId3" imgW="1352381" imgH="438095" progId="">
                  <p:embed/>
                </p:oleObj>
              </mc:Choice>
              <mc:Fallback>
                <p:oleObj name="Photo Editor Photo" r:id="rId3" imgW="1352381" imgH="438095" progId="">
                  <p:embed/>
                  <p:pic>
                    <p:nvPicPr>
                      <p:cNvPr id="4" name="Object 3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3767" y="6372225"/>
                        <a:ext cx="127846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07"/>
          <p:cNvGraphicFramePr>
            <a:graphicFrameLocks noChangeAspect="1"/>
          </p:cNvGraphicFramePr>
          <p:nvPr userDrawn="1"/>
        </p:nvGraphicFramePr>
        <p:xfrm>
          <a:off x="0" y="1716088"/>
          <a:ext cx="3064933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5" imgW="2298413" imgH="2539683" progId="">
                  <p:embed/>
                </p:oleObj>
              </mc:Choice>
              <mc:Fallback>
                <p:oleObj name="Image" r:id="rId5" imgW="2298413" imgH="2539683" progId="">
                  <p:embed/>
                  <p:pic>
                    <p:nvPicPr>
                      <p:cNvPr id="5" name="Object 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6088"/>
                        <a:ext cx="3064933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0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238125"/>
            <a:ext cx="26543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08"/>
          <p:cNvSpPr>
            <a:spLocks noChangeShapeType="1"/>
          </p:cNvSpPr>
          <p:nvPr userDrawn="1"/>
        </p:nvSpPr>
        <p:spPr bwMode="auto">
          <a:xfrm>
            <a:off x="3048000" y="0"/>
            <a:ext cx="0" cy="68580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8" name="Line 409"/>
          <p:cNvSpPr>
            <a:spLocks noChangeShapeType="1"/>
          </p:cNvSpPr>
          <p:nvPr userDrawn="1"/>
        </p:nvSpPr>
        <p:spPr bwMode="auto">
          <a:xfrm>
            <a:off x="0" y="4241800"/>
            <a:ext cx="30310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9" name="Line 410"/>
          <p:cNvSpPr>
            <a:spLocks noChangeShapeType="1"/>
          </p:cNvSpPr>
          <p:nvPr userDrawn="1"/>
        </p:nvSpPr>
        <p:spPr bwMode="auto">
          <a:xfrm>
            <a:off x="0" y="1701800"/>
            <a:ext cx="3014133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10" name="Line 411"/>
          <p:cNvSpPr>
            <a:spLocks noChangeShapeType="1"/>
          </p:cNvSpPr>
          <p:nvPr userDrawn="1"/>
        </p:nvSpPr>
        <p:spPr bwMode="auto">
          <a:xfrm>
            <a:off x="0" y="914400"/>
            <a:ext cx="12192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GB" sz="1800">
              <a:solidFill>
                <a:srgbClr val="000000"/>
              </a:solidFill>
            </a:endParaRPr>
          </a:p>
        </p:txBody>
      </p:sp>
      <p:graphicFrame>
        <p:nvGraphicFramePr>
          <p:cNvPr id="11" name="Object 415"/>
          <p:cNvGraphicFramePr>
            <a:graphicFrameLocks noChangeAspect="1"/>
          </p:cNvGraphicFramePr>
          <p:nvPr/>
        </p:nvGraphicFramePr>
        <p:xfrm>
          <a:off x="10663767" y="6372225"/>
          <a:ext cx="127846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Photo" r:id="rId8" imgW="1352381" imgH="438095" progId="">
                  <p:embed/>
                </p:oleObj>
              </mc:Choice>
              <mc:Fallback>
                <p:oleObj name="Photo Editor Photo" r:id="rId8" imgW="1352381" imgH="438095" progId="">
                  <p:embed/>
                  <p:pic>
                    <p:nvPicPr>
                      <p:cNvPr id="11" name="Object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3767" y="6372225"/>
                        <a:ext cx="127846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8" name="Rectangle 30"/>
          <p:cNvSpPr>
            <a:spLocks noGrp="1" noChangeArrowheads="1"/>
          </p:cNvSpPr>
          <p:nvPr>
            <p:ph type="ctrTitle" sz="quarter"/>
          </p:nvPr>
        </p:nvSpPr>
        <p:spPr>
          <a:xfrm>
            <a:off x="3649134" y="1498600"/>
            <a:ext cx="7541684" cy="64293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Type header in here</a:t>
            </a:r>
          </a:p>
        </p:txBody>
      </p:sp>
    </p:spTree>
    <p:extLst>
      <p:ext uri="{BB962C8B-B14F-4D97-AF65-F5344CB8AC3E}">
        <p14:creationId xmlns:p14="http://schemas.microsoft.com/office/powerpoint/2010/main" val="4112201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933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738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58A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0" y="2139950"/>
            <a:ext cx="3930651" cy="37592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1451" y="2139950"/>
            <a:ext cx="3932767" cy="37592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87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045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497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137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3033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412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03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5DAB84-9513-41FC-BAC7-97187142561E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77BDBE4-33B4-45C5-AD68-C0217CB73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B56E884-565D-474E-BDA4-296597F45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4FC64F-FE83-4EE4-90C1-90181018F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332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09151" y="1549400"/>
            <a:ext cx="2017183" cy="434975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1" y="1549400"/>
            <a:ext cx="5848351" cy="434975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828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549401"/>
            <a:ext cx="8068733" cy="5429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657601" y="2139950"/>
            <a:ext cx="8066617" cy="3759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884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DBD138-F0B1-4B1E-B3CD-2D52E40585FB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1530E6-4DD8-4E38-96C2-B13A31E82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6D4798B-E0C4-4BEE-8C77-41F650F36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B7E653-1458-46B7-A520-6B5C4BFEB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509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195A1E-259B-443F-BD4F-30C64468EF03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1C66B5-7CD8-4261-924F-350F5EF0A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A69CAF-31C0-4ED2-B66E-72A33893A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8D1A54-1D97-4960-A7A7-7A859A3BE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692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9B79815-83B8-48A3-80D2-4889D9D9DC9B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0E5944C-6F99-4B09-8AD2-7D30AFA57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2A33055-F9DA-4C04-96A3-5A89D7491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F075EC2-9BC7-4396-BC71-91D0C5B3B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150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321129-4C99-4FA2-8A13-56CE9F6557E3}"/>
              </a:ext>
            </a:extLst>
          </p:cNvPr>
          <p:cNvGrpSpPr/>
          <p:nvPr userDrawn="1"/>
        </p:nvGrpSpPr>
        <p:grpSpPr>
          <a:xfrm>
            <a:off x="677334" y="6209651"/>
            <a:ext cx="2641080" cy="494073"/>
            <a:chOff x="915129" y="6116892"/>
            <a:chExt cx="2641080" cy="49407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7F574B7-2CCC-4224-870C-56BAF1EC4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9C74235-327B-49B8-88FC-AA7D0EC83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5D6B4D-2076-4FC6-921F-8A27E2091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22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650BC4-FC99-45F0-B9D6-1CBC997F17B6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86EE346-E961-4CBC-A3A1-7EA0DBC44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E3BB8E4-12ED-4BA7-9873-F46D02C63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CD82C9-14A6-4B5D-96A8-EAC4F4754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35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259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0" y="1549401"/>
            <a:ext cx="806873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Header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1" y="2139950"/>
            <a:ext cx="8066617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Line 325"/>
          <p:cNvSpPr>
            <a:spLocks noChangeShapeType="1"/>
          </p:cNvSpPr>
          <p:nvPr userDrawn="1"/>
        </p:nvSpPr>
        <p:spPr bwMode="auto">
          <a:xfrm>
            <a:off x="0" y="914400"/>
            <a:ext cx="12192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08794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0" y="1549401"/>
            <a:ext cx="806873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Header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1" y="2139950"/>
            <a:ext cx="8066617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148" name="Line 325"/>
          <p:cNvSpPr>
            <a:spLocks noChangeShapeType="1"/>
          </p:cNvSpPr>
          <p:nvPr userDrawn="1"/>
        </p:nvSpPr>
        <p:spPr bwMode="auto">
          <a:xfrm>
            <a:off x="0" y="914400"/>
            <a:ext cx="12192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GB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4FE0-006D-48C0-9802-E4CE82025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416" y="1600548"/>
            <a:ext cx="8955020" cy="1646302"/>
          </a:xfrm>
        </p:spPr>
        <p:txBody>
          <a:bodyPr/>
          <a:lstStyle/>
          <a:p>
            <a:pPr algn="ctr"/>
            <a:r>
              <a:rPr lang="en-GB" sz="4000" dirty="0"/>
              <a:t>Webinar: Suicide Prevention </a:t>
            </a:r>
            <a:br>
              <a:rPr lang="en-GB" sz="4000" dirty="0"/>
            </a:br>
            <a:r>
              <a:rPr lang="en-GB" sz="4000" dirty="0"/>
              <a:t>and COVID-19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0ECB8DE-F9EA-4A22-B68C-63A4EB3FC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822" y="4250593"/>
            <a:ext cx="7808208" cy="1006859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Suicide prevention and changing mental health services</a:t>
            </a:r>
            <a:r>
              <a:rPr lang="en-GB" sz="2000" dirty="0"/>
              <a:t> </a:t>
            </a:r>
          </a:p>
          <a:p>
            <a:pPr algn="ctr"/>
            <a:r>
              <a:rPr lang="en-GB" sz="2000" i="1" dirty="0"/>
              <a:t>Wednesday 3</a:t>
            </a:r>
            <a:r>
              <a:rPr lang="en-GB" sz="2000" i="1" baseline="30000" dirty="0"/>
              <a:t>rd</a:t>
            </a:r>
            <a:r>
              <a:rPr lang="en-GB" sz="2000" i="1" dirty="0"/>
              <a:t> June 2020 </a:t>
            </a:r>
          </a:p>
          <a:p>
            <a:pPr algn="ctr"/>
            <a:r>
              <a:rPr lang="en-GB" sz="2000" i="1" dirty="0"/>
              <a:t>10:00-11:00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16F51-A946-41A1-849C-ABAA72D57FA2}"/>
              </a:ext>
            </a:extLst>
          </p:cNvPr>
          <p:cNvSpPr/>
          <p:nvPr/>
        </p:nvSpPr>
        <p:spPr>
          <a:xfrm>
            <a:off x="669471" y="5715000"/>
            <a:ext cx="3069772" cy="1143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99DAF1-905C-0946-9A54-866B296F3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80410" r="82027"/>
          <a:stretch/>
        </p:blipFill>
        <p:spPr>
          <a:xfrm>
            <a:off x="1075995" y="5424054"/>
            <a:ext cx="1314698" cy="1724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F38F5A-5C3C-C243-B956-8786400BE74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307" y="6023292"/>
            <a:ext cx="1581150" cy="5264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FF56BC-1084-7E44-AAE9-E850B485F90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60" y="5957885"/>
            <a:ext cx="142938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9" y="103189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39" y="68264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4140201" y="-85378"/>
            <a:ext cx="55848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Clinician survey: Urgent interventions workload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4051" y="1695118"/>
            <a:ext cx="8343900" cy="4514850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609725" y="6584224"/>
            <a:ext cx="89423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Source: Royal College of Psychiatrists, 2020 </a:t>
            </a:r>
            <a:endParaRPr kumimoji="0" lang="en-GB" altLang="en-US" sz="900" b="1" i="0" u="none" strike="noStrike" kern="1200" cap="none" spc="0" normalizeH="0" baseline="0" noProof="0" dirty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10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44641" y="2980728"/>
            <a:ext cx="390988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Arial"/>
              </a:rPr>
              <a:t>Professor Louis Appleby</a:t>
            </a:r>
          </a:p>
          <a:p>
            <a:r>
              <a:rPr lang="en-GB" sz="2400" dirty="0">
                <a:solidFill>
                  <a:srgbClr val="000000"/>
                </a:solidFill>
                <a:latin typeface="Arial"/>
              </a:rPr>
              <a:t>Director of NCISH</a:t>
            </a:r>
          </a:p>
          <a:p>
            <a:endParaRPr lang="en-GB" sz="1000" dirty="0">
              <a:solidFill>
                <a:srgbClr val="000000"/>
              </a:solidFill>
              <a:latin typeface="Arial"/>
            </a:endParaRPr>
          </a:p>
          <a:p>
            <a:r>
              <a:rPr lang="en-GB" sz="2400" dirty="0">
                <a:solidFill>
                  <a:srgbClr val="000000"/>
                </a:solidFill>
                <a:latin typeface="Arial"/>
              </a:rPr>
              <a:t>Professor of Psychiatry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" r="2301"/>
          <a:stretch/>
        </p:blipFill>
        <p:spPr>
          <a:xfrm>
            <a:off x="1850572" y="834034"/>
            <a:ext cx="4402183" cy="549371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761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31578" y="2556302"/>
            <a:ext cx="367066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Arial"/>
              </a:rPr>
              <a:t>Ananta Dave</a:t>
            </a:r>
          </a:p>
          <a:p>
            <a:r>
              <a:rPr lang="en-GB" sz="2400" dirty="0">
                <a:solidFill>
                  <a:srgbClr val="000000"/>
                </a:solidFill>
                <a:latin typeface="Arial"/>
              </a:rPr>
              <a:t>Medical Director of Lincolnshire Partnership NHS Trust</a:t>
            </a:r>
          </a:p>
          <a:p>
            <a:endParaRPr lang="en-GB" sz="1000" dirty="0">
              <a:solidFill>
                <a:srgbClr val="000000"/>
              </a:solidFill>
              <a:latin typeface="Arial"/>
            </a:endParaRPr>
          </a:p>
          <a:p>
            <a:r>
              <a:rPr lang="en-GB" sz="2400" dirty="0">
                <a:solidFill>
                  <a:srgbClr val="000000"/>
                </a:solidFill>
                <a:latin typeface="Arial"/>
              </a:rPr>
              <a:t>Fellow of the Royal College of Psychiatrists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9" t="33" r="28560" b="51972"/>
          <a:stretch/>
        </p:blipFill>
        <p:spPr>
          <a:xfrm>
            <a:off x="1798320" y="796834"/>
            <a:ext cx="4454434" cy="547333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2079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70766" y="2755119"/>
            <a:ext cx="38607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Arial"/>
              </a:rPr>
              <a:t>Professor </a:t>
            </a:r>
            <a:r>
              <a:rPr lang="en-GB" sz="2400" b="1" dirty="0" err="1">
                <a:solidFill>
                  <a:srgbClr val="000000"/>
                </a:solidFill>
                <a:latin typeface="Arial"/>
              </a:rPr>
              <a:t>Nav</a:t>
            </a:r>
            <a:r>
              <a:rPr lang="en-GB" sz="2400" b="1" dirty="0">
                <a:solidFill>
                  <a:srgbClr val="000000"/>
                </a:solidFill>
                <a:latin typeface="Arial"/>
              </a:rPr>
              <a:t> Kapur</a:t>
            </a:r>
          </a:p>
          <a:p>
            <a:r>
              <a:rPr lang="en-GB" sz="2400" dirty="0">
                <a:solidFill>
                  <a:srgbClr val="000000"/>
                </a:solidFill>
                <a:latin typeface="Arial"/>
              </a:rPr>
              <a:t>NCISH Head of Suicide Research</a:t>
            </a:r>
          </a:p>
          <a:p>
            <a:endParaRPr lang="en-GB" sz="1000" dirty="0">
              <a:solidFill>
                <a:srgbClr val="000000"/>
              </a:solidFill>
              <a:latin typeface="Arial"/>
            </a:endParaRPr>
          </a:p>
          <a:p>
            <a:r>
              <a:rPr lang="en-GB" sz="2400" dirty="0">
                <a:solidFill>
                  <a:srgbClr val="000000"/>
                </a:solidFill>
                <a:latin typeface="Arial"/>
              </a:rPr>
              <a:t>Professor of Psychiatry and Population Health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252" y="793090"/>
            <a:ext cx="4443885" cy="549371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6228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716F51-A946-41A1-849C-ABAA72D57FA2}"/>
              </a:ext>
            </a:extLst>
          </p:cNvPr>
          <p:cNvSpPr/>
          <p:nvPr/>
        </p:nvSpPr>
        <p:spPr>
          <a:xfrm>
            <a:off x="669471" y="5715000"/>
            <a:ext cx="3069772" cy="1143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8F63C-100C-1247-8047-FB7858FD2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911" y="463550"/>
            <a:ext cx="72390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4FE0-006D-48C0-9802-E4CE82025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0693" y="112328"/>
            <a:ext cx="5600265" cy="1348931"/>
          </a:xfrm>
        </p:spPr>
        <p:txBody>
          <a:bodyPr/>
          <a:lstStyle/>
          <a:p>
            <a:pPr algn="ctr"/>
            <a:r>
              <a:rPr lang="en-GB" dirty="0"/>
              <a:t>Housekeeping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16F51-A946-41A1-849C-ABAA72D57FA2}"/>
              </a:ext>
            </a:extLst>
          </p:cNvPr>
          <p:cNvSpPr/>
          <p:nvPr/>
        </p:nvSpPr>
        <p:spPr>
          <a:xfrm>
            <a:off x="669471" y="5715000"/>
            <a:ext cx="3069772" cy="1143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EA68B5-B72E-4564-B808-1C9081C9FA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80410" r="82027"/>
          <a:stretch/>
        </p:blipFill>
        <p:spPr>
          <a:xfrm>
            <a:off x="1075995" y="5424054"/>
            <a:ext cx="1314698" cy="17248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360942-96C2-472F-BC0E-057D12174D9B}"/>
              </a:ext>
            </a:extLst>
          </p:cNvPr>
          <p:cNvSpPr txBox="1"/>
          <p:nvPr/>
        </p:nvSpPr>
        <p:spPr>
          <a:xfrm>
            <a:off x="881742" y="1756763"/>
            <a:ext cx="83765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This is a live event, therefore unless you are an invited speaker you are on mute.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Please use the Q+A function to ask any questions you may have and vote for questions you would like answered. There will be a Q+A section at the end of the webinar facilitated by a member of our team who will present the questions to the speakers. 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This webinar will be recorded and the link will be shared after the event.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B6BEAA-97CE-104D-B8BB-C6871D0CED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307" y="6023292"/>
            <a:ext cx="1581150" cy="526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F5E545-FCDB-8E41-851D-75705C62F5C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60" y="5957885"/>
            <a:ext cx="142938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4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9" y="103189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39" y="68264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3709936" y="160844"/>
            <a:ext cx="51880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UCL social survey: Self-harm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9725" y="6584224"/>
            <a:ext cx="89423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Source:: UCL, 2020</a:t>
            </a:r>
            <a:endParaRPr kumimoji="0" lang="en-GB" altLang="en-US" sz="900" b="1" i="0" u="none" strike="noStrike" kern="1200" cap="none" spc="0" normalizeH="0" baseline="0" noProof="0" dirty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4649" y="1051200"/>
            <a:ext cx="8627464" cy="526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87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9" y="103189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39" y="68264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3442742" y="160844"/>
            <a:ext cx="54551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UCL social survey: </a:t>
            </a: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Covid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stress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9725" y="6584224"/>
            <a:ext cx="89423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Source:: UCL, 2020</a:t>
            </a:r>
            <a:endParaRPr kumimoji="0" lang="en-GB" altLang="en-US" sz="900" b="1" i="0" u="none" strike="noStrike" kern="1200" cap="none" spc="0" normalizeH="0" baseline="0" noProof="0" dirty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3685" y="1000257"/>
            <a:ext cx="8319697" cy="527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32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9" y="103189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39" y="68264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Figure" descr="figure.im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6026" y="990808"/>
            <a:ext cx="7399579" cy="5268500"/>
          </a:xfrm>
          <a:prstGeom prst="rect">
            <a:avLst/>
          </a:prstGeom>
        </p:spPr>
      </p:pic>
      <p:pic>
        <p:nvPicPr>
          <p:cNvPr id="6" name="F1000Research" descr="F1000Resear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26717" y="6531427"/>
            <a:ext cx="2025396" cy="253968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3127947" y="-25418"/>
            <a:ext cx="6160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Google searches: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Trends in relative search volumes of key topics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1524001" y="6446841"/>
            <a:ext cx="700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</a:t>
            </a:r>
            <a:r>
              <a:rPr kumimoji="0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Knipe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D, Evans H, Marchant A et al. Mapping population mental health concerns related to COVID-19 and the consequences of physical distancing: a Google trends analysis [version 1]. </a:t>
            </a:r>
            <a:r>
              <a:rPr kumimoji="0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Wellcome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Open Res 2020, 5:82 (</a:t>
            </a:r>
            <a:r>
              <a:rPr kumimoji="0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doi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10.12688/wellcomeopenres.15870.1)</a:t>
            </a:r>
          </a:p>
        </p:txBody>
      </p:sp>
    </p:spTree>
    <p:extLst>
      <p:ext uri="{BB962C8B-B14F-4D97-AF65-F5344CB8AC3E}">
        <p14:creationId xmlns:p14="http://schemas.microsoft.com/office/powerpoint/2010/main" val="7498240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AD5C4"/>
      </a:accent1>
      <a:accent2>
        <a:srgbClr val="6EB4B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FCFCB"/>
      </a:hlink>
      <a:folHlink>
        <a:srgbClr val="6EB4B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3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0F76"/>
      </a:accent1>
      <a:accent2>
        <a:srgbClr val="70BC1F"/>
      </a:accent2>
      <a:accent3>
        <a:srgbClr val="FFFFFF"/>
      </a:accent3>
      <a:accent4>
        <a:srgbClr val="000000"/>
      </a:accent4>
      <a:accent5>
        <a:srgbClr val="BEAABD"/>
      </a:accent5>
      <a:accent6>
        <a:srgbClr val="65AA1B"/>
      </a:accent6>
      <a:hlink>
        <a:srgbClr val="808080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0F76"/>
      </a:accent1>
      <a:accent2>
        <a:srgbClr val="70BC1F"/>
      </a:accent2>
      <a:accent3>
        <a:srgbClr val="FFFFFF"/>
      </a:accent3>
      <a:accent4>
        <a:srgbClr val="000000"/>
      </a:accent4>
      <a:accent5>
        <a:srgbClr val="BEAABD"/>
      </a:accent5>
      <a:accent6>
        <a:srgbClr val="65AA1B"/>
      </a:accent6>
      <a:hlink>
        <a:srgbClr val="808080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013F4511ABAB49BDDC7A31FF8130BA" ma:contentTypeVersion="12" ma:contentTypeDescription="Create a new document." ma:contentTypeScope="" ma:versionID="01b81a106016d7e25b851e8b9691c7aa">
  <xsd:schema xmlns:xsd="http://www.w3.org/2001/XMLSchema" xmlns:xs="http://www.w3.org/2001/XMLSchema" xmlns:p="http://schemas.microsoft.com/office/2006/metadata/properties" xmlns:ns3="904c278a-8f6d-4a07-b74d-3a24cc0f4ef6" xmlns:ns4="0f360ef0-050d-465a-9367-d0842ec58b3d" targetNamespace="http://schemas.microsoft.com/office/2006/metadata/properties" ma:root="true" ma:fieldsID="9d2f195e0224002c7def77895b2eea25" ns3:_="" ns4:_="">
    <xsd:import namespace="904c278a-8f6d-4a07-b74d-3a24cc0f4ef6"/>
    <xsd:import namespace="0f360ef0-050d-465a-9367-d0842ec58b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c278a-8f6d-4a07-b74d-3a24cc0f4e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60ef0-050d-465a-9367-d0842ec58b3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AFC323-3F61-4650-A5BB-BAA7F8849C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91FF6C-FEE1-4AE5-A14E-549E2C6BD05B}">
  <ds:schemaRefs>
    <ds:schemaRef ds:uri="http://purl.org/dc/terms/"/>
    <ds:schemaRef ds:uri="http://purl.org/dc/elements/1.1/"/>
    <ds:schemaRef ds:uri="904c278a-8f6d-4a07-b74d-3a24cc0f4ef6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f360ef0-050d-465a-9367-d0842ec58b3d"/>
  </ds:schemaRefs>
</ds:datastoreItem>
</file>

<file path=customXml/itemProps3.xml><?xml version="1.0" encoding="utf-8"?>
<ds:datastoreItem xmlns:ds="http://schemas.openxmlformats.org/officeDocument/2006/customXml" ds:itemID="{0D3BF894-6E7B-4CFF-962D-EA46956242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4c278a-8f6d-4a07-b74d-3a24cc0f4ef6"/>
    <ds:schemaRef ds:uri="0f360ef0-050d-465a-9367-d0842ec58b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357</Words>
  <Application>Microsoft Macintosh PowerPoint</Application>
  <PresentationFormat>Widescreen</PresentationFormat>
  <Paragraphs>36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Facet</vt:lpstr>
      <vt:lpstr>35_Default Design</vt:lpstr>
      <vt:lpstr>23_Default Design</vt:lpstr>
      <vt:lpstr>Photo Editor Photo</vt:lpstr>
      <vt:lpstr>Image</vt:lpstr>
      <vt:lpstr>Webinar: Suicide Prevention  and COVID-19</vt:lpstr>
      <vt:lpstr>PowerPoint Presentation</vt:lpstr>
      <vt:lpstr>PowerPoint Presentation</vt:lpstr>
      <vt:lpstr>PowerPoint Presentation</vt:lpstr>
      <vt:lpstr>PowerPoint Presentation</vt:lpstr>
      <vt:lpstr>Housekeeping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Lorrimer</dc:creator>
  <cp:lastModifiedBy>Emily Cannon</cp:lastModifiedBy>
  <cp:revision>77</cp:revision>
  <dcterms:created xsi:type="dcterms:W3CDTF">2019-07-03T10:50:10Z</dcterms:created>
  <dcterms:modified xsi:type="dcterms:W3CDTF">2020-06-03T08:36:04Z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d238a98-5de3-4afa-b492-e6339810853c_Enabled">
    <vt:lpwstr>True</vt:lpwstr>
  </property>
  <property fmtid="{D5CDD505-2E9C-101B-9397-08002B2CF9AE}" pid="3" name="MSIP_Label_bd238a98-5de3-4afa-b492-e6339810853c_SiteId">
    <vt:lpwstr>75aac48a-29ab-4230-adac-69d3e7ed3e77</vt:lpwstr>
  </property>
  <property fmtid="{D5CDD505-2E9C-101B-9397-08002B2CF9AE}" pid="4" name="MSIP_Label_bd238a98-5de3-4afa-b492-e6339810853c_Owner">
    <vt:lpwstr>Kate.Lorrimer@rcpsych.ac.uk</vt:lpwstr>
  </property>
  <property fmtid="{D5CDD505-2E9C-101B-9397-08002B2CF9AE}" pid="5" name="MSIP_Label_bd238a98-5de3-4afa-b492-e6339810853c_SetDate">
    <vt:lpwstr>2019-07-03T10:59:14.8696868Z</vt:lpwstr>
  </property>
  <property fmtid="{D5CDD505-2E9C-101B-9397-08002B2CF9AE}" pid="6" name="MSIP_Label_bd238a98-5de3-4afa-b492-e6339810853c_Name">
    <vt:lpwstr>General</vt:lpwstr>
  </property>
  <property fmtid="{D5CDD505-2E9C-101B-9397-08002B2CF9AE}" pid="7" name="MSIP_Label_bd238a98-5de3-4afa-b492-e6339810853c_Application">
    <vt:lpwstr>Microsoft Azure Information Protection</vt:lpwstr>
  </property>
  <property fmtid="{D5CDD505-2E9C-101B-9397-08002B2CF9AE}" pid="8" name="MSIP_Label_bd238a98-5de3-4afa-b492-e6339810853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0x01010065013F4511ABAB49BDDC7A31FF8130BA</vt:lpwstr>
  </property>
</Properties>
</file>