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18"/>
  </p:notesMasterIdLst>
  <p:sldIdLst>
    <p:sldId id="333" r:id="rId5"/>
    <p:sldId id="332" r:id="rId6"/>
    <p:sldId id="340" r:id="rId7"/>
    <p:sldId id="341" r:id="rId8"/>
    <p:sldId id="342" r:id="rId9"/>
    <p:sldId id="335" r:id="rId10"/>
    <p:sldId id="321" r:id="rId11"/>
    <p:sldId id="337" r:id="rId12"/>
    <p:sldId id="283" r:id="rId13"/>
    <p:sldId id="338" r:id="rId14"/>
    <p:sldId id="330" r:id="rId15"/>
    <p:sldId id="339" r:id="rId16"/>
    <p:sldId id="34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4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ti Kottasz" userId="8a7048d7-76bb-4088-96d9-c79fef4ae015" providerId="ADAL" clId="{41B952E3-FF36-421C-9A76-0591F3C7B192}"/>
    <pc:docChg chg="custSel modSld">
      <pc:chgData name="Kitti Kottasz" userId="8a7048d7-76bb-4088-96d9-c79fef4ae015" providerId="ADAL" clId="{41B952E3-FF36-421C-9A76-0591F3C7B192}" dt="2021-03-23T09:46:19.871" v="20" actId="27636"/>
      <pc:docMkLst>
        <pc:docMk/>
      </pc:docMkLst>
      <pc:sldChg chg="modSp mod">
        <pc:chgData name="Kitti Kottasz" userId="8a7048d7-76bb-4088-96d9-c79fef4ae015" providerId="ADAL" clId="{41B952E3-FF36-421C-9A76-0591F3C7B192}" dt="2021-03-23T09:46:19.871" v="20" actId="27636"/>
        <pc:sldMkLst>
          <pc:docMk/>
          <pc:sldMk cId="114309238" sldId="339"/>
        </pc:sldMkLst>
        <pc:spChg chg="mod">
          <ac:chgData name="Kitti Kottasz" userId="8a7048d7-76bb-4088-96d9-c79fef4ae015" providerId="ADAL" clId="{41B952E3-FF36-421C-9A76-0591F3C7B192}" dt="2021-03-23T09:46:14.736" v="18" actId="27636"/>
          <ac:spMkLst>
            <pc:docMk/>
            <pc:sldMk cId="114309238" sldId="339"/>
            <ac:spMk id="2" creationId="{A18039EE-4F0C-4AE5-B722-D4997F917322}"/>
          </ac:spMkLst>
        </pc:spChg>
        <pc:spChg chg="mod">
          <ac:chgData name="Kitti Kottasz" userId="8a7048d7-76bb-4088-96d9-c79fef4ae015" providerId="ADAL" clId="{41B952E3-FF36-421C-9A76-0591F3C7B192}" dt="2021-03-23T09:46:19.871" v="20" actId="27636"/>
          <ac:spMkLst>
            <pc:docMk/>
            <pc:sldMk cId="114309238" sldId="339"/>
            <ac:spMk id="3" creationId="{6537B849-3536-4775-92C9-95A30A44164F}"/>
          </ac:spMkLst>
        </pc:spChg>
      </pc:sldChg>
      <pc:sldChg chg="modSp mod">
        <pc:chgData name="Kitti Kottasz" userId="8a7048d7-76bb-4088-96d9-c79fef4ae015" providerId="ADAL" clId="{41B952E3-FF36-421C-9A76-0591F3C7B192}" dt="2021-03-23T09:45:18.910" v="6" actId="14100"/>
        <pc:sldMkLst>
          <pc:docMk/>
          <pc:sldMk cId="3626201273" sldId="340"/>
        </pc:sldMkLst>
        <pc:spChg chg="mod">
          <ac:chgData name="Kitti Kottasz" userId="8a7048d7-76bb-4088-96d9-c79fef4ae015" providerId="ADAL" clId="{41B952E3-FF36-421C-9A76-0591F3C7B192}" dt="2021-03-23T09:45:18.910" v="6" actId="14100"/>
          <ac:spMkLst>
            <pc:docMk/>
            <pc:sldMk cId="3626201273" sldId="340"/>
            <ac:spMk id="5" creationId="{00000000-0000-0000-0000-000000000000}"/>
          </ac:spMkLst>
        </pc:spChg>
        <pc:spChg chg="mod">
          <ac:chgData name="Kitti Kottasz" userId="8a7048d7-76bb-4088-96d9-c79fef4ae015" providerId="ADAL" clId="{41B952E3-FF36-421C-9A76-0591F3C7B192}" dt="2021-03-23T09:45:11.559" v="2" actId="1076"/>
          <ac:spMkLst>
            <pc:docMk/>
            <pc:sldMk cId="3626201273" sldId="340"/>
            <ac:spMk id="20483" creationId="{00000000-0000-0000-0000-000000000000}"/>
          </ac:spMkLst>
        </pc:spChg>
      </pc:sldChg>
      <pc:sldChg chg="modSp mod">
        <pc:chgData name="Kitti Kottasz" userId="8a7048d7-76bb-4088-96d9-c79fef4ae015" providerId="ADAL" clId="{41B952E3-FF36-421C-9A76-0591F3C7B192}" dt="2021-03-23T09:45:37.761" v="9" actId="113"/>
        <pc:sldMkLst>
          <pc:docMk/>
          <pc:sldMk cId="2621841756" sldId="342"/>
        </pc:sldMkLst>
        <pc:spChg chg="mod">
          <ac:chgData name="Kitti Kottasz" userId="8a7048d7-76bb-4088-96d9-c79fef4ae015" providerId="ADAL" clId="{41B952E3-FF36-421C-9A76-0591F3C7B192}" dt="2021-03-23T09:45:37.761" v="9" actId="113"/>
          <ac:spMkLst>
            <pc:docMk/>
            <pc:sldMk cId="2621841756" sldId="34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C7C09-B112-6043-8F5C-ADB96596B0A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6E177-C95A-AE4E-8A21-199E65FA0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3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0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5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9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1E9C-B548-2042-B513-2EB8677871A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604E-FDC7-ED46-98E7-4286C061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where_there_is_depression_there_is_hope/#/id/5a6bbf704b8648d476fd048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18C0-18C0-4EAC-94BF-0E8256A3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975570"/>
          </a:xfrm>
        </p:spPr>
        <p:txBody>
          <a:bodyPr/>
          <a:lstStyle/>
          <a:p>
            <a:pPr algn="ctr"/>
            <a:r>
              <a:rPr lang="en-GB" sz="6000" dirty="0">
                <a:latin typeface="+mn-lt"/>
              </a:rPr>
              <a:t>Depression in older adults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FEB86-7647-4967-A1DB-F2ABEC0C5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1020" y="3545825"/>
            <a:ext cx="6368039" cy="1188907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                                 Tier 1 </a:t>
            </a:r>
          </a:p>
        </p:txBody>
      </p:sp>
    </p:spTree>
    <p:extLst>
      <p:ext uri="{BB962C8B-B14F-4D97-AF65-F5344CB8AC3E}">
        <p14:creationId xmlns:p14="http://schemas.microsoft.com/office/powerpoint/2010/main" val="384498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E722-8C30-4EE5-8826-A571A874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243"/>
            <a:ext cx="7886700" cy="1038386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Treatment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494E5-C6CD-480D-8133-217D228F5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4142"/>
            <a:ext cx="7886700" cy="5749871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Treating depression is worthwhile</a:t>
            </a:r>
          </a:p>
          <a:p>
            <a:r>
              <a:rPr lang="en-GB" sz="2800" dirty="0"/>
              <a:t>Treatment response is usually good like younger adults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b="1" dirty="0"/>
              <a:t>Remember</a:t>
            </a:r>
            <a:r>
              <a:rPr lang="en-GB" sz="2800" dirty="0"/>
              <a:t> antidepressants can be effective </a:t>
            </a:r>
            <a:r>
              <a:rPr lang="en-GB" sz="2800" b="1" i="1" dirty="0"/>
              <a:t>but also </a:t>
            </a:r>
            <a:r>
              <a:rPr lang="en-GB" sz="2800" dirty="0"/>
              <a:t>carry higher risk of side effects because of multiple medical comorbidities and drug-drug interactions in case of polypharmacy.</a:t>
            </a:r>
          </a:p>
          <a:p>
            <a:endParaRPr lang="en-GB" sz="2800" dirty="0"/>
          </a:p>
          <a:p>
            <a:r>
              <a:rPr lang="en-GB" sz="2800" dirty="0"/>
              <a:t>Older adults respond well to psychological therapies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916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981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Preventing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4624"/>
            <a:ext cx="7886700" cy="5022339"/>
          </a:xfrm>
        </p:spPr>
        <p:txBody>
          <a:bodyPr>
            <a:normAutofit/>
          </a:bodyPr>
          <a:lstStyle/>
          <a:p>
            <a:r>
              <a:rPr lang="en-GB" sz="2800" dirty="0"/>
              <a:t>Address any physical health issues early </a:t>
            </a:r>
          </a:p>
          <a:p>
            <a:r>
              <a:rPr lang="en-GB" sz="2800" dirty="0"/>
              <a:t>Identify sensory impairments and manage</a:t>
            </a:r>
          </a:p>
          <a:p>
            <a:r>
              <a:rPr lang="en-GB" sz="2800" dirty="0"/>
              <a:t>Life story reviews - find time to sit and chat</a:t>
            </a:r>
            <a:endParaRPr lang="en-NZ" sz="2800" dirty="0"/>
          </a:p>
          <a:p>
            <a:r>
              <a:rPr lang="en-NZ" sz="2800" dirty="0"/>
              <a:t>Listen &amp; share-Give genuine time, take an interest</a:t>
            </a:r>
            <a:endParaRPr lang="en-GB" sz="2800" dirty="0"/>
          </a:p>
          <a:p>
            <a:r>
              <a:rPr lang="en-GB" sz="2800" dirty="0"/>
              <a:t>Build therapeutic relationships</a:t>
            </a:r>
          </a:p>
          <a:p>
            <a:r>
              <a:rPr lang="en-GB" sz="2800" dirty="0"/>
              <a:t>Encourage activities which are enjoyable</a:t>
            </a:r>
          </a:p>
          <a:p>
            <a:r>
              <a:rPr lang="en-GB" sz="2800" dirty="0"/>
              <a:t>Encourage exercise if possible </a:t>
            </a:r>
          </a:p>
          <a:p>
            <a:r>
              <a:rPr lang="en-GB" sz="2800" dirty="0"/>
              <a:t>Identify depressive symptoms early </a:t>
            </a:r>
          </a:p>
        </p:txBody>
      </p:sp>
    </p:spTree>
    <p:extLst>
      <p:ext uri="{BB962C8B-B14F-4D97-AF65-F5344CB8AC3E}">
        <p14:creationId xmlns:p14="http://schemas.microsoft.com/office/powerpoint/2010/main" val="47019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39EE-4F0C-4AE5-B722-D4997F917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11" y="479685"/>
            <a:ext cx="7987439" cy="106430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>
                <a:latin typeface="+mn-lt"/>
              </a:rPr>
              <a:t>Key points to increase detection of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B849-3536-4775-92C9-95A30A44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11" y="1948720"/>
            <a:ext cx="7886700" cy="419724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altLang="en-US" sz="2400" dirty="0"/>
              <a:t>Think Depression-If you are aware of depression you will be less likely to miss it</a:t>
            </a:r>
          </a:p>
          <a:p>
            <a:r>
              <a:rPr lang="en-GB" altLang="en-US" sz="2400" dirty="0"/>
              <a:t>Be aware of risk factors</a:t>
            </a:r>
          </a:p>
          <a:p>
            <a:r>
              <a:rPr lang="en-GB" altLang="en-US" sz="2400" dirty="0"/>
              <a:t>Look for functional decline</a:t>
            </a:r>
          </a:p>
          <a:p>
            <a:r>
              <a:rPr lang="en-GB" altLang="en-US" sz="2400" dirty="0"/>
              <a:t>Watch for significant symptoms</a:t>
            </a:r>
          </a:p>
          <a:p>
            <a:r>
              <a:rPr lang="en-GB" altLang="en-US" sz="2400" dirty="0"/>
              <a:t>Ask directly about  their mood</a:t>
            </a:r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b="1" dirty="0"/>
              <a:t>Resources </a:t>
            </a:r>
            <a:r>
              <a:rPr lang="en-GB" dirty="0"/>
              <a:t>: </a:t>
            </a:r>
          </a:p>
          <a:p>
            <a:pPr marL="0" indent="0">
              <a:buNone/>
            </a:pPr>
            <a:r>
              <a:rPr lang="en-GB" dirty="0"/>
              <a:t>Depression in Older People-animated video  https://www.youtube.com/watch?v=mrqgaLnQ5zQ</a:t>
            </a:r>
            <a:endParaRPr lang="en-US" dirty="0"/>
          </a:p>
          <a:p>
            <a:pPr marL="0" indent="0" algn="l">
              <a:buClr>
                <a:srgbClr val="990033"/>
              </a:buClr>
              <a:buNone/>
            </a:pPr>
            <a:endParaRPr lang="en-GB" altLang="en-US" dirty="0">
              <a:solidFill>
                <a:schemeClr val="tx2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9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76" y="0"/>
            <a:ext cx="7841174" cy="1084881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1858"/>
            <a:ext cx="7886700" cy="4875105"/>
          </a:xfrm>
        </p:spPr>
        <p:txBody>
          <a:bodyPr/>
          <a:lstStyle/>
          <a:p>
            <a:r>
              <a:rPr lang="en-GB" sz="2400" dirty="0"/>
              <a:t>Depression in Older People-animated video  https://www.youtube.com/watch?v=mrqgaLnQ5zQ</a:t>
            </a:r>
            <a:endParaRPr lang="en-US" sz="2400" dirty="0"/>
          </a:p>
          <a:p>
            <a:endParaRPr lang="en-GB" sz="2400" dirty="0">
              <a:hlinkClick r:id="rId2"/>
            </a:endParaRPr>
          </a:p>
          <a:p>
            <a:r>
              <a:rPr lang="en-GB" sz="2400" dirty="0">
                <a:hlinkClick r:id="rId2"/>
              </a:rPr>
              <a:t>MPC_05_06 Where There’s Depression, There’s Hope | Where There’s Depression, There’s Hope (mindedforfamilies.org.uk)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This is an easy to access website for older adults and their families which has good advice  about  symptoms and treatment of depression in older adults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1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5462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What is depression?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28650" y="1015139"/>
            <a:ext cx="7886700" cy="566463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A syndrome-</a:t>
            </a:r>
            <a:r>
              <a:rPr lang="en-GB" sz="2800" dirty="0">
                <a:solidFill>
                  <a:srgbClr val="000000"/>
                </a:solidFill>
              </a:rPr>
              <a:t> a group of signs and symptoms that occur together and characterise depression . 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en-GB" altLang="en-US" sz="2800" dirty="0"/>
          </a:p>
          <a:p>
            <a:pPr marL="0" indent="0" algn="l">
              <a:buNone/>
            </a:pPr>
            <a:r>
              <a:rPr lang="en-GB" altLang="en-US" sz="2800" dirty="0"/>
              <a:t>To confirm a diagnosis:</a:t>
            </a:r>
          </a:p>
          <a:p>
            <a:pPr lvl="1" eaLnBrk="1" hangingPunct="1"/>
            <a:r>
              <a:rPr lang="en-GB" altLang="en-US" sz="2800" dirty="0"/>
              <a:t>The symptoms must be on most days for at least two weeks causing significant social or functional impairment </a:t>
            </a:r>
          </a:p>
          <a:p>
            <a:pPr eaLnBrk="1" hangingPunct="1"/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It is NOT a normal experience = NOT inevitable with ageing </a:t>
            </a:r>
            <a:r>
              <a:rPr lang="mr-IN" sz="2800" dirty="0">
                <a:solidFill>
                  <a:srgbClr val="000000"/>
                </a:solidFill>
              </a:rPr>
              <a:t>–</a:t>
            </a:r>
            <a:r>
              <a:rPr lang="en-US" sz="2800" dirty="0">
                <a:solidFill>
                  <a:srgbClr val="000000"/>
                </a:solidFill>
              </a:rPr>
              <a:t> hence should not be ignored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GB" sz="2800" dirty="0"/>
              <a:t>Older adults are less likely to seek help for their mental health problems due to stigma.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612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49508" y="374754"/>
            <a:ext cx="7699009" cy="86943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</a:rPr>
              <a:t>Signs and Symptoms of depression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83141" y="1481359"/>
            <a:ext cx="7977717" cy="5672380"/>
          </a:xfrm>
        </p:spPr>
        <p:txBody>
          <a:bodyPr>
            <a:noAutofit/>
          </a:bodyPr>
          <a:lstStyle/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800" dirty="0"/>
              <a:t>Depressed mood with negative thinking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GB" sz="2800" dirty="0"/>
              <a:t>Disturbed sleep  - Early Morning Wakening 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800" dirty="0"/>
              <a:t>Lack of enjoyment and interest 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800" dirty="0"/>
              <a:t>Reduced energy levels and lack of motivation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800" dirty="0"/>
              <a:t>Slowness of body and mind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GB" sz="2800" dirty="0"/>
              <a:t>Self-esteem and self-confidence are almost always reduced 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GB" sz="2800" dirty="0"/>
              <a:t>Ideas of guilt or worthlessness are often present   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800" dirty="0"/>
              <a:t>Reduced appetite and weight loss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GB" sz="2800" dirty="0"/>
              <a:t>loss of libido 	</a:t>
            </a:r>
          </a:p>
          <a:p>
            <a:pPr marL="365760" indent="-283464" algn="just">
              <a:spcBef>
                <a:spcPts val="600"/>
              </a:spcBef>
              <a:buFont typeface="Wingdings 2"/>
              <a:buChar char=""/>
              <a:defRPr/>
            </a:pPr>
            <a:r>
              <a:rPr lang="en-GB" sz="2800" dirty="0"/>
              <a:t>Thoughts of self harm and suicide </a:t>
            </a:r>
          </a:p>
          <a:p>
            <a:pPr marL="82296" indent="0"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012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08868"/>
            <a:ext cx="8142514" cy="4974217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GB" altLang="en-US" sz="1400" dirty="0">
              <a:solidFill>
                <a:schemeClr val="tx1"/>
              </a:solidFill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Agitation and restlessness including inability to keep still, constant pacing, irritability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n-US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Personality changes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n-US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Preoccupation with physical symptoms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n-US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Unexplained functional decline (walking /incontinence) 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n-US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Memory problems </a:t>
            </a:r>
            <a:endParaRPr lang="en-GB" alt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n-US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65138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Minimisation or denial that they have depression 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6977" y="0"/>
            <a:ext cx="7345362" cy="120886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000" dirty="0">
              <a:latin typeface="+mn-lt"/>
            </a:endParaRPr>
          </a:p>
          <a:p>
            <a:pPr>
              <a:defRPr/>
            </a:pPr>
            <a:r>
              <a:rPr lang="en-US" sz="4400" dirty="0">
                <a:latin typeface="+mn-lt"/>
              </a:rPr>
              <a:t>How is presentation different</a:t>
            </a:r>
          </a:p>
          <a:p>
            <a:pPr algn="l">
              <a:defRPr/>
            </a:pP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804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30637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Why is depression missed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83728"/>
              </p:ext>
            </p:extLst>
          </p:nvPr>
        </p:nvGraphicFramePr>
        <p:xfrm>
          <a:off x="201478" y="1247613"/>
          <a:ext cx="8313872" cy="477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936">
                  <a:extLst>
                    <a:ext uri="{9D8B030D-6E8A-4147-A177-3AD203B41FA5}">
                      <a16:colId xmlns:a16="http://schemas.microsoft.com/office/drawing/2014/main" val="2457841147"/>
                    </a:ext>
                  </a:extLst>
                </a:gridCol>
                <a:gridCol w="4156936">
                  <a:extLst>
                    <a:ext uri="{9D8B030D-6E8A-4147-A177-3AD203B41FA5}">
                      <a16:colId xmlns:a16="http://schemas.microsoft.com/office/drawing/2014/main" val="3611781863"/>
                    </a:ext>
                  </a:extLst>
                </a:gridCol>
              </a:tblGrid>
              <a:tr h="9644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Older person with depression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Staff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643990"/>
                  </a:ext>
                </a:extLst>
              </a:tr>
              <a:tr h="964437">
                <a:tc>
                  <a:txBody>
                    <a:bodyPr/>
                    <a:lstStyle/>
                    <a:p>
                      <a:r>
                        <a:rPr lang="en-GB" dirty="0"/>
                        <a:t>Older adults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may not report low 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not consider the diagnosis and recognition is often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889279"/>
                  </a:ext>
                </a:extLst>
              </a:tr>
              <a:tr h="711151">
                <a:tc>
                  <a:txBody>
                    <a:bodyPr/>
                    <a:lstStyle/>
                    <a:p>
                      <a:r>
                        <a:rPr lang="en-GB" dirty="0"/>
                        <a:t>Older adults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 may not be able to express themselves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believe that depression</a:t>
                      </a:r>
                      <a:r>
                        <a:rPr lang="en-GB" baseline="0" dirty="0"/>
                        <a:t> is justified/ normal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756626"/>
                  </a:ext>
                </a:extLst>
              </a:tr>
              <a:tr h="711151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Depression is expressed via bodily symptoms  </a:t>
                      </a:r>
                      <a:endParaRPr lang="en-GB" altLang="en-US" b="0" dirty="0"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Staff may feel ill equipped to deal with the distress </a:t>
                      </a:r>
                      <a:r>
                        <a:rPr lang="en-GB" altLang="en-US" b="1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altLang="en-US" b="1" dirty="0"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8779"/>
                  </a:ext>
                </a:extLst>
              </a:tr>
              <a:tr h="711151">
                <a:tc>
                  <a:txBody>
                    <a:bodyPr/>
                    <a:lstStyle/>
                    <a:p>
                      <a:r>
                        <a:rPr lang="en-GB" dirty="0"/>
                        <a:t>Older person</a:t>
                      </a:r>
                      <a:r>
                        <a:rPr lang="en-GB" baseline="0" dirty="0"/>
                        <a:t> may feel ashamed of feeling depressed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 worried about drug</a:t>
                      </a:r>
                      <a:r>
                        <a:rPr lang="en-GB" baseline="0" dirty="0"/>
                        <a:t> side-effects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798"/>
                  </a:ext>
                </a:extLst>
              </a:tr>
              <a:tr h="711151">
                <a:tc>
                  <a:txBody>
                    <a:bodyPr/>
                    <a:lstStyle/>
                    <a:p>
                      <a:r>
                        <a:rPr lang="en-GB" dirty="0"/>
                        <a:t>Older adults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may</a:t>
                      </a:r>
                      <a:r>
                        <a:rPr lang="en-GB" baseline="0" dirty="0"/>
                        <a:t> not use the term depression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may believe</a:t>
                      </a:r>
                      <a:r>
                        <a:rPr lang="en-GB" baseline="0" dirty="0"/>
                        <a:t> depression is untreatable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0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4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D3C4-5AB4-49FE-9F43-2E9BFB11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2854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Risks associated with having depression in older adults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CD19-D815-44A8-BF6C-9338F8099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Increased mortality in  older adults with depression especially from cardio vascular causes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Self-neglect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Neglect of other physical illnesses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Suicide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Risk of increased cognitive impairment/ dementia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</a:pPr>
            <a:r>
              <a:rPr lang="en-GB" altLang="en-US" sz="2800" dirty="0"/>
              <a:t>Increased risk of institutionalisation</a:t>
            </a:r>
          </a:p>
          <a:p>
            <a:pPr>
              <a:buClr>
                <a:srgbClr val="990033"/>
              </a:buClr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6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4613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Assessment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28650" y="922149"/>
            <a:ext cx="7886700" cy="564913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/>
              <a:t>History and clinical picture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Risk assessment around self neglect /self harm/suicidal thoughts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Collateral history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Rule out physical health ,medication causes</a:t>
            </a:r>
          </a:p>
          <a:p>
            <a:endParaRPr lang="en-US" sz="2400" dirty="0"/>
          </a:p>
          <a:p>
            <a:r>
              <a:rPr lang="en-US" sz="2400" dirty="0"/>
              <a:t>Screening for depression using two questions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Assessment scales could be used</a:t>
            </a:r>
            <a:r>
              <a:rPr lang="mr-IN" sz="2400" dirty="0"/>
              <a:t>…</a:t>
            </a:r>
            <a:endParaRPr lang="en-US" sz="2400" dirty="0"/>
          </a:p>
          <a:p>
            <a:pPr lvl="1" eaLnBrk="1" hangingPunct="1"/>
            <a:r>
              <a:rPr lang="en-US" sz="2400" dirty="0"/>
              <a:t>Becks depression inventory</a:t>
            </a:r>
          </a:p>
          <a:p>
            <a:pPr lvl="1" eaLnBrk="1" hangingPunct="1"/>
            <a:r>
              <a:rPr lang="en-US" sz="2400" dirty="0"/>
              <a:t>Geriatric Depression Scale</a:t>
            </a:r>
          </a:p>
          <a:p>
            <a:pPr lvl="1" eaLnBrk="1" hangingPunct="1"/>
            <a:r>
              <a:rPr lang="en-US" sz="2400" dirty="0"/>
              <a:t>Hospital Anxiety and Depression Scale</a:t>
            </a:r>
          </a:p>
          <a:p>
            <a:pPr lvl="1" eaLnBrk="1" hangingPunct="1"/>
            <a:r>
              <a:rPr lang="en-US" sz="2400" dirty="0"/>
              <a:t>Cornell Scale</a:t>
            </a:r>
          </a:p>
          <a:p>
            <a:pPr lvl="1" eaLnBrk="1" hangingPunct="1"/>
            <a:endParaRPr lang="en-US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0705"/>
            <a:ext cx="21672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2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E7A23-1203-47DE-B91C-1117868E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01858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>
                <a:latin typeface="+mn-lt"/>
              </a:rPr>
              <a:t>Simple questions to screen for depression</a:t>
            </a:r>
            <a:endParaRPr lang="en-GB" sz="4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114C4-57A9-4CA6-9933-CF5C50584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1859"/>
            <a:ext cx="7886700" cy="5308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Two-question screening test</a:t>
            </a:r>
          </a:p>
          <a:p>
            <a:r>
              <a:rPr lang="en-GB" sz="2400" dirty="0"/>
              <a:t>During the last month, have you often been bothered by feeling down, depressed or hopeless?</a:t>
            </a:r>
          </a:p>
          <a:p>
            <a:r>
              <a:rPr lang="en-GB" sz="2400" dirty="0"/>
              <a:t>During the last month, have you often been bothered by having little interest or pleasure in doing things?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Answering yes to either of these questions is considered a positive test result, warranting further assessment.</a:t>
            </a:r>
          </a:p>
        </p:txBody>
      </p:sp>
    </p:spTree>
    <p:extLst>
      <p:ext uri="{BB962C8B-B14F-4D97-AF65-F5344CB8AC3E}">
        <p14:creationId xmlns:p14="http://schemas.microsoft.com/office/powerpoint/2010/main" val="357733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6938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+mn-lt"/>
                <a:cs typeface="+mj-cs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7390"/>
            <a:ext cx="7886700" cy="516957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Investigate and treat any biological factors such as some particular illnesses or medication issues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Reduce any psychological factors such as difficulties with relationships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/>
              <a:t>Reduce any social factors, such as isolation and lack of stimulation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Psychological therapies are important hence consider referral to IAPT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Medications can also help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Refer to Old Age Psychiatry if moderate to severe depression with no response to treatment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altLang="en-US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5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82D06D-EDFD-4908-B4C2-1DDCB7C889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CFE6D2-E496-4418-80BE-229D36E233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83C83C-B340-4257-A237-FA9CCE17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f28352-67a4-42b3-b058-db092cbeb8e8"/>
    <ds:schemaRef ds:uri="67bc7f54-7c77-4d88-925c-ad0fc9f92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718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2</vt:lpstr>
      <vt:lpstr>Office Theme</vt:lpstr>
      <vt:lpstr>Depression in older adults </vt:lpstr>
      <vt:lpstr>What is depression?</vt:lpstr>
      <vt:lpstr>Signs and Symptoms of depression </vt:lpstr>
      <vt:lpstr>PowerPoint Presentation</vt:lpstr>
      <vt:lpstr>Why is depression missed ?</vt:lpstr>
      <vt:lpstr>Risks associated with having depression in older adults </vt:lpstr>
      <vt:lpstr>Assessment</vt:lpstr>
      <vt:lpstr>Simple questions to screen for depression</vt:lpstr>
      <vt:lpstr>Management</vt:lpstr>
      <vt:lpstr>Treatment options</vt:lpstr>
      <vt:lpstr>Preventing depression</vt:lpstr>
      <vt:lpstr>Key points to increase detection of depression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</dc:title>
  <dc:creator>JOY ROY CHOWDHURY</dc:creator>
  <cp:lastModifiedBy>Kitti Kottasz</cp:lastModifiedBy>
  <cp:revision>51</cp:revision>
  <dcterms:created xsi:type="dcterms:W3CDTF">2021-02-09T14:44:52Z</dcterms:created>
  <dcterms:modified xsi:type="dcterms:W3CDTF">2021-03-23T09:46:23Z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2021-03-19T16:37:14.8468804Z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b1af6d91-59fc-4459-a425-50eb8b0d193e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