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4.xml" ContentType="application/vnd.openxmlformats-officedocument.presentationml.slideLayout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6" r:id="rId2"/>
    <p:sldId id="257" r:id="rId3"/>
    <p:sldId id="434" r:id="rId4"/>
    <p:sldId id="358" r:id="rId5"/>
    <p:sldId id="435" r:id="rId6"/>
    <p:sldId id="425" r:id="rId7"/>
    <p:sldId id="429" r:id="rId8"/>
    <p:sldId id="437" r:id="rId9"/>
    <p:sldId id="430" r:id="rId10"/>
    <p:sldId id="424" r:id="rId11"/>
    <p:sldId id="422" r:id="rId12"/>
    <p:sldId id="406" r:id="rId13"/>
    <p:sldId id="412" r:id="rId14"/>
    <p:sldId id="407" r:id="rId15"/>
    <p:sldId id="411" r:id="rId16"/>
    <p:sldId id="420" r:id="rId17"/>
    <p:sldId id="259" r:id="rId18"/>
    <p:sldId id="432" r:id="rId19"/>
    <p:sldId id="433" r:id="rId20"/>
    <p:sldId id="436" r:id="rId21"/>
    <p:sldId id="438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trin Thomas" initials="CT" lastIdx="1" clrIdx="0">
    <p:extLst>
      <p:ext uri="{19B8F6BF-5375-455C-9EA6-DF929625EA0E}">
        <p15:presenceInfo xmlns:p15="http://schemas.microsoft.com/office/powerpoint/2012/main" userId="a67e3db3366766a7" providerId="Windows Live"/>
      </p:ext>
    </p:extLst>
  </p:cmAuthor>
  <p:cmAuthor id="2" name="SACHDEV, Kapila (EAST LONDON NHS FOUNDATION TRUST)" initials="SK(LNFT" lastIdx="3" clrIdx="1">
    <p:extLst>
      <p:ext uri="{19B8F6BF-5375-455C-9EA6-DF929625EA0E}">
        <p15:presenceInfo xmlns:p15="http://schemas.microsoft.com/office/powerpoint/2012/main" userId="SACHDEV, Kapila (EAST LONDON NHS FOUNDATION TRUST)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710" autoAdjust="0"/>
  </p:normalViewPr>
  <p:slideViewPr>
    <p:cSldViewPr snapToGrid="0">
      <p:cViewPr varScale="1">
        <p:scale>
          <a:sx n="64" d="100"/>
          <a:sy n="64" d="100"/>
        </p:scale>
        <p:origin x="9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customXml" Target="../customXml/item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Relationship Id="rId30" Type="http://schemas.openxmlformats.org/officeDocument/2006/relationships/customXml" Target="../customXml/item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05666C-6A17-452A-997B-31B686449F57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2B8BEC-47E2-47F8-B6CD-71B7E1B5C8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76519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7">
            <a:extLst>
              <a:ext uri="{FF2B5EF4-FFF2-40B4-BE49-F238E27FC236}">
                <a16:creationId xmlns:a16="http://schemas.microsoft.com/office/drawing/2014/main" id="{1B599E80-CA6A-4B7F-AA78-273DBBAC12A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defTabSz="9429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defTabSz="9429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819B47C-C9C5-42C6-BEF1-B2CDEB143774}" type="slidenum">
              <a:rPr lang="en-US" altLang="en-US"/>
              <a:pPr>
                <a:spcBef>
                  <a:spcPct val="0"/>
                </a:spcBef>
              </a:pPr>
              <a:t>14</a:t>
            </a:fld>
            <a:endParaRPr lang="en-US" altLang="en-US"/>
          </a:p>
        </p:txBody>
      </p:sp>
      <p:sp>
        <p:nvSpPr>
          <p:cNvPr id="53251" name="Rectangle 2">
            <a:extLst>
              <a:ext uri="{FF2B5EF4-FFF2-40B4-BE49-F238E27FC236}">
                <a16:creationId xmlns:a16="http://schemas.microsoft.com/office/drawing/2014/main" id="{5D974D33-30C8-4DF5-AB41-83649DAA286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2" name="Rectangle 3">
            <a:extLst>
              <a:ext uri="{FF2B5EF4-FFF2-40B4-BE49-F238E27FC236}">
                <a16:creationId xmlns:a16="http://schemas.microsoft.com/office/drawing/2014/main" id="{80A76249-FA73-40CC-9A98-A2F4629E950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919163" y="4570413"/>
            <a:ext cx="5049837" cy="43307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GB" altLang="en-US" dirty="0">
                <a:cs typeface="Arial" panose="020B0604020202020204" pitchFamily="34" charset="0"/>
              </a:rPr>
              <a:t>It is a myth that people who talk about suicide don't attempt it </a:t>
            </a:r>
          </a:p>
          <a:p>
            <a:pPr eaLnBrk="1" hangingPunct="1"/>
            <a:endParaRPr lang="en-GB" altLang="en-US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10547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5AB396-D28E-442C-920B-D5E50B66EC9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A111C7-AA20-45B8-9ADA-A5FB6A38B2C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17E94B-17FB-4FC6-9F6E-E694C45990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EE00-76AF-489E-9ACB-B9CC93E3CC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1B1195-6AB6-4C02-BA45-7378ADA53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170BD8-8D62-409E-BBA5-01C042091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E7A2-138D-41E6-A0D4-99EEC7689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921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948AF9-B960-4C7E-9605-44FAA858A1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78A1E5-8DDB-42BC-9CE0-414790481F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52A8FF-D6A0-45F0-B6E2-874BB4A1C8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EE00-76AF-489E-9ACB-B9CC93E3CC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258140-D03B-49BC-A795-6A5CA4B41A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FFB0A0-4D5D-4F81-B6E3-4A23FDEADC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E7A2-138D-41E6-A0D4-99EEC7689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249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AA68BDC-9716-44FF-9507-A3821D036F1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71B704-7CED-4DD4-9523-5B2E22AC63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0364F8-C990-4ABE-84DD-A0ACB8328D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EE00-76AF-489E-9ACB-B9CC93E3CC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35874C-C9BA-49B1-BE28-2D80BA14C7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375416-DF6A-410C-92C8-278826F0D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E7A2-138D-41E6-A0D4-99EEC7689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0577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842430-7046-469A-A211-6FBCF1EE31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23FB6C-E3BB-4DBA-A274-5E712EFF5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16D327-1C9A-459F-BF64-75E462A7CD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EE00-76AF-489E-9ACB-B9CC93E3CC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73D36D-A332-44F3-8AE9-7B4394E91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F7ED73-C34A-4B23-9EBE-1A64A1F98F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E7A2-138D-41E6-A0D4-99EEC7689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206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476E64-8291-42B9-975B-A8CA3E0F65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22D200-3F8D-4392-842E-CD825B831A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E131FB-8068-4998-A892-D787FFCA15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EE00-76AF-489E-9ACB-B9CC93E3CC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1ABD76E-4462-4714-8C87-7A69A34220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B8F352-20FD-4895-B75E-6F674C7F4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E7A2-138D-41E6-A0D4-99EEC7689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96721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AA6E0E-9C9A-49E8-BBC4-F05FEA4684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D3A799-71F2-4CE5-9938-9068A92061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B3C39EF-99DE-42B9-B4F6-50734827D9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AF1E44-2D51-4E3E-8BE5-1BE80886F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EE00-76AF-489E-9ACB-B9CC93E3CC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C3524D-18F7-487C-A267-57C972BC6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1250037-F9D8-4F9F-9456-78595B7756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E7A2-138D-41E6-A0D4-99EEC7689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9075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678817-8BE8-47C8-AD23-754F937FC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40D1D7-64A9-42EB-89DC-9069D9D70F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31CE29-42C8-463A-BB80-B2C61F8A6E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C51B72D-AC5A-4E69-9B2B-1998A78B389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4B339B8-5380-4768-B2B2-98DE07F8D3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0EB05B-FF4E-4E9D-9BAB-F1C671FDF6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EE00-76AF-489E-9ACB-B9CC93E3CC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788FBB-47AA-4C15-B592-72B60CEB4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C25095-6A25-49D2-B797-BA571E2AC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E7A2-138D-41E6-A0D4-99EEC7689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1064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44C22-22D9-438F-BEB1-00B37605C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0EB680B-8352-48D6-BAE7-C0C1380486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EE00-76AF-489E-9ACB-B9CC93E3CC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C60376D-46CC-412F-A6A6-E8888B09EA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935D6D-05FF-41FB-9F97-E3DB9361C5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E7A2-138D-41E6-A0D4-99EEC7689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14964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2C3F01D-486F-41D9-8C5E-5A5FB77706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EE00-76AF-489E-9ACB-B9CC93E3CC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064FCCE-1C2F-4407-A03F-8796656567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CF678C4-CD2B-47A3-A3ED-7E66E21CAC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E7A2-138D-41E6-A0D4-99EEC7689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99936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01DB44-156C-417A-9E3D-009C1F84DE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F15595-3F3E-4982-A09A-FA68892CD21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A914A4-C4D8-472B-91D4-E412D807D5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BF6CBA-1093-47D8-9E29-0AA57A010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EE00-76AF-489E-9ACB-B9CC93E3CC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30DBF3-05BE-4889-A518-D120E77D9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739C53-966D-437C-A5ED-A899473BAE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E7A2-138D-41E6-A0D4-99EEC7689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688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061D43-315A-47B5-9700-DAF604044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DB05241-1594-4E5E-90F3-0BB3E6F646C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63C6B-F16F-4E27-B66F-042224E926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5CD460-D4F9-49D6-BEA5-526777A49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9EE00-76AF-489E-9ACB-B9CC93E3CC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8C0152C-632B-4AB0-84CE-2FAB2E67E6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D69AAF-9193-40C4-B768-70873CF216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4CE7A2-138D-41E6-A0D4-99EEC7689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86221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FE5DC42-0D21-4995-9BCE-DF424908BF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2226D34-D2D1-4E16-BE2E-1580BE1595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A278D5-CEDA-4940-9832-9E6A631A548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79EE00-76AF-489E-9ACB-B9CC93E3CCC2}" type="datetimeFigureOut">
              <a:rPr lang="en-GB" smtClean="0"/>
              <a:t>22/03/2021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99017E-521F-49C3-8D43-A92C18B9D8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9D27E4-8F69-46DB-B795-0C9ED608010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4CE7A2-138D-41E6-A0D4-99EEC7689A8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61486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etselfhelp.co.uk/docs/SafetyPlan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bjgp.org/content/69/688/e740.short?rss=1" TargetMode="External"/><Relationship Id="rId2" Type="http://schemas.openxmlformats.org/officeDocument/2006/relationships/hyperlink" Target="https://www.ucl.ac.uk/pals/sites/pals/files/self-harm_and_suicide_prevention_competence_framework_-_adults_and_older_adults_8th_oct_18.pdf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mindedforfamilies.org.uk/Content/suicide_risk_and_prevention_for_older_people/#/id/5a61cb634b8648d476fd0037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B4531C-A63F-4C56-ABB8-B0B91AB6BE1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>
                <a:latin typeface="+mn-lt"/>
              </a:rPr>
              <a:t>Self harm and Suicide in older adults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CF5CF4-F8EB-4F14-ADCB-59E6547C126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Tier 1 </a:t>
            </a:r>
          </a:p>
        </p:txBody>
      </p:sp>
    </p:spTree>
    <p:extLst>
      <p:ext uri="{BB962C8B-B14F-4D97-AF65-F5344CB8AC3E}">
        <p14:creationId xmlns:p14="http://schemas.microsoft.com/office/powerpoint/2010/main" val="32370931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79B4FA-091C-4C18-A754-B6A1B07021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2477"/>
            <a:ext cx="10515600" cy="1001109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Suicide in Older Adults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3F4C20-6815-4AB6-AB97-1DB81164D9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08994"/>
            <a:ext cx="10515600" cy="5167970"/>
          </a:xfrm>
        </p:spPr>
        <p:txBody>
          <a:bodyPr/>
          <a:lstStyle/>
          <a:p>
            <a:r>
              <a:rPr lang="en-GB" sz="3200" dirty="0"/>
              <a:t>Frequency</a:t>
            </a:r>
          </a:p>
          <a:p>
            <a:r>
              <a:rPr lang="en-GB" sz="3200" dirty="0"/>
              <a:t>Method</a:t>
            </a:r>
          </a:p>
          <a:p>
            <a:r>
              <a:rPr lang="en-GB" sz="3200" dirty="0"/>
              <a:t>Risk Factors</a:t>
            </a:r>
          </a:p>
          <a:p>
            <a:r>
              <a:rPr lang="en-GB" sz="3200" dirty="0"/>
              <a:t>Warning signs</a:t>
            </a:r>
          </a:p>
          <a:p>
            <a:r>
              <a:rPr lang="en-GB" sz="3200" dirty="0"/>
              <a:t>Responding to expresses suicidal ideas</a:t>
            </a:r>
          </a:p>
          <a:p>
            <a:r>
              <a:rPr lang="en-GB" sz="3200" dirty="0"/>
              <a:t>Managing risk </a:t>
            </a:r>
          </a:p>
          <a:p>
            <a:r>
              <a:rPr lang="en-GB" sz="3200" dirty="0"/>
              <a:t>Other individuals who need support </a:t>
            </a:r>
          </a:p>
          <a:p>
            <a:r>
              <a:rPr lang="en-GB" sz="3200" dirty="0"/>
              <a:t>Preventative strategies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643934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C22D62-D288-4748-AE0F-6CC6BC9EB6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13970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7" name="Content Placeholder 16">
            <a:extLst>
              <a:ext uri="{FF2B5EF4-FFF2-40B4-BE49-F238E27FC236}">
                <a16:creationId xmlns:a16="http://schemas.microsoft.com/office/drawing/2014/main" id="{B9778A1E-3495-45D2-ACAD-963C9B25A6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38200" y="365126"/>
            <a:ext cx="10515600" cy="6127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738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1954" name="Rectangle 2">
            <a:extLst>
              <a:ext uri="{FF2B5EF4-FFF2-40B4-BE49-F238E27FC236}">
                <a16:creationId xmlns:a16="http://schemas.microsoft.com/office/drawing/2014/main" id="{BAF8553A-A96B-4086-AEA5-F2BD7D43930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102477"/>
            <a:ext cx="10515600" cy="906516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Methods used  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5FB2F09A-EBF3-4D97-90B5-C7B62E1711D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199" y="1008993"/>
            <a:ext cx="10296525" cy="5849007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 sz="3200" dirty="0"/>
              <a:t>Methods used by older adults for suicide include: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3200" dirty="0">
                <a:solidFill>
                  <a:schemeClr val="tx1"/>
                </a:solidFill>
              </a:rPr>
              <a:t>Overdoses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3200" dirty="0">
                <a:solidFill>
                  <a:schemeClr val="tx1"/>
                </a:solidFill>
              </a:rPr>
              <a:t>Cutting with knife / razor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3200" dirty="0">
                <a:solidFill>
                  <a:schemeClr val="tx1"/>
                </a:solidFill>
              </a:rPr>
              <a:t>Drowning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3200" dirty="0">
                <a:solidFill>
                  <a:schemeClr val="tx1"/>
                </a:solidFill>
              </a:rPr>
              <a:t>Hanging 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altLang="en-US" sz="3200" dirty="0">
              <a:solidFill>
                <a:schemeClr val="tx1"/>
              </a:solidFill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 sz="3200" dirty="0">
                <a:solidFill>
                  <a:schemeClr val="tx1"/>
                </a:solidFill>
              </a:rPr>
              <a:t>Any </a:t>
            </a:r>
            <a:r>
              <a:rPr lang="en-GB" altLang="en-US" sz="3200" dirty="0"/>
              <a:t>older adult</a:t>
            </a:r>
            <a:r>
              <a:rPr lang="en-GB" altLang="en-US" sz="3200" dirty="0">
                <a:solidFill>
                  <a:schemeClr val="tx1"/>
                </a:solidFill>
              </a:rPr>
              <a:t> who says they want to kill themselves </a:t>
            </a:r>
            <a:r>
              <a:rPr lang="en-GB" altLang="en-US" sz="3200" dirty="0"/>
              <a:t>must</a:t>
            </a:r>
            <a:r>
              <a:rPr lang="en-GB" altLang="en-US" sz="3200" dirty="0">
                <a:solidFill>
                  <a:schemeClr val="tx1"/>
                </a:solidFill>
              </a:rPr>
              <a:t> be taken seriously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AE1042-B125-48E5-9262-AF71F3796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7697"/>
            <a:ext cx="10515600" cy="943413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Risk factors for suicide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3495A17F-4817-48F1-BD67-D7032B84A9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4041"/>
            <a:ext cx="10515600" cy="5990897"/>
          </a:xfrm>
        </p:spPr>
        <p:txBody>
          <a:bodyPr>
            <a:noAutofit/>
          </a:bodyPr>
          <a:lstStyle/>
          <a:p>
            <a:r>
              <a:rPr lang="en-GB" i="0" dirty="0">
                <a:effectLst/>
              </a:rPr>
              <a:t>Self-harm is the leading risk factor for suicide</a:t>
            </a:r>
          </a:p>
          <a:p>
            <a:r>
              <a:rPr lang="en-GB" dirty="0"/>
              <a:t>Male gender </a:t>
            </a:r>
          </a:p>
          <a:p>
            <a:r>
              <a:rPr lang="en-GB" dirty="0"/>
              <a:t>Single </a:t>
            </a:r>
          </a:p>
          <a:p>
            <a:r>
              <a:rPr lang="en-GB" dirty="0"/>
              <a:t>Living alone/isolation </a:t>
            </a:r>
          </a:p>
          <a:p>
            <a:r>
              <a:rPr lang="en-GB" dirty="0"/>
              <a:t>Past psychiatric history esp. depression, anxiety</a:t>
            </a:r>
          </a:p>
          <a:p>
            <a:r>
              <a:rPr lang="en-GB" dirty="0"/>
              <a:t>Depression </a:t>
            </a:r>
          </a:p>
          <a:p>
            <a:r>
              <a:rPr lang="en-GB" dirty="0"/>
              <a:t>Chronic pain </a:t>
            </a:r>
          </a:p>
          <a:p>
            <a:r>
              <a:rPr lang="en-GB" dirty="0"/>
              <a:t>Alcohol/drug use</a:t>
            </a:r>
          </a:p>
          <a:p>
            <a:r>
              <a:rPr lang="en-GB" dirty="0"/>
              <a:t>Bereavement </a:t>
            </a:r>
          </a:p>
          <a:p>
            <a:r>
              <a:rPr lang="en-GB" dirty="0"/>
              <a:t>Stressful life events</a:t>
            </a:r>
          </a:p>
          <a:p>
            <a:r>
              <a:rPr lang="en-GB" dirty="0"/>
              <a:t>Low socioeconomic status </a:t>
            </a:r>
          </a:p>
        </p:txBody>
      </p:sp>
    </p:spTree>
    <p:extLst>
      <p:ext uri="{BB962C8B-B14F-4D97-AF65-F5344CB8AC3E}">
        <p14:creationId xmlns:p14="http://schemas.microsoft.com/office/powerpoint/2010/main" val="1636241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141">
        <p:fade/>
      </p:transition>
    </mc:Choice>
    <mc:Fallback xmlns="">
      <p:transition spd="med" advTm="20141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2978" name="Rectangle 2">
            <a:extLst>
              <a:ext uri="{FF2B5EF4-FFF2-40B4-BE49-F238E27FC236}">
                <a16:creationId xmlns:a16="http://schemas.microsoft.com/office/drawing/2014/main" id="{0055AC81-F1D4-4708-8C97-C4A3B96DF6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838200" y="78828"/>
            <a:ext cx="10515600" cy="1056289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Possible Warning signs</a:t>
            </a:r>
            <a:r>
              <a:rPr lang="en-GB" dirty="0">
                <a:latin typeface="+mn-lt"/>
              </a:rPr>
              <a:t> 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79FEF233-6266-4858-A60A-2E99BDB701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838200" y="1135117"/>
            <a:ext cx="10383982" cy="4736061"/>
          </a:xfrm>
        </p:spPr>
        <p:txBody>
          <a:bodyPr>
            <a:normAutofit/>
          </a:bodyPr>
          <a:lstStyle/>
          <a:p>
            <a:pPr eaLnBrk="1" hangingPunct="1"/>
            <a:r>
              <a:rPr lang="en-GB" altLang="en-US" sz="3200" dirty="0"/>
              <a:t>If an older adult starts talking about suicidal feelings and suicide, sometimes they may even describe how they intend to carry out the attempt </a:t>
            </a:r>
          </a:p>
          <a:p>
            <a:pPr eaLnBrk="1" hangingPunct="1"/>
            <a:r>
              <a:rPr lang="en-GB" altLang="en-US" sz="3200" dirty="0"/>
              <a:t>Talking about feeling worthless, hopeless, that they are a failure, or see no point in life </a:t>
            </a:r>
          </a:p>
          <a:p>
            <a:pPr eaLnBrk="1" hangingPunct="1"/>
            <a:r>
              <a:rPr lang="en-GB" altLang="en-US" sz="3200" dirty="0"/>
              <a:t>Becoming very withdrawn and uncommunicative </a:t>
            </a:r>
          </a:p>
          <a:p>
            <a:pPr eaLnBrk="1" hangingPunct="1"/>
            <a:r>
              <a:rPr lang="en-GB" altLang="en-US" sz="3200" dirty="0"/>
              <a:t>Reported poor sleep, loss of appetite, loss of weight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22" name="Rectangle 2">
            <a:extLst>
              <a:ext uri="{FF2B5EF4-FFF2-40B4-BE49-F238E27FC236}">
                <a16:creationId xmlns:a16="http://schemas.microsoft.com/office/drawing/2014/main" id="{F27F3F5C-1077-47C7-9DA0-851D58E6616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282633" y="1"/>
            <a:ext cx="10004367" cy="1001110"/>
          </a:xfrm>
        </p:spPr>
        <p:txBody>
          <a:bodyPr/>
          <a:lstStyle/>
          <a:p>
            <a:pPr algn="ctr" eaLnBrk="1" hangingPunct="1">
              <a:defRPr/>
            </a:pPr>
            <a:r>
              <a:rPr lang="en-GB" dirty="0">
                <a:solidFill>
                  <a:schemeClr val="tx1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+mn-lt"/>
              </a:rPr>
              <a:t>How to respond</a:t>
            </a:r>
          </a:p>
        </p:txBody>
      </p:sp>
      <p:sp>
        <p:nvSpPr>
          <p:cNvPr id="59395" name="Rectangle 3">
            <a:extLst>
              <a:ext uri="{FF2B5EF4-FFF2-40B4-BE49-F238E27FC236}">
                <a16:creationId xmlns:a16="http://schemas.microsoft.com/office/drawing/2014/main" id="{E0C92296-794C-44B3-887A-67E59F3E90F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74242" y="938048"/>
            <a:ext cx="10814194" cy="5563920"/>
          </a:xfrm>
        </p:spPr>
        <p:txBody>
          <a:bodyPr>
            <a:normAutofit/>
          </a:bodyPr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 sz="3200" dirty="0"/>
              <a:t>If someone reports suicidal thoughts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3200" dirty="0"/>
              <a:t>Avoid saying, </a:t>
            </a:r>
            <a:r>
              <a:rPr lang="en-GB" altLang="en-US" sz="3200" i="1" dirty="0"/>
              <a:t>“Things can't be that bad</a:t>
            </a:r>
            <a:r>
              <a:rPr lang="en-GB" altLang="en-US" sz="3200" dirty="0"/>
              <a:t>”, or brushing them aside.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3200" dirty="0"/>
              <a:t>Don't argue with the older adult but reassure them that you care about them.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3200" dirty="0"/>
              <a:t>Be patient and listen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3200" dirty="0"/>
              <a:t>It is difficult to support someone who is expressing suicidal ideas on your own,</a:t>
            </a:r>
            <a:r>
              <a:rPr lang="en-GB" altLang="en-US" sz="3200" b="1" dirty="0"/>
              <a:t> so seek help from a senior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E6FE0C-76DC-4B42-8C02-2144009AD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016876"/>
          </a:xfrm>
        </p:spPr>
        <p:txBody>
          <a:bodyPr>
            <a:normAutofit fontScale="90000"/>
          </a:bodyPr>
          <a:lstStyle/>
          <a:p>
            <a:pPr algn="ctr"/>
            <a:r>
              <a:rPr lang="en-GB" sz="4400" dirty="0">
                <a:latin typeface="+mn-lt"/>
              </a:rPr>
              <a:t>Managing risk </a:t>
            </a:r>
            <a:br>
              <a:rPr lang="en-GB" sz="4400" dirty="0">
                <a:latin typeface="+mn-lt"/>
              </a:rPr>
            </a:br>
            <a:endParaRPr lang="en-GB" dirty="0">
              <a:latin typeface="+mn-lt"/>
            </a:endParaRP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7941E5-D8B1-4EC7-B7AF-4031E62FFF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59222"/>
            <a:ext cx="10515600" cy="5998778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GB" sz="2400" dirty="0">
                <a:cs typeface="Arial" panose="020B0604020202020204" pitchFamily="34" charset="0"/>
              </a:rPr>
              <a:t>Document and share concerns: if there is a major risk, </a:t>
            </a:r>
            <a:r>
              <a:rPr lang="en-GB" sz="2400" b="1" dirty="0">
                <a:cs typeface="Arial" panose="020B0604020202020204" pitchFamily="34" charset="0"/>
              </a:rPr>
              <a:t>duty of care outweighs confidentiality </a:t>
            </a:r>
          </a:p>
          <a:p>
            <a:pPr marL="0" indent="0" algn="just">
              <a:buNone/>
            </a:pPr>
            <a:r>
              <a:rPr lang="en-GB" sz="2400" b="1" u="sng" dirty="0">
                <a:cs typeface="Arial" panose="020B0604020202020204" pitchFamily="34" charset="0"/>
              </a:rPr>
              <a:t>If the person </a:t>
            </a:r>
          </a:p>
          <a:p>
            <a:pPr algn="just"/>
            <a:r>
              <a:rPr lang="en-GB" sz="2400" b="1" dirty="0">
                <a:cs typeface="Arial" panose="020B0604020202020204" pitchFamily="34" charset="0"/>
              </a:rPr>
              <a:t>Is distressed but no intent/plan: </a:t>
            </a:r>
            <a:r>
              <a:rPr lang="en-GB" sz="2400" dirty="0">
                <a:cs typeface="Arial" panose="020B0604020202020204" pitchFamily="34" charset="0"/>
              </a:rPr>
              <a:t>GP</a:t>
            </a:r>
          </a:p>
          <a:p>
            <a:pPr marL="0" indent="0" algn="just">
              <a:buNone/>
            </a:pPr>
            <a:r>
              <a:rPr lang="en-GB" sz="2400" i="1" dirty="0">
                <a:cs typeface="Arial" panose="020B0604020202020204" pitchFamily="34" charset="0"/>
              </a:rPr>
              <a:t>or</a:t>
            </a:r>
            <a:r>
              <a:rPr lang="en-GB" sz="2400" dirty="0"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GB" sz="2400" b="1" dirty="0">
                <a:cs typeface="Arial" panose="020B0604020202020204" pitchFamily="34" charset="0"/>
              </a:rPr>
              <a:t>Has significant thoughts about self-harm but no immediate risk: </a:t>
            </a:r>
            <a:r>
              <a:rPr lang="en-GB" sz="2400" dirty="0">
                <a:cs typeface="Arial" panose="020B0604020202020204" pitchFamily="34" charset="0"/>
              </a:rPr>
              <a:t>Ask GP for urgent mental health review or Out of Hours GP</a:t>
            </a:r>
          </a:p>
          <a:p>
            <a:pPr marL="0" indent="0" algn="just">
              <a:buNone/>
            </a:pPr>
            <a:r>
              <a:rPr lang="en-GB" sz="2400" i="1" dirty="0">
                <a:cs typeface="Arial" panose="020B0604020202020204" pitchFamily="34" charset="0"/>
              </a:rPr>
              <a:t>or</a:t>
            </a:r>
            <a:r>
              <a:rPr lang="en-GB" sz="2400" dirty="0">
                <a:cs typeface="Arial" panose="020B0604020202020204" pitchFamily="34" charset="0"/>
              </a:rPr>
              <a:t> </a:t>
            </a:r>
          </a:p>
          <a:p>
            <a:pPr algn="just"/>
            <a:r>
              <a:rPr lang="en-GB" sz="2400" b="1" dirty="0">
                <a:cs typeface="Arial" panose="020B0604020202020204" pitchFamily="34" charset="0"/>
              </a:rPr>
              <a:t>Has few /no reasons for living, and the person can’t assure you they will be safe if left: </a:t>
            </a:r>
            <a:r>
              <a:rPr lang="en-GB" sz="2400" dirty="0">
                <a:cs typeface="Arial" panose="020B0604020202020204" pitchFamily="34" charset="0"/>
              </a:rPr>
              <a:t>Call GP/senior staff member urgently and don’t leave alone.  If all else fails consider calling 999.</a:t>
            </a:r>
          </a:p>
          <a:p>
            <a:pPr algn="just"/>
            <a:r>
              <a:rPr lang="en-GB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Bear in mind that if the </a:t>
            </a:r>
            <a:r>
              <a:rPr lang="en-GB" sz="2400" dirty="0">
                <a:ea typeface="Times New Roman" panose="02020603050405020304" pitchFamily="18" charset="0"/>
                <a:cs typeface="Times New Roman" panose="02020603050405020304" pitchFamily="18" charset="0"/>
              </a:rPr>
              <a:t>adult</a:t>
            </a:r>
            <a:r>
              <a:rPr lang="en-GB" sz="24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 is cognitively impaired they may have more difficulties in recalling if they have any plans</a:t>
            </a:r>
            <a:endParaRPr lang="en-GB" sz="2400" dirty="0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0723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96803-D5A7-493B-8D70-BE6A77E4F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50882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Other individuals who need support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9F32F-E723-4414-A98F-C1E99F5D0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64172"/>
            <a:ext cx="10515600" cy="5112791"/>
          </a:xfrm>
        </p:spPr>
        <p:txBody>
          <a:bodyPr>
            <a:normAutofit/>
          </a:bodyPr>
          <a:lstStyle/>
          <a:p>
            <a:r>
              <a:rPr lang="en-GB" dirty="0"/>
              <a:t>The family </a:t>
            </a:r>
          </a:p>
          <a:p>
            <a:r>
              <a:rPr lang="en-GB" dirty="0"/>
              <a:t>The staff </a:t>
            </a:r>
          </a:p>
          <a:p>
            <a:r>
              <a:rPr lang="en-GB" dirty="0"/>
              <a:t>The care team</a:t>
            </a:r>
          </a:p>
          <a:p>
            <a:endParaRPr lang="en-GB" dirty="0"/>
          </a:p>
          <a:p>
            <a:endParaRPr lang="en-GB" dirty="0"/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/>
              <a:t>It is essential to met with them to allow them space to talk about the incident as soon as possible after the incident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/>
              <a:t>Give them information of any local support groups / help lines</a:t>
            </a:r>
          </a:p>
        </p:txBody>
      </p:sp>
    </p:spTree>
    <p:extLst>
      <p:ext uri="{BB962C8B-B14F-4D97-AF65-F5344CB8AC3E}">
        <p14:creationId xmlns:p14="http://schemas.microsoft.com/office/powerpoint/2010/main" val="40366941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4AE13-1578-42FC-AA48-A84108387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27233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Self harm and suicide prevention strategies 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1763F75-E56E-465A-92A8-EF501A856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6876"/>
            <a:ext cx="10515600" cy="5500037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GB" sz="2600" dirty="0"/>
              <a:t>I</a:t>
            </a:r>
            <a:r>
              <a:rPr lang="en-GB" sz="2600" b="0" i="0" dirty="0">
                <a:effectLst/>
              </a:rPr>
              <a:t>dentify older adults who self-harm due to the increased risk of repetition and suicide</a:t>
            </a:r>
          </a:p>
          <a:p>
            <a:pPr>
              <a:spcAft>
                <a:spcPts val="1200"/>
              </a:spcAft>
            </a:pPr>
            <a:r>
              <a:rPr lang="en-GB" sz="2600" dirty="0"/>
              <a:t>S</a:t>
            </a:r>
            <a:r>
              <a:rPr lang="en-GB" sz="2600" b="0" i="0" dirty="0">
                <a:effectLst/>
              </a:rPr>
              <a:t>eek to understand the individual’s motivations for self-harm</a:t>
            </a:r>
          </a:p>
          <a:p>
            <a:pPr>
              <a:spcAft>
                <a:spcPts val="1200"/>
              </a:spcAft>
            </a:pPr>
            <a:r>
              <a:rPr lang="en-GB" sz="2600" dirty="0"/>
              <a:t>Communities can provide social support to vulnerable individuals and support follow-up care  </a:t>
            </a:r>
          </a:p>
          <a:p>
            <a:pPr>
              <a:spcAft>
                <a:spcPts val="1200"/>
              </a:spcAft>
            </a:pPr>
            <a:r>
              <a:rPr lang="en-GB" sz="2600" dirty="0"/>
              <a:t>Creating social connectedness can help protect vulnerable persons from suicide</a:t>
            </a:r>
          </a:p>
          <a:p>
            <a:pPr>
              <a:spcAft>
                <a:spcPts val="1200"/>
              </a:spcAft>
            </a:pPr>
            <a:r>
              <a:rPr lang="en-GB" sz="2600" dirty="0"/>
              <a:t>Fighting stigma and supporting those bereaved by suicide</a:t>
            </a:r>
          </a:p>
          <a:p>
            <a:pPr>
              <a:spcAft>
                <a:spcPts val="1200"/>
              </a:spcAft>
            </a:pPr>
            <a:r>
              <a:rPr lang="en-GB" sz="2600" dirty="0"/>
              <a:t>Every older adult who self‑harms and/or has suicidal thoughts should have a </a:t>
            </a:r>
            <a:r>
              <a:rPr lang="en-GB" sz="2600" b="1" dirty="0"/>
              <a:t>Safety Plan</a:t>
            </a:r>
          </a:p>
          <a:p>
            <a:pPr>
              <a:spcAft>
                <a:spcPts val="1200"/>
              </a:spcAft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159319565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4AE13-1578-42FC-AA48-A84108387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16280" y="55179"/>
            <a:ext cx="10515600" cy="1087821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Safety Plan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63F75-E56E-465A-92A8-EF501A856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43000"/>
            <a:ext cx="10515600" cy="5373913"/>
          </a:xfrm>
        </p:spPr>
        <p:txBody>
          <a:bodyPr>
            <a:noAutofit/>
          </a:bodyPr>
          <a:lstStyle/>
          <a:p>
            <a:r>
              <a:rPr lang="en-GB" sz="2600" dirty="0"/>
              <a:t>Required for everyone who self-harms and/or has suicidal thoughts</a:t>
            </a:r>
          </a:p>
          <a:p>
            <a:r>
              <a:rPr lang="en-GB" sz="2600" dirty="0"/>
              <a:t>Co-produced with the patient</a:t>
            </a:r>
          </a:p>
          <a:p>
            <a:r>
              <a:rPr lang="en-GB" sz="2600" dirty="0"/>
              <a:t>Gives personalised advice to care providers on how they can reduce the individual’s risk of self-harm and suicide</a:t>
            </a:r>
          </a:p>
          <a:p>
            <a:r>
              <a:rPr lang="en-GB" sz="2600" dirty="0"/>
              <a:t>It should have explicit reference to:</a:t>
            </a:r>
          </a:p>
          <a:p>
            <a:pPr lvl="1"/>
            <a:r>
              <a:rPr lang="en-GB" sz="2600" dirty="0"/>
              <a:t>Removal and/or mitigation of means to harm themselves</a:t>
            </a:r>
          </a:p>
          <a:p>
            <a:pPr lvl="1"/>
            <a:r>
              <a:rPr lang="en-GB" sz="2600" dirty="0"/>
              <a:t>List of calming/distracting activities and coping strategies</a:t>
            </a:r>
          </a:p>
          <a:p>
            <a:pPr lvl="1"/>
            <a:r>
              <a:rPr lang="en-GB" sz="2600" dirty="0"/>
              <a:t>Information on how to access social, psychological and emergency support</a:t>
            </a:r>
          </a:p>
          <a:p>
            <a:pPr lvl="1"/>
            <a:endParaRPr lang="en-GB" sz="2600" dirty="0"/>
          </a:p>
          <a:p>
            <a:pPr marL="457200" lvl="1" indent="0">
              <a:buNone/>
            </a:pPr>
            <a:r>
              <a:rPr lang="en-GB" sz="2600" dirty="0"/>
              <a:t>Safety plan template: </a:t>
            </a:r>
            <a:r>
              <a:rPr lang="en-GB" sz="2600" dirty="0">
                <a:hlinkClick r:id="rId2"/>
              </a:rPr>
              <a:t>https://www.getselfhelp.co.uk/docs/SafetyPlan.pdf</a:t>
            </a:r>
            <a:endParaRPr lang="en-GB" sz="2600" dirty="0"/>
          </a:p>
          <a:p>
            <a:pPr marL="457200" lvl="1" indent="0">
              <a:buNone/>
            </a:pPr>
            <a:endParaRPr lang="en-GB" sz="2200" dirty="0"/>
          </a:p>
        </p:txBody>
      </p:sp>
    </p:spTree>
    <p:extLst>
      <p:ext uri="{BB962C8B-B14F-4D97-AF65-F5344CB8AC3E}">
        <p14:creationId xmlns:p14="http://schemas.microsoft.com/office/powerpoint/2010/main" val="4293699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2BE59D-CAED-40AF-9852-5C3429EBD1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63063"/>
            <a:ext cx="10515600" cy="1040523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Contents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DEB90E-FFA6-4071-A27F-42861460FF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3586"/>
            <a:ext cx="10515600" cy="5549462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dirty="0"/>
              <a:t>Definition and </a:t>
            </a:r>
            <a:r>
              <a:rPr lang="en-GB" altLang="en-US" sz="2800" dirty="0"/>
              <a:t>potential methods that can be used 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/>
          </a:p>
          <a:p>
            <a:pPr eaLnBrk="1" hangingPunct="1">
              <a:lnSpc>
                <a:spcPct val="90000"/>
              </a:lnSpc>
            </a:pPr>
            <a:r>
              <a:rPr lang="en-GB" altLang="en-US" dirty="0"/>
              <a:t>T</a:t>
            </a:r>
            <a:r>
              <a:rPr lang="en-GB" altLang="en-US" sz="2800" dirty="0"/>
              <a:t>he risk factors and warning signs in older </a:t>
            </a:r>
            <a:r>
              <a:rPr lang="en-GB" altLang="en-US" dirty="0"/>
              <a:t>adults</a:t>
            </a:r>
            <a:r>
              <a:rPr lang="en-GB" altLang="en-US" sz="2800" dirty="0"/>
              <a:t> to look out for 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/>
          </a:p>
          <a:p>
            <a:pPr eaLnBrk="1" hangingPunct="1">
              <a:lnSpc>
                <a:spcPct val="90000"/>
              </a:lnSpc>
            </a:pPr>
            <a:r>
              <a:rPr lang="en-GB" altLang="en-US" dirty="0"/>
              <a:t>H</a:t>
            </a:r>
            <a:r>
              <a:rPr lang="en-GB" altLang="en-US" sz="2800" dirty="0"/>
              <a:t>ow to respond if an older </a:t>
            </a:r>
            <a:r>
              <a:rPr lang="en-GB" altLang="en-US" dirty="0"/>
              <a:t>adult</a:t>
            </a:r>
            <a:r>
              <a:rPr lang="en-GB" altLang="en-US" sz="2800" dirty="0"/>
              <a:t> reports an attempt at self harm</a:t>
            </a:r>
          </a:p>
          <a:p>
            <a:pPr eaLnBrk="1" hangingPunct="1">
              <a:lnSpc>
                <a:spcPct val="90000"/>
              </a:lnSpc>
            </a:pPr>
            <a:endParaRPr lang="en-GB" altLang="en-US" dirty="0"/>
          </a:p>
          <a:p>
            <a:pPr eaLnBrk="1" hangingPunct="1">
              <a:lnSpc>
                <a:spcPct val="90000"/>
              </a:lnSpc>
            </a:pPr>
            <a:r>
              <a:rPr lang="en-GB" altLang="en-US" dirty="0"/>
              <a:t>Self harm preventative strategies </a:t>
            </a:r>
            <a:endParaRPr lang="en-GB" altLang="en-US" sz="2800" dirty="0"/>
          </a:p>
          <a:p>
            <a:pPr eaLnBrk="1" hangingPunct="1">
              <a:lnSpc>
                <a:spcPct val="90000"/>
              </a:lnSpc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450213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B9BE59-193C-4C94-9E94-EED93B671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43000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Resources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F97285-EAA8-48E1-A178-16A0C77E8B2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72055"/>
            <a:ext cx="10515600" cy="5104908"/>
          </a:xfrm>
        </p:spPr>
        <p:txBody>
          <a:bodyPr>
            <a:normAutofit/>
          </a:bodyPr>
          <a:lstStyle/>
          <a:p>
            <a:r>
              <a:rPr lang="en-GB" dirty="0"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Self-harm_and_suicide_prevention_competence_framework_-_adults_and_older_adults_8th_oct_18.pdf (ucl.ac.uk)</a:t>
            </a:r>
            <a:endParaRPr lang="en-GB" dirty="0"/>
          </a:p>
          <a:p>
            <a:endParaRPr lang="en-GB" dirty="0"/>
          </a:p>
          <a:p>
            <a:r>
              <a:rPr lang="en-GB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Role of primary care in supporting older adults who self-harm: a qualitative study in England | British Journal of General Practice (bjgp.org)</a:t>
            </a:r>
            <a:endParaRPr lang="en-GB" dirty="0"/>
          </a:p>
          <a:p>
            <a:endParaRPr lang="en-GB" dirty="0"/>
          </a:p>
          <a:p>
            <a:r>
              <a:rPr lang="en-GB" u="sng" dirty="0"/>
              <a:t>Self-harm in a primary care cohort of older people: incidence, clinical management, and risk of suicide and other causes of death  </a:t>
            </a:r>
            <a:r>
              <a:rPr lang="en-GB" sz="2800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https://www.thelancet.com/journals/lanpsy/article/PIIS2215-0366(18)30348-1/fulltext</a:t>
            </a:r>
            <a:endParaRPr lang="en-GB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48422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63063"/>
            <a:ext cx="10515600" cy="1150882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Resources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8897"/>
            <a:ext cx="10515600" cy="4758066"/>
          </a:xfrm>
        </p:spPr>
        <p:txBody>
          <a:bodyPr/>
          <a:lstStyle/>
          <a:p>
            <a:r>
              <a:rPr lang="en-GB" dirty="0">
                <a:hlinkClick r:id="rId2"/>
              </a:rPr>
              <a:t>MPC_05_07 Suicide Risk And Prevention For Older People | Suicide Risk And Prevention For Older People (mindedforfamilies.org.uk)</a:t>
            </a:r>
            <a:endParaRPr lang="en-GB" dirty="0"/>
          </a:p>
          <a:p>
            <a:endParaRPr lang="en-GB" dirty="0"/>
          </a:p>
          <a:p>
            <a:r>
              <a:rPr lang="en-GB" dirty="0"/>
              <a:t>This is an easy to access website for older adults and their families which has good advice about warning signs, responding in a crisis along with practical step for family and friends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8694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FCCB5-91FE-4F11-BF70-C10D6DEDF5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27233"/>
          </a:xfrm>
        </p:spPr>
        <p:txBody>
          <a:bodyPr/>
          <a:lstStyle/>
          <a:p>
            <a:pPr algn="ctr"/>
            <a:r>
              <a:rPr lang="en-GB" dirty="0">
                <a:solidFill>
                  <a:srgbClr val="222222"/>
                </a:solidFill>
                <a:latin typeface="+mn-lt"/>
              </a:rPr>
              <a:t>Definition</a:t>
            </a:r>
            <a:endParaRPr lang="en-GB" dirty="0">
              <a:latin typeface="+mn-lt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5FCE82-84B7-459C-8F30-BDDD0E483A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608" y="1127233"/>
            <a:ext cx="10515600" cy="5620407"/>
          </a:xfrm>
        </p:spPr>
        <p:txBody>
          <a:bodyPr>
            <a:normAutofit/>
          </a:bodyPr>
          <a:lstStyle/>
          <a:p>
            <a:r>
              <a:rPr lang="en-GB" dirty="0">
                <a:cs typeface="Arial" panose="020B0604020202020204" pitchFamily="34" charset="0"/>
              </a:rPr>
              <a:t>We are using the National Institute for Health and Care Excellence’s (NICE’s) definition of self harm</a:t>
            </a:r>
            <a:br>
              <a:rPr lang="en-GB" dirty="0">
                <a:cs typeface="Arial" panose="020B0604020202020204" pitchFamily="34" charset="0"/>
              </a:rPr>
            </a:br>
            <a:endParaRPr lang="en-GB" dirty="0">
              <a:cs typeface="Arial" panose="020B0604020202020204" pitchFamily="34" charset="0"/>
            </a:endParaRPr>
          </a:p>
          <a:p>
            <a:r>
              <a:rPr lang="en-GB" i="0" dirty="0">
                <a:effectLst/>
                <a:cs typeface="Arial" panose="020B0604020202020204" pitchFamily="34" charset="0"/>
              </a:rPr>
              <a:t>Self-harm is any self-injurious act carried out by a person regardless of intention</a:t>
            </a:r>
            <a:r>
              <a:rPr lang="en-GB" dirty="0">
                <a:cs typeface="Arial" panose="020B0604020202020204" pitchFamily="34" charset="0"/>
              </a:rPr>
              <a:t> </a:t>
            </a:r>
            <a:r>
              <a:rPr lang="en-GB" i="0" dirty="0">
                <a:effectLst/>
                <a:cs typeface="Arial" panose="020B0604020202020204" pitchFamily="34" charset="0"/>
              </a:rPr>
              <a:t>e.g. overdose (most common, cutting or burning)</a:t>
            </a:r>
          </a:p>
          <a:p>
            <a:pPr marL="0" indent="0">
              <a:buNone/>
            </a:pPr>
            <a:endParaRPr lang="en-GB" dirty="0">
              <a:cs typeface="Arial" panose="020B0604020202020204" pitchFamily="34" charset="0"/>
            </a:endParaRPr>
          </a:p>
          <a:p>
            <a:r>
              <a:rPr lang="en-GB" dirty="0">
                <a:cs typeface="Arial" panose="020B0604020202020204" pitchFamily="34" charset="0"/>
              </a:rPr>
              <a:t>Self-harm does not refer to harm arising from overeating/starvation or excessive alcohol or drugs.</a:t>
            </a:r>
          </a:p>
          <a:p>
            <a:pPr marL="0" indent="0">
              <a:buNone/>
            </a:pPr>
            <a:endParaRPr lang="en-GB" dirty="0">
              <a:solidFill>
                <a:srgbClr val="222222"/>
              </a:solidFill>
              <a:cs typeface="Arial" panose="020B0604020202020204" pitchFamily="34" charset="0"/>
            </a:endParaRPr>
          </a:p>
          <a:p>
            <a:r>
              <a:rPr lang="en-GB" dirty="0">
                <a:cs typeface="Arial" panose="020B0604020202020204" pitchFamily="34" charset="0"/>
              </a:rPr>
              <a:t>Self harm in older adults is associated with a </a:t>
            </a:r>
            <a:r>
              <a:rPr lang="en-GB" b="1" dirty="0">
                <a:cs typeface="Arial" panose="020B0604020202020204" pitchFamily="34" charset="0"/>
              </a:rPr>
              <a:t>100 fold </a:t>
            </a:r>
            <a:r>
              <a:rPr lang="en-GB" dirty="0">
                <a:cs typeface="Arial" panose="020B0604020202020204" pitchFamily="34" charset="0"/>
              </a:rPr>
              <a:t>increase in risk of suicide so </a:t>
            </a:r>
            <a:r>
              <a:rPr lang="en-GB" u="sng" dirty="0">
                <a:cs typeface="Arial" panose="020B0604020202020204" pitchFamily="34" charset="0"/>
              </a:rPr>
              <a:t>MUST</a:t>
            </a:r>
            <a:r>
              <a:rPr lang="en-GB" dirty="0">
                <a:cs typeface="Arial" panose="020B0604020202020204" pitchFamily="34" charset="0"/>
              </a:rPr>
              <a:t> be taken seriously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867565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B89E9-3AA9-4258-A539-72377B6063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180"/>
            <a:ext cx="10515600" cy="1095704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Self harm in Older adults</a:t>
            </a:r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B9CC0E0D-7C45-4D0E-B339-EE5510653B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27841" y="1150883"/>
            <a:ext cx="10515600" cy="5573109"/>
          </a:xfrm>
        </p:spPr>
        <p:txBody>
          <a:bodyPr>
            <a:normAutofit/>
          </a:bodyPr>
          <a:lstStyle/>
          <a:p>
            <a:r>
              <a:rPr lang="en-GB" i="0" dirty="0">
                <a:effectLst/>
                <a:cs typeface="Arial" panose="020B0604020202020204" pitchFamily="34" charset="0"/>
              </a:rPr>
              <a:t>Overall incidence of self-harm in older adults aged 65 years and older was</a:t>
            </a:r>
            <a:r>
              <a:rPr lang="en-GB" i="0" dirty="0">
                <a:solidFill>
                  <a:srgbClr val="C00000"/>
                </a:solidFill>
                <a:effectLst/>
                <a:cs typeface="Arial" panose="020B0604020202020204" pitchFamily="34" charset="0"/>
              </a:rPr>
              <a:t> </a:t>
            </a:r>
            <a:r>
              <a:rPr lang="en-GB" b="1" i="0" dirty="0">
                <a:effectLst/>
                <a:cs typeface="Arial" panose="020B0604020202020204" pitchFamily="34" charset="0"/>
              </a:rPr>
              <a:t>4.1 per 10 000 person-years </a:t>
            </a:r>
            <a:r>
              <a:rPr lang="en-GB" i="0" dirty="0">
                <a:effectLst/>
                <a:cs typeface="Arial" panose="020B0604020202020204" pitchFamily="34" charset="0"/>
              </a:rPr>
              <a:t>in a study done in primary care between 2001 to 2014 </a:t>
            </a:r>
          </a:p>
          <a:p>
            <a:pPr marL="0" indent="0">
              <a:buNone/>
            </a:pPr>
            <a:endParaRPr lang="en-GB" i="0" dirty="0">
              <a:effectLst/>
              <a:cs typeface="Arial" panose="020B0604020202020204" pitchFamily="34" charset="0"/>
            </a:endParaRPr>
          </a:p>
          <a:p>
            <a:r>
              <a:rPr lang="en-GB" b="0" i="0" dirty="0">
                <a:effectLst/>
              </a:rPr>
              <a:t>Self-harm rates might be under-estimated due to stigma and shame resulting in lac</a:t>
            </a:r>
            <a:r>
              <a:rPr lang="en-GB" dirty="0"/>
              <a:t>k of disclosure </a:t>
            </a:r>
          </a:p>
          <a:p>
            <a:pPr marL="0" indent="0">
              <a:buNone/>
            </a:pPr>
            <a:endParaRPr lang="en-GB" b="0" i="0" dirty="0">
              <a:effectLst/>
            </a:endParaRPr>
          </a:p>
          <a:p>
            <a:r>
              <a:rPr lang="en-GB" b="0" i="0" dirty="0">
                <a:effectLst/>
              </a:rPr>
              <a:t>Risk of repetition </a:t>
            </a:r>
            <a:r>
              <a:rPr lang="en-GB" dirty="0"/>
              <a:t>is</a:t>
            </a:r>
            <a:r>
              <a:rPr lang="en-GB" b="0" i="0" dirty="0">
                <a:effectLst/>
              </a:rPr>
              <a:t> high (17%) 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Self harm in older adults is associated with less impulsivity and higher levels of lethal intent</a:t>
            </a:r>
          </a:p>
        </p:txBody>
      </p:sp>
    </p:spTree>
    <p:extLst>
      <p:ext uri="{BB962C8B-B14F-4D97-AF65-F5344CB8AC3E}">
        <p14:creationId xmlns:p14="http://schemas.microsoft.com/office/powerpoint/2010/main" val="2875081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33696">
        <p:fade/>
      </p:transition>
    </mc:Choice>
    <mc:Fallback xmlns="">
      <p:transition spd="med" advTm="33696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214186-E3ED-4FE5-AED4-2F90F14FB3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179"/>
            <a:ext cx="10515600" cy="1213945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Risk factors  for self harm in older adults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EA3843-AE1B-43FD-8D0C-C715A61C6AC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1489" y="1048406"/>
            <a:ext cx="10515600" cy="5707117"/>
          </a:xfrm>
        </p:spPr>
        <p:txBody>
          <a:bodyPr>
            <a:normAutofit/>
          </a:bodyPr>
          <a:lstStyle/>
          <a:p>
            <a:r>
              <a:rPr lang="en-GB" sz="3200" dirty="0">
                <a:cs typeface="Arial" panose="020B0604020202020204" pitchFamily="34" charset="0"/>
              </a:rPr>
              <a:t>Female sex</a:t>
            </a:r>
          </a:p>
          <a:p>
            <a:r>
              <a:rPr lang="en-GB" sz="3200" dirty="0">
                <a:cs typeface="Arial" panose="020B0604020202020204" pitchFamily="34" charset="0"/>
              </a:rPr>
              <a:t>P</a:t>
            </a:r>
            <a:r>
              <a:rPr lang="en-GB" sz="3200" b="0" i="0" dirty="0">
                <a:effectLst/>
                <a:cs typeface="Arial" panose="020B0604020202020204" pitchFamily="34" charset="0"/>
              </a:rPr>
              <a:t>eople with physical health conditions</a:t>
            </a:r>
            <a:r>
              <a:rPr lang="en-GB" sz="3200" b="0" i="0" dirty="0">
                <a:effectLst/>
              </a:rPr>
              <a:t>(</a:t>
            </a:r>
            <a:r>
              <a:rPr lang="en-GB" sz="3200" dirty="0"/>
              <a:t>especially being in pain</a:t>
            </a:r>
            <a:r>
              <a:rPr lang="en-GB" sz="3200" b="0" i="0" dirty="0">
                <a:effectLst/>
                <a:cs typeface="Arial" panose="020B0604020202020204" pitchFamily="34" charset="0"/>
              </a:rPr>
              <a:t>)</a:t>
            </a:r>
          </a:p>
          <a:p>
            <a:r>
              <a:rPr lang="en-GB" sz="3200" dirty="0">
                <a:cs typeface="Arial" panose="020B0604020202020204" pitchFamily="34" charset="0"/>
              </a:rPr>
              <a:t>Alcohol and/or drug use</a:t>
            </a:r>
            <a:endParaRPr lang="en-GB" sz="3200" b="0" i="0" dirty="0">
              <a:effectLst/>
              <a:cs typeface="Arial" panose="020B0604020202020204" pitchFamily="34" charset="0"/>
            </a:endParaRPr>
          </a:p>
          <a:p>
            <a:r>
              <a:rPr lang="en-GB" sz="3200" b="0" i="0" dirty="0">
                <a:effectLst/>
                <a:cs typeface="Arial" panose="020B0604020202020204" pitchFamily="34" charset="0"/>
              </a:rPr>
              <a:t>Previous self-harm history</a:t>
            </a:r>
          </a:p>
          <a:p>
            <a:r>
              <a:rPr lang="en-GB" sz="3200" b="0" i="0" dirty="0">
                <a:effectLst/>
                <a:cs typeface="Arial" panose="020B0604020202020204" pitchFamily="34" charset="0"/>
              </a:rPr>
              <a:t>Previous psychiatric history </a:t>
            </a:r>
          </a:p>
          <a:p>
            <a:r>
              <a:rPr lang="en-GB" sz="3200" dirty="0">
                <a:cs typeface="Arial" panose="020B0604020202020204" pitchFamily="34" charset="0"/>
              </a:rPr>
              <a:t>Currently having treatment for a psychiatric condition (such as depression) </a:t>
            </a:r>
          </a:p>
        </p:txBody>
      </p:sp>
    </p:spTree>
    <p:extLst>
      <p:ext uri="{BB962C8B-B14F-4D97-AF65-F5344CB8AC3E}">
        <p14:creationId xmlns:p14="http://schemas.microsoft.com/office/powerpoint/2010/main" val="3495351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F08D66-A891-4CCF-B909-EA0E33A856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180"/>
            <a:ext cx="10515600" cy="1079938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Staff approach to report of self-harm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E71705-A25B-4B3C-9EA3-69DA4DEBA0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7254" y="1135118"/>
            <a:ext cx="10515600" cy="5644054"/>
          </a:xfrm>
        </p:spPr>
        <p:txBody>
          <a:bodyPr>
            <a:normAutofit fontScale="92500" lnSpcReduction="10000"/>
          </a:bodyPr>
          <a:lstStyle/>
          <a:p>
            <a:r>
              <a:rPr lang="en-GB" dirty="0"/>
              <a:t>Take all self‑harm seriously and listen carefully, in a calm and compassionate way</a:t>
            </a:r>
          </a:p>
          <a:p>
            <a:r>
              <a:rPr lang="en-GB" dirty="0"/>
              <a:t>The adult should have a psychosocial assessment of their needs </a:t>
            </a:r>
            <a:r>
              <a:rPr lang="en-GB" u="sng" dirty="0"/>
              <a:t>and</a:t>
            </a:r>
            <a:r>
              <a:rPr lang="en-GB" dirty="0"/>
              <a:t> an assessment of their current risk of repetition or suicide  </a:t>
            </a:r>
          </a:p>
          <a:p>
            <a:r>
              <a:rPr lang="en-GB" dirty="0"/>
              <a:t>Bear in mind that if the adult is cognitively impaired they may have more difficulties in recalling the event</a:t>
            </a:r>
          </a:p>
          <a:p>
            <a:r>
              <a:rPr lang="en-GB" dirty="0"/>
              <a:t>Ask permission to talk to family members/friends</a:t>
            </a:r>
          </a:p>
          <a:p>
            <a:r>
              <a:rPr lang="en-GB" dirty="0"/>
              <a:t>Inform your seniors immediately </a:t>
            </a:r>
          </a:p>
          <a:p>
            <a:r>
              <a:rPr lang="en-GB" altLang="en-US" dirty="0"/>
              <a:t>Don’t think just because it was an ineffective method that it was not serious</a:t>
            </a:r>
          </a:p>
          <a:p>
            <a:r>
              <a:rPr lang="en-GB" dirty="0"/>
              <a:t>Enquire about what the person thought would happen </a:t>
            </a:r>
          </a:p>
          <a:p>
            <a:r>
              <a:rPr lang="en-GB" dirty="0"/>
              <a:t>Hopelessness is an important predictor of suicide</a:t>
            </a:r>
          </a:p>
          <a:p>
            <a:r>
              <a:rPr lang="en-GB" dirty="0"/>
              <a:t>Offer information about support services 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4297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96803-D5A7-493B-8D70-BE6A77E4F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206061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Other individuals who may also need support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29F32F-E723-4414-A98F-C1E99F5D0B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7234"/>
            <a:ext cx="10515600" cy="5049729"/>
          </a:xfrm>
        </p:spPr>
        <p:txBody>
          <a:bodyPr>
            <a:normAutofit/>
          </a:bodyPr>
          <a:lstStyle/>
          <a:p>
            <a:r>
              <a:rPr lang="en-GB" dirty="0"/>
              <a:t>The family/friends</a:t>
            </a:r>
          </a:p>
          <a:p>
            <a:r>
              <a:rPr lang="en-GB" dirty="0"/>
              <a:t>Any staff </a:t>
            </a:r>
          </a:p>
          <a:p>
            <a:r>
              <a:rPr lang="en-GB" dirty="0"/>
              <a:t>The care team</a:t>
            </a:r>
          </a:p>
          <a:p>
            <a:endParaRPr lang="en-GB" dirty="0"/>
          </a:p>
          <a:p>
            <a:endParaRPr lang="en-GB" dirty="0"/>
          </a:p>
          <a:p>
            <a:pPr eaLnBrk="1" hangingPunct="1">
              <a:lnSpc>
                <a:spcPct val="90000"/>
              </a:lnSpc>
            </a:pPr>
            <a:r>
              <a:rPr lang="en-GB" altLang="en-US" sz="2800" dirty="0"/>
              <a:t>Give them information of any local support groups / help lines</a:t>
            </a:r>
          </a:p>
        </p:txBody>
      </p:sp>
    </p:spTree>
    <p:extLst>
      <p:ext uri="{BB962C8B-B14F-4D97-AF65-F5344CB8AC3E}">
        <p14:creationId xmlns:p14="http://schemas.microsoft.com/office/powerpoint/2010/main" val="26382255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969578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Responses to avoid 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969579"/>
            <a:ext cx="10515600" cy="5207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200" dirty="0"/>
              <a:t>Staff should try to avoid the following responses towards an individual who has self- harmed</a:t>
            </a:r>
          </a:p>
          <a:p>
            <a:r>
              <a:rPr lang="en-GB" sz="3200" dirty="0"/>
              <a:t>Reacting with strong or negative emotions </a:t>
            </a:r>
          </a:p>
          <a:p>
            <a:r>
              <a:rPr lang="en-GB" sz="3200" dirty="0"/>
              <a:t>Becoming irritated </a:t>
            </a:r>
          </a:p>
          <a:p>
            <a:r>
              <a:rPr lang="en-GB" sz="3200" dirty="0"/>
              <a:t>Using terms such as ‘manipulative’ or ‘attention seeking’</a:t>
            </a:r>
          </a:p>
          <a:p>
            <a:r>
              <a:rPr lang="en-GB" sz="3200" dirty="0"/>
              <a:t>Becoming frustrated </a:t>
            </a:r>
          </a:p>
          <a:p>
            <a:r>
              <a:rPr lang="en-GB" sz="3200" dirty="0"/>
              <a:t>Focussing too much on the self‑harm itself, rather than the underlying issues</a:t>
            </a:r>
          </a:p>
        </p:txBody>
      </p:sp>
    </p:spTree>
    <p:extLst>
      <p:ext uri="{BB962C8B-B14F-4D97-AF65-F5344CB8AC3E}">
        <p14:creationId xmlns:p14="http://schemas.microsoft.com/office/powerpoint/2010/main" val="32979513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4AE13-1578-42FC-AA48-A841083876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"/>
            <a:ext cx="10515600" cy="1127233"/>
          </a:xfrm>
        </p:spPr>
        <p:txBody>
          <a:bodyPr/>
          <a:lstStyle/>
          <a:p>
            <a:pPr algn="ctr"/>
            <a:r>
              <a:rPr lang="en-GB" dirty="0">
                <a:latin typeface="+mn-lt"/>
              </a:rPr>
              <a:t>Self harm prevention strategies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1763F75-E56E-465A-92A8-EF501A856B5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1241"/>
            <a:ext cx="10515600" cy="4576763"/>
          </a:xfrm>
        </p:spPr>
        <p:txBody>
          <a:bodyPr>
            <a:noAutofit/>
          </a:bodyPr>
          <a:lstStyle/>
          <a:p>
            <a:r>
              <a:rPr lang="en-GB" b="0" i="0" dirty="0">
                <a:effectLst/>
                <a:cs typeface="Arial" panose="020B0604020202020204" pitchFamily="34" charset="0"/>
              </a:rPr>
              <a:t>Avoid expressing negative views towards those engaging in self-harm  </a:t>
            </a:r>
          </a:p>
          <a:p>
            <a:r>
              <a:rPr lang="en-GB" dirty="0">
                <a:cs typeface="Arial" panose="020B0604020202020204" pitchFamily="34" charset="0"/>
              </a:rPr>
              <a:t>I</a:t>
            </a:r>
            <a:r>
              <a:rPr lang="en-GB" b="0" i="0" dirty="0">
                <a:effectLst/>
                <a:cs typeface="Arial" panose="020B0604020202020204" pitchFamily="34" charset="0"/>
              </a:rPr>
              <a:t>dentify older adults who self-harm </a:t>
            </a:r>
          </a:p>
          <a:p>
            <a:r>
              <a:rPr lang="en-GB" dirty="0">
                <a:cs typeface="Arial" panose="020B0604020202020204" pitchFamily="34" charset="0"/>
              </a:rPr>
              <a:t>S</a:t>
            </a:r>
            <a:r>
              <a:rPr lang="en-GB" b="0" i="0" dirty="0">
                <a:effectLst/>
                <a:cs typeface="Arial" panose="020B0604020202020204" pitchFamily="34" charset="0"/>
              </a:rPr>
              <a:t>eek to understand the individual’s motivations for self-harm</a:t>
            </a:r>
          </a:p>
          <a:p>
            <a:r>
              <a:rPr lang="en-GB" dirty="0">
                <a:cs typeface="Arial" panose="020B0604020202020204" pitchFamily="34" charset="0"/>
              </a:rPr>
              <a:t>Every older adult who self‑harms should have a </a:t>
            </a:r>
            <a:r>
              <a:rPr lang="en-GB" b="1" dirty="0">
                <a:cs typeface="Arial" panose="020B0604020202020204" pitchFamily="34" charset="0"/>
              </a:rPr>
              <a:t>Safety Plan</a:t>
            </a:r>
            <a:r>
              <a:rPr lang="en-GB" dirty="0">
                <a:cs typeface="Arial" panose="020B0604020202020204" pitchFamily="34" charset="0"/>
              </a:rPr>
              <a:t>, which gives specific personalised advice to care providers on how they can reduce the individual’s risk of self‑harm</a:t>
            </a:r>
            <a:endParaRPr lang="en-GB" b="0" i="0" dirty="0">
              <a:effectLst/>
              <a:cs typeface="Arial" panose="020B0604020202020204" pitchFamily="34" charset="0"/>
            </a:endParaRPr>
          </a:p>
          <a:p>
            <a:r>
              <a:rPr lang="en-GB" dirty="0">
                <a:cs typeface="Arial" panose="020B0604020202020204" pitchFamily="34" charset="0"/>
              </a:rPr>
              <a:t>Communities play a critical role in prevention and are key to providing social support to vulnerable individuals and supporting follow-up care </a:t>
            </a:r>
          </a:p>
          <a:p>
            <a:r>
              <a:rPr lang="en-GB" dirty="0">
                <a:cs typeface="Arial" panose="020B0604020202020204" pitchFamily="34" charset="0"/>
              </a:rPr>
              <a:t>Social connectedness can help protect vulnerable people from attempts at suicide</a:t>
            </a:r>
          </a:p>
        </p:txBody>
      </p:sp>
    </p:spTree>
    <p:extLst>
      <p:ext uri="{BB962C8B-B14F-4D97-AF65-F5344CB8AC3E}">
        <p14:creationId xmlns:p14="http://schemas.microsoft.com/office/powerpoint/2010/main" val="2495008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1DD7A03AE61D340B7E00B2FD791A3EF" ma:contentTypeVersion="12" ma:contentTypeDescription="Create a new document." ma:contentTypeScope="" ma:versionID="0a46495257bba0d566f88843685d6e76">
  <xsd:schema xmlns:xsd="http://www.w3.org/2001/XMLSchema" xmlns:xs="http://www.w3.org/2001/XMLSchema" xmlns:p="http://schemas.microsoft.com/office/2006/metadata/properties" xmlns:ns2="75f28352-67a4-42b3-b058-db092cbeb8e8" xmlns:ns3="67bc7f54-7c77-4d88-925c-ad0fc9f92e81" targetNamespace="http://schemas.microsoft.com/office/2006/metadata/properties" ma:root="true" ma:fieldsID="017fd56c14270dba28e9622d67c4295c" ns2:_="" ns3:_="">
    <xsd:import namespace="75f28352-67a4-42b3-b058-db092cbeb8e8"/>
    <xsd:import namespace="67bc7f54-7c77-4d88-925c-ad0fc9f92e8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5f28352-67a4-42b3-b058-db092cbeb8e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Tags" ma:index="18" nillable="true" ma:displayName="Tags" ma:internalName="MediaServiceAutoTags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7bc7f54-7c77-4d88-925c-ad0fc9f92e81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5009D2F-5E72-4304-9D33-DC473984D5AB}"/>
</file>

<file path=customXml/itemProps2.xml><?xml version="1.0" encoding="utf-8"?>
<ds:datastoreItem xmlns:ds="http://schemas.openxmlformats.org/officeDocument/2006/customXml" ds:itemID="{7FBFA1E3-D0C4-4FCF-A794-022AAFC65638}"/>
</file>

<file path=customXml/itemProps3.xml><?xml version="1.0" encoding="utf-8"?>
<ds:datastoreItem xmlns:ds="http://schemas.openxmlformats.org/officeDocument/2006/customXml" ds:itemID="{D58E9A96-8862-4760-91D7-3E8C50428F50}"/>
</file>

<file path=docProps/app.xml><?xml version="1.0" encoding="utf-8"?>
<Properties xmlns="http://schemas.openxmlformats.org/officeDocument/2006/extended-properties" xmlns:vt="http://schemas.openxmlformats.org/officeDocument/2006/docPropsVTypes">
  <TotalTime>521</TotalTime>
  <Words>1264</Words>
  <Application>Microsoft Office PowerPoint</Application>
  <PresentationFormat>Widescreen</PresentationFormat>
  <Paragraphs>149</Paragraphs>
  <Slides>21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6" baseType="lpstr">
      <vt:lpstr>Arial</vt:lpstr>
      <vt:lpstr>Calibri</vt:lpstr>
      <vt:lpstr>Calibri Light</vt:lpstr>
      <vt:lpstr>Times New Roman</vt:lpstr>
      <vt:lpstr>Office Theme</vt:lpstr>
      <vt:lpstr>Self harm and Suicide in older adults </vt:lpstr>
      <vt:lpstr>Contents</vt:lpstr>
      <vt:lpstr>Definition</vt:lpstr>
      <vt:lpstr>Self harm in Older adults</vt:lpstr>
      <vt:lpstr>Risk factors  for self harm in older adults</vt:lpstr>
      <vt:lpstr>Staff approach to report of self-harm</vt:lpstr>
      <vt:lpstr>Other individuals who may also need support </vt:lpstr>
      <vt:lpstr>Responses to avoid  </vt:lpstr>
      <vt:lpstr>Self harm prevention strategies </vt:lpstr>
      <vt:lpstr>Suicide in Older Adults </vt:lpstr>
      <vt:lpstr>PowerPoint Presentation</vt:lpstr>
      <vt:lpstr>Methods used  </vt:lpstr>
      <vt:lpstr>Risk factors for suicide </vt:lpstr>
      <vt:lpstr>Possible Warning signs </vt:lpstr>
      <vt:lpstr>How to respond</vt:lpstr>
      <vt:lpstr>Managing risk  </vt:lpstr>
      <vt:lpstr>Other individuals who need support </vt:lpstr>
      <vt:lpstr>Self harm and suicide prevention strategies </vt:lpstr>
      <vt:lpstr>Safety Plan</vt:lpstr>
      <vt:lpstr>Resources</vt:lpstr>
      <vt:lpstr>Resources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Thompsell, Tribunal Member</dc:creator>
  <cp:lastModifiedBy>Kitti Kottasz</cp:lastModifiedBy>
  <cp:revision>24</cp:revision>
  <dcterms:created xsi:type="dcterms:W3CDTF">2021-01-20T13:35:50Z</dcterms:created>
  <dcterms:modified xsi:type="dcterms:W3CDTF">2021-03-22T12:46:43Z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bd238a98-5de3-4afa-b492-e6339810853c_Enabled">
    <vt:lpwstr>True</vt:lpwstr>
  </property>
  <property fmtid="{D5CDD505-2E9C-101B-9397-08002B2CF9AE}" pid="3" name="MSIP_Label_bd238a98-5de3-4afa-b492-e6339810853c_SiteId">
    <vt:lpwstr>75aac48a-29ab-4230-adac-69d3e7ed3e77</vt:lpwstr>
  </property>
  <property fmtid="{D5CDD505-2E9C-101B-9397-08002B2CF9AE}" pid="4" name="MSIP_Label_bd238a98-5de3-4afa-b492-e6339810853c_Owner">
    <vt:lpwstr>Kitti.Kottasz@rcpsych.ac.uk</vt:lpwstr>
  </property>
  <property fmtid="{D5CDD505-2E9C-101B-9397-08002B2CF9AE}" pid="5" name="MSIP_Label_bd238a98-5de3-4afa-b492-e6339810853c_SetDate">
    <vt:lpwstr>2021-03-22T12:46:42.0335438Z</vt:lpwstr>
  </property>
  <property fmtid="{D5CDD505-2E9C-101B-9397-08002B2CF9AE}" pid="6" name="MSIP_Label_bd238a98-5de3-4afa-b492-e6339810853c_Name">
    <vt:lpwstr>General</vt:lpwstr>
  </property>
  <property fmtid="{D5CDD505-2E9C-101B-9397-08002B2CF9AE}" pid="7" name="MSIP_Label_bd238a98-5de3-4afa-b492-e6339810853c_Application">
    <vt:lpwstr>Microsoft Azure Information Protection</vt:lpwstr>
  </property>
  <property fmtid="{D5CDD505-2E9C-101B-9397-08002B2CF9AE}" pid="8" name="MSIP_Label_bd238a98-5de3-4afa-b492-e6339810853c_ActionId">
    <vt:lpwstr>308a0b0f-1df5-4fd2-a9c8-13d635730b46</vt:lpwstr>
  </property>
  <property fmtid="{D5CDD505-2E9C-101B-9397-08002B2CF9AE}" pid="9" name="MSIP_Label_bd238a98-5de3-4afa-b492-e6339810853c_Extended_MSFT_Method">
    <vt:lpwstr>Automatic</vt:lpwstr>
  </property>
  <property fmtid="{D5CDD505-2E9C-101B-9397-08002B2CF9AE}" pid="10" name="Sensitivity">
    <vt:lpwstr>General</vt:lpwstr>
  </property>
  <property fmtid="{D5CDD505-2E9C-101B-9397-08002B2CF9AE}" pid="11" name="ContentTypeId">
    <vt:lpwstr>0x01010091DD7A03AE61D340B7E00B2FD791A3EF</vt:lpwstr>
  </property>
</Properties>
</file>