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21" r:id="rId2"/>
    <p:sldId id="304" r:id="rId3"/>
    <p:sldId id="305" r:id="rId4"/>
    <p:sldId id="306" r:id="rId5"/>
    <p:sldId id="307" r:id="rId6"/>
    <p:sldId id="308" r:id="rId7"/>
    <p:sldId id="274" r:id="rId8"/>
    <p:sldId id="309" r:id="rId9"/>
    <p:sldId id="268" r:id="rId10"/>
    <p:sldId id="277" r:id="rId11"/>
    <p:sldId id="281" r:id="rId12"/>
    <p:sldId id="285" r:id="rId13"/>
    <p:sldId id="291" r:id="rId14"/>
    <p:sldId id="29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2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3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ABCA2-D0B0-44E7-A608-BBFB8D6E88B8}" type="datetimeFigureOut">
              <a:rPr lang="fr-FR" smtClean="0"/>
              <a:t>06/05/2024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DC29-E8F5-42A2-B537-FC4E2A519A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62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267F-F8D7-47A6-8A52-C8ED805B5B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4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267F-F8D7-47A6-8A52-C8ED805B5BF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19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267F-F8D7-47A6-8A52-C8ED805B5BF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326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267F-F8D7-47A6-8A52-C8ED805B5BF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56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7267F-F8D7-47A6-8A52-C8ED805B5BF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97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16B1E-DE0D-6473-69BE-78F755CCF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93EEC-6435-E87B-66B1-27AFC9F5E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27855-EE72-4F55-391C-F4D93482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A3B-F4C6-2C45-B395-2792F3807FE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545C-AC3F-067C-7C70-99CDA28D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90411-6474-C0EF-575E-5BAE1E6F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135-8540-504D-BC6B-8F184F9D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8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B93D-3C6F-80DE-3B41-699E01C4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3DD2B-5D61-D54E-6ED2-04D6DFEF9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F244B-CF6F-721C-C1C8-C8647EDE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A3B-F4C6-2C45-B395-2792F3807FE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24699-FA12-241F-DEBC-4934E0BE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80409-624F-3BE4-AE20-72B3090B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135-8540-504D-BC6B-8F184F9D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0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0B62A-AD34-5590-ED17-83D58B8B1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4258C-B2C1-BE58-E1EB-CE8C6CDA0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459BA-49A9-1303-A39A-EE032F57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A3B-F4C6-2C45-B395-2792F3807FE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708A6-4375-5F80-55C2-C71CF303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A1956-6DC7-8A15-DADE-D40180BD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135-8540-504D-BC6B-8F184F9D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F9CE-AC39-AD0F-1E78-05EA35622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77779-2B6C-5C5E-1DFB-DCBE61713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FAD48-A183-48DA-F61F-157CC7CC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A3B-F4C6-2C45-B395-2792F3807FE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F14D8-EBE7-792C-2DD7-2B383E2F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24BC5-B8DA-A44B-5043-7EE91CFB6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135-8540-504D-BC6B-8F184F9D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4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F8CB-C89A-7407-F1C8-0DB0DD0C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433BE-DE93-7DB3-6B54-6217D9637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1286C-7F6F-07C4-E9AF-971DE8A7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A3B-F4C6-2C45-B395-2792F3807FE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C6E9C-AD4C-14B5-130E-AC4052F90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423BA-5FE6-2CED-A8EE-3D58B153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135-8540-504D-BC6B-8F184F9D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1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D224-11F0-2E91-725E-FACF3B2F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78B8C-FB28-BD96-4E09-228EB8237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53486-A6C4-C8E6-1CAE-E9E4B5512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98A6F-1716-4FB8-2175-02DC2BC6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A3B-F4C6-2C45-B395-2792F3807FE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362B4-1201-E9C0-AD98-5E9B72E2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1E3C9-77FF-70DB-203E-0A470D3B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135-8540-504D-BC6B-8F184F9D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2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F3DDC-AC9D-F295-9610-7E5AAACE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C752F-18C2-DA45-E9F9-A65B591EA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DFDC7-F9B1-914B-0423-639E111DC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85892-3791-CF4D-99E7-92C8A97EF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BDC58-5431-FEAC-4D9B-AA08B75B0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21FC37-1A56-D937-07C8-293C05FA2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A3B-F4C6-2C45-B395-2792F3807FE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FF7A8-D104-229C-65B8-AE1AAD31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1F771-08C3-5AD1-1381-2A6EDA78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135-8540-504D-BC6B-8F184F9D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5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7829-F823-A172-A0CF-08A857FC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3BD9A-F727-7DAF-2C9D-77FC93739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A3B-F4C6-2C45-B395-2792F3807FE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30561-E80F-11D7-0EF5-A413496CA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BD0D4-6D76-FEC3-5A4D-4494035F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135-8540-504D-BC6B-8F184F9D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6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AD962-A664-4D6B-890E-5CB92A83A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A3B-F4C6-2C45-B395-2792F3807FE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CE9F5-853F-AEC1-EACE-1E1175F8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F8556-8729-0D12-6E6D-F5E2242E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135-8540-504D-BC6B-8F184F9D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1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F746-4C06-6A86-D39D-A7635DE5C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33485-D5CC-0ACA-5F54-C52362BB1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28C3D-54CB-4C4F-DD84-28C531A1B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39D42-25C1-BDE1-C481-974B5AEC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A3B-F4C6-2C45-B395-2792F3807FE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52B49E-6227-8A2A-0993-242A8CA2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A3F27-F47E-75DC-4F44-918E411D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135-8540-504D-BC6B-8F184F9D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1E0A-2FD4-9B7B-AA0C-2EB5EF11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11FAE-A77F-11DA-A86F-2B04E77B7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7EC03-5F07-BB00-18FA-5B24620DA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37BB0-B6DE-E3BA-85E1-CD029023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4A3B-F4C6-2C45-B395-2792F3807FE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70918-6AB9-28CA-F8C0-0FB4A2A74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95D57-0B6C-0A4B-887F-E0F6FE71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0135-8540-504D-BC6B-8F184F9D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6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6DF985-99CE-7F2D-5601-B2E34B1F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0DBAC-69D3-2540-B43A-F3F1B703A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7B3B8-2BC6-DAEF-974F-7EFDB0A79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94A3B-F4C6-2C45-B395-2792F3807FE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6E94E-17ED-D084-840B-2AF9BB059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BFFF8-B805-AE04-6912-6DA3A179A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E0135-8540-504D-BC6B-8F184F9D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4.pn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4.png"/><Relationship Id="rId5" Type="http://schemas.openxmlformats.org/officeDocument/2006/relationships/image" Target="../media/image17.jpe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96292-DC97-C843-457C-6AFF55A5EB14}"/>
              </a:ext>
            </a:extLst>
          </p:cNvPr>
          <p:cNvSpPr txBox="1"/>
          <p:nvPr/>
        </p:nvSpPr>
        <p:spPr>
          <a:xfrm>
            <a:off x="468369" y="1800953"/>
            <a:ext cx="928523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The </a:t>
            </a:r>
            <a:r>
              <a:rPr lang="en-US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Annual Conference of the Faculty of Forensic Psychiatry, Milan</a:t>
            </a:r>
          </a:p>
          <a:p>
            <a:endParaRPr lang="en-US" sz="1000" b="1" dirty="0">
              <a:solidFill>
                <a:srgbClr val="233A64"/>
              </a:solidFill>
              <a:latin typeface="Myriad Pro" panose="020B0503030403020204" pitchFamily="34" charset="0"/>
            </a:endParaRPr>
          </a:p>
          <a:p>
            <a:r>
              <a:rPr lang="en-US" sz="2000" b="1" i="1" dirty="0">
                <a:solidFill>
                  <a:srgbClr val="233A64"/>
                </a:solidFill>
                <a:latin typeface="Myriad Pro" panose="020B0503030403020204" pitchFamily="34" charset="0"/>
              </a:rPr>
              <a:t>15 May 2024</a:t>
            </a:r>
            <a:endParaRPr lang="fr-FR" sz="2000" b="1" i="1" dirty="0">
              <a:solidFill>
                <a:srgbClr val="233A64"/>
              </a:solidFill>
              <a:latin typeface="Myriad Pro" panose="020B0503030403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477846-61E5-A5DB-339C-2E9E3E816D25}"/>
              </a:ext>
            </a:extLst>
          </p:cNvPr>
          <p:cNvSpPr/>
          <p:nvPr/>
        </p:nvSpPr>
        <p:spPr>
          <a:xfrm>
            <a:off x="1156330" y="3885633"/>
            <a:ext cx="2546974" cy="56934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DA5751-82D3-0E54-46BB-55EE9349E13B}"/>
              </a:ext>
            </a:extLst>
          </p:cNvPr>
          <p:cNvSpPr/>
          <p:nvPr/>
        </p:nvSpPr>
        <p:spPr>
          <a:xfrm>
            <a:off x="1494806" y="4051554"/>
            <a:ext cx="3277076" cy="785058"/>
          </a:xfrm>
          <a:prstGeom prst="rect">
            <a:avLst/>
          </a:prstGeom>
          <a:solidFill>
            <a:srgbClr val="233A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351CB5-083A-8A7B-4471-EA05600D0BDD}"/>
              </a:ext>
            </a:extLst>
          </p:cNvPr>
          <p:cNvSpPr txBox="1"/>
          <p:nvPr/>
        </p:nvSpPr>
        <p:spPr>
          <a:xfrm>
            <a:off x="1577953" y="4128337"/>
            <a:ext cx="289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Myriad Pro" panose="020B0503030403020204" pitchFamily="34" charset="0"/>
              </a:rPr>
              <a:t>Dr. Alan MITCHELL</a:t>
            </a:r>
          </a:p>
          <a:p>
            <a:r>
              <a:rPr lang="fr-FR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President</a:t>
            </a:r>
            <a:r>
              <a:rPr lang="fr-FR" b="1" dirty="0">
                <a:solidFill>
                  <a:schemeClr val="bg1"/>
                </a:solidFill>
                <a:latin typeface="Myriad Pro" panose="020B0503030403020204" pitchFamily="34" charset="0"/>
              </a:rPr>
              <a:t> of the CPT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ECC436-3605-9B0A-C236-268CC1D75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3CD1892-661A-BDD1-2C9A-A245A72F5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7E7613-A3DC-5572-481D-8DF46A893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0508" y="6285063"/>
            <a:ext cx="382252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7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EA055A-4A73-7A39-D8DC-D89AECB34AB2}"/>
              </a:ext>
            </a:extLst>
          </p:cNvPr>
          <p:cNvSpPr/>
          <p:nvPr/>
        </p:nvSpPr>
        <p:spPr>
          <a:xfrm>
            <a:off x="5756365" y="1825689"/>
            <a:ext cx="5479973" cy="3689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D056F-E273-7CDD-9A53-580EE397EDB7}"/>
              </a:ext>
            </a:extLst>
          </p:cNvPr>
          <p:cNvSpPr txBox="1"/>
          <p:nvPr/>
        </p:nvSpPr>
        <p:spPr>
          <a:xfrm>
            <a:off x="468369" y="1342980"/>
            <a:ext cx="998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Methodology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AEE2C4-132A-8BCD-BE75-B6B3CE340598}"/>
              </a:ext>
            </a:extLst>
          </p:cNvPr>
          <p:cNvSpPr txBox="1"/>
          <p:nvPr/>
        </p:nvSpPr>
        <p:spPr>
          <a:xfrm>
            <a:off x="468369" y="2429857"/>
            <a:ext cx="4769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33A64"/>
                </a:solidFill>
                <a:latin typeface="Myriad Pro" panose="020B0503030403020204" pitchFamily="34" charset="0"/>
              </a:rPr>
              <a:t>Information gathering and triangulation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4CA1F5-E698-D20E-BC33-1A75C6ED1E7E}"/>
              </a:ext>
            </a:extLst>
          </p:cNvPr>
          <p:cNvSpPr txBox="1"/>
          <p:nvPr/>
        </p:nvSpPr>
        <p:spPr>
          <a:xfrm>
            <a:off x="459404" y="3281193"/>
            <a:ext cx="453169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The CPT has built </a:t>
            </a:r>
            <a:r>
              <a:rPr lang="fr-FR" sz="1400" baseline="0" dirty="0">
                <a:solidFill>
                  <a:srgbClr val="545454"/>
                </a:solidFill>
                <a:latin typeface="Myriad Pro" panose="020B0503030403020204" pitchFamily="34" charset="0"/>
              </a:rPr>
              <a:t>its methodology of information gathering and analysis around the </a:t>
            </a:r>
            <a:r>
              <a:rPr lang="fr-FR" sz="1400" b="1" baseline="0" dirty="0">
                <a:solidFill>
                  <a:srgbClr val="233A64"/>
                </a:solidFill>
                <a:latin typeface="Myriad Pro" panose="020B0503030403020204" pitchFamily="34" charset="0"/>
              </a:rPr>
              <a:t>concept of triangulation</a:t>
            </a:r>
            <a:r>
              <a:rPr lang="fr-FR" sz="1400" baseline="0" dirty="0">
                <a:solidFill>
                  <a:srgbClr val="545454"/>
                </a:solidFill>
                <a:latin typeface="Myriad Pro" panose="020B0503030403020204" pitchFamily="34" charset="0"/>
              </a:rPr>
              <a:t>: the </a:t>
            </a: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practice of </a:t>
            </a:r>
            <a:r>
              <a:rPr lang="fr-FR" sz="1400" baseline="0" dirty="0">
                <a:solidFill>
                  <a:srgbClr val="545454"/>
                </a:solidFill>
                <a:latin typeface="Myriad Pro" panose="020B0503030403020204" pitchFamily="34" charset="0"/>
              </a:rPr>
              <a:t>corroborating one piece of information with another, notably by consulting registers, through interviews with persons deprived of their liberty and staff, and through its observations of the establishment.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36D159-0CC5-F727-6C8A-8FB4DCA6FA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9418" y="1662886"/>
            <a:ext cx="5561955" cy="3715189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582443F-C598-2CBD-7443-8F8748874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F94863E-FDD5-9481-EFBF-A1C2DD7359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2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D056F-E273-7CDD-9A53-580EE397EDB7}"/>
              </a:ext>
            </a:extLst>
          </p:cNvPr>
          <p:cNvSpPr txBox="1"/>
          <p:nvPr/>
        </p:nvSpPr>
        <p:spPr>
          <a:xfrm>
            <a:off x="468369" y="1342980"/>
            <a:ext cx="998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Prisons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4397B3-3B4E-9C16-371A-1C5133F0B1B5}"/>
              </a:ext>
            </a:extLst>
          </p:cNvPr>
          <p:cNvSpPr/>
          <p:nvPr/>
        </p:nvSpPr>
        <p:spPr>
          <a:xfrm>
            <a:off x="852734" y="2690529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5FEEC-EBF7-0DB7-BC80-7919D55F81F8}"/>
              </a:ext>
            </a:extLst>
          </p:cNvPr>
          <p:cNvSpPr txBox="1"/>
          <p:nvPr/>
        </p:nvSpPr>
        <p:spPr>
          <a:xfrm>
            <a:off x="1097924" y="2543049"/>
            <a:ext cx="47795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Treatment by staff and inter-prisoner violence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FR" sz="2000" dirty="0" err="1">
                <a:solidFill>
                  <a:srgbClr val="233A64"/>
                </a:solidFill>
                <a:latin typeface="Myriad Pro" panose="020B0503030403020204" pitchFamily="34" charset="0"/>
              </a:rPr>
              <a:t>Material</a:t>
            </a: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 conditions/ overcrowding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Ordinary regime (activities, walks, visits, interaction)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Security: searches, </a:t>
            </a:r>
            <a:r>
              <a:rPr lang="fr-FR" sz="2000" dirty="0" err="1">
                <a:solidFill>
                  <a:srgbClr val="233A64"/>
                </a:solidFill>
                <a:latin typeface="Myriad Pro" panose="020B0503030403020204" pitchFamily="34" charset="0"/>
              </a:rPr>
              <a:t>means</a:t>
            </a: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 of </a:t>
            </a:r>
            <a:r>
              <a:rPr lang="fr-FR" sz="2000" dirty="0" err="1">
                <a:solidFill>
                  <a:srgbClr val="233A64"/>
                </a:solidFill>
                <a:latin typeface="Myriad Pro" panose="020B0503030403020204" pitchFamily="34" charset="0"/>
              </a:rPr>
              <a:t>restraint</a:t>
            </a:r>
            <a:endParaRPr lang="fr-FR" sz="2000" dirty="0">
              <a:solidFill>
                <a:srgbClr val="233A64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F2CBCC-9B29-2867-BB14-5DB1E4E7899E}"/>
              </a:ext>
            </a:extLst>
          </p:cNvPr>
          <p:cNvSpPr/>
          <p:nvPr/>
        </p:nvSpPr>
        <p:spPr>
          <a:xfrm>
            <a:off x="6094411" y="2690529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8A8A5B-FB61-D958-45DE-16C0A21D64D6}"/>
              </a:ext>
            </a:extLst>
          </p:cNvPr>
          <p:cNvSpPr txBox="1"/>
          <p:nvPr/>
        </p:nvSpPr>
        <p:spPr>
          <a:xfrm>
            <a:off x="6311025" y="2543049"/>
            <a:ext cx="556601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Special regimes (high security, </a:t>
            </a:r>
            <a:r>
              <a:rPr lang="fr-FR" sz="2000" dirty="0" err="1">
                <a:solidFill>
                  <a:srgbClr val="233A64"/>
                </a:solidFill>
                <a:latin typeface="Myriad Pro" panose="020B0503030403020204" pitchFamily="34" charset="0"/>
              </a:rPr>
              <a:t>radicalised</a:t>
            </a: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 persons)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Isolation measures (disciplinary and other)</a:t>
            </a:r>
          </a:p>
          <a:p>
            <a:pPr>
              <a:spcAft>
                <a:spcPts val="600"/>
              </a:spcAft>
            </a:pP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Medical </a:t>
            </a:r>
            <a:r>
              <a:rPr lang="fr-FR" sz="2000" dirty="0" err="1">
                <a:solidFill>
                  <a:srgbClr val="233A64"/>
                </a:solidFill>
                <a:latin typeface="Myriad Pro" panose="020B0503030403020204" pitchFamily="34" charset="0"/>
              </a:rPr>
              <a:t>examination</a:t>
            </a: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 </a:t>
            </a:r>
            <a:r>
              <a:rPr lang="fr-FR" sz="2000" dirty="0" err="1">
                <a:solidFill>
                  <a:srgbClr val="233A64"/>
                </a:solidFill>
                <a:latin typeface="Myriad Pro" panose="020B0503030403020204" pitchFamily="34" charset="0"/>
              </a:rPr>
              <a:t>upon</a:t>
            </a: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 admission and access to care</a:t>
            </a:r>
          </a:p>
          <a:p>
            <a:pPr>
              <a:spcAft>
                <a:spcPts val="1800"/>
              </a:spcAft>
            </a:pPr>
            <a:endParaRPr lang="fr-FR" sz="2000" i="0" dirty="0">
              <a:solidFill>
                <a:srgbClr val="545454"/>
              </a:solidFill>
              <a:effectLst/>
              <a:latin typeface="Myriad Pro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9ABD5B-D0CA-90F7-6A33-6103B14D9496}"/>
              </a:ext>
            </a:extLst>
          </p:cNvPr>
          <p:cNvSpPr/>
          <p:nvPr/>
        </p:nvSpPr>
        <p:spPr>
          <a:xfrm>
            <a:off x="852734" y="3545691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2B295B-2FC8-391F-BD28-C641B5A38AAB}"/>
              </a:ext>
            </a:extLst>
          </p:cNvPr>
          <p:cNvSpPr/>
          <p:nvPr/>
        </p:nvSpPr>
        <p:spPr>
          <a:xfrm>
            <a:off x="852734" y="4093574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E6E1A5-BA14-48D9-55E6-0CF2118B37FE}"/>
              </a:ext>
            </a:extLst>
          </p:cNvPr>
          <p:cNvSpPr/>
          <p:nvPr/>
        </p:nvSpPr>
        <p:spPr>
          <a:xfrm>
            <a:off x="852734" y="4920073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C16601-D606-4CB3-99B8-1980356565A5}"/>
              </a:ext>
            </a:extLst>
          </p:cNvPr>
          <p:cNvSpPr/>
          <p:nvPr/>
        </p:nvSpPr>
        <p:spPr>
          <a:xfrm>
            <a:off x="6081833" y="3617480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9018850-70D7-F825-F991-AD3B20EBD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E4504BD-079B-4B84-D466-0BCDD9769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64BCDF-FBA8-F268-0B0D-39D54B0C8E4A}"/>
              </a:ext>
            </a:extLst>
          </p:cNvPr>
          <p:cNvSpPr/>
          <p:nvPr/>
        </p:nvSpPr>
        <p:spPr>
          <a:xfrm>
            <a:off x="6094411" y="4092940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25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D056F-E273-7CDD-9A53-580EE397EDB7}"/>
              </a:ext>
            </a:extLst>
          </p:cNvPr>
          <p:cNvSpPr txBox="1"/>
          <p:nvPr/>
        </p:nvSpPr>
        <p:spPr>
          <a:xfrm>
            <a:off x="468369" y="1342980"/>
            <a:ext cx="998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Psychiatry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4397B3-3B4E-9C16-371A-1C5133F0B1B5}"/>
              </a:ext>
            </a:extLst>
          </p:cNvPr>
          <p:cNvSpPr/>
          <p:nvPr/>
        </p:nvSpPr>
        <p:spPr>
          <a:xfrm>
            <a:off x="629376" y="2296317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5FEEC-EBF7-0DB7-BC80-7919D55F81F8}"/>
              </a:ext>
            </a:extLst>
          </p:cNvPr>
          <p:cNvSpPr txBox="1"/>
          <p:nvPr/>
        </p:nvSpPr>
        <p:spPr>
          <a:xfrm>
            <a:off x="794833" y="2126811"/>
            <a:ext cx="562429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Material conditions</a:t>
            </a:r>
          </a:p>
          <a:p>
            <a:pPr>
              <a:spcAft>
                <a:spcPts val="1800"/>
              </a:spcAft>
            </a:pP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Treatment and care</a:t>
            </a:r>
          </a:p>
          <a:p>
            <a:pPr>
              <a:spcAft>
                <a:spcPts val="1800"/>
              </a:spcAft>
            </a:pP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Restraint (restraint and isolation)</a:t>
            </a:r>
          </a:p>
          <a:p>
            <a:pPr>
              <a:spcAft>
                <a:spcPts val="1800"/>
              </a:spcAft>
            </a:pP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Legality of placement and maintenance</a:t>
            </a:r>
          </a:p>
          <a:p>
            <a:pPr>
              <a:spcAft>
                <a:spcPts val="1800"/>
              </a:spcAft>
            </a:pP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Informed consent</a:t>
            </a:r>
          </a:p>
          <a:p>
            <a:pPr>
              <a:spcAft>
                <a:spcPts val="1800"/>
              </a:spcAft>
            </a:pPr>
            <a:r>
              <a:rPr lang="fr-FR" sz="2000" dirty="0">
                <a:solidFill>
                  <a:srgbClr val="233A64"/>
                </a:solidFill>
                <a:latin typeface="Myriad Pro" panose="020B0503030403020204" pitchFamily="34" charset="0"/>
              </a:rPr>
              <a:t>Forensic psychiatry: prison vs. care perspectives</a:t>
            </a:r>
          </a:p>
          <a:p>
            <a:pPr>
              <a:spcAft>
                <a:spcPts val="1800"/>
              </a:spcAft>
            </a:pPr>
            <a:endParaRPr lang="fr-FR" sz="1600" dirty="0">
              <a:solidFill>
                <a:srgbClr val="545454"/>
              </a:solidFill>
              <a:latin typeface="Myriad Pro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9ABD5B-D0CA-90F7-6A33-6103B14D9496}"/>
              </a:ext>
            </a:extLst>
          </p:cNvPr>
          <p:cNvSpPr/>
          <p:nvPr/>
        </p:nvSpPr>
        <p:spPr>
          <a:xfrm>
            <a:off x="629376" y="2861992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2B295B-2FC8-391F-BD28-C641B5A38AAB}"/>
              </a:ext>
            </a:extLst>
          </p:cNvPr>
          <p:cNvSpPr/>
          <p:nvPr/>
        </p:nvSpPr>
        <p:spPr>
          <a:xfrm>
            <a:off x="629376" y="3400887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354DDC-A3BB-ED98-DC6C-05A0E732CC63}"/>
              </a:ext>
            </a:extLst>
          </p:cNvPr>
          <p:cNvSpPr/>
          <p:nvPr/>
        </p:nvSpPr>
        <p:spPr>
          <a:xfrm>
            <a:off x="629376" y="3912442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8C969C-13E6-61E5-36ED-1B160B310306}"/>
              </a:ext>
            </a:extLst>
          </p:cNvPr>
          <p:cNvSpPr/>
          <p:nvPr/>
        </p:nvSpPr>
        <p:spPr>
          <a:xfrm>
            <a:off x="638900" y="4473493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80B5F0-0E9F-E6C8-3AAD-A2FA7922A208}"/>
              </a:ext>
            </a:extLst>
          </p:cNvPr>
          <p:cNvSpPr/>
          <p:nvPr/>
        </p:nvSpPr>
        <p:spPr>
          <a:xfrm>
            <a:off x="642204" y="4978317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1C42F-FB20-B187-530C-0D97EB716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6" r="2897" b="1"/>
          <a:stretch/>
        </p:blipFill>
        <p:spPr>
          <a:xfrm>
            <a:off x="6697503" y="846359"/>
            <a:ext cx="5503462" cy="5135256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73134A1-C559-9138-0C93-88633C471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C0B7AE8-7FC7-FF80-FC84-8130388D17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0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D056F-E273-7CDD-9A53-580EE397EDB7}"/>
              </a:ext>
            </a:extLst>
          </p:cNvPr>
          <p:cNvSpPr txBox="1"/>
          <p:nvPr/>
        </p:nvSpPr>
        <p:spPr>
          <a:xfrm>
            <a:off x="468369" y="1342980"/>
            <a:ext cx="998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Dialogue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5FEEC-EBF7-0DB7-BC80-7919D55F81F8}"/>
              </a:ext>
            </a:extLst>
          </p:cNvPr>
          <p:cNvSpPr txBox="1"/>
          <p:nvPr/>
        </p:nvSpPr>
        <p:spPr>
          <a:xfrm>
            <a:off x="817654" y="2034875"/>
            <a:ext cx="73627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solidFill>
                  <a:srgbClr val="233A64"/>
                </a:solidFill>
                <a:latin typeface="Myriad Pro" panose="020B0503030403020204" pitchFamily="34" charset="0"/>
              </a:rPr>
              <a:t>Visit report (recommendations)</a:t>
            </a:r>
          </a:p>
          <a:p>
            <a:pPr algn="just">
              <a:spcAft>
                <a:spcPts val="1800"/>
              </a:spcAft>
            </a:pP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The report brings together the CPT's findings, recommendations, comments and requests for information. It is then adopted by the Committee in plenary session. </a:t>
            </a:r>
          </a:p>
          <a:p>
            <a:pPr algn="just"/>
            <a:r>
              <a:rPr lang="fr-FR" sz="1600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Response</a:t>
            </a:r>
            <a:r>
              <a:rPr lang="fr-FR" sz="1600" b="1" dirty="0">
                <a:solidFill>
                  <a:srgbClr val="233A64"/>
                </a:solidFill>
                <a:latin typeface="Myriad Pro" panose="020B0503030403020204" pitchFamily="34" charset="0"/>
              </a:rPr>
              <a:t> by </a:t>
            </a:r>
            <a:r>
              <a:rPr lang="fr-FR" sz="1600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authorities</a:t>
            </a:r>
            <a:endParaRPr lang="fr-FR" sz="1600" b="1" dirty="0">
              <a:solidFill>
                <a:srgbClr val="233A64"/>
              </a:solidFill>
              <a:latin typeface="Myriad Pro" panose="020B050303040302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The CPT requests a detailed response to the points raised in its report within 3 to 6 months. </a:t>
            </a:r>
            <a:endParaRPr lang="fr-FR" sz="1400" b="1" dirty="0">
              <a:solidFill>
                <a:srgbClr val="545454"/>
              </a:solidFill>
              <a:latin typeface="Myriad Pro" panose="020B0503030403020204" pitchFamily="34" charset="0"/>
            </a:endParaRPr>
          </a:p>
          <a:p>
            <a:pPr algn="just"/>
            <a:r>
              <a:rPr lang="fr-FR" sz="1600" b="1" dirty="0">
                <a:solidFill>
                  <a:srgbClr val="233A64"/>
                </a:solidFill>
                <a:latin typeface="Myriad Pro" panose="020B0503030403020204" pitchFamily="34" charset="0"/>
              </a:rPr>
              <a:t>Cooperation</a:t>
            </a:r>
          </a:p>
          <a:p>
            <a:pPr algn="just">
              <a:spcAft>
                <a:spcPts val="1800"/>
              </a:spcAft>
            </a:pP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Cooperation with national authorities is at the heart of the Convention, since its aim is to protect people deprived of their liberty rather </a:t>
            </a:r>
            <a:r>
              <a:rPr lang="fr-FR" sz="1400" dirty="0" err="1">
                <a:solidFill>
                  <a:srgbClr val="545454"/>
                </a:solidFill>
                <a:latin typeface="Myriad Pro" panose="020B0503030403020204" pitchFamily="34" charset="0"/>
              </a:rPr>
              <a:t>than</a:t>
            </a: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 to </a:t>
            </a:r>
            <a:r>
              <a:rPr lang="fr-FR" sz="1400" dirty="0" err="1">
                <a:solidFill>
                  <a:srgbClr val="545454"/>
                </a:solidFill>
                <a:latin typeface="Myriad Pro" panose="020B0503030403020204" pitchFamily="34" charset="0"/>
              </a:rPr>
              <a:t>condemn</a:t>
            </a: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 states for abuse.</a:t>
            </a:r>
            <a:endParaRPr lang="fr-FR" sz="1600" b="1" dirty="0">
              <a:solidFill>
                <a:srgbClr val="233A64"/>
              </a:solidFill>
              <a:latin typeface="Myriad Pro" panose="020B0503030403020204" pitchFamily="34" charset="0"/>
            </a:endParaRPr>
          </a:p>
          <a:p>
            <a:pPr algn="just"/>
            <a:r>
              <a:rPr lang="fr-FR" sz="1600" b="1" dirty="0">
                <a:solidFill>
                  <a:srgbClr val="233A64"/>
                </a:solidFill>
                <a:latin typeface="Myriad Pro" panose="020B0503030403020204" pitchFamily="34" charset="0"/>
              </a:rPr>
              <a:t>Privacy</a:t>
            </a:r>
          </a:p>
          <a:p>
            <a:pPr algn="just">
              <a:spcAft>
                <a:spcPts val="1800"/>
              </a:spcAft>
            </a:pP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The Committee's findings, reports and government responses are strictly confidential. The authorities request publication of the reports and information on the automatic publication procedure.</a:t>
            </a:r>
          </a:p>
          <a:p>
            <a:pPr>
              <a:spcAft>
                <a:spcPts val="1800"/>
              </a:spcAft>
            </a:pPr>
            <a:endParaRPr lang="fr-FR" sz="1600" b="1" dirty="0">
              <a:solidFill>
                <a:srgbClr val="233A64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FB6912-C0CA-12D1-E50A-66579CEC96FF}"/>
              </a:ext>
            </a:extLst>
          </p:cNvPr>
          <p:cNvSpPr/>
          <p:nvPr/>
        </p:nvSpPr>
        <p:spPr>
          <a:xfrm>
            <a:off x="665851" y="2167045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ECAFFF-0135-F5F4-612E-5B1033A3DAB7}"/>
              </a:ext>
            </a:extLst>
          </p:cNvPr>
          <p:cNvSpPr/>
          <p:nvPr/>
        </p:nvSpPr>
        <p:spPr>
          <a:xfrm>
            <a:off x="649930" y="3063049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B6D77E-2D43-3BC5-65E0-088597EC76D5}"/>
              </a:ext>
            </a:extLst>
          </p:cNvPr>
          <p:cNvSpPr/>
          <p:nvPr/>
        </p:nvSpPr>
        <p:spPr>
          <a:xfrm>
            <a:off x="655279" y="3749108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02CEA5-AA09-C225-DC4A-EAF3A9EA76C4}"/>
              </a:ext>
            </a:extLst>
          </p:cNvPr>
          <p:cNvSpPr/>
          <p:nvPr/>
        </p:nvSpPr>
        <p:spPr>
          <a:xfrm>
            <a:off x="647397" y="4672548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544160-56E6-2520-1DCA-8671180E3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047" y="1138419"/>
            <a:ext cx="3222133" cy="4581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B344628-9CEA-2E5F-57A6-20B99A284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75A0609-4542-5FA0-CAFB-FBA79C2286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27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96292-DC97-C843-457C-6AFF55A5EB14}"/>
              </a:ext>
            </a:extLst>
          </p:cNvPr>
          <p:cNvSpPr txBox="1"/>
          <p:nvPr/>
        </p:nvSpPr>
        <p:spPr>
          <a:xfrm>
            <a:off x="1800856" y="2007627"/>
            <a:ext cx="800781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Some of the CPT’s Key Findings and Recommendations </a:t>
            </a:r>
          </a:p>
          <a:p>
            <a:endParaRPr lang="en-US" sz="1400" b="1" dirty="0">
              <a:solidFill>
                <a:srgbClr val="233A64"/>
              </a:solidFill>
              <a:latin typeface="Myriad Pro" panose="020B0503030403020204" pitchFamily="34" charset="0"/>
            </a:endParaRPr>
          </a:p>
          <a:p>
            <a:r>
              <a:rPr lang="en-US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(very similar across different CoE member states)</a:t>
            </a:r>
            <a:endParaRPr lang="fr-FR" sz="3200" b="1" dirty="0">
              <a:solidFill>
                <a:srgbClr val="233A64"/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ECC436-3605-9B0A-C236-268CC1D75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3CD1892-661A-BDD1-2C9A-A245A72F5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274A-A732-D216-199A-53E1204B1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058" y="3429000"/>
            <a:ext cx="5480779" cy="3694496"/>
          </a:xfrm>
          <a:prstGeom prst="rect">
            <a:avLst/>
          </a:prstGeom>
        </p:spPr>
      </p:pic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96292-DC97-C843-457C-6AFF55A5EB14}"/>
              </a:ext>
            </a:extLst>
          </p:cNvPr>
          <p:cNvSpPr txBox="1"/>
          <p:nvPr/>
        </p:nvSpPr>
        <p:spPr>
          <a:xfrm>
            <a:off x="303520" y="1072726"/>
            <a:ext cx="8007811" cy="345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United Kingdom 2021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Woodhill/Wormwood Scrubs-Considerable delays in transferring mentally unwell prisoners to a psychiatric hospital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Durham- Very good impression of mental health services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Lack of psycho-social and occupational therapy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Patients not aware of treatment plans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Physical Restraint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Long term segregation/isolation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ECC436-3605-9B0A-C236-268CC1D75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3CD1892-661A-BDD1-2C9A-A245A72F5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CF526-CF8F-F29C-CEAA-A7215AE5BB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9771" y="3429000"/>
            <a:ext cx="4846064" cy="27238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443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96292-DC97-C843-457C-6AFF55A5EB14}"/>
              </a:ext>
            </a:extLst>
          </p:cNvPr>
          <p:cNvSpPr txBox="1"/>
          <p:nvPr/>
        </p:nvSpPr>
        <p:spPr>
          <a:xfrm>
            <a:off x="1718663" y="1370123"/>
            <a:ext cx="8007811" cy="284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HMP </a:t>
            </a:r>
            <a:r>
              <a:rPr lang="en-US" sz="3200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Bronzefield</a:t>
            </a:r>
            <a:endParaRPr lang="en-US" sz="3200" b="1" dirty="0">
              <a:solidFill>
                <a:srgbClr val="233A64"/>
              </a:solidFill>
              <a:latin typeface="Myriad Pro" panose="020B0503030403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Number of women with severe mental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mental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 health problems could not be provided with adequate care in a prison setting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Inpatient unit was essentially a mental health facility without structured therapeutic activities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Management of people with personality disorder, complex trauma or frequent propensity to self-harm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ECC436-3605-9B0A-C236-268CC1D75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3CD1892-661A-BDD1-2C9A-A245A72F5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90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96292-DC97-C843-457C-6AFF55A5EB14}"/>
              </a:ext>
            </a:extLst>
          </p:cNvPr>
          <p:cNvSpPr txBox="1"/>
          <p:nvPr/>
        </p:nvSpPr>
        <p:spPr>
          <a:xfrm>
            <a:off x="1718663" y="1370123"/>
            <a:ext cx="8007811" cy="310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Article 3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Slawomir Musial v Poland 2009- ECtHR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3 elements in relation to compatibility of health with stay in prison</a:t>
            </a:r>
          </a:p>
          <a:p>
            <a:pPr marL="631825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. Medical condition of the prisoner</a:t>
            </a:r>
          </a:p>
          <a:p>
            <a:pPr marL="631825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ii. Adequacy of medical assistance and care provided in detention</a:t>
            </a:r>
          </a:p>
          <a:p>
            <a:pPr marL="631825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iii. The advisability of maintaining the detention measure in view of the state of health of an applicant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ECC436-3605-9B0A-C236-268CC1D75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3CD1892-661A-BDD1-2C9A-A245A72F5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68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F2EDE6-EBFE-1A36-39A4-248DE874B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166" y="2047759"/>
            <a:ext cx="4096900" cy="2761648"/>
          </a:xfrm>
          <a:prstGeom prst="rect">
            <a:avLst/>
          </a:prstGeom>
        </p:spPr>
      </p:pic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96292-DC97-C843-457C-6AFF55A5EB14}"/>
              </a:ext>
            </a:extLst>
          </p:cNvPr>
          <p:cNvSpPr txBox="1"/>
          <p:nvPr/>
        </p:nvSpPr>
        <p:spPr>
          <a:xfrm>
            <a:off x="162006" y="1255030"/>
            <a:ext cx="6902823" cy="334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Bulgaria 2023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A psychiatric expert opinion which is independent of the hospital in which the patient is held would offer an additional important safeguard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Ensure that compulsorily detained patients receive copies of the psychiatric assessment reports on them provided to the court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Explain the content of these reports (and court decisions) to the patient and to ensure that the patient can understand and challenge them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ECC436-3605-9B0A-C236-268CC1D75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3CD1892-661A-BDD1-2C9A-A245A72F5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0CB498-7765-EC36-1B3C-E4D9FA713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7194" y="2165574"/>
            <a:ext cx="4335838" cy="2437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5403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96292-DC97-C843-457C-6AFF55A5EB14}"/>
              </a:ext>
            </a:extLst>
          </p:cNvPr>
          <p:cNvSpPr txBox="1"/>
          <p:nvPr/>
        </p:nvSpPr>
        <p:spPr>
          <a:xfrm>
            <a:off x="1718663" y="1370123"/>
            <a:ext cx="9346438" cy="3226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Portugal 2022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Concern about the presence and treatment of four forensic patients accommodated in the in-patient unit of the Santo Cruz do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Bispo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Feminino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 Prison. Confined, in their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pyjamas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, to their dormitories for more than 22 hours per day and had no access to fresh air whatsoever.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Article 8(5)</a:t>
            </a:r>
          </a:p>
          <a:p>
            <a:pPr marL="533400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1) At least one hour of access to fresh air and preferably more</a:t>
            </a:r>
          </a:p>
          <a:p>
            <a:pPr marL="533400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/>
              </a:rPr>
              <a:t>2)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Immediate steps be taken to provide additional activities during the day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ECC436-3605-9B0A-C236-268CC1D75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3CD1892-661A-BDD1-2C9A-A245A72F5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5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bunch of keys&#10;&#10;Description automatically generated">
            <a:extLst>
              <a:ext uri="{FF2B5EF4-FFF2-40B4-BE49-F238E27FC236}">
                <a16:creationId xmlns:a16="http://schemas.microsoft.com/office/drawing/2014/main" id="{228B40C6-DC4C-FC9E-D8A4-CE81550391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4777" y="1862247"/>
            <a:ext cx="2935651" cy="4071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25C20F-B931-BF81-3AD9-B4C3701CDD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6"/>
          <a:stretch/>
        </p:blipFill>
        <p:spPr>
          <a:xfrm>
            <a:off x="9408998" y="1228721"/>
            <a:ext cx="2793230" cy="4748763"/>
          </a:xfrm>
          <a:prstGeom prst="rect">
            <a:avLst/>
          </a:prstGeom>
        </p:spPr>
      </p:pic>
      <p:pic>
        <p:nvPicPr>
          <p:cNvPr id="8" name="Picture 7" descr="A person walking in a hallway&#10;&#10;Description automatically generated">
            <a:extLst>
              <a:ext uri="{FF2B5EF4-FFF2-40B4-BE49-F238E27FC236}">
                <a16:creationId xmlns:a16="http://schemas.microsoft.com/office/drawing/2014/main" id="{242A805E-1D69-4892-ABE5-8155E5D998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9840" y="1869821"/>
            <a:ext cx="3177906" cy="4071315"/>
          </a:xfrm>
          <a:prstGeom prst="rect">
            <a:avLst/>
          </a:prstGeom>
        </p:spPr>
      </p:pic>
      <p:pic>
        <p:nvPicPr>
          <p:cNvPr id="11" name="Picture 10" descr="A person looking out a window&#10;&#10;Description automatically generated">
            <a:extLst>
              <a:ext uri="{FF2B5EF4-FFF2-40B4-BE49-F238E27FC236}">
                <a16:creationId xmlns:a16="http://schemas.microsoft.com/office/drawing/2014/main" id="{1B6E1842-CA93-8300-97DE-7A1C5DC37B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91" y="1862246"/>
            <a:ext cx="3310468" cy="4059122"/>
          </a:xfrm>
          <a:prstGeom prst="rect">
            <a:avLst/>
          </a:prstGeom>
        </p:spPr>
      </p:pic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1859280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FFCD3-0BF8-92D1-B6DB-75997309B230}"/>
              </a:ext>
            </a:extLst>
          </p:cNvPr>
          <p:cNvSpPr txBox="1"/>
          <p:nvPr/>
        </p:nvSpPr>
        <p:spPr>
          <a:xfrm>
            <a:off x="8225758" y="6248465"/>
            <a:ext cx="3729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chemeClr val="bg1"/>
                </a:solidFill>
                <a:latin typeface="Myriad Pro" panose="020B0503030403020204" pitchFamily="34" charset="0"/>
              </a:rPr>
              <a:t>May 2024 </a:t>
            </a:r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166" y="303486"/>
            <a:ext cx="1582832" cy="1265372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F2A0C6C-1F50-730F-C9FA-7FF335892A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" y="466660"/>
            <a:ext cx="6329772" cy="934494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4A2A65D-8FB0-8500-620F-E2CE566B9F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68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FBC614-B242-F010-E770-224334D30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117" y="1797103"/>
            <a:ext cx="5304918" cy="3575951"/>
          </a:xfrm>
          <a:prstGeom prst="rect">
            <a:avLst/>
          </a:prstGeom>
        </p:spPr>
      </p:pic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96292-DC97-C843-457C-6AFF55A5EB14}"/>
              </a:ext>
            </a:extLst>
          </p:cNvPr>
          <p:cNvSpPr txBox="1"/>
          <p:nvPr/>
        </p:nvSpPr>
        <p:spPr>
          <a:xfrm>
            <a:off x="151122" y="1072726"/>
            <a:ext cx="6456508" cy="38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Romania 2022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Patients who have committed minor offences held alongside those who have committed homicide or serious violence with no stratification of security needs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Article 109 of the Criminal Code- recall to hospital without any medical assessment as to whether hospitalization is necessary {patient missed an appointment with the police or the clinic}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Pathway of care for patients with a psychiatric disorder who offend to be sent to a broader range of hospital units with levels of security no greater than is required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ECC436-3605-9B0A-C236-268CC1D75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3CD1892-661A-BDD1-2C9A-A245A72F5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5461A3-9B98-08AF-72BB-F494752B1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2440" y="2198159"/>
            <a:ext cx="4840595" cy="27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4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96292-DC97-C843-457C-6AFF55A5EB14}"/>
              </a:ext>
            </a:extLst>
          </p:cNvPr>
          <p:cNvSpPr txBox="1"/>
          <p:nvPr/>
        </p:nvSpPr>
        <p:spPr>
          <a:xfrm>
            <a:off x="1718663" y="1370123"/>
            <a:ext cx="8007811" cy="323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Spain 2020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Prison Psychiatric Hospitals of Alicante and Sevilla</a:t>
            </a:r>
          </a:p>
          <a:p>
            <a:pPr marL="719138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a. Carceral conditions</a:t>
            </a:r>
          </a:p>
          <a:p>
            <a:pPr marL="719138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b. Penury of activities</a:t>
            </a:r>
          </a:p>
          <a:p>
            <a:pPr marL="719138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c. Frequent resort to seclusion and fixation </a:t>
            </a:r>
          </a:p>
          <a:p>
            <a:pPr marL="719138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d. Overmedication</a:t>
            </a:r>
          </a:p>
          <a:p>
            <a:pPr marL="719138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e. Problems of consent to treatment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ECC436-3605-9B0A-C236-268CC1D75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3CD1892-661A-BDD1-2C9A-A245A72F5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3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96292-DC97-C843-457C-6AFF55A5EB14}"/>
              </a:ext>
            </a:extLst>
          </p:cNvPr>
          <p:cNvSpPr txBox="1"/>
          <p:nvPr/>
        </p:nvSpPr>
        <p:spPr>
          <a:xfrm>
            <a:off x="1675120" y="1511638"/>
            <a:ext cx="8007811" cy="297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Croatia 2022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Zagreb Prison Hospital</a:t>
            </a:r>
          </a:p>
          <a:p>
            <a:pPr marL="446088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I. Allegations of physical ill-treatment consisting of slaps, punches and blows with truncheons inflicted by prison staff on patients</a:t>
            </a:r>
          </a:p>
          <a:p>
            <a:pPr marL="446088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II. Appalling conditions and neglect- dirty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pyjamas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, torn mattresses, absence of bed linen, no underwear</a:t>
            </a:r>
          </a:p>
          <a:p>
            <a:pPr marL="446088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III. Lack of psychiatrists; reliance on pharmacotherapy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ECC436-3605-9B0A-C236-268CC1D75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3CD1892-661A-BDD1-2C9A-A245A72F5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56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3E5807-31B2-E044-15ED-228F49ADF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842" y="3057548"/>
            <a:ext cx="4976789" cy="3354765"/>
          </a:xfrm>
          <a:prstGeom prst="rect">
            <a:avLst/>
          </a:prstGeom>
        </p:spPr>
      </p:pic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96292-DC97-C843-457C-6AFF55A5EB14}"/>
              </a:ext>
            </a:extLst>
          </p:cNvPr>
          <p:cNvSpPr txBox="1"/>
          <p:nvPr/>
        </p:nvSpPr>
        <p:spPr>
          <a:xfrm>
            <a:off x="468369" y="1072726"/>
            <a:ext cx="658557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Greece 2022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Korydallos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 Psychiatric Hospital for prisoners remains a prison both in its design and functioning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Treatment based almost exclusively on pharmacotherapy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No resident psychiatrist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Only one fully trained nurse for 170 patients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Small dedicated team of prison officers with no formal training on mental health issues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ECC436-3605-9B0A-C236-268CC1D75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3CD1892-661A-BDD1-2C9A-A245A72F5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29A8BC-0A4B-DE29-7CE4-A4DB3CCD3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6083" y="3335791"/>
            <a:ext cx="4886948" cy="274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347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96292-DC97-C843-457C-6AFF55A5EB14}"/>
              </a:ext>
            </a:extLst>
          </p:cNvPr>
          <p:cNvSpPr txBox="1"/>
          <p:nvPr/>
        </p:nvSpPr>
        <p:spPr>
          <a:xfrm>
            <a:off x="1718663" y="1555180"/>
            <a:ext cx="8007811" cy="328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Italy 2022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Placement of forensic patients in prison due to lack of space in REMS (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Rezidenze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 per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l’Esecuzione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delle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Misure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 di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Sicurezza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42 patients subject to a security measure of placement in a REMS being held in prison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586 persons in prisons had a severe mental disorder and had been placed on a waiting list for assessment to be admitted to a REMS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/>
            </a:endParaRP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ECC436-3605-9B0A-C236-268CC1D75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3CD1892-661A-BDD1-2C9A-A245A72F5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38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145055-9BA9-CDBC-9945-F06DC52D1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381" y="1207864"/>
            <a:ext cx="5175953" cy="5182049"/>
          </a:xfrm>
          <a:prstGeom prst="rect">
            <a:avLst/>
          </a:prstGeom>
        </p:spPr>
      </p:pic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A96292-DC97-C843-457C-6AFF55A5EB14}"/>
              </a:ext>
            </a:extLst>
          </p:cNvPr>
          <p:cNvSpPr txBox="1"/>
          <p:nvPr/>
        </p:nvSpPr>
        <p:spPr>
          <a:xfrm>
            <a:off x="640977" y="1521648"/>
            <a:ext cx="6685109" cy="3901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Court Judgements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ECtHR 24 January 2022 Sy v Italy- violation of Article 3 due to extended accommodation of a patient at Regina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Coeli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 Prison in inadequate conditions instead of transferring him to a REMS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/>
              </a:rPr>
              <a:t>Italian Constitutional Court decision (No.22/2022) 27th January 2022 asking for the system of placing forensic patients in REMS to be reformed, stressing the importance of providing an adequate number of beds and the offer of a real therapeutic approach for forensic patients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/>
            </a:endParaRP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ECC436-3605-9B0A-C236-268CC1D75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16" name="Picture 1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3CD1892-661A-BDD1-2C9A-A245A72F5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0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4CBE3F5-262F-9626-AE45-071580903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"/>
          <a:stretch/>
        </p:blipFill>
        <p:spPr bwMode="auto">
          <a:xfrm>
            <a:off x="-8965" y="-1937"/>
            <a:ext cx="12200965" cy="595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D056F-E273-7CDD-9A53-580EE397EDB7}"/>
              </a:ext>
            </a:extLst>
          </p:cNvPr>
          <p:cNvSpPr txBox="1"/>
          <p:nvPr/>
        </p:nvSpPr>
        <p:spPr>
          <a:xfrm>
            <a:off x="3100075" y="2705308"/>
            <a:ext cx="5973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Thank</a:t>
            </a:r>
            <a:r>
              <a:rPr lang="fr-FR" sz="8000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fr-FR" sz="80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you</a:t>
            </a:r>
            <a:endParaRPr lang="fr-FR" sz="80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D311D7-6156-4F29-FE37-639A630AE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64" y="5169082"/>
            <a:ext cx="31432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</a:rPr>
              <a:t>www.cpt.coe.int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08E623E-96AB-A566-3A1C-3A76A409F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1C0A802-5FE9-CD8C-9719-FAE028B58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77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D056F-E273-7CDD-9A53-580EE397EDB7}"/>
              </a:ext>
            </a:extLst>
          </p:cNvPr>
          <p:cNvSpPr txBox="1"/>
          <p:nvPr/>
        </p:nvSpPr>
        <p:spPr>
          <a:xfrm>
            <a:off x="468369" y="1342980"/>
            <a:ext cx="540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The Committee's mandate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6C9BE-3ACB-0B08-8A11-11088EA5580D}"/>
              </a:ext>
            </a:extLst>
          </p:cNvPr>
          <p:cNvSpPr txBox="1"/>
          <p:nvPr/>
        </p:nvSpPr>
        <p:spPr>
          <a:xfrm>
            <a:off x="520756" y="2383312"/>
            <a:ext cx="6101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233A64"/>
                </a:solidFill>
                <a:latin typeface="Myriad Pro" panose="020B0503030403020204" pitchFamily="34" charset="0"/>
              </a:rPr>
              <a:t>"No one </a:t>
            </a:r>
            <a:r>
              <a:rPr lang="fr-FR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shall</a:t>
            </a:r>
            <a:r>
              <a:rPr lang="fr-FR" b="1" dirty="0">
                <a:solidFill>
                  <a:srgbClr val="233A64"/>
                </a:solidFill>
                <a:latin typeface="Myriad Pro" panose="020B0503030403020204" pitchFamily="34" charset="0"/>
              </a:rPr>
              <a:t> </a:t>
            </a:r>
            <a:r>
              <a:rPr lang="fr-FR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be</a:t>
            </a:r>
            <a:r>
              <a:rPr lang="fr-FR" b="1" dirty="0">
                <a:solidFill>
                  <a:srgbClr val="233A64"/>
                </a:solidFill>
                <a:latin typeface="Myriad Pro" panose="020B0503030403020204" pitchFamily="34" charset="0"/>
              </a:rPr>
              <a:t> </a:t>
            </a:r>
            <a:r>
              <a:rPr lang="fr-FR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subjected</a:t>
            </a:r>
            <a:r>
              <a:rPr lang="fr-FR" b="1" dirty="0">
                <a:solidFill>
                  <a:srgbClr val="233A64"/>
                </a:solidFill>
                <a:latin typeface="Myriad Pro" panose="020B0503030403020204" pitchFamily="34" charset="0"/>
              </a:rPr>
              <a:t> to torture or to </a:t>
            </a:r>
            <a:r>
              <a:rPr lang="fr-FR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inhuman</a:t>
            </a:r>
            <a:r>
              <a:rPr lang="fr-FR" b="1" dirty="0">
                <a:solidFill>
                  <a:srgbClr val="233A64"/>
                </a:solidFill>
                <a:latin typeface="Myriad Pro" panose="020B0503030403020204" pitchFamily="34" charset="0"/>
              </a:rPr>
              <a:t> or </a:t>
            </a:r>
            <a:r>
              <a:rPr lang="fr-FR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degrading</a:t>
            </a:r>
            <a:r>
              <a:rPr lang="fr-FR" b="1" dirty="0">
                <a:solidFill>
                  <a:srgbClr val="233A64"/>
                </a:solidFill>
                <a:latin typeface="Myriad Pro" panose="020B0503030403020204" pitchFamily="34" charset="0"/>
              </a:rPr>
              <a:t> </a:t>
            </a:r>
            <a:r>
              <a:rPr lang="fr-FR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treatment</a:t>
            </a:r>
            <a:r>
              <a:rPr lang="fr-FR" b="1" dirty="0">
                <a:solidFill>
                  <a:srgbClr val="233A64"/>
                </a:solidFill>
                <a:latin typeface="Myriad Pro" panose="020B0503030403020204" pitchFamily="34" charset="0"/>
              </a:rPr>
              <a:t> or </a:t>
            </a:r>
            <a:r>
              <a:rPr lang="fr-FR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punishment</a:t>
            </a:r>
            <a:r>
              <a:rPr lang="fr-FR" b="1" dirty="0">
                <a:solidFill>
                  <a:srgbClr val="233A64"/>
                </a:solidFill>
                <a:latin typeface="Myriad Pro" panose="020B0503030403020204" pitchFamily="34" charset="0"/>
              </a:rPr>
              <a:t>".</a:t>
            </a:r>
          </a:p>
          <a:p>
            <a:pPr algn="just"/>
            <a:endParaRPr lang="fr-FR" sz="1200" b="1" dirty="0">
              <a:solidFill>
                <a:srgbClr val="233A64"/>
              </a:solidFill>
              <a:latin typeface="Myriad Pro" panose="020B0503030403020204" pitchFamily="34" charset="0"/>
            </a:endParaRPr>
          </a:p>
          <a:p>
            <a:pPr algn="just"/>
            <a:r>
              <a:rPr lang="fr-FR" sz="1200" i="1" dirty="0">
                <a:solidFill>
                  <a:srgbClr val="545454"/>
                </a:solidFill>
                <a:latin typeface="Myriad Pro" panose="020B0503030403020204" pitchFamily="34" charset="0"/>
              </a:rPr>
              <a:t>1950 - Article 3 of the European Convention on Human Rights inspired the drafting of the Convention establishing the CPT.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5365F-BB58-07BB-8698-27C18E35E0A7}"/>
              </a:ext>
            </a:extLst>
          </p:cNvPr>
          <p:cNvSpPr txBox="1"/>
          <p:nvPr/>
        </p:nvSpPr>
        <p:spPr>
          <a:xfrm>
            <a:off x="468369" y="3772954"/>
            <a:ext cx="6206392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fr-FR" b="1" dirty="0">
                <a:solidFill>
                  <a:srgbClr val="233A64"/>
                </a:solidFill>
                <a:latin typeface="Myriad Pro" panose="020B0503030403020204" pitchFamily="34" charset="0"/>
              </a:rPr>
              <a:t>"By means of visits, the Committee examines the treatment of persons deprived of their liberty with a view to strengthening, where necessary, their protection against torture and inhuman or degrading treatment or punishment."</a:t>
            </a:r>
          </a:p>
          <a:p>
            <a:pPr algn="just">
              <a:spcAft>
                <a:spcPts val="1800"/>
              </a:spcAft>
            </a:pPr>
            <a:r>
              <a:rPr lang="fr-FR" sz="1200" i="1" dirty="0">
                <a:solidFill>
                  <a:srgbClr val="545454"/>
                </a:solidFill>
                <a:latin typeface="Myriad Pro" panose="020B0503030403020204" pitchFamily="34" charset="0"/>
              </a:rPr>
              <a:t>1989 - Ratification of the convention establishing the CPT (article 1).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844047-AB77-8B01-EE93-7EDB311F5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41312" y="1171575"/>
            <a:ext cx="3202754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4A4C025-55FA-09D7-58FC-D6EAE5B646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3D75E1B-DC28-8842-0393-4AD6D445C4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6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D056F-E273-7CDD-9A53-580EE397EDB7}"/>
              </a:ext>
            </a:extLst>
          </p:cNvPr>
          <p:cNvSpPr txBox="1"/>
          <p:nvPr/>
        </p:nvSpPr>
        <p:spPr>
          <a:xfrm>
            <a:off x="468369" y="1342980"/>
            <a:ext cx="5831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A preventive function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6C9BE-3ACB-0B08-8A11-11088EA5580D}"/>
              </a:ext>
            </a:extLst>
          </p:cNvPr>
          <p:cNvSpPr txBox="1"/>
          <p:nvPr/>
        </p:nvSpPr>
        <p:spPr>
          <a:xfrm>
            <a:off x="834626" y="2100929"/>
            <a:ext cx="6691608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FR" b="1" dirty="0">
                <a:solidFill>
                  <a:srgbClr val="233A64"/>
                </a:solidFill>
                <a:latin typeface="Myriad Pro" panose="020B0503030403020204" pitchFamily="34" charset="0"/>
              </a:rPr>
              <a:t>Preventive, non-judicial mechanism</a:t>
            </a:r>
          </a:p>
          <a:p>
            <a:pPr algn="just"/>
            <a:r>
              <a:rPr lang="fr-FR" sz="1400" dirty="0">
                <a:solidFill>
                  <a:srgbClr val="545454"/>
                </a:solidFill>
              </a:rPr>
              <a:t>The CPT is not a commission of inquiry, but a </a:t>
            </a:r>
            <a:r>
              <a:rPr lang="fr-FR" sz="1400" b="1" dirty="0">
                <a:solidFill>
                  <a:srgbClr val="233A64"/>
                </a:solidFill>
              </a:rPr>
              <a:t>non-judicial preventive mechanism </a:t>
            </a:r>
            <a:r>
              <a:rPr lang="fr-FR" sz="1400" dirty="0">
                <a:solidFill>
                  <a:srgbClr val="545454"/>
                </a:solidFill>
              </a:rPr>
              <a:t>which : </a:t>
            </a:r>
          </a:p>
          <a:p>
            <a:pPr algn="just"/>
            <a:endParaRPr lang="fr-FR" sz="1400" b="1" dirty="0">
              <a:solidFill>
                <a:srgbClr val="545454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45454"/>
                </a:solidFill>
              </a:rPr>
              <a:t>Examines situations of abuse </a:t>
            </a:r>
            <a:r>
              <a:rPr lang="fr-FR" sz="1400" b="1" dirty="0">
                <a:solidFill>
                  <a:srgbClr val="233A64"/>
                </a:solidFill>
              </a:rPr>
              <a:t>at </a:t>
            </a:r>
            <a:r>
              <a:rPr lang="fr-FR" sz="1400" b="1" dirty="0" err="1">
                <a:solidFill>
                  <a:srgbClr val="233A64"/>
                </a:solidFill>
              </a:rPr>
              <a:t>European</a:t>
            </a:r>
            <a:r>
              <a:rPr lang="fr-FR" sz="1400" b="1" dirty="0">
                <a:solidFill>
                  <a:srgbClr val="233A64"/>
                </a:solidFill>
              </a:rPr>
              <a:t> </a:t>
            </a:r>
            <a:r>
              <a:rPr lang="fr-FR" sz="1400" b="1" dirty="0" err="1">
                <a:solidFill>
                  <a:srgbClr val="233A64"/>
                </a:solidFill>
              </a:rPr>
              <a:t>level</a:t>
            </a:r>
            <a:r>
              <a:rPr lang="fr-FR" sz="1400" dirty="0">
                <a:solidFill>
                  <a:srgbClr val="233A64"/>
                </a:solidFill>
              </a:rPr>
              <a:t>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45454"/>
                </a:solidFill>
              </a:rPr>
              <a:t>Is attentive to the </a:t>
            </a:r>
            <a:r>
              <a:rPr lang="fr-FR" sz="1400" b="1" dirty="0">
                <a:solidFill>
                  <a:srgbClr val="233A64"/>
                </a:solidFill>
              </a:rPr>
              <a:t>warning signs </a:t>
            </a:r>
            <a:r>
              <a:rPr lang="fr-FR" sz="1400" dirty="0">
                <a:solidFill>
                  <a:srgbClr val="545454"/>
                </a:solidFill>
              </a:rPr>
              <a:t>of potential mistreatment of persons deprived of their liberty. </a:t>
            </a:r>
          </a:p>
          <a:p>
            <a:pPr algn="just"/>
            <a:endParaRPr lang="fr-FR" sz="1400" dirty="0">
              <a:solidFill>
                <a:srgbClr val="545454"/>
              </a:solidFill>
            </a:endParaRPr>
          </a:p>
          <a:p>
            <a:pPr algn="just"/>
            <a:endParaRPr lang="fr-FR" sz="1050" dirty="0"/>
          </a:p>
          <a:p>
            <a:pPr algn="just">
              <a:spcAft>
                <a:spcPts val="1200"/>
              </a:spcAft>
            </a:pPr>
            <a:r>
              <a:rPr lang="fr-FR" b="1" dirty="0">
                <a:solidFill>
                  <a:srgbClr val="233A64"/>
                </a:solidFill>
                <a:latin typeface="Myriad Pro" panose="020B0503030403020204" pitchFamily="34" charset="0"/>
              </a:rPr>
              <a:t>Monitoring mechanism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45454"/>
                </a:solidFill>
              </a:rPr>
              <a:t>Observes the </a:t>
            </a:r>
            <a:r>
              <a:rPr lang="fr-FR" sz="1400" b="1" baseline="0" dirty="0">
                <a:solidFill>
                  <a:srgbClr val="233A64"/>
                </a:solidFill>
              </a:rPr>
              <a:t>physical conditions of </a:t>
            </a:r>
            <a:r>
              <a:rPr lang="fr-FR" sz="1400" baseline="0" dirty="0">
                <a:solidFill>
                  <a:srgbClr val="545454"/>
                </a:solidFill>
              </a:rPr>
              <a:t>deprivation of liberty,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545454"/>
                </a:solidFill>
              </a:rPr>
              <a:t>Examines </a:t>
            </a:r>
            <a:r>
              <a:rPr lang="fr-FR" sz="1400" b="1" dirty="0">
                <a:solidFill>
                  <a:srgbClr val="233A64"/>
                </a:solidFill>
              </a:rPr>
              <a:t>the </a:t>
            </a:r>
            <a:r>
              <a:rPr lang="fr-FR" sz="1400" b="1" baseline="0" dirty="0">
                <a:solidFill>
                  <a:srgbClr val="233A64"/>
                </a:solidFill>
              </a:rPr>
              <a:t>procedures </a:t>
            </a:r>
            <a:r>
              <a:rPr lang="fr-FR" sz="1400" baseline="0" dirty="0">
                <a:solidFill>
                  <a:srgbClr val="545454"/>
                </a:solidFill>
              </a:rPr>
              <a:t>in</a:t>
            </a:r>
            <a:r>
              <a:rPr lang="fr-FR" sz="1400" b="1" baseline="0" dirty="0">
                <a:solidFill>
                  <a:srgbClr val="233A64"/>
                </a:solidFill>
              </a:rPr>
              <a:t> </a:t>
            </a:r>
            <a:r>
              <a:rPr lang="fr-FR" sz="1400" baseline="0" dirty="0">
                <a:solidFill>
                  <a:srgbClr val="545454"/>
                </a:solidFill>
              </a:rPr>
              <a:t>place to prevent abuse,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aseline="0" dirty="0">
                <a:solidFill>
                  <a:srgbClr val="545454"/>
                </a:solidFill>
              </a:rPr>
              <a:t>Analyses the </a:t>
            </a:r>
            <a:r>
              <a:rPr lang="fr-FR" sz="1400" b="1" baseline="0" dirty="0">
                <a:solidFill>
                  <a:srgbClr val="233A64"/>
                </a:solidFill>
              </a:rPr>
              <a:t>root causes of </a:t>
            </a:r>
            <a:r>
              <a:rPr lang="fr-FR" sz="1400" baseline="0" dirty="0">
                <a:solidFill>
                  <a:srgbClr val="545454"/>
                </a:solidFill>
              </a:rPr>
              <a:t>situations leading to mistreatment and disrespect for human dignity.</a:t>
            </a:r>
          </a:p>
          <a:p>
            <a:pPr algn="just">
              <a:spcAft>
                <a:spcPts val="1800"/>
              </a:spcAft>
            </a:pPr>
            <a:endParaRPr lang="fr-FR" sz="2000" b="1" dirty="0">
              <a:solidFill>
                <a:srgbClr val="233A64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CE4225-F8BF-B714-EC1C-BC0A46BAB503}"/>
              </a:ext>
            </a:extLst>
          </p:cNvPr>
          <p:cNvSpPr/>
          <p:nvPr/>
        </p:nvSpPr>
        <p:spPr>
          <a:xfrm>
            <a:off x="681314" y="2260614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1601E9-F443-3328-704E-EF54706F8C43}"/>
              </a:ext>
            </a:extLst>
          </p:cNvPr>
          <p:cNvSpPr/>
          <p:nvPr/>
        </p:nvSpPr>
        <p:spPr>
          <a:xfrm>
            <a:off x="687623" y="4101381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11499B5-B151-2930-15C9-4DCE287D048B}"/>
              </a:ext>
            </a:extLst>
          </p:cNvPr>
          <p:cNvSpPr/>
          <p:nvPr/>
        </p:nvSpPr>
        <p:spPr>
          <a:xfrm>
            <a:off x="8144225" y="2534327"/>
            <a:ext cx="3030332" cy="2435856"/>
          </a:xfrm>
          <a:prstGeom prst="triangle">
            <a:avLst/>
          </a:prstGeom>
          <a:solidFill>
            <a:srgbClr val="233A64"/>
          </a:solidFill>
          <a:ln w="28575"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64E27-8AD2-2EFF-6A1D-B02695BB80A5}"/>
              </a:ext>
            </a:extLst>
          </p:cNvPr>
          <p:cNvSpPr txBox="1"/>
          <p:nvPr/>
        </p:nvSpPr>
        <p:spPr>
          <a:xfrm>
            <a:off x="9212699" y="3036952"/>
            <a:ext cx="95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fr-FR" sz="1600" b="1" dirty="0">
                <a:solidFill>
                  <a:schemeClr val="bg1"/>
                </a:solidFill>
                <a:latin typeface="Myriad Pro" panose="020B0503030403020204" pitchFamily="34" charset="0"/>
              </a:rPr>
              <a:t>Torture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B2DC2D-02B1-2152-1FC3-88AAD94F9445}"/>
              </a:ext>
            </a:extLst>
          </p:cNvPr>
          <p:cNvSpPr txBox="1"/>
          <p:nvPr/>
        </p:nvSpPr>
        <p:spPr>
          <a:xfrm>
            <a:off x="7716119" y="4302371"/>
            <a:ext cx="388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Inhuman</a:t>
            </a:r>
            <a:r>
              <a:rPr lang="fr-FR" sz="1600" b="1" dirty="0">
                <a:solidFill>
                  <a:schemeClr val="bg1"/>
                </a:solidFill>
                <a:latin typeface="Myriad Pro" panose="020B0503030403020204" pitchFamily="34" charset="0"/>
              </a:rPr>
              <a:t> or </a:t>
            </a:r>
            <a:r>
              <a:rPr lang="fr-FR" sz="16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degrading</a:t>
            </a:r>
            <a:r>
              <a:rPr lang="fr-FR" sz="1600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</a:p>
          <a:p>
            <a:pPr algn="ctr"/>
            <a:r>
              <a:rPr lang="fr-FR" sz="1600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treatment</a:t>
            </a:r>
            <a:endParaRPr lang="fr-FR" sz="16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6444B51-0294-19DC-C6A2-B064C12D5F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D1122B45-2A32-D145-474E-D08D77BDB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0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D056F-E273-7CDD-9A53-580EE397EDB7}"/>
              </a:ext>
            </a:extLst>
          </p:cNvPr>
          <p:cNvSpPr txBox="1"/>
          <p:nvPr/>
        </p:nvSpPr>
        <p:spPr>
          <a:xfrm>
            <a:off x="468369" y="1342980"/>
            <a:ext cx="1100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CPT vs. ECHR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51E7E53-221D-D322-4AE0-8F48B110EBF7}"/>
              </a:ext>
            </a:extLst>
          </p:cNvPr>
          <p:cNvGraphicFramePr>
            <a:graphicFrameLocks noGrp="1"/>
          </p:cNvGraphicFramePr>
          <p:nvPr/>
        </p:nvGraphicFramePr>
        <p:xfrm>
          <a:off x="555039" y="2161925"/>
          <a:ext cx="4123178" cy="3131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1589">
                  <a:extLst>
                    <a:ext uri="{9D8B030D-6E8A-4147-A177-3AD203B41FA5}">
                      <a16:colId xmlns:a16="http://schemas.microsoft.com/office/drawing/2014/main" val="4160514904"/>
                    </a:ext>
                  </a:extLst>
                </a:gridCol>
                <a:gridCol w="2061589">
                  <a:extLst>
                    <a:ext uri="{9D8B030D-6E8A-4147-A177-3AD203B41FA5}">
                      <a16:colId xmlns:a16="http://schemas.microsoft.com/office/drawing/2014/main" val="485965216"/>
                    </a:ext>
                  </a:extLst>
                </a:gridCol>
              </a:tblGrid>
              <a:tr h="34840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CPT</a:t>
                      </a:r>
                    </a:p>
                  </a:txBody>
                  <a:tcPr anchor="ctr">
                    <a:solidFill>
                      <a:srgbClr val="233A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ECHR</a:t>
                      </a:r>
                    </a:p>
                  </a:txBody>
                  <a:tcPr anchor="ctr">
                    <a:solidFill>
                      <a:srgbClr val="233A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84913"/>
                  </a:ext>
                </a:extLst>
              </a:tr>
              <a:tr h="36652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233A64"/>
                          </a:solidFill>
                          <a:latin typeface="Myriad Pro" panose="020B0503030403020204" pitchFamily="34" charset="0"/>
                        </a:rPr>
                        <a:t>General situation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233A64"/>
                          </a:solidFill>
                          <a:latin typeface="Myriad Pro" panose="020B0503030403020204" pitchFamily="34" charset="0"/>
                        </a:rPr>
                        <a:t>Individual cases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422646"/>
                  </a:ext>
                </a:extLst>
              </a:tr>
              <a:tr h="366522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233A64"/>
                          </a:solidFill>
                          <a:latin typeface="Myriad Pro" panose="020B0503030403020204" pitchFamily="34" charset="0"/>
                        </a:rPr>
                        <a:t>Prevention</a:t>
                      </a:r>
                    </a:p>
                    <a:p>
                      <a:pPr algn="ctr"/>
                      <a:r>
                        <a:rPr lang="fr-FR" sz="1400" dirty="0"/>
                        <a:t>(</a:t>
                      </a:r>
                      <a:r>
                        <a:rPr lang="fr-FR" sz="1400" dirty="0" err="1"/>
                        <a:t>before</a:t>
                      </a:r>
                      <a:r>
                        <a:rPr lang="fr-FR" sz="14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233A64"/>
                          </a:solidFill>
                          <a:latin typeface="Myriad Pro" panose="020B0503030403020204" pitchFamily="34" charset="0"/>
                        </a:rPr>
                        <a:t>Repai</a:t>
                      </a:r>
                      <a:r>
                        <a:rPr lang="fr-FR" sz="1400" dirty="0">
                          <a:latin typeface="Myriad Pro" panose="020B0503030403020204" pitchFamily="34" charset="0"/>
                        </a:rPr>
                        <a:t>r </a:t>
                      </a:r>
                    </a:p>
                    <a:p>
                      <a:pPr algn="ctr"/>
                      <a:r>
                        <a:rPr lang="fr-FR" sz="1400" dirty="0"/>
                        <a:t>(</a:t>
                      </a:r>
                      <a:r>
                        <a:rPr lang="fr-FR" sz="1400" dirty="0" err="1"/>
                        <a:t>after</a:t>
                      </a:r>
                      <a:r>
                        <a:rPr lang="fr-FR" sz="14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3717881"/>
                  </a:ext>
                </a:extLst>
              </a:tr>
              <a:tr h="48432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233A64"/>
                          </a:solidFill>
                          <a:latin typeface="Myriad Pro" panose="020B0503030403020204" pitchFamily="34" charset="0"/>
                        </a:rPr>
                        <a:t>Automatically</a:t>
                      </a:r>
                    </a:p>
                    <a:p>
                      <a:pPr algn="ctr"/>
                      <a:r>
                        <a:rPr lang="fr-FR" sz="1400" dirty="0"/>
                        <a:t>(own initiative)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233A64"/>
                          </a:solidFill>
                          <a:latin typeface="Myriad Pro" panose="020B0503030403020204" pitchFamily="34" charset="0"/>
                        </a:rPr>
                        <a:t>On request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9247420"/>
                  </a:ext>
                </a:extLst>
              </a:tr>
              <a:tr h="691894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233A64"/>
                          </a:solidFill>
                          <a:latin typeface="Myriad Pro" panose="020B0503030403020204" pitchFamily="34" charset="0"/>
                        </a:rPr>
                        <a:t>Legal and other expertise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233A64"/>
                          </a:solidFill>
                          <a:latin typeface="Myriad Pro" panose="020B0503030403020204" pitchFamily="34" charset="0"/>
                        </a:rPr>
                        <a:t>Legal expertise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442254"/>
                  </a:ext>
                </a:extLst>
              </a:tr>
              <a:tr h="67107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233A64"/>
                          </a:solidFill>
                          <a:latin typeface="Myriad Pro" panose="020B0503030403020204" pitchFamily="34" charset="0"/>
                        </a:rPr>
                        <a:t>Reports</a:t>
                      </a:r>
                      <a:r>
                        <a:rPr lang="fr-FR" sz="1400" dirty="0"/>
                        <a:t> </a:t>
                      </a:r>
                    </a:p>
                    <a:p>
                      <a:pPr algn="ctr"/>
                      <a:r>
                        <a:rPr lang="fr-FR" sz="1400" dirty="0"/>
                        <a:t>(recommendations)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233A64"/>
                          </a:solidFill>
                          <a:latin typeface="Myriad Pro" panose="020B0503030403020204" pitchFamily="34" charset="0"/>
                        </a:rPr>
                        <a:t>Decisions / rulings </a:t>
                      </a:r>
                    </a:p>
                    <a:p>
                      <a:pPr algn="ctr"/>
                      <a:r>
                        <a:rPr lang="fr-FR" sz="1400" dirty="0"/>
                        <a:t>(final, binding)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19682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AF7D9AAD-CE2C-3433-ED33-ED5749E7CEB4}"/>
              </a:ext>
            </a:extLst>
          </p:cNvPr>
          <p:cNvSpPr/>
          <p:nvPr/>
        </p:nvSpPr>
        <p:spPr>
          <a:xfrm>
            <a:off x="5705737" y="2017075"/>
            <a:ext cx="5860197" cy="33085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2" descr="The CPT held its 112th plenary meeting in November 2023">
            <a:extLst>
              <a:ext uri="{FF2B5EF4-FFF2-40B4-BE49-F238E27FC236}">
                <a16:creationId xmlns:a16="http://schemas.microsoft.com/office/drawing/2014/main" id="{9F7833F6-FC3F-550C-A585-BC201240E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9832" y="1927755"/>
            <a:ext cx="5860196" cy="329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06463E2-EB15-22F1-1B30-98371C04F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2603D50-02DC-35B7-D4FE-C1FA8620A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88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24E8CAA-DF3F-AD9A-B73D-3518DEAC254A}"/>
              </a:ext>
            </a:extLst>
          </p:cNvPr>
          <p:cNvSpPr/>
          <p:nvPr/>
        </p:nvSpPr>
        <p:spPr>
          <a:xfrm>
            <a:off x="7800975" y="1757460"/>
            <a:ext cx="5100540" cy="510054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D056F-E273-7CDD-9A53-580EE397EDB7}"/>
              </a:ext>
            </a:extLst>
          </p:cNvPr>
          <p:cNvSpPr txBox="1"/>
          <p:nvPr/>
        </p:nvSpPr>
        <p:spPr>
          <a:xfrm>
            <a:off x="468369" y="1343111"/>
            <a:ext cx="1068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CPT vs ECHR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3C5641-A58E-273F-DB70-9E05894A3DF8}"/>
              </a:ext>
            </a:extLst>
          </p:cNvPr>
          <p:cNvSpPr txBox="1"/>
          <p:nvPr/>
        </p:nvSpPr>
        <p:spPr>
          <a:xfrm>
            <a:off x="737186" y="2311030"/>
            <a:ext cx="5758866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The CPT </a:t>
            </a:r>
            <a:r>
              <a:rPr lang="fr-FR" sz="1400" b="1" dirty="0">
                <a:solidFill>
                  <a:srgbClr val="233A64"/>
                </a:solidFill>
                <a:latin typeface="Myriad Pro" panose="020B0503030403020204" pitchFamily="34" charset="0"/>
              </a:rPr>
              <a:t>complements </a:t>
            </a: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the judicial work of the ECHR.</a:t>
            </a:r>
          </a:p>
          <a:p>
            <a:pPr algn="just"/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The CPT is a </a:t>
            </a:r>
            <a:r>
              <a:rPr lang="fr-FR" sz="1400" b="1" dirty="0">
                <a:solidFill>
                  <a:srgbClr val="233A64"/>
                </a:solidFill>
                <a:latin typeface="Myriad Pro" panose="020B0503030403020204" pitchFamily="34" charset="0"/>
              </a:rPr>
              <a:t>preventive mechanism</a:t>
            </a: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. It does not deal with individual complaints or intervene in legal proceedings. </a:t>
            </a:r>
          </a:p>
          <a:p>
            <a:pPr algn="just"/>
            <a:endParaRPr lang="fr-FR" sz="1400" dirty="0">
              <a:solidFill>
                <a:srgbClr val="545454"/>
              </a:solidFill>
              <a:latin typeface="Myriad Pro" panose="020B0503030403020204" pitchFamily="34" charset="0"/>
            </a:endParaRPr>
          </a:p>
          <a:p>
            <a:pPr algn="just"/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The CPT intervenes on </a:t>
            </a:r>
            <a:r>
              <a:rPr lang="fr-FR" sz="1400" b="1" dirty="0">
                <a:solidFill>
                  <a:srgbClr val="233A64"/>
                </a:solidFill>
                <a:latin typeface="Myriad Pro" panose="020B0503030403020204" pitchFamily="34" charset="0"/>
              </a:rPr>
              <a:t>its own initiative, whereas </a:t>
            </a: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the ECHR </a:t>
            </a:r>
            <a:r>
              <a:rPr lang="fr-FR" sz="1400" dirty="0" err="1">
                <a:solidFill>
                  <a:srgbClr val="545454"/>
                </a:solidFill>
                <a:latin typeface="Myriad Pro" panose="020B0503030403020204" pitchFamily="34" charset="0"/>
              </a:rPr>
              <a:t>is</a:t>
            </a: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 </a:t>
            </a:r>
            <a:r>
              <a:rPr lang="fr-FR" sz="1400" dirty="0" err="1">
                <a:solidFill>
                  <a:srgbClr val="545454"/>
                </a:solidFill>
                <a:latin typeface="Myriad Pro" panose="020B0503030403020204" pitchFamily="34" charset="0"/>
              </a:rPr>
              <a:t>seized</a:t>
            </a: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 on the basis of requests from individuals or states. </a:t>
            </a:r>
          </a:p>
          <a:p>
            <a:pPr algn="just"/>
            <a:endParaRPr lang="fr-FR" sz="1400" dirty="0">
              <a:solidFill>
                <a:srgbClr val="545454"/>
              </a:solidFill>
              <a:latin typeface="Myriad Pro" panose="020B0503030403020204" pitchFamily="34" charset="0"/>
            </a:endParaRPr>
          </a:p>
          <a:p>
            <a:pPr algn="just"/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The CPT is made up of a </a:t>
            </a:r>
            <a:r>
              <a:rPr lang="fr-FR" sz="1400" b="1" dirty="0">
                <a:solidFill>
                  <a:srgbClr val="233A64"/>
                </a:solidFill>
                <a:latin typeface="Myriad Pro" panose="020B0503030403020204" pitchFamily="34" charset="0"/>
              </a:rPr>
              <a:t>panel of members with </a:t>
            </a: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a wide range of human rights skills and professional experience in areas relevant to the CPT.</a:t>
            </a:r>
          </a:p>
          <a:p>
            <a:pPr algn="just"/>
            <a:endParaRPr lang="fr-FR" sz="1400" dirty="0">
              <a:solidFill>
                <a:srgbClr val="545454"/>
              </a:solidFill>
              <a:latin typeface="Myriad Pro" panose="020B0503030403020204" pitchFamily="34" charset="0"/>
            </a:endParaRPr>
          </a:p>
          <a:p>
            <a:pPr algn="just"/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The CPT drafts </a:t>
            </a:r>
            <a:r>
              <a:rPr lang="fr-FR" sz="1400" b="1" dirty="0">
                <a:solidFill>
                  <a:srgbClr val="233A64"/>
                </a:solidFill>
                <a:latin typeface="Myriad Pro" panose="020B0503030403020204" pitchFamily="34" charset="0"/>
              </a:rPr>
              <a:t>reports </a:t>
            </a: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and submits </a:t>
            </a:r>
            <a:r>
              <a:rPr lang="fr-FR" sz="1400" b="1" dirty="0">
                <a:solidFill>
                  <a:srgbClr val="233A64"/>
                </a:solidFill>
                <a:latin typeface="Myriad Pro" panose="020B0503030403020204" pitchFamily="34" charset="0"/>
              </a:rPr>
              <a:t>recommendations </a:t>
            </a:r>
            <a:r>
              <a:rPr lang="fr-FR" sz="1400" dirty="0">
                <a:solidFill>
                  <a:srgbClr val="545454"/>
                </a:solidFill>
                <a:latin typeface="Myriad Pro" panose="020B0503030403020204" pitchFamily="34" charset="0"/>
              </a:rPr>
              <a:t>to States Parties to the ECPT. </a:t>
            </a:r>
          </a:p>
          <a:p>
            <a:endParaRPr lang="fr-FR" sz="10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E1DD1B-3216-FE89-9708-7B07675E9CDF}"/>
              </a:ext>
            </a:extLst>
          </p:cNvPr>
          <p:cNvSpPr/>
          <p:nvPr/>
        </p:nvSpPr>
        <p:spPr>
          <a:xfrm>
            <a:off x="546686" y="2421821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138F48-E73F-7F2D-D126-A5E4F11DA403}"/>
              </a:ext>
            </a:extLst>
          </p:cNvPr>
          <p:cNvSpPr/>
          <p:nvPr/>
        </p:nvSpPr>
        <p:spPr>
          <a:xfrm>
            <a:off x="546686" y="2856729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958E0A-A2B5-166F-8544-04DC0F7B2CFC}"/>
              </a:ext>
            </a:extLst>
          </p:cNvPr>
          <p:cNvSpPr/>
          <p:nvPr/>
        </p:nvSpPr>
        <p:spPr>
          <a:xfrm>
            <a:off x="549454" y="3510840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A1314C-549B-5D47-C438-808553CFADF9}"/>
              </a:ext>
            </a:extLst>
          </p:cNvPr>
          <p:cNvSpPr/>
          <p:nvPr/>
        </p:nvSpPr>
        <p:spPr>
          <a:xfrm>
            <a:off x="546682" y="4138623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F4C574-CD51-0CD2-FD3A-B492DB136AF2}"/>
              </a:ext>
            </a:extLst>
          </p:cNvPr>
          <p:cNvSpPr/>
          <p:nvPr/>
        </p:nvSpPr>
        <p:spPr>
          <a:xfrm>
            <a:off x="546681" y="4779979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80C5FF3-6037-D3EC-79A6-A32CA37D9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13" name="Picture 1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D172C9A-AA2C-596D-2C48-3FBBC3498B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1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478F568-5634-FC11-C6FF-AA0D13E0A9FE}"/>
              </a:ext>
            </a:extLst>
          </p:cNvPr>
          <p:cNvSpPr/>
          <p:nvPr/>
        </p:nvSpPr>
        <p:spPr>
          <a:xfrm>
            <a:off x="5983558" y="1843256"/>
            <a:ext cx="5394073" cy="3591544"/>
          </a:xfrm>
          <a:prstGeom prst="rect">
            <a:avLst/>
          </a:prstGeom>
          <a:solidFill>
            <a:srgbClr val="233A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D056F-E273-7CDD-9A53-580EE397EDB7}"/>
              </a:ext>
            </a:extLst>
          </p:cNvPr>
          <p:cNvSpPr txBox="1"/>
          <p:nvPr/>
        </p:nvSpPr>
        <p:spPr>
          <a:xfrm>
            <a:off x="468369" y="1342980"/>
            <a:ext cx="998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Unlimited access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4397B3-3B4E-9C16-371A-1C5133F0B1B5}"/>
              </a:ext>
            </a:extLst>
          </p:cNvPr>
          <p:cNvSpPr/>
          <p:nvPr/>
        </p:nvSpPr>
        <p:spPr>
          <a:xfrm>
            <a:off x="532128" y="2435775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075FE4-7DDB-2B42-F928-0F3F5EE14423}"/>
              </a:ext>
            </a:extLst>
          </p:cNvPr>
          <p:cNvSpPr/>
          <p:nvPr/>
        </p:nvSpPr>
        <p:spPr>
          <a:xfrm>
            <a:off x="526742" y="2888147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7978FA-8C95-7744-E27E-0B1D35B69940}"/>
              </a:ext>
            </a:extLst>
          </p:cNvPr>
          <p:cNvSpPr/>
          <p:nvPr/>
        </p:nvSpPr>
        <p:spPr>
          <a:xfrm>
            <a:off x="526742" y="3574029"/>
            <a:ext cx="66675" cy="74559"/>
          </a:xfrm>
          <a:prstGeom prst="rect">
            <a:avLst/>
          </a:prstGeom>
          <a:solidFill>
            <a:srgbClr val="233A64"/>
          </a:solidFill>
          <a:ln>
            <a:solidFill>
              <a:srgbClr val="233A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5FEEC-EBF7-0DB7-BC80-7919D55F81F8}"/>
              </a:ext>
            </a:extLst>
          </p:cNvPr>
          <p:cNvSpPr txBox="1"/>
          <p:nvPr/>
        </p:nvSpPr>
        <p:spPr>
          <a:xfrm>
            <a:off x="690651" y="2335920"/>
            <a:ext cx="5229301" cy="169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GB" sz="1400" b="1" i="0" dirty="0">
                <a:solidFill>
                  <a:srgbClr val="233A64"/>
                </a:solidFill>
                <a:effectLst/>
                <a:latin typeface="Myriad Pro" panose="020B0503030403020204" pitchFamily="34" charset="0"/>
              </a:rPr>
              <a:t>To </a:t>
            </a:r>
            <a:r>
              <a:rPr lang="en-GB" sz="1400" b="1" dirty="0">
                <a:solidFill>
                  <a:srgbClr val="233A64"/>
                </a:solidFill>
                <a:latin typeface="Myriad Pro" panose="020B0503030403020204" pitchFamily="34" charset="0"/>
              </a:rPr>
              <a:t>all persons </a:t>
            </a:r>
            <a:r>
              <a:rPr lang="en-GB" sz="1400" dirty="0">
                <a:solidFill>
                  <a:srgbClr val="545454"/>
                </a:solidFill>
                <a:latin typeface="Myriad Pro" panose="020B0503030403020204" pitchFamily="34" charset="0"/>
              </a:rPr>
              <a:t>deprived of their liberty by a public authority.</a:t>
            </a:r>
          </a:p>
          <a:p>
            <a:pPr>
              <a:spcAft>
                <a:spcPts val="1800"/>
              </a:spcAft>
            </a:pPr>
            <a:r>
              <a:rPr lang="en-GB" sz="1400" b="1" dirty="0">
                <a:solidFill>
                  <a:srgbClr val="233A64"/>
                </a:solidFill>
                <a:latin typeface="Myriad Pro" panose="020B0503030403020204" pitchFamily="34" charset="0"/>
              </a:rPr>
              <a:t>All places </a:t>
            </a:r>
            <a:r>
              <a:rPr lang="en-GB" sz="1400" dirty="0">
                <a:solidFill>
                  <a:srgbClr val="545454"/>
                </a:solidFill>
                <a:latin typeface="Myriad Pro" panose="020B0503030403020204" pitchFamily="34" charset="0"/>
              </a:rPr>
              <a:t>of</a:t>
            </a:r>
            <a:r>
              <a:rPr lang="en-GB" sz="1400" b="1" dirty="0">
                <a:solidFill>
                  <a:srgbClr val="233A64"/>
                </a:solidFill>
                <a:latin typeface="Myriad Pro" panose="020B0503030403020204" pitchFamily="34" charset="0"/>
              </a:rPr>
              <a:t> </a:t>
            </a:r>
            <a:r>
              <a:rPr lang="en-GB" sz="1400" dirty="0">
                <a:solidFill>
                  <a:srgbClr val="545454"/>
                </a:solidFill>
                <a:latin typeface="Myriad Pro" panose="020B0503030403020204" pitchFamily="34" charset="0"/>
              </a:rPr>
              <a:t>unrestricted deprivation of liberty </a:t>
            </a:r>
            <a:r>
              <a:rPr lang="en-GB" sz="1400" b="0" dirty="0">
                <a:solidFill>
                  <a:srgbClr val="545454"/>
                </a:solidFill>
                <a:effectLst/>
                <a:latin typeface="Myriad Pro" panose="020B0503030403020204" pitchFamily="34" charset="0"/>
              </a:rPr>
              <a:t>(including places where people may be deprived of their liberty </a:t>
            </a:r>
            <a:r>
              <a:rPr lang="en-GB" sz="1400" b="0" i="1" dirty="0">
                <a:solidFill>
                  <a:srgbClr val="545454"/>
                </a:solidFill>
                <a:effectLst/>
                <a:latin typeface="Myriad Pro" panose="020B0503030403020204" pitchFamily="34" charset="0"/>
              </a:rPr>
              <a:t>de facto</a:t>
            </a:r>
            <a:r>
              <a:rPr lang="en-GB" sz="1400" b="0" dirty="0">
                <a:solidFill>
                  <a:srgbClr val="545454"/>
                </a:solidFill>
                <a:effectLst/>
                <a:latin typeface="Myriad Pro" panose="020B0503030403020204" pitchFamily="34" charset="0"/>
              </a:rPr>
              <a:t>).</a:t>
            </a:r>
            <a:endParaRPr lang="en-GB" sz="1400" dirty="0">
              <a:solidFill>
                <a:srgbClr val="545454"/>
              </a:solidFill>
              <a:latin typeface="Myriad Pro" panose="020B0503030403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sz="1400" b="1" dirty="0">
                <a:solidFill>
                  <a:srgbClr val="233A64"/>
                </a:solidFill>
                <a:latin typeface="Myriad Pro" panose="020B0503030403020204" pitchFamily="34" charset="0"/>
              </a:rPr>
              <a:t>All necessary information </a:t>
            </a:r>
            <a:r>
              <a:rPr lang="en-GB" sz="1400" dirty="0">
                <a:solidFill>
                  <a:srgbClr val="545454"/>
                </a:solidFill>
                <a:latin typeface="Myriad Pro" panose="020B0503030403020204" pitchFamily="34" charset="0"/>
              </a:rPr>
              <a:t>(individual/medical files, registers, video recordings).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63CE389-4526-98C3-1AA8-0D5FE02413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765" y="4574128"/>
            <a:ext cx="298518" cy="20959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F3EDD01-5B4B-4117-E487-4A980BC3A687}"/>
              </a:ext>
            </a:extLst>
          </p:cNvPr>
          <p:cNvSpPr txBox="1"/>
          <p:nvPr/>
        </p:nvSpPr>
        <p:spPr>
          <a:xfrm>
            <a:off x="3799023" y="4494261"/>
            <a:ext cx="18044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Without</a:t>
            </a:r>
            <a:r>
              <a:rPr lang="fr-FR" sz="1600" b="1" dirty="0">
                <a:solidFill>
                  <a:srgbClr val="233A64"/>
                </a:solidFill>
                <a:latin typeface="Myriad Pro" panose="020B0503030403020204" pitchFamily="34" charset="0"/>
              </a:rPr>
              <a:t> </a:t>
            </a:r>
            <a:r>
              <a:rPr lang="fr-FR" sz="1600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advance</a:t>
            </a:r>
            <a:r>
              <a:rPr lang="fr-FR" sz="1600" b="1" dirty="0">
                <a:solidFill>
                  <a:srgbClr val="233A64"/>
                </a:solidFill>
                <a:latin typeface="Myriad Pro" panose="020B0503030403020204" pitchFamily="34" charset="0"/>
              </a:rPr>
              <a:t> notice</a:t>
            </a:r>
            <a:endParaRPr lang="fr-FR" sz="16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08F3308-40F0-8595-6473-1746E60E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27" y="4574128"/>
            <a:ext cx="298518" cy="20959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F619933-7612-52A4-2FD3-69B78D7A8DD7}"/>
              </a:ext>
            </a:extLst>
          </p:cNvPr>
          <p:cNvSpPr txBox="1"/>
          <p:nvPr/>
        </p:nvSpPr>
        <p:spPr>
          <a:xfrm>
            <a:off x="1058385" y="4481579"/>
            <a:ext cx="18044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233A64"/>
                </a:solidFill>
                <a:latin typeface="Myriad Pro" panose="020B0503030403020204" pitchFamily="34" charset="0"/>
              </a:rPr>
              <a:t>Private interviews</a:t>
            </a:r>
            <a:endParaRPr lang="fr-FR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DC9910-B17E-41DB-9786-7868843267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608689"/>
            <a:ext cx="5541034" cy="3700718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802BC91-E76C-59BB-D288-E1E49D50C9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1E70E9F0-83C9-2175-F64C-23393C9B8A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4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D056F-E273-7CDD-9A53-580EE397EDB7}"/>
              </a:ext>
            </a:extLst>
          </p:cNvPr>
          <p:cNvSpPr txBox="1"/>
          <p:nvPr/>
        </p:nvSpPr>
        <p:spPr>
          <a:xfrm>
            <a:off x="468369" y="1342980"/>
            <a:ext cx="5238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Places visited by the CPT</a:t>
            </a:r>
          </a:p>
        </p:txBody>
      </p:sp>
      <p:pic>
        <p:nvPicPr>
          <p:cNvPr id="22" name="Picture 21" descr="A close-up of a blue and white poster&#10;&#10;Description automatically generated">
            <a:extLst>
              <a:ext uri="{FF2B5EF4-FFF2-40B4-BE49-F238E27FC236}">
                <a16:creationId xmlns:a16="http://schemas.microsoft.com/office/drawing/2014/main" id="{576307B4-BB0F-68C9-36F7-EDDFC36B9A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674" y="2849009"/>
            <a:ext cx="979100" cy="71101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0F4C334-4A3B-16FF-86BC-FB5D8E4EBC19}"/>
              </a:ext>
            </a:extLst>
          </p:cNvPr>
          <p:cNvSpPr txBox="1"/>
          <p:nvPr/>
        </p:nvSpPr>
        <p:spPr>
          <a:xfrm>
            <a:off x="-361706" y="3778966"/>
            <a:ext cx="63475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233A64"/>
                </a:solidFill>
                <a:latin typeface="Myriad Pro" panose="020B0503030403020204" pitchFamily="34" charset="0"/>
              </a:rPr>
              <a:t>Prisons</a:t>
            </a:r>
          </a:p>
          <a:p>
            <a:pPr algn="ctr"/>
            <a:r>
              <a:rPr lang="fr-FR" sz="1600" b="1" dirty="0">
                <a:solidFill>
                  <a:srgbClr val="233A64"/>
                </a:solidFill>
                <a:latin typeface="Myriad Pro" panose="020B0503030403020204" pitchFamily="34" charset="0"/>
              </a:rPr>
              <a:t>Court </a:t>
            </a:r>
            <a:r>
              <a:rPr lang="fr-FR" sz="1600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cells</a:t>
            </a:r>
            <a:endParaRPr lang="fr-FR" sz="1600" b="1" dirty="0">
              <a:solidFill>
                <a:srgbClr val="233A64"/>
              </a:solidFill>
              <a:latin typeface="Myriad Pro" panose="020B0503030403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fr-FR" sz="1600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Juvenile</a:t>
            </a:r>
            <a:r>
              <a:rPr lang="fr-FR" sz="1600" b="1" dirty="0">
                <a:solidFill>
                  <a:srgbClr val="233A64"/>
                </a:solidFill>
                <a:latin typeface="Myriad Pro" panose="020B0503030403020204" pitchFamily="34" charset="0"/>
              </a:rPr>
              <a:t> detention centers</a:t>
            </a:r>
          </a:p>
        </p:txBody>
      </p:sp>
      <p:pic>
        <p:nvPicPr>
          <p:cNvPr id="35" name="Picture 34" descr="A close-up of a blue and white poster&#10;&#10;Description automatically generated">
            <a:extLst>
              <a:ext uri="{FF2B5EF4-FFF2-40B4-BE49-F238E27FC236}">
                <a16:creationId xmlns:a16="http://schemas.microsoft.com/office/drawing/2014/main" id="{DE6E3C49-D3E0-C5A8-1116-23E91A6D95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852" y="1910190"/>
            <a:ext cx="887766" cy="735223"/>
          </a:xfrm>
          <a:prstGeom prst="rect">
            <a:avLst/>
          </a:prstGeom>
        </p:spPr>
      </p:pic>
      <p:pic>
        <p:nvPicPr>
          <p:cNvPr id="36" name="Picture 35" descr="A close-up of a blue and white poster&#10;&#10;Description automatically generated">
            <a:extLst>
              <a:ext uri="{FF2B5EF4-FFF2-40B4-BE49-F238E27FC236}">
                <a16:creationId xmlns:a16="http://schemas.microsoft.com/office/drawing/2014/main" id="{9CB4C68F-CA30-4413-C1F3-A4F3E96A51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6496" y="1863769"/>
            <a:ext cx="1255993" cy="828955"/>
          </a:xfrm>
          <a:prstGeom prst="rect">
            <a:avLst/>
          </a:prstGeom>
        </p:spPr>
      </p:pic>
      <p:pic>
        <p:nvPicPr>
          <p:cNvPr id="37" name="Picture 36" descr="A close-up of a blue and white poster&#10;&#10;Description automatically generated">
            <a:extLst>
              <a:ext uri="{FF2B5EF4-FFF2-40B4-BE49-F238E27FC236}">
                <a16:creationId xmlns:a16="http://schemas.microsoft.com/office/drawing/2014/main" id="{553EBBF1-6911-9D34-806B-4D557B21AAC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6531" y="4065155"/>
            <a:ext cx="975922" cy="708707"/>
          </a:xfrm>
          <a:prstGeom prst="rect">
            <a:avLst/>
          </a:prstGeom>
        </p:spPr>
      </p:pic>
      <p:pic>
        <p:nvPicPr>
          <p:cNvPr id="38" name="Picture 37" descr="A close-up of a blue and white poster&#10;&#10;Description automatically generated">
            <a:extLst>
              <a:ext uri="{FF2B5EF4-FFF2-40B4-BE49-F238E27FC236}">
                <a16:creationId xmlns:a16="http://schemas.microsoft.com/office/drawing/2014/main" id="{86E18B1D-5B87-E48F-AA94-A030BBD855D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970" y="3959211"/>
            <a:ext cx="944578" cy="77828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6221E39-F6C5-7AE7-9F59-1C4CDFAFAC99}"/>
              </a:ext>
            </a:extLst>
          </p:cNvPr>
          <p:cNvSpPr txBox="1"/>
          <p:nvPr/>
        </p:nvSpPr>
        <p:spPr>
          <a:xfrm>
            <a:off x="9446496" y="4807430"/>
            <a:ext cx="12559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fr-FR" sz="1600" b="1" dirty="0">
                <a:solidFill>
                  <a:srgbClr val="233A64"/>
                </a:solidFill>
                <a:latin typeface="Myriad Pro" panose="020B0503030403020204" pitchFamily="34" charset="0"/>
              </a:rPr>
              <a:t>Social care homes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547A22-0548-62C9-02CE-9673F1B34A50}"/>
              </a:ext>
            </a:extLst>
          </p:cNvPr>
          <p:cNvSpPr txBox="1"/>
          <p:nvPr/>
        </p:nvSpPr>
        <p:spPr>
          <a:xfrm>
            <a:off x="5632168" y="2702811"/>
            <a:ext cx="2612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233A64"/>
                </a:solidFill>
                <a:latin typeface="Myriad Pro" panose="020B0503030403020204" pitchFamily="34" charset="0"/>
              </a:rPr>
              <a:t>Police stations </a:t>
            </a:r>
          </a:p>
          <a:p>
            <a:pPr algn="ctr"/>
            <a:r>
              <a:rPr lang="fr-FR" sz="1600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Military</a:t>
            </a:r>
            <a:r>
              <a:rPr lang="fr-FR" sz="1600" b="1" dirty="0">
                <a:solidFill>
                  <a:srgbClr val="233A64"/>
                </a:solidFill>
                <a:latin typeface="Myriad Pro" panose="020B0503030403020204" pitchFamily="34" charset="0"/>
              </a:rPr>
              <a:t> installations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3FAE766-AA7B-9139-B92A-7EC0723CAEA0}"/>
              </a:ext>
            </a:extLst>
          </p:cNvPr>
          <p:cNvSpPr txBox="1"/>
          <p:nvPr/>
        </p:nvSpPr>
        <p:spPr>
          <a:xfrm>
            <a:off x="5632168" y="4807430"/>
            <a:ext cx="26121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Detention</a:t>
            </a:r>
            <a:r>
              <a:rPr lang="fr-FR" sz="1600" b="1" dirty="0">
                <a:solidFill>
                  <a:srgbClr val="233A64"/>
                </a:solidFill>
                <a:latin typeface="Myriad Pro" panose="020B0503030403020204" pitchFamily="34" charset="0"/>
              </a:rPr>
              <a:t> centres </a:t>
            </a:r>
          </a:p>
          <a:p>
            <a:pPr algn="ctr"/>
            <a:r>
              <a:rPr lang="fr-FR" sz="1600" b="1" dirty="0">
                <a:solidFill>
                  <a:srgbClr val="233A64"/>
                </a:solidFill>
                <a:latin typeface="Myriad Pro" panose="020B0503030403020204" pitchFamily="34" charset="0"/>
              </a:rPr>
              <a:t>for migrants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E7A8A1-63CA-CEDC-21CE-365960CAA9D0}"/>
              </a:ext>
            </a:extLst>
          </p:cNvPr>
          <p:cNvSpPr txBox="1"/>
          <p:nvPr/>
        </p:nvSpPr>
        <p:spPr>
          <a:xfrm>
            <a:off x="8674225" y="2707975"/>
            <a:ext cx="2906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Psychiatric</a:t>
            </a:r>
            <a:endParaRPr lang="fr-FR" sz="1600" b="1" dirty="0">
              <a:solidFill>
                <a:srgbClr val="233A64"/>
              </a:solidFill>
              <a:latin typeface="Myriad Pro" panose="020B0503030403020204" pitchFamily="34" charset="0"/>
            </a:endParaRPr>
          </a:p>
          <a:p>
            <a:pPr algn="ctr"/>
            <a:r>
              <a:rPr lang="fr-FR" sz="1600" b="1" dirty="0" err="1">
                <a:solidFill>
                  <a:srgbClr val="233A64"/>
                </a:solidFill>
                <a:latin typeface="Myriad Pro" panose="020B0503030403020204" pitchFamily="34" charset="0"/>
              </a:rPr>
              <a:t>hospitals</a:t>
            </a:r>
            <a:endParaRPr lang="fr-FR" sz="1600" b="1" dirty="0">
              <a:solidFill>
                <a:srgbClr val="233A64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6CEE1CF-28FE-968C-34A1-8B98AFAD7C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EF67F60-A992-49EA-F1C1-B3AAC64FF3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8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map of the world with flags&#10;&#10;Description automatically generated">
            <a:extLst>
              <a:ext uri="{FF2B5EF4-FFF2-40B4-BE49-F238E27FC236}">
                <a16:creationId xmlns:a16="http://schemas.microsoft.com/office/drawing/2014/main" id="{DE246F55-8C05-2104-44D4-1FCBAD858D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409" y="941274"/>
            <a:ext cx="5990556" cy="4980553"/>
          </a:xfrm>
          <a:prstGeom prst="rect">
            <a:avLst/>
          </a:prstGeom>
        </p:spPr>
      </p:pic>
      <p:pic>
        <p:nvPicPr>
          <p:cNvPr id="5" name="Picture 4" descr="A collage of a group of people&#10;&#10;Description automatically generated">
            <a:extLst>
              <a:ext uri="{FF2B5EF4-FFF2-40B4-BE49-F238E27FC236}">
                <a16:creationId xmlns:a16="http://schemas.microsoft.com/office/drawing/2014/main" id="{F53A9EB3-25E3-C418-218E-5EC05891A6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21828"/>
            <a:ext cx="12192000" cy="936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D7D325-A115-B99B-9F36-373C5ACEA42A}"/>
              </a:ext>
            </a:extLst>
          </p:cNvPr>
          <p:cNvSpPr/>
          <p:nvPr/>
        </p:nvSpPr>
        <p:spPr>
          <a:xfrm>
            <a:off x="0" y="3426"/>
            <a:ext cx="12192000" cy="93191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882B25-A939-1D9A-35F1-33856C46ACEB}"/>
              </a:ext>
            </a:extLst>
          </p:cNvPr>
          <p:cNvSpPr/>
          <p:nvPr/>
        </p:nvSpPr>
        <p:spPr>
          <a:xfrm>
            <a:off x="-8965" y="5921828"/>
            <a:ext cx="12192000" cy="936172"/>
          </a:xfrm>
          <a:prstGeom prst="rect">
            <a:avLst/>
          </a:prstGeom>
          <a:solidFill>
            <a:srgbClr val="233A6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73E5CD21-2D46-FD2D-9F27-762690213D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5101" y="80555"/>
            <a:ext cx="957930" cy="765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CD056F-E273-7CDD-9A53-580EE397EDB7}"/>
              </a:ext>
            </a:extLst>
          </p:cNvPr>
          <p:cNvSpPr txBox="1"/>
          <p:nvPr/>
        </p:nvSpPr>
        <p:spPr>
          <a:xfrm>
            <a:off x="468369" y="1342980"/>
            <a:ext cx="998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233A64"/>
                </a:solidFill>
                <a:latin typeface="Myriad Pro" panose="020B0503030403020204" pitchFamily="34" charset="0"/>
              </a:rPr>
              <a:t>Geographic coverage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A17F5D-420D-7064-98AF-C97691B8293D}"/>
              </a:ext>
            </a:extLst>
          </p:cNvPr>
          <p:cNvSpPr/>
          <p:nvPr/>
        </p:nvSpPr>
        <p:spPr>
          <a:xfrm>
            <a:off x="848367" y="2113699"/>
            <a:ext cx="1978553" cy="3098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6F6095-CBE4-7E36-5C00-9C760C44C66C}"/>
              </a:ext>
            </a:extLst>
          </p:cNvPr>
          <p:cNvSpPr/>
          <p:nvPr/>
        </p:nvSpPr>
        <p:spPr>
          <a:xfrm>
            <a:off x="649345" y="2190987"/>
            <a:ext cx="2055290" cy="309858"/>
          </a:xfrm>
          <a:prstGeom prst="rect">
            <a:avLst/>
          </a:prstGeom>
          <a:solidFill>
            <a:srgbClr val="233A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7157C9-FAAC-B838-1B5F-A2D820A14BC2}"/>
              </a:ext>
            </a:extLst>
          </p:cNvPr>
          <p:cNvSpPr txBox="1"/>
          <p:nvPr/>
        </p:nvSpPr>
        <p:spPr>
          <a:xfrm>
            <a:off x="602052" y="2151198"/>
            <a:ext cx="411315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fr-FR" b="1" dirty="0">
                <a:solidFill>
                  <a:schemeClr val="bg1"/>
                </a:solidFill>
                <a:latin typeface="Myriad Pro" panose="020B0503030403020204" pitchFamily="34" charset="0"/>
              </a:rPr>
              <a:t>47 </a:t>
            </a:r>
            <a:r>
              <a:rPr lang="fr-FR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member</a:t>
            </a:r>
            <a:r>
              <a:rPr lang="fr-FR" b="1" dirty="0">
                <a:solidFill>
                  <a:schemeClr val="bg1"/>
                </a:solidFill>
                <a:latin typeface="Myriad Pro" panose="020B0503030403020204" pitchFamily="34" charset="0"/>
              </a:rPr>
              <a:t> states</a:t>
            </a:r>
            <a:endParaRPr lang="fr-FR" sz="2000" b="1" dirty="0">
              <a:solidFill>
                <a:srgbClr val="233A64"/>
              </a:solidFill>
              <a:latin typeface="Myriad Pro" panose="020B050303040302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1400" b="1" dirty="0">
                <a:solidFill>
                  <a:srgbClr val="233A64"/>
                </a:solidFill>
                <a:latin typeface="Myriad Pro" panose="020B0503030403020204" pitchFamily="34" charset="0"/>
              </a:rPr>
              <a:t>46 Council of Europe member states + Russian Federation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F5ADA-FAE7-371B-656D-89F44726FF16}"/>
              </a:ext>
            </a:extLst>
          </p:cNvPr>
          <p:cNvSpPr txBox="1"/>
          <p:nvPr/>
        </p:nvSpPr>
        <p:spPr>
          <a:xfrm>
            <a:off x="1121205" y="4477386"/>
            <a:ext cx="4095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fr-FR" sz="1400" b="0" i="0" dirty="0">
                <a:solidFill>
                  <a:srgbClr val="233A64"/>
                </a:solidFill>
                <a:effectLst/>
                <a:latin typeface="Myriad Pro" panose="020B0503030403020204" pitchFamily="34" charset="0"/>
              </a:rPr>
              <a:t>Since March 16, </a:t>
            </a:r>
            <a:r>
              <a:rPr lang="fr-FR" sz="1400" dirty="0">
                <a:solidFill>
                  <a:srgbClr val="233A64"/>
                </a:solidFill>
                <a:latin typeface="Myriad Pro" panose="020B0503030403020204" pitchFamily="34" charset="0"/>
              </a:rPr>
              <a:t>2022, the Russian Federation has been excluded from the Council of Europe, but continues to be a high </a:t>
            </a:r>
            <a:r>
              <a:rPr lang="fr-FR" sz="1400" dirty="0" err="1">
                <a:solidFill>
                  <a:srgbClr val="233A64"/>
                </a:solidFill>
                <a:latin typeface="Myriad Pro" panose="020B0503030403020204" pitchFamily="34" charset="0"/>
              </a:rPr>
              <a:t>contracting</a:t>
            </a:r>
            <a:r>
              <a:rPr lang="fr-FR" sz="1400" dirty="0">
                <a:solidFill>
                  <a:srgbClr val="233A64"/>
                </a:solidFill>
                <a:latin typeface="Myriad Pro" panose="020B0503030403020204" pitchFamily="34" charset="0"/>
              </a:rPr>
              <a:t> party to the ECPT as a non-member of the COE.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440165-0008-FC93-C4B0-D58266E55F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72" y="4905143"/>
            <a:ext cx="298518" cy="2095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02DA9ED-F960-B29F-6E90-56C3E4277ECD}"/>
              </a:ext>
            </a:extLst>
          </p:cNvPr>
          <p:cNvSpPr txBox="1"/>
          <p:nvPr/>
        </p:nvSpPr>
        <p:spPr>
          <a:xfrm>
            <a:off x="3848100" y="-2019453"/>
            <a:ext cx="6111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3200" b="0" i="0" u="none" strike="noStrike" baseline="0" dirty="0">
              <a:solidFill>
                <a:srgbClr val="000000"/>
              </a:solidFill>
              <a:latin typeface="Myriad Pro" panose="020B050303040302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Myriad Pro" panose="020B0503030403020204" pitchFamily="34" charset="0"/>
              </a:rPr>
              <a:t> The Russian Federation nevertheless continues to be a Contracting Party to the Convention as a non-member of the Council of Europe.</a:t>
            </a:r>
            <a:endParaRPr lang="fr-F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CF874E-BA22-CADA-8F55-2474CB60485A}"/>
              </a:ext>
            </a:extLst>
          </p:cNvPr>
          <p:cNvSpPr txBox="1"/>
          <p:nvPr/>
        </p:nvSpPr>
        <p:spPr>
          <a:xfrm>
            <a:off x="1121205" y="3340340"/>
            <a:ext cx="4095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fr-FR" sz="1400" b="0" i="0" dirty="0">
                <a:solidFill>
                  <a:srgbClr val="233A64"/>
                </a:solidFill>
                <a:effectLst/>
                <a:latin typeface="Myriad Pro" panose="020B0503030403020204" pitchFamily="34" charset="0"/>
              </a:rPr>
              <a:t>Since </a:t>
            </a:r>
            <a:r>
              <a:rPr lang="fr-FR" sz="1400" dirty="0">
                <a:solidFill>
                  <a:srgbClr val="233A64"/>
                </a:solidFill>
                <a:latin typeface="Myriad Pro" panose="020B0503030403020204" pitchFamily="34" charset="0"/>
              </a:rPr>
              <a:t>March 2002 </a:t>
            </a:r>
            <a:r>
              <a:rPr lang="fr-FR" sz="1400" b="0" i="0" dirty="0">
                <a:solidFill>
                  <a:srgbClr val="233A64"/>
                </a:solidFill>
                <a:effectLst/>
                <a:latin typeface="Myriad Pro" panose="020B0503030403020204" pitchFamily="34" charset="0"/>
              </a:rPr>
              <a:t>and the adoption of a Protocol to the Convention, any non-member state of the Council of Europe can also be invited to </a:t>
            </a:r>
            <a:r>
              <a:rPr lang="fr-FR" sz="1400" b="0" i="0" dirty="0" err="1">
                <a:solidFill>
                  <a:srgbClr val="233A64"/>
                </a:solidFill>
                <a:effectLst/>
                <a:latin typeface="Myriad Pro" panose="020B0503030403020204" pitchFamily="34" charset="0"/>
              </a:rPr>
              <a:t>sign</a:t>
            </a:r>
            <a:r>
              <a:rPr lang="fr-FR" sz="1400" b="0" i="0" dirty="0">
                <a:solidFill>
                  <a:srgbClr val="233A64"/>
                </a:solidFill>
                <a:effectLst/>
                <a:latin typeface="Myriad Pro" panose="020B0503030403020204" pitchFamily="34" charset="0"/>
              </a:rPr>
              <a:t> the ECPT by the Council of Ministers of the COE.</a:t>
            </a:r>
            <a:endParaRPr lang="fr-FR" sz="1400" dirty="0">
              <a:solidFill>
                <a:srgbClr val="233A64"/>
              </a:solidFill>
              <a:latin typeface="Myriad Pro" panose="020B0503030403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D87E7B8-1136-BE6D-23A0-E75E5BAA7A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72" y="3728255"/>
            <a:ext cx="298518" cy="209598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9072283-A1FE-1116-8108-4B0264D5C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173879"/>
            <a:ext cx="3922896" cy="579155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CF089D2-E30B-416D-05E9-D25BC6CAF3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9" y="6241520"/>
            <a:ext cx="2664975" cy="3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50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6D5FE55A9ABE46A9D905DD98CAD077" ma:contentTypeVersion="21" ma:contentTypeDescription="Create a new document." ma:contentTypeScope="" ma:versionID="9b1eaf911665a31d34cedad949e5854d">
  <xsd:schema xmlns:xsd="http://www.w3.org/2001/XMLSchema" xmlns:xs="http://www.w3.org/2001/XMLSchema" xmlns:p="http://schemas.microsoft.com/office/2006/metadata/properties" xmlns:ns1="http://schemas.microsoft.com/sharepoint/v3" xmlns:ns2="627f79bc-7708-48b5-92fa-1b8bbc7993e2" xmlns:ns3="09539a81-073b-4748-a707-610f6b1a6a73" targetNamespace="http://schemas.microsoft.com/office/2006/metadata/properties" ma:root="true" ma:fieldsID="f5dd807388b6ea0f729a5e646db45519" ns1:_="" ns2:_="" ns3:_="">
    <xsd:import namespace="http://schemas.microsoft.com/sharepoint/v3"/>
    <xsd:import namespace="627f79bc-7708-48b5-92fa-1b8bbc7993e2"/>
    <xsd:import namespace="09539a81-073b-4748-a707-610f6b1a6a7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f79bc-7708-48b5-92fa-1b8bbc799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612f0454-6082-49d7-b32e-35d6b85bba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39a81-073b-4748-a707-610f6b1a6a7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271367b3-0c33-4ed8-9705-67e1dcc5852e}" ma:internalName="TaxCatchAll" ma:showField="CatchAllData" ma:web="09539a81-073b-4748-a707-610f6b1a6a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PublishingExpirationDate xmlns="http://schemas.microsoft.com/sharepoint/v3" xsi:nil="true"/>
    <TaxCatchAll xmlns="09539a81-073b-4748-a707-610f6b1a6a73" xsi:nil="true"/>
    <PublishingStartDate xmlns="http://schemas.microsoft.com/sharepoint/v3" xsi:nil="true"/>
    <lcf76f155ced4ddcb4097134ff3c332f xmlns="627f79bc-7708-48b5-92fa-1b8bbc7993e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4248A6-5476-4662-A680-BA4A759B36C5}"/>
</file>

<file path=customXml/itemProps2.xml><?xml version="1.0" encoding="utf-8"?>
<ds:datastoreItem xmlns:ds="http://schemas.openxmlformats.org/officeDocument/2006/customXml" ds:itemID="{C2B1F5B2-85F1-45A4-B5A2-A2EF5CF53BFE}"/>
</file>

<file path=customXml/itemProps3.xml><?xml version="1.0" encoding="utf-8"?>
<ds:datastoreItem xmlns:ds="http://schemas.openxmlformats.org/officeDocument/2006/customXml" ds:itemID="{769E7C5B-A96C-4E07-8C03-EA8154FA90FA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1486</Words>
  <Application>Microsoft Office PowerPoint</Application>
  <PresentationFormat>Widescreen</PresentationFormat>
  <Paragraphs>186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of the CPT’s Key Findings and Recommendations (very similar across different CoE member states)</dc:title>
  <dc:creator>Alan Mitchell</dc:creator>
  <cp:lastModifiedBy>MOLDOVEAN Oana-Corina</cp:lastModifiedBy>
  <cp:revision>39</cp:revision>
  <dcterms:created xsi:type="dcterms:W3CDTF">2024-05-03T14:19:25Z</dcterms:created>
  <dcterms:modified xsi:type="dcterms:W3CDTF">2024-05-06T10:47:11Z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0x0101006B6D5FE55A9ABE46A9D905DD98CAD077</vt:lpwstr>
  </property>
</Properties>
</file>