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4.xml" ContentType="application/inkml+xml"/>
  <Override PartName="/ppt/ink/ink13.xml" ContentType="application/inkml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ink/ink1.xml" ContentType="application/inkml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1020" r:id="rId3"/>
    <p:sldId id="287" r:id="rId4"/>
    <p:sldId id="1021" r:id="rId5"/>
    <p:sldId id="1022" r:id="rId6"/>
    <p:sldId id="1023" r:id="rId7"/>
    <p:sldId id="258" r:id="rId8"/>
    <p:sldId id="259" r:id="rId9"/>
    <p:sldId id="1024" r:id="rId10"/>
    <p:sldId id="284" r:id="rId11"/>
    <p:sldId id="285" r:id="rId12"/>
    <p:sldId id="1025" r:id="rId13"/>
    <p:sldId id="262" r:id="rId14"/>
    <p:sldId id="288" r:id="rId15"/>
    <p:sldId id="263" r:id="rId16"/>
    <p:sldId id="1026" r:id="rId17"/>
    <p:sldId id="1027" r:id="rId18"/>
    <p:sldId id="290" r:id="rId19"/>
    <p:sldId id="289" r:id="rId20"/>
    <p:sldId id="1028" r:id="rId21"/>
    <p:sldId id="1029" r:id="rId22"/>
    <p:sldId id="1030" r:id="rId23"/>
    <p:sldId id="294" r:id="rId24"/>
    <p:sldId id="1031" r:id="rId25"/>
    <p:sldId id="273" r:id="rId26"/>
    <p:sldId id="1032" r:id="rId27"/>
    <p:sldId id="1033" r:id="rId28"/>
    <p:sldId id="1034" r:id="rId29"/>
    <p:sldId id="1035" r:id="rId30"/>
    <p:sldId id="1036" r:id="rId31"/>
    <p:sldId id="278" r:id="rId32"/>
    <p:sldId id="1037" r:id="rId33"/>
    <p:sldId id="291" r:id="rId34"/>
    <p:sldId id="29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0:23:42.00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1:32:31.09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1922 0,'2'3,"0"0,1 0,-1 0,1-1,-1 1,1-1,0 0,0 0,0 0,0 0,6 3,1-1,0 1,0-2,1 1,-1-1,1-1,0 0,19 1,83-4,-58-1,692 1,-730 2,-1 1,0 0,0 2,0 0,24 9,-21-6,1-1,-1-1,22 2,-17-3,-1 0,0 1,-1 1,0 1,0 2,28 13,16 4,-48-20,-1 1,1 0,19 13,170 136,-194-145,8 9,0 1,17 24,-33-39,19 22,-2 1,23 37,-38-54,-1 1,-1-1,0 1,-1 0,0 0,0 0,-2 1,0-1,1 17,-2-15,-1 0,-1-1,0 1,-4 20,3-28,-1 1,0-1,0 1,0-1,-1 0,0 0,-1-1,1 1,-11 10,-31 31,-67 55,13-41,84-52,-1 0,0-1,0-1,-1-1,0 0,-22 4,0 2,-27 5,-128 18,36-8,-70 33,32-7,54-26,-165 9,201-30,56-5,1 2,-63 14,65-8,-1-2,-61 1,-98-7,109-3,51-2,-1-2,-48-11,23 3,-195-36,240 42,0-1,-35-15,-12-3,52 20,0 1,-35-1,-8-2,57 6,-21-2,1-2,0 0,0-2,1-2,-52-23,66 25,3 2,0-1,1 0,-1 0,1-1,1-1,0 0,-14-15,8 4,4 7,2-1,-14-20,21 27,-1 1,2-1,-1 0,1 0,0 0,0 0,1 0,-1-15,5-222,-2 239,0 0,0 0,0 1,0-1,1 0,0 1,0 0,0-1,0 1,1 0,0 0,0 0,0 0,0 0,1 1,-1 0,5-4,8-4,0 1,1 0,21-9,26-15,51-35,-89 55,126-56,-71 36,4-1,-60 24,1 0,1 2,0 1,39-6,-11 2,68-22,-103 28,-1 0,1-1,24-14,-31 14,1 0,0 1,0 1,1 0,0 1,0 0,21-1,318 3,-167 5,-25-3,-139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1:32:42.03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1842 57,'-37'-2,"0"-2,0-1,-42-12,43 8,-1 2,0 1,-45 0,-592 7,657 1,0 0,-1 0,2 2,-1 0,-25 10,24-7,0-2,-1 0,1-1,-25 3,27-6,-1 1,0 1,0 1,1 0,-1 1,1 1,1 0,-1 1,1 1,0 0,1 2,0-1,-25 23,26-17,1 0,1 1,0 0,1 1,-12 28,-21 33,30-58,-18 25,-29 61,52-90,1 1,1 0,0 0,1 1,1 0,1 0,-2 30,4-3,-13 75,6-57,3 0,5 127,3-73,-3-99,-1 2,1 1,1-1,0 0,2 0,0 0,11 34,33 102,-43-147,0 0,1-1,1 0,-1 0,10 10,11 16,34 64,52 78,-105-168,-1 0,-1 1,1-1,-1 1,-1 0,0 0,0 1,3 13,-4-14,0 0,0-1,0 0,1 0,1 0,-1 0,7 7,46 51,-11-13,-26-27,0-1,2-1,1-1,1-1,1-2,0 0,2-1,0-2,35 17,-6-2,-43-23,0-1,0-1,1 0,0-1,15 4,50 10,1-4,0-4,1-3,116-1,938-10,-597 3,-517-2,1-1,29-7,25-3,-42 10,-1-1,0-2,0-2,48-15,-33 8,1 2,51-6,-43 9,62-19,-80 18,54-6,-36 6,-9 4,-32 4,0 0,0-1,30-10,-15 3,0 1,1 2,-1 1,53-3,-75 8,1-1,-1-1,0 1,-1-2,1 1,9-6,-9 4,1 1,-1 0,1 1,16-4,-1 2,0-2,-1 0,0-2,-1 0,26-15,49-15,-77 33,0-2,-1 0,0-1,-1-1,0-1,26-19,5-8,-37 30,0-2,0 1,-1-2,14-15,94-128,-80 107,-32 39,0 0,-1 0,0-1,0 0,10-20,24-47,-29 55,0-1,-1-1,14-41,-17 28,-3-1,-1 1,-1-1,-2 0,-5-42,2-10,1 53,-2 0,-10-54,9 54,0 0,4-71,1 70,-1 0,-8-58,5 82,-1 1,0 0,0 0,-1 1,-1-1,0 1,0 1,-1-1,-1 1,0 0,0 0,-1 1,-16-13,-8-4,-1 1,-65-35,85 54,0-1,-28-7,-21-10,46 16,-1 1,0 1,0 0,-37-7,-75 0,101 11,-1-2,0-2,0-1,0-1,-45-20,34 12,-52-12,53 19,0-2,1-1,-59-29,86 37,-1-1,1 1,-1 1,-23-3,-29-8,38 5,1 1,-1 2,0 1,0 1,-46-1,-64 8,-132-5,252 0,0-2,1 1,-1-2,-16-7,16 6,0 0,0 2,-26-5,-51 3,-102 8,61 0,-922-2,1049 0,0 0,0-1,1 0,-10-2,0-3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1:33:00.84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0 163,'515'0,"-485"2,55 10,15 1,414-11,-263-4,-114 4,151-5,-168-9,57-3,-99 15,99-15,-90 1,-32 4,99-6,-6 18,83-3,-131-12,-60 7,43-2,-51 8,-1-2,62-12,-67 10,0 0,41 1,-39 2,-1-1,30-5,11-3,1 3,-1 3,90 7,-34-1,362-2,-459-1,0-2,31-7,-28 5,45-3,-54 7,173 3,-144 7,-47-8,0 0,-1 0,1 0,0 0,-1 0,1 0,-1 0,1 1,-1 0,0-1,0 1,0 0,0 0,0 0,2 3,-3-4,-1-1,0 1,1 0,-1 0,0-1,1 1,-1 0,0 0,0 0,0 0,0-1,0 1,0 0,0 0,0 0,0 0,0 0,-1-1,1 1,0 0,0 0,-1 0,1-1,-1 1,1 0,-1-1,0 2,-1 0,0 0,0-1,0 0,0 1,0-1,0 0,-1 0,1 0,-4 1,-6 1,1-1,-1 0,-12 0,-275-1,139-3,-1970 2,2052 4,0 4,-137 33,126-22,17-5,-1-3,-133 2,-808-15,971 4,-52 9,-27 2,4-13,-44 2,159-2,1 0,-1 1,0-1,1 1,-1 0,1 0,-1 0,1 0,-1 0,1 0,0 0,0 1,-3 1,-5 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1:33:06.38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0,'4891'0,"-4868"0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1:33:12.50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1 462,'197'-14,"-6"0,682 15,-847-2,0-2,0-1,0-1,27-9,-26 6,0 1,0 2,43-3,166 10,65-3,-179-12,26-1,-10 1,3-1,-113 14,1 1,1-2,-1-1,1-2,-1-1,35-10,142-43,-163 49,0 2,83-2,-86 6,56-9,-24 2,78-15,-87 13,100-6,477 16,-314 4,191-2,-502-1,-1-1,0-1,1 0,-1-1,0 0,-1-1,22-11,-18 8,1 0,0 2,36-9,-40 13,22-3,1-2,54-18,-73 19,0 1,0 1,0 0,36-1,77 7,-52 0,-56-2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0:23:57.58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1865 1,'-60'3,"0"3,1 3,-61 16,-62 10,140-30,29-5,0 1,-1 1,1 0,0 0,0 2,0-1,1 2,-1 0,1 0,-16 10,9-2,-1-1,-23 10,-15 8,-8 6,-1-4,-2-3,-100 29,158-54,0 0,0 1,0 0,0 1,1 0,0 1,0 0,1 0,-1 1,2 0,-1 1,1 0,1 0,-12 18,0-3,0-2,-41 36,-14 17,60-56,1 0,1 0,1 1,1 1,-10 27,7-16,-21 36,18-37,-22 58,8-15,7-25,-29 67,44-97,2 0,1 1,0-1,-2 24,-6 49,6-53,-2 55,8 440,3-249,0-266,0 0,1-1,1 1,1-1,12 31,1 5,-6-20,28 59,-24-60,-9-14,0 1,-1-1,3 24,-4-17,12 33,-1-17,2-1,37 62,-31-59,-16-29,0 1,1-2,12 15,-16-22,-1 1,1-1,-1 1,-1 0,0-1,0 2,0-1,-1 0,3 17,-4-15,1 1,1-1,0 0,0-1,1 1,5 9,13 17,42 80,-58-103,-1 1,0 0,0 1,-2-1,0 0,3 28,-6-32,1-1,1 1,0-1,0 1,1-1,0 0,7 14,2 0,23 31,-16-27,-14-19,-1 1,0 0,0 1,0-1,2 13,-4-13,0-1,1 1,0-1,1 0,-1 0,2 0,8 12,17 13,1-2,1-1,52 36,-69-55,22 16,-20-16,-2 0,0 2,21 20,-23-18,1-1,0-1,1 0,0-1,1 0,0-1,1-1,18 7,20 11,-42-20,1 0,0-2,0 0,22 6,-24-8,1 1,-1 0,0 1,22 14,-23-13,0-1,0 0,0 0,1-1,21 5,-6-2,0 0,42 21,-24-10,-21-8,0-2,1 0,0-2,0 0,0-2,49 4,-48-8,46 10,-46-5,48 2,613-7,-332-3,224 2,-554-2,-1 0,0-2,0-1,0-1,38-15,-31 11,-21 5,1 0,-1-1,0 0,0-1,-1 0,0 0,0-1,0-1,12-15,-9 10,1 0,27-20,5 3,-18 13,0-1,-1-1,-1-1,-1-1,29-34,-7-1,-18 24,23-36,-19 20,59-100,-80 127,-1-1,-1 0,-1 0,-1-1,5-28,13-48,-17 75,-1 0,-2-1,0 1,1-31,-7-310,0 144,0 210,0 0,0 0,-1-1,-1 2,0-1,-1 0,-6-14,-45-77,22 44,-4-3,-84-108,30 45,62 88,0 2,-69-62,-6-7,53 48,-68-58,103 99,-23-28,27 29,0 0,-1 1,-17-14,-101-87,12 6,86 74,-3 2,-67-49,-12-4,76 53,31 24,1 2,-1-1,-12-7,4 4,0-2,0 0,1-1,-17-18,3 3,-7 1,30 24,1 0,1 0,-1 0,0-1,1 0,0 0,0 0,0 0,-6-10,-11-18,-1 2,-1 0,-43-40,58 61,-21-22,-4-5,-3 1,-56-45,14 35,34 21,-29-14,50 28,1-1,0-2,0 0,1-1,-23-22,26 22,0 0,-1 1,-1 1,0 0,-1 2,0 0,-29-8,-45-22,61 23,12 7,0-1,0-1,1-1,0 0,-32-30,47 38,0 0,0 0,0 1,-1 0,0 0,1 0,-1 1,-1 0,1 1,0-1,-1 1,-10-1,-7 1,0 0,-37 3,40 0,-2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0:24:06.93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116 422,'9'-7,"1"0,0 1,0 1,1 0,-1 0,22-6,89-19,-38 11,141-32,20-4,-197 44,74-7,-76 13,0-2,46-13,-42 5,-27 6,1 2,1 1,-1 1,1 1,28-2,268 10,-290-1,-1 2,1 1,-1 1,-1 2,32 13,-29-7,0 2,-1 2,35 27,-26-19,-3-2,-1 0,-1 2,-1 2,48 55,-36-26,-3 2,35 68,-62-101,-1 0,-2 1,0 0,9 41,-11-35,22 55,-19-58,-1 0,9 42,2 18,4 17,-22-67,0 55,2 21,6 37,-7-57,6-12,-6-51,2 37,-5 484,-6-285,3 252,-1-507,0 0,-2 1,0-1,0 0,-2 0,-7 18,5-13,0 1,-5 26,-38 210,24-135,11-63,-8 83,21-124,-1-2,-1 1,0 0,-1-1,-1 0,-1 0,0 0,-19 28,-11 32,26-51,-2-1,0 1,-22 28,-10 5,-41 70,72-107,0 0,-2-1,-33 33,-65 48,69-63,23-19,-1-1,0 0,-1-2,-1-1,0-1,-2-1,1-1,-45 12,-42 14,89-28,0-1,0-1,-1-1,0-2,-50 5,-221-10,109-2,181 2,0 0,0-1,0 1,0-1,0-1,0 1,1-1,-1 0,1 0,-1-1,-9-5,5 1,1-1,1 0,-1 0,1-1,-8-10,10 11,-1 0,-1 1,1 0,-1 1,-1 0,1 0,-13-6,-71-28,66 31,1-2,-32-18,43 20,0-1,1 0,1 0,-1-1,2-1,0 0,0 0,1-1,1-1,0 0,0 0,2 0,0-1,0-1,2 1,0-1,-4-19,5 19,0-1,-14-29,-6-20,11 22,-2 1,-25-49,18 44,-17-57,22 48,-12-75,23 102,-2-1,-1 2,-13-30,-16-53,-10-110,24 115,10 55,3 0,3-1,-3-58,9 70,-9-47,-3-35,13-547,3 323,-2 340,-1-58,3 0,14-80,-11 108,-2-1,-1-44,0-15,1 84,0 1,0-1,1 1,1 0,0 0,1 0,11-18,11-24,-18 34,1 1,24-33,-4 7,-4 4,-15 25,0-2,-2 0,16-35,-12 22,1 0,1 1,26-34,16-29,-21 17,-25 49,2 0,0 2,1-1,25-30,14-6,44-50,133-122,-211 216,-10 9,0 0,0 0,1 1,0 1,0-1,15-6,-3 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0:24:30.97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4126 149,'-8'0,"-37"0,1-1,-1-2,-49-10,43 5,0 3,0 2,-78 5,34 1,53-5,-64-11,62 6,-57 0,61 3,-1-1,1-2,0-1,-72-26,67 20,15 7,-1 2,-1 1,1 2,0 1,-57 5,1-2,-505-2,560 2,1 2,-1 0,-41 13,-43 6,-42-18,32-2,115-2,0 1,0 0,0 1,1 0,-1 1,1 0,0 1,-17 9,-3 6,-38 33,48-36,-1-1,-1 0,-43 23,40-29,2 1,-1 1,2 1,-1 1,2 1,0 1,-36 36,-102 116,134-141,-1-1,-1-2,-38 28,50-41,1 1,0 1,0 0,-18 25,-12 11,-74 77,100-103,1 0,1 1,-25 51,7-8,18-37,2 0,-12 37,-29 78,11-32,38-93,1 0,0 0,2 0,-1 34,6 86,1-49,-5-8,4 87,11-102,-8-51,-1 1,1 23,-3-4,-2-18,1 0,0 0,2 0,0 0,1-1,1 1,10 25,44 111,-52-133,-1 0,-1 1,4 38,3 17,-7-49,-2 1,-1 0,-2 43,1 35,3-87,0-1,2 1,1-1,0 0,17 31,-21-44,32 56,-24-45,-1 1,15 38,-17-40,0-1,0 0,2 0,0-1,0 0,15 15,28 42,-37-49,2 0,0-1,22 20,-24-27,-1 0,-1 1,-1 1,0 1,-1-1,16 34,-19-35,1 0,0 0,1 0,0-1,18 17,11 15,-38-44,19 25,1 0,1-2,1 0,49 39,-65-61,-1 1,1-2,15 6,-15-6,0 0,0 0,-1 1,14 8,-8-4,1-1,0 0,0-1,1-1,0 0,29 5,-30-7,6 1,1-1,23 0,-25-3,1 2,33 7,-28-4,-1-1,1-1,46-2,-41-1,-1 2,33 4,-40 0,1 1,-1 0,24 12,-29-11,0 0,0-2,1 0,0-1,0-1,19 2,245-5,-129-4,-15 5,161-4,-264-3,0-1,0-1,-1-2,57-23,-28 10,11-7,-46 17,0 1,33-7,-58 17,72-15,0-3,120-48,-182 61,42-19,63-38,7-21,154-135,-269 208,0 0,-1-1,0 0,-1-1,0 0,-1 0,0-1,-1 0,5-19,-3 12,1 0,0 1,17-26,-12 23,-2 0,12-27,13-24,62-105,-81 144,-2 0,20-59,-23 58,1 1,29-54,-17 40,37-99,-4 8,5-11,10-20,-68 157,0 1,-1-1,-1-1,0 1,0 0,-2-1,2-20,-6-107,-1 57,4 21,-2-64,-2 115,0-1,0 1,-2 0,1 0,-2 0,-11-20,1-2,-15-25,17 32,-21-52,24 49,-16-29,13 32,-11-34,11 23,-29-54,26 59,10 16,0 1,-4-22,7 25,0 0,-1 0,0 0,-14-24,-33-33,35 50,1-1,-21-37,16 23,-2 1,-2 1,-1 1,-1 2,-37-33,-3-5,44 39,20 26,1 0,-1 1,1-1,-1 1,0-1,0 1,0 0,-1 0,1 1,-1-1,0 1,1-1,-1 1,0 0,0 0,-1 1,1 0,-8-2,-8 1,-39 0,34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0:24:51.83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1356 0,'26'2,"1"0,45 13,-31-7,-28-6,-1 1,0 1,0-1,0 2,-1 0,1 0,-1 1,19 14,-13-9,33 19,13 9,-39-21,0-1,2-1,-1-1,2-1,37 14,-55-25,-1-1,0 2,0-1,0 1,0 0,-1 1,1 0,-1 0,-1 1,1 0,-1 0,0 0,7 10,69 85,-28-26,65 124,-77-126,-24-43,-10-18,-1 0,0 0,5 14,60 212,-35-107,-18-55,16 76,21 45,-50-164,-1-1,-1 2,-2-1,-1 0,-5 43,1 13,3 1208,0-1286,-1 0,-1 0,1 0,-2 0,0 0,-8 20,-34 58,10-23,24-45,-1-1,-1 0,-22 25,22-30,1 0,0 1,2 1,0 0,-12 28,9-10,-2 0,-27 48,8-38,25-35,1 1,0 0,-8 15,9-12,-9 21,-2-1,-1 0,-2-2,-1-1,-27 32,-12 10,-11 0,39-40,-21 17,36-36,0-1,-1-1,-1 0,0-1,0-2,-1 0,-36 10,6-3,33-9,-1-1,1-2,-31 5,48-9,-18 2,1-1,-26-2,37 0,1 0,-1 0,1-1,-1 0,1 0,0 0,0-1,0 0,0 0,-6-5,-1 0,1-1,0-1,0 0,1-1,0 0,1 0,-9-14,16 20,-1 1,1 0,-1 0,0 0,0 1,0-1,-1 1,1 0,-1 0,0 1,0-1,0 1,0 0,0 1,0-1,0 1,-1 0,1 0,-1 0,-9 1,-10 1,0 0,-1 2,-29 7,17-3,18-4,3 0,-1 0,0-1,0-1,-21-1,34-1,1 1,-1-1,0 0,0-1,0 1,1-1,-1 0,1 0,-1 0,1 0,0-1,0 0,0 0,0 0,0-1,1 1,0-1,-1 1,-3-8,-21-36,17 28,0-1,-19-22,24 36,1 0,-1 0,0 1,0 0,-1 0,1 1,-1-1,0 1,0 1,-11-5,3 3,1-1,-1-1,-23-15,32 18,0 0,1-1,-1 1,1-1,0-1,0 1,0-1,1 0,0 0,-5-10,-49-89,56 102,-84-116,50 63,17 27,0 0,3-1,0 0,-14-43,12 24,-28-55,29 70,2-1,1 0,2-1,-8-37,14 39,-4-19,2 0,-1-68,7 80,-9-56,-3-31,13-361,3 230,-1 224,2 0,1 0,15-56,41-98,-49 154,-1 0,6-49,-11 50,2 0,20-59,-19 72,-2 0,0-1,-1 0,3-40,-6-89,-3 98,3 13,2-1,9-42,-4 32,-4 26,0 1,2 0,1 0,1 1,0 0,26-41,-19 33,-12 22,0 1,0 0,1 1,1-1,6-7,-4 5,0-1,0 0,7-13,-8 12,0 1,17-21,-6 13,5-7,2 0,1 2,34-25,-47 39,0-1,17-19,-24 22,1 1,0 0,0 0,1 1,-1 0,1 0,1 1,-1 0,1 0,11-4,20-1,0 2,0 1,0 2,76 0,-84 3,0-1,0-2,48-13,-47 9,0 2,1 2,35-2,-6 9,-45-1,0 0,0-1,0 0,-1-2,23-4,-22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0:25:32.743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907 90,'-18'0,"0"0,0 1,0 1,0 0,0 1,1 2,-1-1,-25 12,11-3,20-8,0 0,0 1,0 0,1 0,0 1,0 1,-11 9,12-8,0-1,-1-1,-1 0,1-1,-1 0,0 0,-17 4,17-5,0-1,0 1,0 1,0 0,1 1,0 0,-17 16,3 0,-18 20,16-14,23-25,0-1,0 1,0 0,1 1,0-1,-1 0,2 1,-1 0,0 0,1 0,0 0,0 0,1 0,-2 7,0 15,1 37,2-40,-1-1,-5 35,-1-17,0 53,2-31,3-48,-1 0,0-1,-2 1,-9 23,8-24,1-1,0 2,1-1,1 0,-3 17,5 2,1-21,-1 0,1 1,-2-1,0 0,0 0,-1 0,0-1,-1 1,-1-1,-9 18,3-10,2 0,0 0,1 1,0 0,2 1,1-1,-6 42,6 2,2 84,2-126,-1 0,-9 41,5-36,-2 34,5 321,6-198,-4-153,2-1,2 0,0 0,8 30,-1-13,-7-34,-1 1,2 0,0-1,0 0,1 0,10 17,67 136,-58-114,-9-25,1-1,1 0,2-1,35 36,-30-34,-12-13,1 0,0-1,1-1,1 0,0-1,0 0,1-2,0 0,1 0,0-2,0 0,1-1,0 0,0-2,0 0,28 2,-29-5,0 1,0 1,0 0,0 2,-1 0,24 10,-22-9,1 0,0-2,0 0,1-1,-1-1,30 0,39 5,36 5,216-6,-199-7,-115-1,-1-1,0 0,0-2,38-13,32-7,-73 20,37-14,-39 11,0 2,26-6,40-4,119-37,-101 28,-71 18,-1 0,32-13,53-23,76-31,-144 52,-19 9,49-29,-31 14,87-37,-108 55,-21 8,0 0,0 0,-1-1,1 1,-1-1,1-1,-1 1,0-1,0 0,4-4,19-22,110-110,-49 55,51-42,-131 118,0 0,-1 0,0-1,-1 0,0-1,0 1,-1-1,-1 0,1-1,-2 1,4-14,0-5,-1 1,-2-1,3-44,-5-267,-5 182,2 144,-1 1,-1 1,-1-1,0 0,-9-25,-33-63,25 59,-4-4,-1 1,-3 2,-1 1,-2 1,-2 1,-68-64,78 86,-1 1,-45-26,63 40,-127-90,108 77,-28-27,-17-12,-60-42,-64-37,69 49,63 51,9 5,2-2,-49-39,87 62,-1 0,0 1,0 0,-1 1,0 1,-18-5,-34-17,47 20,0 1,0 1,-1 1,-32-5,22 5,-34-11,13 0,-82-28,112 36,0 1,-1 2,0 0,0 2,-28-2,-121 7,65 1,77-2,-1-3,1 0,-54-12,47 7,-1 3,1 0,-1 3,-41 3,10 0,45-2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0:25:39.29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1385 57,'91'-1,"102"3,-169 2,0 1,0 1,-1 2,0 0,42 22,17 5,-13-6,-41-17,0 0,35 8,-53-17,0 1,0 0,0 0,-1 1,0 1,0 0,0 0,-1 0,1 1,-2 0,1 1,12 16,4 8,38 71,-60-100,10 22,-1 0,-2 0,0 1,7 42,3 5,-1-24,-13-38,0 0,-1 0,-1 1,4 19,6 47,38 125,-42-170,-2 1,-2 1,-1 0,-2 0,-1 0,-4 40,0 9,3 963,-1-1020,-1-1,-1 1,-2-1,0 0,-2 0,-1-1,-1 1,-1-2,-1 1,-18 27,15-27,2 1,-18 51,-1 5,11-36,-3-2,-1 0,-2-1,-1-2,-59 67,41-64,-92 72,106-93,-54 29,78-47,1-1,-1 1,-11 11,14-12,-1 1,0-1,0 0,0-1,0 1,0-1,-1 0,-7 3,-154 57,41-13,95-40,-1-2,0-1,0-1,-1-2,1-1,-1-2,-53-4,-19-9,-105-27,56 9,119 23,1-2,0-1,1-1,0-2,0-2,2-1,-44-28,64 35,0 0,0-1,-14-17,-2-2,16 19,0-1,1 0,0 0,0-1,2-1,-1 1,2-2,0 1,0-1,1 0,-4-16,4 11,0 0,-12-22,-4-16,7 13,2-1,3 0,1-1,2 0,0-50,7 17,2 29,-3 0,-2 0,-2 0,-13-58,7 58,3 0,-3-93,8 93,-9-58,5 65,0-52,8-579,0 657,0 0,1 0,1 1,0-1,2 1,0 0,0 0,2 0,0 1,0 0,2 0,0 1,0 0,1 0,24-23,2-1,-1-1,-2-2,28-47,-52 76,0-1,21-20,-20 22,1-1,15-24,4-7,2 1,2 2,1 1,61-51,-64 56,-24 24,0 1,1 0,17-12,212-161,-212 161,-18 14,1 0,0 1,1-1,16-7,160-59,-165 66,0 1,0 1,0 2,0 0,1 0,34 3,41-6,93-9,-145 13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0:26:12.00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127 483,'-2'36,"-1"0,-3 0,-11 44,8-43,1 0,-4 69,12-98,3 204,0-184,1 0,1 0,1 0,2 0,15 37,-16-48,1 0,0-1,1 0,12 15,-16-25,0 0,0-1,1 0,0 0,0 0,0-1,0 0,1 0,0 0,-1-1,2 0,11 3,38 8,1-3,66 4,-41-6,119 7,242-13,-221-5,-152 3,-20 0,0-1,90-14,-52 3,0 3,168 7,-115 4,165-20,-99 7,-84 7,-67-3,1-3,95-27,31-5,-71 29,204 5,-250 7,-49 0,-1-2,0-1,25-6,-22 4,39-4,-21 5,-1-3,40-10,-43 8,1 1,59-4,-57 9,0-1,0-2,0-2,-1-1,46-17,-54 17,1 2,1 1,-1 1,43-2,-36 5,0-2,49-13,118-32,-120 29,-71 17,0 0,0-2,-1 1,0-1,0-1,0 0,-1-1,0 0,0 0,0-1,-1-1,14-16,93-121,-25 27,-80 106,-1 0,-1 0,0-1,-1 0,0-1,-1 1,-1-1,0-1,-1 1,-1-1,-1 0,0 0,-1 0,0-1,-1 1,-2-20,-1 29,1-1,-1 1,-1 0,1 0,-1 0,0 1,-1-1,0 1,0-1,0 1,-1 0,0 1,0-1,0 1,0 0,-12-8,-9-4,0 0,-47-21,59 31,-29-15,-1 3,-1 1,-1 3,0 1,-1 3,-72-9,68 14,1-2,1-1,-1-4,-48-18,79 25,0 1,-1 1,-29-3,-1 0,-39-4,-2 4,-147 8,97 1,21-4,-123 5,224 0,1 1,-1 0,1 2,0 0,-25 12,25-10,-2 0,1-1,-1-1,-33 6,-27-7,-98-6,53-2,-242 3,343 1,1 2,-36 7,32-5,-35 3,-44-7,-17 0,102 2,0 2,1 0,-1 1,-24 11,-37 11,30-19,0-1,-1-4,1-1,-59-5,51 1,39-1,0 0,-34-8,32 5,-41-4,-36 6,-115-12,120 6,-192 5,148 6,73-3,27 0,-1 1,0 2,-55 9,75-6,1-1,0 2,0 1,0 0,1 2,0 0,-21 15,30-19,-1-1,1 1,-1-1,0-1,0 0,0 0,0-1,-14 1,15-2,-1 0,1 1,0 0,0 0,0 1,0 0,0 1,0 0,1 0,-12 9,-46 45,50-40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09T20:26:17.87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4742 89,'-70'-1,"-103"-15,56 0,-111-19,135 23,-1 4,-166 8,122 2,16-3,-120 3,200 3,-58 14,23-3,64-14,-460 72,328-59,-190-4,280-10,-69 11,-19 1,-212-11,197-3,128 3,1 2,-1 1,1 1,1 1,-1 2,-42 20,-37 10,35-16,0 4,3 3,0 2,2 4,-79 55,87-44,34-26,-46 30,59-44,1 0,1 1,0 0,0 1,0 1,1-1,0 2,1-1,1 1,-1 1,2 0,0 0,0 0,1 1,0 0,1 0,1 0,0 1,1-1,0 1,1 0,0 19,3 314,0-336,0 0,2-1,-1 1,1-1,1 0,0 0,0 0,1 0,0-1,13 18,1-2,2-1,34 30,-29-33,2-2,-1 0,2-2,1-1,52 21,-42-20,0 2,57 37,-85-47,1 0,1-1,0-1,0 0,0-1,1 0,-1-1,2-1,-1 0,0-1,18 1,7 0,0 2,69 19,-81-18,2-1,-1-1,43 1,93-7,-72-1,1399 2,-1273-14,-22-1,-97 15,-35 1,110-12,-97 2,93 3,-44 2,-1-9,19-1,-127 13,0-2,0 0,0-1,29-11,-25 8,-1 1,38-6,529-85,-506 79,-38 7,-1 2,58-3,-89 10,0 1,0-2,0 0,-1 0,1-1,-1 0,17-10,3 0,-28 12,1 0,-1 0,0 0,0 0,1-1,-2 1,1-1,0 0,0 0,-1 0,0 0,0 0,1-1,-2 1,1-1,2-6,1-5,-1-1,4-29,-3 16,0-5,-1-1,-1 0,-2 0,-2 1,-1-1,-11-57,9 78,-1 0,0 0,-1 1,-13-23,-11-26,17 35,-1 0,-1 1,-23-31,-11-19,43 65,0 0,-1 0,0 1,0 0,-1 1,0-1,-1 1,0 1,0 0,-1 0,0 1,0 0,-15-7,-2 0,0-2,1-1,-28-23,25 17,-49-28,39 29,1-3,-43-36,72 55,0 0,-1 0,0 0,0 1,0 1,0 0,-17-4,-79-12,69 15,9 1,-1 1,1 1,-1 2,-48 5,40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6E798-9821-4E4D-9D91-E811A158CC5F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2C346-FDC1-4334-9748-52D4D1EB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44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C5133-8986-41DF-81E4-38981481EA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64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C5133-8986-41DF-81E4-38981481EA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114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2B201-61DF-4371-8EEF-F3E8AEB420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510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C5133-8986-41DF-81E4-38981481EA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578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C5133-8986-41DF-81E4-38981481EA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105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C5133-8986-41DF-81E4-38981481EA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468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C5133-8986-41DF-81E4-38981481EA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4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F9145-8204-B9A7-2D60-721200A62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12488-E248-61D7-0BCD-3DE602F4D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BD847-FB03-2B6C-4B5C-AD90A2D4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413E-46A0-40FB-B661-1B32842AB69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B81AE-39C4-09EC-FFF6-7B24A564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A9B9B-11E5-21BA-B17E-AD47EE94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21D96-B196-4245-AF85-1F23E9B7B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88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CF5D-2ADC-AF3F-1FD7-25D4B1A1B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9F219-3B91-3EAA-4101-31E2487EF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B977C-F56E-8502-F0D4-6BC5099D8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413E-46A0-40FB-B661-1B32842AB69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3410C-24AF-0C08-1D60-B27FA27C8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3ABA5-3F65-B366-E08E-E7D2E869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21D96-B196-4245-AF85-1F23E9B7B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95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D9DB3E-34A6-89CB-077F-BF7D7EE69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BF9175-D296-C7DF-B490-5563DC67A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E0E71-7085-50B6-FB82-44F4E60D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413E-46A0-40FB-B661-1B32842AB69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1D575-351D-6B95-4131-AC31E0D9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8CB3-8536-FEA1-6094-C7AE7B24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21D96-B196-4245-AF85-1F23E9B7B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150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CF77EDB-42AB-442C-B57B-701444F46EC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991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3A2E-36FC-6B3F-D709-935005ED0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7D256-061E-7623-883C-5C14B419A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892A7-87FE-DC7B-032B-F7072C9E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413E-46A0-40FB-B661-1B32842AB69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7B53F-2D0B-5508-12F9-BAB0C3FD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85C16-77B0-56BC-B8D5-CB3C608D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21D96-B196-4245-AF85-1F23E9B7B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12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1BB4B-A9E7-ADD0-6F7E-18D1DD2A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B159F-C77F-9189-6C6F-59799E70A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86275-C1DF-ECDB-F996-19F6C867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413E-46A0-40FB-B661-1B32842AB69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FAF65-FC6C-DE4A-BDF3-B99BF1FD5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77BEE-38BC-5967-E106-826921021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21D96-B196-4245-AF85-1F23E9B7B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3078C-E027-E8B3-966F-C063BD16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A632C-5989-9866-A2E2-26738F8C3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1D148-C057-B661-6EBB-4B83CB453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F5353-3638-E9D8-08B9-0F98FF193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413E-46A0-40FB-B661-1B32842AB69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0947A-2810-9C6E-663D-33015E537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1C574-E9EC-8D9C-2D79-61C00EB6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21D96-B196-4245-AF85-1F23E9B7B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60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0FFC1-8FBF-A14C-B2FB-351D0869E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29F64-67A5-FA5F-651B-EE1B5504A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BFAC3-FF86-42E9-A865-49BE63CB4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EFC96-934C-812C-402D-D1E59113A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65A1E-CDB6-8642-CDA6-8DF0CEAE38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60F436-633C-6BA9-080C-85F0798A5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413E-46A0-40FB-B661-1B32842AB69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2BBC73-5608-59BA-FD46-93FCA1DB4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428AAA-4DA2-75C1-EB29-5643012C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21D96-B196-4245-AF85-1F23E9B7B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97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0E0F-0FB8-5B5A-AEFA-4BF1AA4CB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E21F6D-01D3-97AC-67FB-D60E34A94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413E-46A0-40FB-B661-1B32842AB69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FD357-C29F-684D-120B-C46D7BAA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25073-0E05-EC2C-E396-546F5FD4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21D96-B196-4245-AF85-1F23E9B7B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890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8D80B-E183-3194-DF62-5B1356653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413E-46A0-40FB-B661-1B32842AB69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D8C4B-EE9D-B145-E03F-7E460871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C1879-57B9-B6C2-AD41-FB9FD2C0A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21D96-B196-4245-AF85-1F23E9B7B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835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4A5F-F62C-BA0C-1191-523424C99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7B42D-F1DD-8987-C872-C4D98DB9B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F285F-53B2-41C0-74BD-16299FEAD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AD678-3ED9-5CBF-E4D1-94DDB443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413E-46A0-40FB-B661-1B32842AB69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9A839-5AE3-5AEB-A0DF-DB0AE1159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3AF05-E687-EC64-CF5A-F826E187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21D96-B196-4245-AF85-1F23E9B7B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35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7319-D0AC-5167-68A2-33193BB0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E5E45-0FA1-8AA5-17AC-A74F91A0D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052CD-4256-DEC2-D641-B465DA282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8AC27-DAF3-C62C-7247-A6C0B5435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413E-46A0-40FB-B661-1B32842AB69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370BE-CB0A-4BBD-AF9D-A92803AE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59F7D-4367-A3BD-37E3-92C959AC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21D96-B196-4245-AF85-1F23E9B7B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71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66A2E6-795A-EC5E-0D13-AE32501CC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492C0-F863-822B-CB59-84C6EC0B4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F843-5D75-7822-5BCE-9F6BE1F1F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CC413E-46A0-40FB-B661-1B32842AB692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DD187-E915-9A68-7FE6-7F8913B04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24E8-3249-8481-0C99-0A1055A72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221D96-B196-4245-AF85-1F23E9B7B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25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7.xml"/><Relationship Id="rId18" Type="http://schemas.openxmlformats.org/officeDocument/2006/relationships/image" Target="../media/image21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12" Type="http://schemas.openxmlformats.org/officeDocument/2006/relationships/image" Target="../media/image182.png"/><Relationship Id="rId2" Type="http://schemas.openxmlformats.org/officeDocument/2006/relationships/image" Target="../media/image14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10" Type="http://schemas.openxmlformats.org/officeDocument/2006/relationships/image" Target="../media/image17.png"/><Relationship Id="rId19" Type="http://schemas.openxmlformats.org/officeDocument/2006/relationships/customXml" Target="../ink/ink9.xml"/><Relationship Id="rId4" Type="http://schemas.openxmlformats.org/officeDocument/2006/relationships/image" Target="../media/image140.png"/><Relationship Id="rId9" Type="http://schemas.openxmlformats.org/officeDocument/2006/relationships/customXml" Target="../ink/ink5.xml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12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0" Type="http://schemas.openxmlformats.org/officeDocument/2006/relationships/image" Target="../media/image330.png"/><Relationship Id="rId4" Type="http://schemas.openxmlformats.org/officeDocument/2006/relationships/image" Target="../media/image301.png"/><Relationship Id="rId9" Type="http://schemas.openxmlformats.org/officeDocument/2006/relationships/customXml" Target="../ink/ink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sts.org/" TargetMode="External"/><Relationship Id="rId2" Type="http://schemas.openxmlformats.org/officeDocument/2006/relationships/hyperlink" Target="https://www.tourettes-action.org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1203-ADF9-865F-9539-637EEB34E8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0E1B7-422B-6630-9E03-21233B2100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86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457103" y="6037384"/>
            <a:ext cx="174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Bagheri et al 1999: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6630" y="1034928"/>
            <a:ext cx="2709862" cy="56165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1231" y="1172007"/>
            <a:ext cx="4882661" cy="44389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5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 cstate="print">
            <a:lum contrast="1000"/>
          </a:blip>
          <a:srcRect r="12309"/>
          <a:stretch>
            <a:fillRect/>
          </a:stretch>
        </p:blipFill>
        <p:spPr bwMode="auto">
          <a:xfrm>
            <a:off x="3776786" y="895701"/>
            <a:ext cx="43529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2393731" y="222738"/>
            <a:ext cx="7239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Features: N=70 adults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9181578" y="4739668"/>
            <a:ext cx="2680570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Cavanna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Compulsive behaviours in Gilles de la Tourette syndrome.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Confinia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Neuropsychiatrica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2006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55664" y="1337614"/>
            <a:ext cx="4357718" cy="214314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55664" y="4606018"/>
            <a:ext cx="4357718" cy="214314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52570" y="5159508"/>
            <a:ext cx="973338" cy="1354026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55664" y="4866012"/>
            <a:ext cx="4357718" cy="214314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51C909-FA19-AA48-63FD-13E0DD13245C}"/>
                  </a:ext>
                </a:extLst>
              </p14:cNvPr>
              <p14:cNvContentPartPr/>
              <p14:nvPr/>
            </p14:nvContentPartPr>
            <p14:xfrm>
              <a:off x="11937800" y="376860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51C909-FA19-AA48-63FD-13E0DD13245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01800" y="3696960"/>
                <a:ext cx="7200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095983" y="3263684"/>
            <a:ext cx="2680570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screened for autism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7752" y="4334879"/>
            <a:ext cx="4357718" cy="214314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24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990" y="323831"/>
            <a:ext cx="6870995" cy="6319618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9120357" y="6014672"/>
            <a:ext cx="264553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Cavanna AE et al (2011)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2E65DFE-0371-7D03-2879-B64F783F371A}"/>
                  </a:ext>
                </a:extLst>
              </p14:cNvPr>
              <p14:cNvContentPartPr/>
              <p14:nvPr/>
            </p14:nvContentPartPr>
            <p14:xfrm>
              <a:off x="1721200" y="975280"/>
              <a:ext cx="1667520" cy="1707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2E65DFE-0371-7D03-2879-B64F783F37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5200" y="903640"/>
                <a:ext cx="1739160" cy="18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759D35C-9567-5BEF-D335-887DBD1D30D1}"/>
                  </a:ext>
                </a:extLst>
              </p14:cNvPr>
              <p14:cNvContentPartPr/>
              <p14:nvPr/>
            </p14:nvContentPartPr>
            <p14:xfrm>
              <a:off x="5812772" y="975280"/>
              <a:ext cx="1018080" cy="1890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759D35C-9567-5BEF-D335-887DBD1D30D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77132" y="903280"/>
                <a:ext cx="1089720" cy="20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8315D63-1888-49A7-8E93-238CCE446211}"/>
                  </a:ext>
                </a:extLst>
              </p14:cNvPr>
              <p14:cNvContentPartPr/>
              <p14:nvPr/>
            </p14:nvContentPartPr>
            <p14:xfrm>
              <a:off x="1775720" y="2709840"/>
              <a:ext cx="1781640" cy="16192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8315D63-1888-49A7-8E93-238CCE44621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40080" y="2638200"/>
                <a:ext cx="1853280" cy="176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ED47F4A-732A-3E26-70D8-EB623B85AF6C}"/>
                  </a:ext>
                </a:extLst>
              </p14:cNvPr>
              <p14:cNvContentPartPr/>
              <p14:nvPr/>
            </p14:nvContentPartPr>
            <p14:xfrm>
              <a:off x="6887720" y="2671680"/>
              <a:ext cx="958320" cy="16776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ED47F4A-732A-3E26-70D8-EB623B85AF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51720" y="2599680"/>
                <a:ext cx="1029960" cy="18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026332D-6DDD-0497-F80C-CBD4EF7E0EDB}"/>
                  </a:ext>
                </a:extLst>
              </p14:cNvPr>
              <p14:cNvContentPartPr/>
              <p14:nvPr/>
            </p14:nvContentPartPr>
            <p14:xfrm>
              <a:off x="1979840" y="4681560"/>
              <a:ext cx="1373760" cy="12319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026332D-6DDD-0497-F80C-CBD4EF7E0ED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43840" y="4609920"/>
                <a:ext cx="1445400" cy="13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C8E4682-63C0-0B2E-972A-43EA43EB9BD3}"/>
                  </a:ext>
                </a:extLst>
              </p14:cNvPr>
              <p14:cNvContentPartPr/>
              <p14:nvPr/>
            </p14:nvContentPartPr>
            <p14:xfrm>
              <a:off x="7873040" y="4642680"/>
              <a:ext cx="917280" cy="13737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C8E4682-63C0-0B2E-972A-43EA43EB9BD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37400" y="4570680"/>
                <a:ext cx="988920" cy="15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A80A26D-CEE4-9F98-A8D3-65773029A668}"/>
                  </a:ext>
                </a:extLst>
              </p14:cNvPr>
              <p14:cNvContentPartPr/>
              <p14:nvPr/>
            </p14:nvContentPartPr>
            <p14:xfrm>
              <a:off x="1863920" y="4276200"/>
              <a:ext cx="2079000" cy="540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A80A26D-CEE4-9F98-A8D3-65773029A66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27920" y="4204200"/>
                <a:ext cx="2150640" cy="68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B5C4C7-22AB-F9E6-530B-3D34EFCA4AA3}"/>
                  </a:ext>
                </a:extLst>
              </p14:cNvPr>
              <p14:cNvContentPartPr/>
              <p14:nvPr/>
            </p14:nvContentPartPr>
            <p14:xfrm>
              <a:off x="5678840" y="4194480"/>
              <a:ext cx="1993680" cy="662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B5C4C7-22AB-F9E6-530B-3D34EFCA4AA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643200" y="4122840"/>
                <a:ext cx="2065320" cy="80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90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9289"/>
            <a:ext cx="11816644" cy="1171399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Tic-like phenomena and co-morbidities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77" y="1690688"/>
            <a:ext cx="6228645" cy="5032375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Compulsive tics</a:t>
            </a:r>
          </a:p>
          <a:p>
            <a:pPr lvl="1"/>
            <a:r>
              <a:rPr lang="en-GB" dirty="0"/>
              <a:t>Forced-touching </a:t>
            </a:r>
          </a:p>
          <a:p>
            <a:pPr lvl="1"/>
            <a:r>
              <a:rPr lang="en-GB" dirty="0"/>
              <a:t>Tapping, evening-up, just-right </a:t>
            </a:r>
          </a:p>
          <a:p>
            <a:pPr lvl="1"/>
            <a:r>
              <a:rPr lang="en-GB" dirty="0"/>
              <a:t>Negativism, self-injurious behaviour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Obsessive compulsive disorder  </a:t>
            </a:r>
            <a:r>
              <a:rPr lang="en-GB" dirty="0"/>
              <a:t>22-66%</a:t>
            </a:r>
          </a:p>
          <a:p>
            <a:pPr lvl="1"/>
            <a:r>
              <a:rPr lang="en-GB" dirty="0"/>
              <a:t>Symmetry, numbers, ordering, not-just-right</a:t>
            </a:r>
          </a:p>
          <a:p>
            <a:pPr lvl="1"/>
            <a:r>
              <a:rPr lang="en-GB" dirty="0"/>
              <a:t>Compulsions and impulsiveness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ADHD: Inattention &amp; hyperactivity </a:t>
            </a:r>
            <a:r>
              <a:rPr lang="en-GB" dirty="0"/>
              <a:t>55-65%  </a:t>
            </a:r>
          </a:p>
          <a:p>
            <a:pPr lvl="1"/>
            <a:r>
              <a:rPr lang="en-GB" dirty="0"/>
              <a:t>CD/DSPD</a:t>
            </a:r>
          </a:p>
          <a:p>
            <a:pPr lvl="1"/>
            <a:r>
              <a:rPr lang="en-GB" dirty="0"/>
              <a:t>Mood instability , rage and anger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46522" y="1690687"/>
            <a:ext cx="5139267" cy="53132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Autism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23% children 9% adults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(but SPFT NDS experience)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CD/DSPD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Mood instability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neurodevelopmental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Dyspraxia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Dyslexia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cognitive e.g. dysexecutive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Gillberg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ESSENCE framework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ADHD, ASD, DCD, IDD, SLI,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Tourettes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early onset bipolar disorder, behaviour phenotype syndromes, neurological disorders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behavioural/cognitive problems at an early age: usually "comorbid" with each other; share genes, risk factors and clinical symptoms. </a:t>
            </a:r>
          </a:p>
        </p:txBody>
      </p:sp>
      <p:pic>
        <p:nvPicPr>
          <p:cNvPr id="2050" name="Picture 2" descr="See related image detail. Resources — Authentically Emily">
            <a:extLst>
              <a:ext uri="{FF2B5EF4-FFF2-40B4-BE49-F238E27FC236}">
                <a16:creationId xmlns:a16="http://schemas.microsoft.com/office/drawing/2014/main" id="{AAE5E376-C3E6-D6C0-9C50-A57FE9EA7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94" y="3026834"/>
            <a:ext cx="3389699" cy="338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8E03320-81BC-9B6F-5AF9-2E82740BE8A0}"/>
              </a:ext>
            </a:extLst>
          </p:cNvPr>
          <p:cNvSpPr/>
          <p:nvPr/>
        </p:nvSpPr>
        <p:spPr>
          <a:xfrm>
            <a:off x="7869677" y="3297677"/>
            <a:ext cx="992221" cy="10505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54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Hugh\Desktop\premonitory urges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9" y="304729"/>
            <a:ext cx="7777162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ttangolo 2"/>
          <p:cNvSpPr>
            <a:spLocks noChangeArrowheads="1"/>
          </p:cNvSpPr>
          <p:nvPr/>
        </p:nvSpPr>
        <p:spPr bwMode="auto">
          <a:xfrm>
            <a:off x="741456" y="6550025"/>
            <a:ext cx="7380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Leckman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JF. Phenomenology of tics and natural history of tic disorders.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Dev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2003;25:S24-28.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70259" y="242698"/>
            <a:ext cx="3973928" cy="6636806"/>
            <a:chOff x="8570259" y="242698"/>
            <a:chExt cx="3973928" cy="66368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5059" y="3107111"/>
              <a:ext cx="2922494" cy="293472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4305" y="242698"/>
              <a:ext cx="2915805" cy="271500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570259" y="6140840"/>
              <a:ext cx="397392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Rae et al. Dimensions of interoception predict premonitory urges and tic severity in Tourette syndrome. Psychiatry Res.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5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416" y="1700365"/>
            <a:ext cx="10515600" cy="5214002"/>
          </a:xfrm>
        </p:spPr>
        <p:txBody>
          <a:bodyPr>
            <a:normAutofit/>
          </a:bodyPr>
          <a:lstStyle/>
          <a:p>
            <a:r>
              <a:rPr lang="en-GB" dirty="0"/>
              <a:t>Other hyperkinetic movement disorders: </a:t>
            </a:r>
          </a:p>
          <a:p>
            <a:pPr marL="914400" lvl="2" indent="0">
              <a:buNone/>
            </a:pPr>
            <a:r>
              <a:rPr lang="en-GB" dirty="0"/>
              <a:t>Dystonia, Myoclonus, Chorea, Wilson’s</a:t>
            </a:r>
          </a:p>
          <a:p>
            <a:r>
              <a:rPr lang="en-GB" dirty="0"/>
              <a:t>Stereotypies</a:t>
            </a:r>
          </a:p>
          <a:p>
            <a:r>
              <a:rPr lang="en-GB" dirty="0"/>
              <a:t>Functional movements and vocalisations: </a:t>
            </a:r>
          </a:p>
          <a:p>
            <a:pPr marL="914400" lvl="2" indent="0">
              <a:buNone/>
            </a:pPr>
            <a:r>
              <a:rPr lang="en-GB" dirty="0"/>
              <a:t>more rhythmic, more complex and varied</a:t>
            </a:r>
          </a:p>
          <a:p>
            <a:r>
              <a:rPr lang="en-GB" dirty="0"/>
              <a:t>Somatic conditions</a:t>
            </a:r>
          </a:p>
          <a:p>
            <a:r>
              <a:rPr lang="en-GB" dirty="0">
                <a:solidFill>
                  <a:srgbClr val="FF0000"/>
                </a:solidFill>
              </a:rPr>
              <a:t>PANS paediatric acute onset neuropsychiatric syndrome</a:t>
            </a:r>
          </a:p>
          <a:p>
            <a:r>
              <a:rPr lang="en-GB" dirty="0">
                <a:solidFill>
                  <a:srgbClr val="FF0000"/>
                </a:solidFill>
              </a:rPr>
              <a:t>PANDAS paediatric autoimmune neuropsychiatric disorder associated  with </a:t>
            </a:r>
            <a:r>
              <a:rPr lang="en-GB" dirty="0" err="1">
                <a:solidFill>
                  <a:srgbClr val="FF0000"/>
                </a:solidFill>
              </a:rPr>
              <a:t>streptoccocal</a:t>
            </a:r>
            <a:r>
              <a:rPr lang="en-GB" dirty="0">
                <a:solidFill>
                  <a:srgbClr val="FF0000"/>
                </a:solidFill>
              </a:rPr>
              <a:t> infection</a:t>
            </a:r>
          </a:p>
          <a:p>
            <a:r>
              <a:rPr lang="en-GB" sz="1500" dirty="0"/>
              <a:t>Martino et al. Anti-basal ganglia antibodies and Tourette's syndrome: a voxel-based morphometry and diffusion tensor imaging study in an adult population. J </a:t>
            </a:r>
            <a:r>
              <a:rPr lang="en-GB" sz="1500" dirty="0" err="1"/>
              <a:t>Neurol</a:t>
            </a:r>
            <a:r>
              <a:rPr lang="en-GB" sz="1500" dirty="0"/>
              <a:t> </a:t>
            </a:r>
            <a:r>
              <a:rPr lang="en-GB" sz="1500" dirty="0" err="1"/>
              <a:t>Neurosurg</a:t>
            </a:r>
            <a:r>
              <a:rPr lang="en-GB" sz="1500" dirty="0"/>
              <a:t> Psychiatry. 2008</a:t>
            </a:r>
          </a:p>
          <a:p>
            <a:r>
              <a:rPr lang="en-GB" sz="1500" dirty="0" err="1"/>
              <a:t>Cavanna</a:t>
            </a:r>
            <a:r>
              <a:rPr lang="en-GB" sz="1500" dirty="0"/>
              <a:t> et al. Neuropsychiatric-developmental model for the expression of tics, pervasive developmental disorder, and schizophreniform symptomatology associated with PANDAS. World J </a:t>
            </a:r>
            <a:r>
              <a:rPr lang="en-GB" sz="1500" dirty="0" err="1"/>
              <a:t>Biol</a:t>
            </a:r>
            <a:r>
              <a:rPr lang="en-GB" sz="1500" dirty="0"/>
              <a:t> Psychiatry. 2009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 descr="A close-up of a child's face&#10;&#10;Description automatically generated">
            <a:extLst>
              <a:ext uri="{FF2B5EF4-FFF2-40B4-BE49-F238E27FC236}">
                <a16:creationId xmlns:a16="http://schemas.microsoft.com/office/drawing/2014/main" id="{2EA705D8-00DF-73A3-5828-98B12DE9C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58" y="650022"/>
            <a:ext cx="4655243" cy="36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3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6530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Biopsychosocial approach </a:t>
            </a:r>
          </a:p>
          <a:p>
            <a:r>
              <a:rPr lang="en-GB" dirty="0">
                <a:solidFill>
                  <a:srgbClr val="FF0000"/>
                </a:solidFill>
              </a:rPr>
              <a:t>Neurological examination </a:t>
            </a:r>
          </a:p>
          <a:p>
            <a:r>
              <a:rPr lang="en-GB" dirty="0">
                <a:solidFill>
                  <a:srgbClr val="FF0000"/>
                </a:solidFill>
              </a:rPr>
              <a:t>Clinical interview </a:t>
            </a:r>
          </a:p>
          <a:p>
            <a:r>
              <a:rPr lang="en-GB" dirty="0"/>
              <a:t>Tic history</a:t>
            </a:r>
          </a:p>
          <a:p>
            <a:pPr lvl="1"/>
            <a:r>
              <a:rPr lang="en-GB" dirty="0"/>
              <a:t>age, what, when, where (face, limbs, vocal, elsewhere)</a:t>
            </a:r>
          </a:p>
          <a:p>
            <a:pPr lvl="1"/>
            <a:r>
              <a:rPr lang="en-GB" dirty="0"/>
              <a:t>complexity, sensation, triggers, control</a:t>
            </a:r>
          </a:p>
          <a:p>
            <a:pPr lvl="1"/>
            <a:r>
              <a:rPr lang="en-GB" dirty="0"/>
              <a:t>treatments / sleep </a:t>
            </a:r>
          </a:p>
          <a:p>
            <a:pPr lvl="1"/>
            <a:r>
              <a:rPr lang="en-GB" dirty="0"/>
              <a:t>Impact</a:t>
            </a:r>
          </a:p>
          <a:p>
            <a:pPr lvl="1"/>
            <a:r>
              <a:rPr lang="en-GB" dirty="0"/>
              <a:t>Worse tics?</a:t>
            </a:r>
          </a:p>
          <a:p>
            <a:r>
              <a:rPr lang="en-GB" dirty="0">
                <a:solidFill>
                  <a:srgbClr val="FF0000"/>
                </a:solidFill>
              </a:rPr>
              <a:t>Comorbidities</a:t>
            </a:r>
            <a:r>
              <a:rPr lang="en-GB" dirty="0"/>
              <a:t>: depression, anxiety, SUD,OCD, ADHD, Autism</a:t>
            </a:r>
          </a:p>
          <a:p>
            <a:r>
              <a:rPr lang="en-GB" dirty="0">
                <a:solidFill>
                  <a:srgbClr val="FF0000"/>
                </a:solidFill>
              </a:rPr>
              <a:t>Severity, QoL</a:t>
            </a:r>
            <a:endParaRPr lang="en-GB" dirty="0"/>
          </a:p>
        </p:txBody>
      </p:sp>
      <p:pic>
        <p:nvPicPr>
          <p:cNvPr id="5" name="Picture 4" descr="A doctor holding a clock&#10;&#10;Description automatically generated">
            <a:extLst>
              <a:ext uri="{FF2B5EF4-FFF2-40B4-BE49-F238E27FC236}">
                <a16:creationId xmlns:a16="http://schemas.microsoft.com/office/drawing/2014/main" id="{0DC632A1-9A5C-DBF1-DF38-D1D2FF93E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69" y="1027906"/>
            <a:ext cx="3800000" cy="1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34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Helpful materials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Rating scales </a:t>
            </a:r>
            <a:r>
              <a:rPr lang="en-GB" b="1" dirty="0" err="1"/>
              <a:t>etc</a:t>
            </a:r>
            <a:endParaRPr lang="en-GB" b="1" dirty="0"/>
          </a:p>
          <a:p>
            <a:r>
              <a:rPr lang="en-GB" dirty="0">
                <a:solidFill>
                  <a:srgbClr val="FF0000"/>
                </a:solidFill>
              </a:rPr>
              <a:t>Tic screening tool </a:t>
            </a:r>
          </a:p>
          <a:p>
            <a:r>
              <a:rPr lang="en-GB" dirty="0">
                <a:solidFill>
                  <a:srgbClr val="FF0000"/>
                </a:solidFill>
              </a:rPr>
              <a:t>MOVES</a:t>
            </a:r>
          </a:p>
          <a:p>
            <a:r>
              <a:rPr lang="en-GB" dirty="0">
                <a:solidFill>
                  <a:srgbClr val="FF0000"/>
                </a:solidFill>
              </a:rPr>
              <a:t>Tic Severity Scale 	</a:t>
            </a:r>
            <a:r>
              <a:rPr lang="en-GB" dirty="0"/>
              <a:t>e.g. Yale Global Tic Severity Scale (YTSS)</a:t>
            </a:r>
          </a:p>
          <a:p>
            <a:r>
              <a:rPr lang="en-GB" dirty="0">
                <a:solidFill>
                  <a:srgbClr val="FF0000"/>
                </a:solidFill>
              </a:rPr>
              <a:t>ADHD Scale 		</a:t>
            </a:r>
            <a:r>
              <a:rPr lang="en-GB" dirty="0"/>
              <a:t>e.g. Connors (CAARS)/</a:t>
            </a:r>
            <a:r>
              <a:rPr lang="en-GB" dirty="0" err="1"/>
              <a:t>Wender</a:t>
            </a:r>
            <a:r>
              <a:rPr lang="en-GB" dirty="0"/>
              <a:t>-Utah WURS</a:t>
            </a:r>
          </a:p>
          <a:p>
            <a:r>
              <a:rPr lang="en-GB" dirty="0">
                <a:solidFill>
                  <a:srgbClr val="FF0000"/>
                </a:solidFill>
              </a:rPr>
              <a:t>OCD scale			</a:t>
            </a:r>
            <a:r>
              <a:rPr lang="en-GB" dirty="0"/>
              <a:t>e.g. Leyton OC / YBOCS</a:t>
            </a:r>
          </a:p>
          <a:p>
            <a:r>
              <a:rPr lang="en-GB" dirty="0">
                <a:solidFill>
                  <a:srgbClr val="FF0000"/>
                </a:solidFill>
              </a:rPr>
              <a:t>Autism screening 	</a:t>
            </a:r>
            <a:r>
              <a:rPr lang="en-GB" dirty="0"/>
              <a:t>e.g. AQ10, AS-IS, RAADS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984" y="1259182"/>
            <a:ext cx="6774106" cy="574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3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7213" y="917575"/>
            <a:ext cx="8229600" cy="1143000"/>
          </a:xfrm>
        </p:spPr>
        <p:txBody>
          <a:bodyPr/>
          <a:lstStyle/>
          <a:p>
            <a:r>
              <a:rPr lang="en-GB"/>
              <a:t>Management</a:t>
            </a:r>
            <a:endParaRPr lang="en-US"/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2187575" y="1916113"/>
            <a:ext cx="8229600" cy="4743450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US" altLang="en-US"/>
          </a:p>
          <a:p>
            <a:endParaRPr lang="en-US" altLang="en-US"/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3000376" y="2317751"/>
            <a:ext cx="6264275" cy="151240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symptoms compromise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Academic or occupational performance?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Family or social interactions?</a:t>
            </a: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Healthy physiological development?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1919289" y="4540250"/>
            <a:ext cx="4105275" cy="17663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Symptomatic treatment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Pharmacological, Physical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Psychological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Social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294" name="Text Box 6"/>
          <p:cNvSpPr txBox="1">
            <a:spLocks noChangeArrowheads="1"/>
          </p:cNvSpPr>
          <p:nvPr/>
        </p:nvSpPr>
        <p:spPr bwMode="auto">
          <a:xfrm>
            <a:off x="7032625" y="4730874"/>
            <a:ext cx="1759677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REASSURE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295" name="Line 7"/>
          <p:cNvSpPr>
            <a:spLocks noChangeShapeType="1"/>
          </p:cNvSpPr>
          <p:nvPr/>
        </p:nvSpPr>
        <p:spPr bwMode="auto">
          <a:xfrm>
            <a:off x="6096001" y="5332413"/>
            <a:ext cx="9366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296" name="Line 8"/>
          <p:cNvSpPr>
            <a:spLocks noChangeShapeType="1"/>
          </p:cNvSpPr>
          <p:nvPr/>
        </p:nvSpPr>
        <p:spPr bwMode="auto">
          <a:xfrm>
            <a:off x="7910999" y="3963988"/>
            <a:ext cx="0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297" name="Line 9"/>
          <p:cNvSpPr>
            <a:spLocks noChangeShapeType="1"/>
          </p:cNvSpPr>
          <p:nvPr/>
        </p:nvSpPr>
        <p:spPr bwMode="auto">
          <a:xfrm>
            <a:off x="3935413" y="3963989"/>
            <a:ext cx="0" cy="5032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298" name="Text Box 10"/>
          <p:cNvSpPr txBox="1">
            <a:spLocks noChangeArrowheads="1"/>
          </p:cNvSpPr>
          <p:nvPr/>
        </p:nvSpPr>
        <p:spPr bwMode="auto">
          <a:xfrm>
            <a:off x="3222626" y="4029075"/>
            <a:ext cx="5238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299" name="Text Box 11"/>
          <p:cNvSpPr txBox="1">
            <a:spLocks noChangeArrowheads="1"/>
          </p:cNvSpPr>
          <p:nvPr/>
        </p:nvSpPr>
        <p:spPr bwMode="auto">
          <a:xfrm>
            <a:off x="7284413" y="4161448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105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869" y="299197"/>
            <a:ext cx="7016262" cy="625960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7132639" y="6477000"/>
            <a:ext cx="155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Bagheri et al.1999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5BF6ED3-3D48-F9A6-84D4-7B16EBC2FE05}"/>
                  </a:ext>
                </a:extLst>
              </p14:cNvPr>
              <p14:cNvContentPartPr/>
              <p14:nvPr/>
            </p14:nvContentPartPr>
            <p14:xfrm>
              <a:off x="7644531" y="3073803"/>
              <a:ext cx="1432440" cy="55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5BF6ED3-3D48-F9A6-84D4-7B16EBC2FE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08891" y="3001803"/>
                <a:ext cx="1504080" cy="69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D9DC02D-749A-A197-D0C2-1C3E3A4C8F23}"/>
                  </a:ext>
                </a:extLst>
              </p14:cNvPr>
              <p14:cNvContentPartPr/>
              <p14:nvPr/>
            </p14:nvContentPartPr>
            <p14:xfrm>
              <a:off x="7546971" y="4386003"/>
              <a:ext cx="1959120" cy="964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D9DC02D-749A-A197-D0C2-1C3E3A4C8F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11331" y="4314363"/>
                <a:ext cx="2030760" cy="11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40F269A-B9A2-D373-82CB-7799620C0121}"/>
                  </a:ext>
                </a:extLst>
              </p14:cNvPr>
              <p14:cNvContentPartPr/>
              <p14:nvPr/>
            </p14:nvContentPartPr>
            <p14:xfrm>
              <a:off x="5233251" y="5408043"/>
              <a:ext cx="1892160" cy="88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40F269A-B9A2-D373-82CB-7799620C012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97251" y="5336043"/>
                <a:ext cx="19638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8D52195-F0CD-1B59-D190-EB9597A24C88}"/>
                  </a:ext>
                </a:extLst>
              </p14:cNvPr>
              <p14:cNvContentPartPr/>
              <p14:nvPr/>
            </p14:nvContentPartPr>
            <p14:xfrm>
              <a:off x="7266531" y="5476443"/>
              <a:ext cx="176940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8D52195-F0CD-1B59-D190-EB9597A24C8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30531" y="5404443"/>
                <a:ext cx="18410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67E22C0-69C7-D8DD-F8FA-A9F58BE7682D}"/>
                  </a:ext>
                </a:extLst>
              </p14:cNvPr>
              <p14:cNvContentPartPr/>
              <p14:nvPr/>
            </p14:nvContentPartPr>
            <p14:xfrm>
              <a:off x="2596971" y="5572563"/>
              <a:ext cx="2216880" cy="166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67E22C0-69C7-D8DD-F8FA-A9F58BE7682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1331" y="5500563"/>
                <a:ext cx="2288520" cy="31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133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1778" y="202395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Tourette Syndrome: 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4000" dirty="0">
                <a:solidFill>
                  <a:srgbClr val="002060"/>
                </a:solidFill>
              </a:rPr>
              <a:t>Recognising and understanding the distinct and shared neurodivergent characteristics associated with chronic neurodevelopmental 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2835" y="4790061"/>
            <a:ext cx="9144000" cy="1655762"/>
          </a:xfrm>
        </p:spPr>
        <p:txBody>
          <a:bodyPr>
            <a:no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Hugo Critchley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77" y="405500"/>
            <a:ext cx="11574049" cy="97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17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52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NICE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recommendations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379" y="1453768"/>
            <a:ext cx="7020905" cy="1829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658" y="463953"/>
            <a:ext cx="7192379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6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735" y="1013486"/>
            <a:ext cx="7011378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3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Psychological Interventions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701528" cy="4776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Psychoeducation and signposting</a:t>
            </a:r>
          </a:p>
          <a:p>
            <a:pPr lvl="1"/>
            <a:r>
              <a:rPr lang="en-US" dirty="0"/>
              <a:t>Reassurance frequency, acceptance </a:t>
            </a:r>
          </a:p>
          <a:p>
            <a:pPr lvl="1"/>
            <a:r>
              <a:rPr lang="en-US" dirty="0"/>
              <a:t>Prognosis</a:t>
            </a:r>
          </a:p>
          <a:p>
            <a:pPr lvl="1"/>
            <a:r>
              <a:rPr lang="en-US" dirty="0"/>
              <a:t>Experiences and approach to management</a:t>
            </a:r>
          </a:p>
          <a:p>
            <a:pPr lvl="1"/>
            <a:r>
              <a:rPr lang="en-US" dirty="0"/>
              <a:t>Interaction with comorbidities  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Psychotherapy, behavioural therapy</a:t>
            </a:r>
          </a:p>
          <a:p>
            <a:pPr lvl="1"/>
            <a:r>
              <a:rPr lang="en-US" dirty="0"/>
              <a:t>Habit Reversal Therapy (HRT)</a:t>
            </a:r>
          </a:p>
          <a:p>
            <a:pPr lvl="1"/>
            <a:r>
              <a:rPr lang="en-US" dirty="0"/>
              <a:t>Comprehensive Behavioral Intervention for Tics (CBIT)</a:t>
            </a:r>
          </a:p>
          <a:p>
            <a:pPr lvl="1"/>
            <a:r>
              <a:rPr lang="en-US" dirty="0"/>
              <a:t>Exposure and Response prevention  (ERP)</a:t>
            </a:r>
          </a:p>
          <a:p>
            <a:pPr lvl="1"/>
            <a:r>
              <a:rPr lang="en-US" dirty="0"/>
              <a:t>Other cognitive behavioural therapies (e.g. ACT)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595360" y="3730752"/>
            <a:ext cx="2810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v. group</a:t>
            </a:r>
          </a:p>
        </p:txBody>
      </p:sp>
    </p:spTree>
    <p:extLst>
      <p:ext uri="{BB962C8B-B14F-4D97-AF65-F5344CB8AC3E}">
        <p14:creationId xmlns:p14="http://schemas.microsoft.com/office/powerpoint/2010/main" val="147308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Remote Behavioural Intervention for Tics (ORBIT)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online, remotely delivered</a:t>
            </a:r>
          </a:p>
          <a:p>
            <a:r>
              <a:rPr lang="en-GB" dirty="0"/>
              <a:t>therapist-supported exposure response prevention</a:t>
            </a:r>
          </a:p>
          <a:p>
            <a:r>
              <a:rPr lang="en-GB" dirty="0"/>
              <a:t>behavioural therapy for tics</a:t>
            </a:r>
          </a:p>
          <a:p>
            <a:r>
              <a:rPr lang="en-GB" dirty="0"/>
              <a:t>Translation of Karolinska BIT TIC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NICE approval 2024 for children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378" y="3192313"/>
            <a:ext cx="4882225" cy="311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08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Pharmacological interventions: For tics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Dopamine modulation  (D2 antagonism)</a:t>
            </a:r>
          </a:p>
          <a:p>
            <a:pPr lvl="1"/>
            <a:r>
              <a:rPr lang="en-US" dirty="0"/>
              <a:t>Dopamine hyper-innervation in striatum </a:t>
            </a:r>
          </a:p>
          <a:p>
            <a:pPr lvl="1"/>
            <a:r>
              <a:rPr lang="en-US" dirty="0"/>
              <a:t>Supersensitive striatal D2 receptors </a:t>
            </a:r>
          </a:p>
          <a:p>
            <a:pPr lvl="1"/>
            <a:r>
              <a:rPr lang="en-US" dirty="0"/>
              <a:t>Presynaptic </a:t>
            </a:r>
            <a:r>
              <a:rPr lang="en-US" dirty="0" err="1"/>
              <a:t>dopa</a:t>
            </a:r>
            <a:r>
              <a:rPr lang="en-US" dirty="0"/>
              <a:t> carboxylase abnormality </a:t>
            </a:r>
          </a:p>
          <a:p>
            <a:pPr lvl="1"/>
            <a:r>
              <a:rPr lang="en-US" dirty="0"/>
              <a:t>Elevated tonic synaptic dopamine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Haloperidol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Amisulpiride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Quetiapine</a:t>
            </a:r>
          </a:p>
          <a:p>
            <a:pPr marL="0" indent="0">
              <a:buNone/>
            </a:pPr>
            <a:r>
              <a:rPr lang="en-US" dirty="0"/>
              <a:t>	Risperidone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Aripiprazole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5024" y="3941043"/>
            <a:ext cx="46802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 low dose can cause significant side-effects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Hyperprolactinaemia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 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Sexual dysfunction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sedation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7648" y="1773936"/>
            <a:ext cx="391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‘Decrease excitability of motor systems’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box of pills with text and images&#10;&#10;Description automatically generated">
            <a:extLst>
              <a:ext uri="{FF2B5EF4-FFF2-40B4-BE49-F238E27FC236}">
                <a16:creationId xmlns:a16="http://schemas.microsoft.com/office/drawing/2014/main" id="{CC4EFBA7-2C39-75DE-E838-F2C43830C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785" y="4500563"/>
            <a:ext cx="27336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Pharmacological interventions: For tics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20020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Noradrenaline modulation  (alpha2 </a:t>
            </a:r>
            <a:r>
              <a:rPr lang="en-US" dirty="0" err="1">
                <a:solidFill>
                  <a:srgbClr val="FF0000"/>
                </a:solidFill>
              </a:rPr>
              <a:t>agonism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/>
              <a:t>	Clonidine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Guanfacine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Other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Tetrabenazine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Topiramate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	Clonazepam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Cannabis based </a:t>
            </a:r>
          </a:p>
          <a:p>
            <a:pPr marL="0" indent="0">
              <a:buNone/>
            </a:pPr>
            <a:r>
              <a:rPr lang="en-US" dirty="0"/>
              <a:t>	CBD</a:t>
            </a:r>
          </a:p>
          <a:p>
            <a:pPr marL="0" indent="0">
              <a:buNone/>
            </a:pPr>
            <a:r>
              <a:rPr lang="en-US" dirty="0"/>
              <a:t>	THC </a:t>
            </a:r>
            <a:r>
              <a:rPr lang="en-US" dirty="0" err="1"/>
              <a:t>Dronabinol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Botulinum Toxin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0378" y="3553691"/>
            <a:ext cx="2712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Liked by some neurologists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avoided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82305" y="2330987"/>
            <a:ext cx="54721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especially potent in adults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Effects on OCD and ADHD symptoms also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BP generally well tolerated but don’t stop suddenly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5456" y="4819548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Liked by some patients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avoided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813" y="6211669"/>
            <a:ext cx="3461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really helpful for target 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56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590421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Pharmacological interventions: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					    anxiety/OCD/compulsivity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389" y="2487361"/>
            <a:ext cx="10515600" cy="5200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SSRIs	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SNRIs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Betablocker</a:t>
            </a:r>
            <a:r>
              <a:rPr lang="en-US" dirty="0">
                <a:solidFill>
                  <a:srgbClr val="FF0000"/>
                </a:solidFill>
              </a:rPr>
              <a:t> (propranolol) 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2306" y="2499429"/>
            <a:ext cx="60472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dose can help with OCD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compulsiveness premonitory urges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Helpful if anxiety driven or anxiety comorbidity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814" y="4551311"/>
            <a:ext cx="556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if physiological arousal a tic driver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C62716-E866-2C48-29C7-68D8A3FE7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814" y="3429000"/>
            <a:ext cx="5889347" cy="309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1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As per ADHD guidance / protocols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>
                <a:solidFill>
                  <a:srgbClr val="FF0000"/>
                </a:solidFill>
              </a:rPr>
              <a:t>Stimulants </a:t>
            </a:r>
            <a:r>
              <a:rPr lang="en-US" dirty="0"/>
              <a:t>		Methylphenidate, </a:t>
            </a:r>
            <a:r>
              <a:rPr lang="en-US" dirty="0" err="1"/>
              <a:t>Dexamfetamine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		Methylphenidate MR, </a:t>
            </a:r>
            <a:r>
              <a:rPr lang="en-US" dirty="0" err="1"/>
              <a:t>Lisdexamfetamine</a:t>
            </a:r>
            <a:endParaRPr lang="en-US" dirty="0"/>
          </a:p>
          <a:p>
            <a:endParaRPr lang="en-US" dirty="0"/>
          </a:p>
          <a:p>
            <a:r>
              <a:rPr lang="en-GB" dirty="0" err="1">
                <a:solidFill>
                  <a:srgbClr val="002060"/>
                </a:solidFill>
              </a:rPr>
              <a:t>Atomoxetine</a:t>
            </a:r>
            <a:endParaRPr lang="en-GB" dirty="0">
              <a:solidFill>
                <a:srgbClr val="002060"/>
              </a:solidFill>
            </a:endParaRPr>
          </a:p>
          <a:p>
            <a:endParaRPr lang="en-US" dirty="0"/>
          </a:p>
          <a:p>
            <a:r>
              <a:rPr lang="en-US" dirty="0" err="1">
                <a:solidFill>
                  <a:srgbClr val="002060"/>
                </a:solidFill>
              </a:rPr>
              <a:t>Guanfacine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590421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Pharmacological interventions: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					    ADHD (impulsivity)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7152" y="4449217"/>
            <a:ext cx="45725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enhance control, executive self-regulation,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mitigating tics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525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Other interventions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brain stimulation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Peripheral (e.g. median) nerve </a:t>
            </a:r>
          </a:p>
          <a:p>
            <a:pPr marL="0" indent="0">
              <a:buNone/>
            </a:pPr>
            <a:r>
              <a:rPr lang="en-US" dirty="0"/>
              <a:t>    stimulation </a:t>
            </a:r>
            <a:endParaRPr lang="en-GB" dirty="0"/>
          </a:p>
        </p:txBody>
      </p:sp>
      <p:pic>
        <p:nvPicPr>
          <p:cNvPr id="1026" name="Picture 2" descr="Deep Brain Stimulation - 3D Medical Animation || ABP © on Make 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82" y="340823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Process 3"/>
          <p:cNvSpPr/>
          <p:nvPr/>
        </p:nvSpPr>
        <p:spPr>
          <a:xfrm>
            <a:off x="7051431" y="3270739"/>
            <a:ext cx="4659923" cy="509954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Clinical Trial Shows Wrist Device Significantly Reduces Tics in Tourette  Syndrome - Neuroscience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16" y="3541468"/>
            <a:ext cx="4480226" cy="331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288" y="5670089"/>
            <a:ext cx="2219635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923" y="139483"/>
            <a:ext cx="5252853" cy="6579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78" y="2267369"/>
            <a:ext cx="5519443" cy="13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08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N(copro, pali, echo)">
            <a:hlinkClick r:id="" action="ppaction://media"/>
            <a:extLst>
              <a:ext uri="{FF2B5EF4-FFF2-40B4-BE49-F238E27FC236}">
                <a16:creationId xmlns:a16="http://schemas.microsoft.com/office/drawing/2014/main" id="{7CCA9F22-EF66-8794-2E42-5B6C9A196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9424" y="499715"/>
            <a:ext cx="7828767" cy="58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3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Functional tics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32" y="1423972"/>
            <a:ext cx="7485680" cy="5186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633" y="418455"/>
            <a:ext cx="4294180" cy="2635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070" y="1380480"/>
            <a:ext cx="7787909" cy="5477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422" y="1813301"/>
            <a:ext cx="6523362" cy="391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9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2105"/>
            <a:ext cx="5460553" cy="377740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Tourette </a:t>
            </a:r>
          </a:p>
          <a:p>
            <a:r>
              <a:rPr lang="en-US" dirty="0"/>
              <a:t>gradual symptom onset</a:t>
            </a:r>
          </a:p>
          <a:p>
            <a:r>
              <a:rPr lang="en-US" dirty="0"/>
              <a:t>onset 4-6 yrs peak 10-12 yrs waning during adolescence</a:t>
            </a:r>
          </a:p>
          <a:p>
            <a:r>
              <a:rPr lang="en-US" dirty="0" err="1"/>
              <a:t>Rostrocaudal</a:t>
            </a:r>
            <a:r>
              <a:rPr lang="en-US" dirty="0"/>
              <a:t> simple to complex progression </a:t>
            </a:r>
          </a:p>
          <a:p>
            <a:r>
              <a:rPr lang="en-US" dirty="0"/>
              <a:t>males &gt; females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0840" y="1602105"/>
            <a:ext cx="5181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Functional tics</a:t>
            </a:r>
          </a:p>
          <a:p>
            <a:r>
              <a:rPr lang="en-US" dirty="0"/>
              <a:t>Rapid onset peaking within hours/days</a:t>
            </a:r>
          </a:p>
          <a:p>
            <a:r>
              <a:rPr lang="en-US" dirty="0"/>
              <a:t>later onset in adolescents young adulthood</a:t>
            </a:r>
          </a:p>
          <a:p>
            <a:r>
              <a:rPr lang="en-US" dirty="0"/>
              <a:t>not typical </a:t>
            </a:r>
            <a:r>
              <a:rPr lang="en-US" dirty="0" err="1"/>
              <a:t>rostrocaudal</a:t>
            </a:r>
            <a:r>
              <a:rPr lang="en-US" dirty="0"/>
              <a:t> progression</a:t>
            </a:r>
          </a:p>
          <a:p>
            <a:r>
              <a:rPr lang="en-US" dirty="0"/>
              <a:t>complex tics often at outset</a:t>
            </a:r>
          </a:p>
          <a:p>
            <a:r>
              <a:rPr lang="en-US" dirty="0"/>
              <a:t>large amplitude movements more common;  self/other</a:t>
            </a:r>
          </a:p>
          <a:p>
            <a:r>
              <a:rPr lang="en-US" dirty="0"/>
              <a:t>females&gt;males</a:t>
            </a:r>
          </a:p>
          <a:p>
            <a:r>
              <a:rPr lang="en-US" dirty="0"/>
              <a:t>absence of family history</a:t>
            </a:r>
          </a:p>
          <a:p>
            <a:r>
              <a:rPr lang="en-US" dirty="0"/>
              <a:t>more functional impairments high YGTSS</a:t>
            </a:r>
          </a:p>
          <a:p>
            <a:r>
              <a:rPr lang="en-US" dirty="0"/>
              <a:t>anxiety/depression;  school work absence</a:t>
            </a: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Functional tics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26" name="Picture 2" descr="Functional Tics – Functional Neurological Disorder (FND)">
            <a:extLst>
              <a:ext uri="{FF2B5EF4-FFF2-40B4-BE49-F238E27FC236}">
                <a16:creationId xmlns:a16="http://schemas.microsoft.com/office/drawing/2014/main" id="{FB789052-AE9E-3824-9ABB-85FE76C2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60" y="3598901"/>
            <a:ext cx="4137436" cy="2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ngs Not To Say To People With Tourette's Syndro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226" y="740781"/>
            <a:ext cx="9445153" cy="5312778"/>
          </a:xfrm>
        </p:spPr>
      </p:pic>
    </p:spTree>
    <p:extLst>
      <p:ext uri="{BB962C8B-B14F-4D97-AF65-F5344CB8AC3E}">
        <p14:creationId xmlns:p14="http://schemas.microsoft.com/office/powerpoint/2010/main" val="220496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Great resources at </a:t>
            </a:r>
            <a:r>
              <a:rPr lang="en-GB" dirty="0" err="1"/>
              <a:t>Tourettes</a:t>
            </a:r>
            <a:r>
              <a:rPr lang="en-GB" dirty="0"/>
              <a:t>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hlinkClick r:id="rId2"/>
              </a:rPr>
              <a:t>https://www.tourettes-action.org.uk/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European Society for the Study of Tourette Syndrome: ESSTS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82" y="2182882"/>
            <a:ext cx="9383434" cy="971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480" y="3272115"/>
            <a:ext cx="2185147" cy="29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88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781343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Rae et al. Elevated representational similarity of voluntary action and inhibition in Tourette syndrome. Brain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Rae et al. Amplified engagement of prefrontal cortex during control of voluntary action in Tourette syndrome. Brain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Rae et al. A Bayesian Account of the Sensory-Motor Interactions Underlying Symptoms of Tourette Syndrome. Front Psychiatry. 2019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Rae et al. Dimensions of interoception predict premonitory urges and tic severity in Tourette syndrome. Psychiatry Res. 2019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Rae et al. Face perception enhances insula and motor network reactivity in Tourette syndrome. Brain. 2018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Rae et al. Subjective embodiment during the rubber hand illusion predicts severity of premonitory sensations and tics in Tourette Syndrome. Conscious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Cogn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Polyanska et al. Centrality of prefrontal and motor preparation cortices to Tourette Syndrome revealed by meta-analysis of task-based neuroimaging studies.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Neuroimage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Nagai et al. Biofeedback treatment for Tourette syndrome: a preliminary randomized controlled trial.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Cogn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Neurol. 2014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Eddy et al. A controlled study of personality and affect in Tourette syndrome.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Psychiatry. 2013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Cavanna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Dissecting the Gilles de la Tourette spectrum: a factor analytic study on 639 patients. J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Neurosurg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Psychiatry. 2011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Draganski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Multispectral brain morphometry in Tourette syndrome persisting into adulthood. Brain. 2010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Nagai et al. Influence of sympathetic autonomic arousal on tics: implications for a therapeutic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behavioral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intervention for Tourette syndrome. J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Psychosom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Res. 2009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Cavanna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The Gilles de la Tourette syndrome-quality of life scale (GTS-QOL): development and validation. Neurology. 2008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Cavanna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Neuropsychiatric-developmental model for the expression of tics, pervasive developmental disorder, and schizophreniform symptomatology associated with PANDAS. World J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Psychiatry. 2009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Phenomenology of obsessive compulsive disorder in patients with Temporal Lobe Epilepsy or Tourette Syndrome. J Neuropsychiatry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Neurosci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2008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Cavanna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Catatonic signs in Gilles de la Tourette syndrome.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Cogn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Neurol. 2008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Martino et al. Anti-basal ganglia antibodies and Tourette's syndrome: a voxel-based morphometry and diffusion tensor imaging study in an adult population. J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Neurosurg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Psychiatry. 2008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Cavanna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Uneven focal shoe deterioration in Tourette syndrome.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Neuropsychiatr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 Treat. 2006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Cavanna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Schizotypal personality traits in Gilles de la Tourette syndrome.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Scand. 2007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Robertson et al. A patient with both Gilles de la Tourette's syndrome and chromosome 22q11 deletion syndrome: clue to the genetics of Gilles de la Tourette's syndrome? J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Psychosom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Res. 2006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Cavanna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Compulsive behaviours in Gilles de la Tourette syndrome.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Confinia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Neuropsychiatrica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2006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14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640395" y="6459820"/>
            <a:ext cx="42708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L. Brouillet, </a:t>
            </a: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Une Leçon Clinique à la Salpêtrière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(1887)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23" y="228602"/>
            <a:ext cx="9759462" cy="621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02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6669"/>
          <a:stretch>
            <a:fillRect/>
          </a:stretch>
        </p:blipFill>
        <p:spPr bwMode="auto">
          <a:xfrm>
            <a:off x="4085492" y="492370"/>
            <a:ext cx="7590477" cy="6045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Georges Albert Eduardo Brutus Gilles de la Tourette French neurologist, born October 30, 1857, Saint-Gervais-les-Trois-Clochers near Poitou, department Vienne; died May 26, 1904, Lausanne, Switzerland."/>
          <p:cNvPicPr>
            <a:picLocks noChangeAspect="1" noChangeArrowheads="1"/>
          </p:cNvPicPr>
          <p:nvPr/>
        </p:nvPicPr>
        <p:blipFill>
          <a:blip r:embed="rId3" cstate="print">
            <a:grayscl/>
            <a:lum contrast="34000"/>
          </a:blip>
          <a:srcRect/>
          <a:stretch>
            <a:fillRect/>
          </a:stretch>
        </p:blipFill>
        <p:spPr bwMode="auto">
          <a:xfrm>
            <a:off x="193919" y="1688367"/>
            <a:ext cx="3856038" cy="414972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lum bright="9000" contrast="40000"/>
          </a:blip>
          <a:srcRect b="7225"/>
          <a:stretch>
            <a:fillRect/>
          </a:stretch>
        </p:blipFill>
        <p:spPr bwMode="auto">
          <a:xfrm>
            <a:off x="7391400" y="422031"/>
            <a:ext cx="4143375" cy="600908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03739" y="833028"/>
            <a:ext cx="3264877" cy="64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Georges Albert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Édouard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Brutus Gilles de la Tourette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7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Tic types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742" y="1478844"/>
            <a:ext cx="11505571" cy="3973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00" y="5937956"/>
            <a:ext cx="1922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Premonitory urges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Suppressibility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7511" y="5954890"/>
            <a:ext cx="4760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Echophenomena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		Coprophenomena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Contagion		Forced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66509" y="5958580"/>
            <a:ext cx="1802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Anxiety /arousal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Stress sensitivity</a:t>
            </a:r>
          </a:p>
        </p:txBody>
      </p:sp>
    </p:spTree>
    <p:extLst>
      <p:ext uri="{BB962C8B-B14F-4D97-AF65-F5344CB8AC3E}">
        <p14:creationId xmlns:p14="http://schemas.microsoft.com/office/powerpoint/2010/main" val="1558673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Recognition of tics and comorbidities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45" y="1813099"/>
            <a:ext cx="11224364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DSM-5: Sudden rapid recurrent, non-rhythmic movements or vocalisations </a:t>
            </a:r>
          </a:p>
          <a:p>
            <a:endParaRPr lang="en-GB" dirty="0"/>
          </a:p>
          <a:p>
            <a:r>
              <a:rPr lang="en-GB" dirty="0"/>
              <a:t>usually appearing in bouts while waxing and waning in frequency, intensity, number, complexity, and kind of tic</a:t>
            </a:r>
          </a:p>
          <a:p>
            <a:endParaRPr lang="en-GB" dirty="0"/>
          </a:p>
          <a:p>
            <a:r>
              <a:rPr lang="en-GB" dirty="0"/>
              <a:t>Tic conditions / TS usually appear in childhood mostly between 5-6yrs</a:t>
            </a:r>
          </a:p>
          <a:p>
            <a:endParaRPr lang="en-GB" dirty="0"/>
          </a:p>
          <a:p>
            <a:r>
              <a:rPr lang="en-GB" dirty="0"/>
              <a:t>TS chronic &gt;1yr combination of motor and vocal/phonic tics</a:t>
            </a:r>
          </a:p>
          <a:p>
            <a:endParaRPr lang="en-GB" dirty="0"/>
          </a:p>
          <a:p>
            <a:r>
              <a:rPr lang="en-GB" dirty="0"/>
              <a:t>Co-occurring conditions: OCD, ADHD and autism common</a:t>
            </a:r>
          </a:p>
        </p:txBody>
      </p:sp>
    </p:spTree>
    <p:extLst>
      <p:ext uri="{BB962C8B-B14F-4D97-AF65-F5344CB8AC3E}">
        <p14:creationId xmlns:p14="http://schemas.microsoft.com/office/powerpoint/2010/main" val="357365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Epidemiology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0.3-1% of general population  </a:t>
            </a:r>
          </a:p>
          <a:p>
            <a:endParaRPr lang="en-GB" dirty="0"/>
          </a:p>
          <a:p>
            <a:r>
              <a:rPr lang="en-GB" dirty="0"/>
              <a:t>Mean onset c. 5yrs (&lt;40% lower?) </a:t>
            </a:r>
          </a:p>
          <a:p>
            <a:endParaRPr lang="en-GB" dirty="0"/>
          </a:p>
          <a:p>
            <a:r>
              <a:rPr lang="en-GB" dirty="0"/>
              <a:t>Mostly in under 18s; 	3:1 M:F in children</a:t>
            </a:r>
          </a:p>
          <a:p>
            <a:endParaRPr lang="en-GB" dirty="0"/>
          </a:p>
          <a:p>
            <a:r>
              <a:rPr lang="en-GB" dirty="0"/>
              <a:t>Waxing and waning course;  peaking in most between 8-12 yrs</a:t>
            </a:r>
          </a:p>
          <a:p>
            <a:endParaRPr lang="en-GB" dirty="0"/>
          </a:p>
          <a:p>
            <a:r>
              <a:rPr lang="en-GB" dirty="0"/>
              <a:t>Complex tics present later than simple tics; vocal later than motor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781E78-4246-A58E-3B74-F701F08FB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60" y="1090246"/>
            <a:ext cx="4454770" cy="233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2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Diagnostic classification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982" y="3120073"/>
            <a:ext cx="11488442" cy="3217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2400" y="2713674"/>
            <a:ext cx="10555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Labels                            Category                         TS 		            Chronic tic disorder      Provisional / transient </a:t>
            </a:r>
          </a:p>
        </p:txBody>
      </p:sp>
      <p:pic>
        <p:nvPicPr>
          <p:cNvPr id="5" name="Picture 4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8C02D3B3-A23F-1BA9-ED02-0EBA9A9C2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95" y="999903"/>
            <a:ext cx="4614129" cy="149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30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6D5FE55A9ABE46A9D905DD98CAD077" ma:contentTypeVersion="21" ma:contentTypeDescription="Create a new document." ma:contentTypeScope="" ma:versionID="9b1eaf911665a31d34cedad949e5854d">
  <xsd:schema xmlns:xsd="http://www.w3.org/2001/XMLSchema" xmlns:xs="http://www.w3.org/2001/XMLSchema" xmlns:p="http://schemas.microsoft.com/office/2006/metadata/properties" xmlns:ns1="http://schemas.microsoft.com/sharepoint/v3" xmlns:ns2="627f79bc-7708-48b5-92fa-1b8bbc7993e2" xmlns:ns3="09539a81-073b-4748-a707-610f6b1a6a73" targetNamespace="http://schemas.microsoft.com/office/2006/metadata/properties" ma:root="true" ma:fieldsID="f5dd807388b6ea0f729a5e646db45519" ns1:_="" ns2:_="" ns3:_="">
    <xsd:import namespace="http://schemas.microsoft.com/sharepoint/v3"/>
    <xsd:import namespace="627f79bc-7708-48b5-92fa-1b8bbc7993e2"/>
    <xsd:import namespace="09539a81-073b-4748-a707-610f6b1a6a7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7f79bc-7708-48b5-92fa-1b8bbc7993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612f0454-6082-49d7-b32e-35d6b85bba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39a81-073b-4748-a707-610f6b1a6a7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271367b3-0c33-4ed8-9705-67e1dcc5852e}" ma:internalName="TaxCatchAll" ma:showField="CatchAllData" ma:web="09539a81-073b-4748-a707-610f6b1a6a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PublishingExpirationDate xmlns="http://schemas.microsoft.com/sharepoint/v3" xsi:nil="true"/>
    <TaxCatchAll xmlns="09539a81-073b-4748-a707-610f6b1a6a73" xsi:nil="true"/>
    <PublishingStartDate xmlns="http://schemas.microsoft.com/sharepoint/v3" xsi:nil="true"/>
    <lcf76f155ced4ddcb4097134ff3c332f xmlns="627f79bc-7708-48b5-92fa-1b8bbc7993e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3A4E54C-7564-4EF4-A143-3EE50DED8A33}"/>
</file>

<file path=customXml/itemProps2.xml><?xml version="1.0" encoding="utf-8"?>
<ds:datastoreItem xmlns:ds="http://schemas.openxmlformats.org/officeDocument/2006/customXml" ds:itemID="{ABAC54E1-8238-486A-93ED-0C9509BBB849}"/>
</file>

<file path=customXml/itemProps3.xml><?xml version="1.0" encoding="utf-8"?>
<ds:datastoreItem xmlns:ds="http://schemas.openxmlformats.org/officeDocument/2006/customXml" ds:itemID="{CC82DC02-B5E3-4CEB-B588-6F1CF464CD7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1577</Words>
  <Application>Microsoft Office PowerPoint</Application>
  <PresentationFormat>Widescreen</PresentationFormat>
  <Paragraphs>262</Paragraphs>
  <Slides>34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Calibri Light</vt:lpstr>
      <vt:lpstr>Times New Roman</vt:lpstr>
      <vt:lpstr>Office Theme</vt:lpstr>
      <vt:lpstr>PowerPoint Presentation</vt:lpstr>
      <vt:lpstr>Tourette Syndrome:  Recognising and understanding the distinct and shared neurodivergent characteristics associated with chronic neurodevelopmental tics</vt:lpstr>
      <vt:lpstr>PowerPoint Presentation</vt:lpstr>
      <vt:lpstr>PowerPoint Presentation</vt:lpstr>
      <vt:lpstr>PowerPoint Presentation</vt:lpstr>
      <vt:lpstr>Tic types</vt:lpstr>
      <vt:lpstr>Recognition of tics and comorbidities</vt:lpstr>
      <vt:lpstr>Epidemiology</vt:lpstr>
      <vt:lpstr>Diagnostic classification</vt:lpstr>
      <vt:lpstr>PowerPoint Presentation</vt:lpstr>
      <vt:lpstr>PowerPoint Presentation</vt:lpstr>
      <vt:lpstr>PowerPoint Presentation</vt:lpstr>
      <vt:lpstr>Tic-like phenomena and co-morbidities</vt:lpstr>
      <vt:lpstr>PowerPoint Presentation</vt:lpstr>
      <vt:lpstr>Differential diagnosis</vt:lpstr>
      <vt:lpstr>Evaluation</vt:lpstr>
      <vt:lpstr>Helpful materials </vt:lpstr>
      <vt:lpstr>Management</vt:lpstr>
      <vt:lpstr>PowerPoint Presentation</vt:lpstr>
      <vt:lpstr>NICE recommendations</vt:lpstr>
      <vt:lpstr>PowerPoint Presentation</vt:lpstr>
      <vt:lpstr>Psychological Interventions</vt:lpstr>
      <vt:lpstr>Online Remote Behavioural Intervention for Tics (ORBIT)</vt:lpstr>
      <vt:lpstr>Pharmacological interventions: For tics</vt:lpstr>
      <vt:lpstr>Pharmacological interventions: For tics</vt:lpstr>
      <vt:lpstr>Pharmacological interventions:           anxiety/OCD/compulsivity</vt:lpstr>
      <vt:lpstr>Pharmacological interventions:           ADHD (impulsivity)</vt:lpstr>
      <vt:lpstr>Other interventions</vt:lpstr>
      <vt:lpstr>PowerPoint Presentation</vt:lpstr>
      <vt:lpstr>Functional tics</vt:lpstr>
      <vt:lpstr>PowerPoint Presentation</vt:lpstr>
      <vt:lpstr>PowerPoint Presentation</vt:lpstr>
      <vt:lpstr>Great resources at Tourettes Action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Michelle Braithwaite</dc:creator>
  <cp:lastModifiedBy>Michelle Braithwaite</cp:lastModifiedBy>
  <cp:revision>1</cp:revision>
  <dcterms:created xsi:type="dcterms:W3CDTF">2025-01-14T09:48:55Z</dcterms:created>
  <dcterms:modified xsi:type="dcterms:W3CDTF">2025-01-14T09:49:33Z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0x0101006B6D5FE55A9ABE46A9D905DD98CAD077</vt:lpwstr>
  </property>
</Properties>
</file>