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02"/>
    <p:restoredTop sz="94589"/>
  </p:normalViewPr>
  <p:slideViewPr>
    <p:cSldViewPr snapToGrid="0">
      <p:cViewPr>
        <p:scale>
          <a:sx n="30" d="100"/>
          <a:sy n="30" d="100"/>
        </p:scale>
        <p:origin x="2840" y="144"/>
      </p:cViewPr>
      <p:guideLst/>
    </p:cSldViewPr>
  </p:slideViewPr>
  <p:notesTextViewPr>
    <p:cViewPr>
      <p:scale>
        <a:sx n="35" d="100"/>
        <a:sy n="3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emyvic/Library/Mobile%20Documents/com~apple~CloudDocs/Doctoring%20/QI%20project%20/PSYCHIATRY%20QI/Data/Prospective%20data%20collection%20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emyvic/Library/Mobile%20Documents/com~apple~CloudDocs/Doctoring%20/QI%20project%20/PSYCHIATRY%20QI/Data/Prospective%20data%20collection%20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/jeremyvic/Library/Mobile%20Documents/com~apple~CloudDocs/Doctoring%20/QI%20project%20/PSYCHIATRY%20QI/Data/Prospective%20data%20collection%202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4000" b="1" dirty="0">
                <a:solidFill>
                  <a:schemeClr val="tx1"/>
                </a:solidFill>
              </a:rPr>
              <a:t>Percentage of 'Weekly Feedback' section completion</a:t>
            </a:r>
            <a:r>
              <a:rPr lang="en-GB" sz="4000" b="1" baseline="0" dirty="0">
                <a:solidFill>
                  <a:schemeClr val="tx1"/>
                </a:solidFill>
              </a:rPr>
              <a:t> per cycle</a:t>
            </a:r>
            <a:endParaRPr lang="en-GB" sz="40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140095124765873"/>
          <c:y val="0.16162136964762827"/>
          <c:w val="0.84413822690216578"/>
          <c:h val="0.494147762935952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COMPARISON!$C$111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rgbClr val="FF7F6E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COMPARISON!$B$112:$B$123</c:f>
              <c:strCache>
                <c:ptCount val="12"/>
                <c:pt idx="0">
                  <c:v>Nursing</c:v>
                </c:pt>
                <c:pt idx="1">
                  <c:v>OT</c:v>
                </c:pt>
                <c:pt idx="2">
                  <c:v>SLT</c:v>
                </c:pt>
                <c:pt idx="3">
                  <c:v>Physical Health </c:v>
                </c:pt>
                <c:pt idx="4">
                  <c:v>Psychiatry </c:v>
                </c:pt>
                <c:pt idx="5">
                  <c:v>Psychology </c:v>
                </c:pt>
                <c:pt idx="6">
                  <c:v>Legal </c:v>
                </c:pt>
                <c:pt idx="7">
                  <c:v>Social Care </c:v>
                </c:pt>
                <c:pt idx="8">
                  <c:v>Family/Carer</c:v>
                </c:pt>
                <c:pt idx="9">
                  <c:v>Patient Views</c:v>
                </c:pt>
                <c:pt idx="10">
                  <c:v>Admission Progress</c:v>
                </c:pt>
                <c:pt idx="11">
                  <c:v>Discharge Planning </c:v>
                </c:pt>
              </c:strCache>
            </c:strRef>
          </c:cat>
          <c:val>
            <c:numRef>
              <c:f>COMPARISON!$C$112:$C$123</c:f>
              <c:numCache>
                <c:formatCode>0.00%</c:formatCode>
                <c:ptCount val="12"/>
                <c:pt idx="0">
                  <c:v>0.91200000000000003</c:v>
                </c:pt>
                <c:pt idx="1">
                  <c:v>0.58799999999999997</c:v>
                </c:pt>
                <c:pt idx="2">
                  <c:v>0.85299999999999998</c:v>
                </c:pt>
                <c:pt idx="3" formatCode="0%">
                  <c:v>1</c:v>
                </c:pt>
                <c:pt idx="4">
                  <c:v>0.64700000000000002</c:v>
                </c:pt>
                <c:pt idx="5">
                  <c:v>0.35299999999999998</c:v>
                </c:pt>
                <c:pt idx="6">
                  <c:v>0.91200000000000003</c:v>
                </c:pt>
                <c:pt idx="7">
                  <c:v>0.64700000000000002</c:v>
                </c:pt>
                <c:pt idx="8">
                  <c:v>0.441</c:v>
                </c:pt>
                <c:pt idx="9">
                  <c:v>0.61799999999999999</c:v>
                </c:pt>
                <c:pt idx="10">
                  <c:v>0.26500000000000001</c:v>
                </c:pt>
                <c:pt idx="11">
                  <c:v>0.14699999999999999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C8-784B-AA5D-7A5472701DAE}"/>
            </c:ext>
          </c:extLst>
        </c:ser>
        <c:ser>
          <c:idx val="1"/>
          <c:order val="1"/>
          <c:tx>
            <c:strRef>
              <c:f>COMPARISON!$D$111</c:f>
              <c:strCache>
                <c:ptCount val="1"/>
                <c:pt idx="0">
                  <c:v>Cycle 2</c:v>
                </c:pt>
              </c:strCache>
            </c:strRef>
          </c:tx>
          <c:spPr>
            <a:solidFill>
              <a:srgbClr val="FFC857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COMPARISON!$B$112:$B$123</c:f>
              <c:strCache>
                <c:ptCount val="12"/>
                <c:pt idx="0">
                  <c:v>Nursing</c:v>
                </c:pt>
                <c:pt idx="1">
                  <c:v>OT</c:v>
                </c:pt>
                <c:pt idx="2">
                  <c:v>SLT</c:v>
                </c:pt>
                <c:pt idx="3">
                  <c:v>Physical Health </c:v>
                </c:pt>
                <c:pt idx="4">
                  <c:v>Psychiatry </c:v>
                </c:pt>
                <c:pt idx="5">
                  <c:v>Psychology </c:v>
                </c:pt>
                <c:pt idx="6">
                  <c:v>Legal </c:v>
                </c:pt>
                <c:pt idx="7">
                  <c:v>Social Care </c:v>
                </c:pt>
                <c:pt idx="8">
                  <c:v>Family/Carer</c:v>
                </c:pt>
                <c:pt idx="9">
                  <c:v>Patient Views</c:v>
                </c:pt>
                <c:pt idx="10">
                  <c:v>Admission Progress</c:v>
                </c:pt>
                <c:pt idx="11">
                  <c:v>Discharge Planning </c:v>
                </c:pt>
              </c:strCache>
            </c:strRef>
          </c:cat>
          <c:val>
            <c:numRef>
              <c:f>COMPARISON!$D$112:$D$123</c:f>
              <c:numCache>
                <c:formatCode>0.00%</c:formatCode>
                <c:ptCount val="12"/>
                <c:pt idx="0">
                  <c:v>0.92600000000000005</c:v>
                </c:pt>
                <c:pt idx="1">
                  <c:v>0.92600000000000005</c:v>
                </c:pt>
                <c:pt idx="2" formatCode="0%">
                  <c:v>1</c:v>
                </c:pt>
                <c:pt idx="3" formatCode="0%">
                  <c:v>1</c:v>
                </c:pt>
                <c:pt idx="4">
                  <c:v>0.25900000000000001</c:v>
                </c:pt>
                <c:pt idx="5">
                  <c:v>3.6999999999999998E-2</c:v>
                </c:pt>
                <c:pt idx="6">
                  <c:v>0.96299999999999997</c:v>
                </c:pt>
                <c:pt idx="7" formatCode="0%">
                  <c:v>1</c:v>
                </c:pt>
                <c:pt idx="8">
                  <c:v>0.55600000000000005</c:v>
                </c:pt>
                <c:pt idx="9">
                  <c:v>0.70399999999999996</c:v>
                </c:pt>
                <c:pt idx="10">
                  <c:v>0.96299999999999997</c:v>
                </c:pt>
                <c:pt idx="11">
                  <c:v>0.92600000000000005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C8-784B-AA5D-7A5472701DAE}"/>
            </c:ext>
          </c:extLst>
        </c:ser>
        <c:ser>
          <c:idx val="2"/>
          <c:order val="2"/>
          <c:tx>
            <c:strRef>
              <c:f>COMPARISON!$E$111</c:f>
              <c:strCache>
                <c:ptCount val="1"/>
                <c:pt idx="0">
                  <c:v>Cycle 3</c:v>
                </c:pt>
              </c:strCache>
            </c:strRef>
          </c:tx>
          <c:spPr>
            <a:solidFill>
              <a:srgbClr val="55D6A8"/>
            </a:solidFill>
            <a:ln w="6350"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COMPARISON!$B$112:$B$123</c:f>
              <c:strCache>
                <c:ptCount val="12"/>
                <c:pt idx="0">
                  <c:v>Nursing</c:v>
                </c:pt>
                <c:pt idx="1">
                  <c:v>OT</c:v>
                </c:pt>
                <c:pt idx="2">
                  <c:v>SLT</c:v>
                </c:pt>
                <c:pt idx="3">
                  <c:v>Physical Health </c:v>
                </c:pt>
                <c:pt idx="4">
                  <c:v>Psychiatry </c:v>
                </c:pt>
                <c:pt idx="5">
                  <c:v>Psychology </c:v>
                </c:pt>
                <c:pt idx="6">
                  <c:v>Legal </c:v>
                </c:pt>
                <c:pt idx="7">
                  <c:v>Social Care </c:v>
                </c:pt>
                <c:pt idx="8">
                  <c:v>Family/Carer</c:v>
                </c:pt>
                <c:pt idx="9">
                  <c:v>Patient Views</c:v>
                </c:pt>
                <c:pt idx="10">
                  <c:v>Admission Progress</c:v>
                </c:pt>
                <c:pt idx="11">
                  <c:v>Discharge Planning </c:v>
                </c:pt>
              </c:strCache>
            </c:strRef>
          </c:cat>
          <c:val>
            <c:numRef>
              <c:f>COMPARISON!$E$112:$E$123</c:f>
              <c:numCache>
                <c:formatCode>0%</c:formatCode>
                <c:ptCount val="12"/>
                <c:pt idx="0">
                  <c:v>1</c:v>
                </c:pt>
                <c:pt idx="1">
                  <c:v>0.74</c:v>
                </c:pt>
                <c:pt idx="2" formatCode="0.00%">
                  <c:v>0.96299999999999997</c:v>
                </c:pt>
                <c:pt idx="3">
                  <c:v>1</c:v>
                </c:pt>
                <c:pt idx="4" formatCode="0.00%">
                  <c:v>0.59299999999999997</c:v>
                </c:pt>
                <c:pt idx="5">
                  <c:v>0.37</c:v>
                </c:pt>
                <c:pt idx="6">
                  <c:v>1</c:v>
                </c:pt>
                <c:pt idx="7">
                  <c:v>1</c:v>
                </c:pt>
                <c:pt idx="8">
                  <c:v>0.63</c:v>
                </c:pt>
                <c:pt idx="9" formatCode="0.00%">
                  <c:v>0.88900000000000001</c:v>
                </c:pt>
                <c:pt idx="10">
                  <c:v>1</c:v>
                </c:pt>
                <c:pt idx="11" formatCode="0.00%">
                  <c:v>0.92600000000000005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C8-784B-AA5D-7A5472701D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71"/>
        <c:overlap val="-69"/>
        <c:axId val="989273984"/>
        <c:axId val="989275776"/>
      </c:barChart>
      <c:catAx>
        <c:axId val="98927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989275776"/>
        <c:crosses val="autoZero"/>
        <c:auto val="1"/>
        <c:lblAlgn val="ctr"/>
        <c:lblOffset val="100"/>
        <c:noMultiLvlLbl val="0"/>
      </c:catAx>
      <c:valAx>
        <c:axId val="9892757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98927398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I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G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4000" b="1" dirty="0">
                <a:solidFill>
                  <a:schemeClr val="tx1"/>
                </a:solidFill>
              </a:rPr>
              <a:t>Percentage of 'Plan</a:t>
            </a:r>
            <a:r>
              <a:rPr lang="en-GB" sz="4000" b="1" baseline="0" dirty="0">
                <a:solidFill>
                  <a:schemeClr val="tx1"/>
                </a:solidFill>
              </a:rPr>
              <a:t>’ outcome documentation completion per cycle </a:t>
            </a:r>
            <a:endParaRPr lang="en-GB" sz="4000" b="1" dirty="0">
              <a:solidFill>
                <a:schemeClr val="tx1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140095124765873"/>
          <c:y val="0.1965903346186357"/>
          <c:w val="0.84413822690216578"/>
          <c:h val="0.496491761345060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COMPARISON!$C$170</c:f>
              <c:strCache>
                <c:ptCount val="1"/>
                <c:pt idx="0">
                  <c:v>Baseline </c:v>
                </c:pt>
              </c:strCache>
            </c:strRef>
          </c:tx>
          <c:spPr>
            <a:solidFill>
              <a:srgbClr val="FF7F6E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COMPARISON!$B$171:$B$178</c:f>
              <c:strCache>
                <c:ptCount val="8"/>
                <c:pt idx="0">
                  <c:v>Nursing </c:v>
                </c:pt>
                <c:pt idx="1">
                  <c:v>OT</c:v>
                </c:pt>
                <c:pt idx="2">
                  <c:v>SLT</c:v>
                </c:pt>
                <c:pt idx="3">
                  <c:v>Medical</c:v>
                </c:pt>
                <c:pt idx="4">
                  <c:v>Psychology</c:v>
                </c:pt>
                <c:pt idx="5">
                  <c:v>Psychiatry</c:v>
                </c:pt>
                <c:pt idx="6">
                  <c:v>Social Care</c:v>
                </c:pt>
                <c:pt idx="7">
                  <c:v>OVERALL</c:v>
                </c:pt>
              </c:strCache>
            </c:strRef>
          </c:cat>
          <c:val>
            <c:numRef>
              <c:f>COMPARISON!$C$171:$C$178</c:f>
              <c:numCache>
                <c:formatCode>0.00%</c:formatCode>
                <c:ptCount val="8"/>
                <c:pt idx="0">
                  <c:v>0.17899999999999999</c:v>
                </c:pt>
                <c:pt idx="1">
                  <c:v>0.312</c:v>
                </c:pt>
                <c:pt idx="2">
                  <c:v>0.65400000000000003</c:v>
                </c:pt>
                <c:pt idx="3">
                  <c:v>0.59099999999999997</c:v>
                </c:pt>
                <c:pt idx="4" formatCode="0%">
                  <c:v>0.09</c:v>
                </c:pt>
                <c:pt idx="5">
                  <c:v>0.42899999999999999</c:v>
                </c:pt>
                <c:pt idx="6">
                  <c:v>0.21099999999999999</c:v>
                </c:pt>
                <c:pt idx="7">
                  <c:v>0.35899999999999999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22-D442-80DB-A2032730E120}"/>
            </c:ext>
          </c:extLst>
        </c:ser>
        <c:ser>
          <c:idx val="1"/>
          <c:order val="1"/>
          <c:tx>
            <c:strRef>
              <c:f>COMPARISON!$D$170</c:f>
              <c:strCache>
                <c:ptCount val="1"/>
                <c:pt idx="0">
                  <c:v>Cycle 2</c:v>
                </c:pt>
              </c:strCache>
            </c:strRef>
          </c:tx>
          <c:spPr>
            <a:solidFill>
              <a:srgbClr val="FFC857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COMPARISON!$B$171:$B$178</c:f>
              <c:strCache>
                <c:ptCount val="8"/>
                <c:pt idx="0">
                  <c:v>Nursing </c:v>
                </c:pt>
                <c:pt idx="1">
                  <c:v>OT</c:v>
                </c:pt>
                <c:pt idx="2">
                  <c:v>SLT</c:v>
                </c:pt>
                <c:pt idx="3">
                  <c:v>Medical</c:v>
                </c:pt>
                <c:pt idx="4">
                  <c:v>Psychology</c:v>
                </c:pt>
                <c:pt idx="5">
                  <c:v>Psychiatry</c:v>
                </c:pt>
                <c:pt idx="6">
                  <c:v>Social Care</c:v>
                </c:pt>
                <c:pt idx="7">
                  <c:v>OVERALL</c:v>
                </c:pt>
              </c:strCache>
            </c:strRef>
          </c:cat>
          <c:val>
            <c:numRef>
              <c:f>COMPARISON!$D$171:$D$178</c:f>
              <c:numCache>
                <c:formatCode>0.00%</c:formatCode>
                <c:ptCount val="8"/>
                <c:pt idx="0" formatCode="0%">
                  <c:v>0.75</c:v>
                </c:pt>
                <c:pt idx="1">
                  <c:v>0.625</c:v>
                </c:pt>
                <c:pt idx="2" formatCode="0%">
                  <c:v>0.96</c:v>
                </c:pt>
                <c:pt idx="3">
                  <c:v>0.85699999999999998</c:v>
                </c:pt>
                <c:pt idx="4" formatCode="0%">
                  <c:v>0.5</c:v>
                </c:pt>
                <c:pt idx="5">
                  <c:v>0.78600000000000003</c:v>
                </c:pt>
                <c:pt idx="6">
                  <c:v>0.66700000000000004</c:v>
                </c:pt>
                <c:pt idx="7" formatCode="0%">
                  <c:v>0.77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22-D442-80DB-A2032730E120}"/>
            </c:ext>
          </c:extLst>
        </c:ser>
        <c:ser>
          <c:idx val="2"/>
          <c:order val="2"/>
          <c:tx>
            <c:strRef>
              <c:f>COMPARISON!$E$170</c:f>
              <c:strCache>
                <c:ptCount val="1"/>
                <c:pt idx="0">
                  <c:v>Cycle 3</c:v>
                </c:pt>
              </c:strCache>
            </c:strRef>
          </c:tx>
          <c:spPr>
            <a:solidFill>
              <a:srgbClr val="55D6A8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COMPARISON!$B$171:$B$178</c:f>
              <c:strCache>
                <c:ptCount val="8"/>
                <c:pt idx="0">
                  <c:v>Nursing </c:v>
                </c:pt>
                <c:pt idx="1">
                  <c:v>OT</c:v>
                </c:pt>
                <c:pt idx="2">
                  <c:v>SLT</c:v>
                </c:pt>
                <c:pt idx="3">
                  <c:v>Medical</c:v>
                </c:pt>
                <c:pt idx="4">
                  <c:v>Psychology</c:v>
                </c:pt>
                <c:pt idx="5">
                  <c:v>Psychiatry</c:v>
                </c:pt>
                <c:pt idx="6">
                  <c:v>Social Care</c:v>
                </c:pt>
                <c:pt idx="7">
                  <c:v>OVERALL</c:v>
                </c:pt>
              </c:strCache>
            </c:strRef>
          </c:cat>
          <c:val>
            <c:numRef>
              <c:f>COMPARISON!$E$171:$E$178</c:f>
              <c:numCache>
                <c:formatCode>0%</c:formatCode>
                <c:ptCount val="8"/>
                <c:pt idx="0">
                  <c:v>0.7</c:v>
                </c:pt>
                <c:pt idx="1">
                  <c:v>0.7</c:v>
                </c:pt>
                <c:pt idx="2" formatCode="0.00%">
                  <c:v>0.85709999999999997</c:v>
                </c:pt>
                <c:pt idx="3">
                  <c:v>1</c:v>
                </c:pt>
                <c:pt idx="4">
                  <c:v>1</c:v>
                </c:pt>
                <c:pt idx="5" formatCode="0.00%">
                  <c:v>0.94399999999999995</c:v>
                </c:pt>
                <c:pt idx="6" formatCode="0.00%">
                  <c:v>0.83299999999999996</c:v>
                </c:pt>
                <c:pt idx="7" formatCode="0.00%">
                  <c:v>0.84899999999999998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22-D442-80DB-A2032730E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69"/>
        <c:axId val="1831274688"/>
        <c:axId val="1864773888"/>
      </c:barChart>
      <c:catAx>
        <c:axId val="183127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1864773888"/>
        <c:crosses val="autoZero"/>
        <c:auto val="1"/>
        <c:lblAlgn val="ctr"/>
        <c:lblOffset val="100"/>
        <c:noMultiLvlLbl val="0"/>
      </c:catAx>
      <c:valAx>
        <c:axId val="186477388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1831274688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I"/>
        </a:p>
      </c:txPr>
    </c:legend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tx1"/>
      </a:solidFill>
    </a:ln>
    <a:effectLst/>
  </c:spPr>
  <c:txPr>
    <a:bodyPr/>
    <a:lstStyle/>
    <a:p>
      <a:pPr>
        <a:defRPr/>
      </a:pPr>
      <a:endParaRPr lang="en-G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GB" sz="4000" b="1" i="0" u="none" strike="noStrike" kern="1200" spc="0" baseline="0" dirty="0">
                <a:solidFill>
                  <a:schemeClr val="tx1"/>
                </a:solidFill>
              </a:rPr>
              <a:t>Mean percentage score of ‘Weekly Feedback' section completion per cycle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 b="1">
                <a:solidFill>
                  <a:schemeClr val="tx1"/>
                </a:solidFill>
              </a:defRPr>
            </a:pPr>
            <a:r>
              <a:rPr lang="en-GB" sz="4000" b="1" dirty="0">
                <a:solidFill>
                  <a:schemeClr val="tx1"/>
                </a:solidFill>
              </a:rPr>
              <a:t>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40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GI"/>
        </a:p>
      </c:txPr>
    </c:title>
    <c:autoTitleDeleted val="0"/>
    <c:plotArea>
      <c:layout>
        <c:manualLayout>
          <c:layoutTarget val="inner"/>
          <c:xMode val="edge"/>
          <c:yMode val="edge"/>
          <c:x val="0.17894276088527264"/>
          <c:y val="0.36154043459213575"/>
          <c:w val="0.75698256457538327"/>
          <c:h val="0.443803328105032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COMPARISON!$B$144</c:f>
              <c:strCache>
                <c:ptCount val="1"/>
                <c:pt idx="0">
                  <c:v>Average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7F6E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F49-E94D-B06A-9EE2734C5076}"/>
              </c:ext>
            </c:extLst>
          </c:dPt>
          <c:dPt>
            <c:idx val="1"/>
            <c:invertIfNegative val="0"/>
            <c:bubble3D val="0"/>
            <c:spPr>
              <a:solidFill>
                <a:srgbClr val="FFC857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F49-E94D-B06A-9EE2734C5076}"/>
              </c:ext>
            </c:extLst>
          </c:dPt>
          <c:dPt>
            <c:idx val="2"/>
            <c:invertIfNegative val="0"/>
            <c:bubble3D val="0"/>
            <c:spPr>
              <a:solidFill>
                <a:srgbClr val="55D6A8"/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F49-E94D-B06A-9EE2734C507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G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COMPARISON!$C$143:$E$143</c:f>
              <c:strCache>
                <c:ptCount val="3"/>
                <c:pt idx="0">
                  <c:v>Baseline</c:v>
                </c:pt>
                <c:pt idx="1">
                  <c:v>Cycle 2</c:v>
                </c:pt>
                <c:pt idx="2">
                  <c:v>Cycle 3</c:v>
                </c:pt>
              </c:strCache>
            </c:strRef>
          </c:cat>
          <c:val>
            <c:numRef>
              <c:f>COMPARISON!$C$144:$E$144</c:f>
              <c:numCache>
                <c:formatCode>0.00%</c:formatCode>
                <c:ptCount val="3"/>
                <c:pt idx="0">
                  <c:v>0.61499999999999999</c:v>
                </c:pt>
                <c:pt idx="1">
                  <c:v>0.77200000000000002</c:v>
                </c:pt>
                <c:pt idx="2" formatCode="0%">
                  <c:v>0.84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F49-E94D-B06A-9EE2734C5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508588864"/>
        <c:axId val="989714560"/>
      </c:barChart>
      <c:catAx>
        <c:axId val="150858886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989714560"/>
        <c:crosses val="autoZero"/>
        <c:auto val="1"/>
        <c:lblAlgn val="ctr"/>
        <c:lblOffset val="100"/>
        <c:noMultiLvlLbl val="0"/>
      </c:catAx>
      <c:valAx>
        <c:axId val="989714560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GI"/>
          </a:p>
        </c:txPr>
        <c:crossAx val="1508588864"/>
        <c:crosses val="max"/>
        <c:crossBetween val="between"/>
        <c:min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  <a:ln>
      <a:solidFill>
        <a:schemeClr val="dk1"/>
      </a:solidFill>
    </a:ln>
    <a:effectLst/>
  </c:spPr>
  <c:txPr>
    <a:bodyPr/>
    <a:lstStyle/>
    <a:p>
      <a:pPr>
        <a:defRPr/>
      </a:pPr>
      <a:endParaRPr lang="en-G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0B8007-A226-C746-A6EF-93D77C98FB2F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B1306-9504-1E46-AE13-602083E16FFA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509855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86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73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59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46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9325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3190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7054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919" algn="l" defTabSz="3507730" rtl="0" eaLnBrk="1" latinLnBrk="0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EB1306-9504-1E46-AE13-602083E16FFA}" type="slidenum">
              <a:rPr lang="en-GI" smtClean="0"/>
              <a:t>1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4112368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368749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2990300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992712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3104964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29521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4110213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2353897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1875116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357155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1871741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74745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BA202A-6B55-B940-A02F-22E30BA9163D}" type="datetimeFigureOut">
              <a:rPr lang="en-GI" smtClean="0"/>
              <a:t>17/09/2026</a:t>
            </a:fld>
            <a:endParaRPr lang="en-G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05E9D5-5A5E-8449-88CF-0C20CE6485C8}" type="slidenum">
              <a:rPr lang="en-GI" smtClean="0"/>
              <a:t>‹#›</a:t>
            </a:fld>
            <a:endParaRPr lang="en-GI"/>
          </a:p>
        </p:txBody>
      </p:sp>
    </p:spTree>
    <p:extLst>
      <p:ext uri="{BB962C8B-B14F-4D97-AF65-F5344CB8AC3E}">
        <p14:creationId xmlns:p14="http://schemas.microsoft.com/office/powerpoint/2010/main" val="225120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1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D3431CB-AA5E-F2C0-EA67-E80E2B1836A4}"/>
              </a:ext>
            </a:extLst>
          </p:cNvPr>
          <p:cNvSpPr/>
          <p:nvPr/>
        </p:nvSpPr>
        <p:spPr>
          <a:xfrm>
            <a:off x="185737" y="254001"/>
            <a:ext cx="29903737" cy="337026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5500" b="1" dirty="0"/>
              <a:t>Enhancing MDT Documentation Compliance Through Redesign of the Weekly Patient Review Meeting Template in an Intellectual and Developmental Disabilities Inpatient Ward</a:t>
            </a:r>
            <a:r>
              <a:rPr lang="en-GI" sz="5500" dirty="0"/>
              <a:t> </a:t>
            </a:r>
          </a:p>
          <a:p>
            <a:pPr algn="ctr"/>
            <a:r>
              <a:rPr lang="en-GI" sz="3500" b="1" dirty="0">
                <a:solidFill>
                  <a:schemeClr val="tx1"/>
                </a:solidFill>
              </a:rPr>
              <a:t>Authors</a:t>
            </a:r>
            <a:r>
              <a:rPr lang="en-GI" sz="3500" dirty="0">
                <a:solidFill>
                  <a:schemeClr val="tx1"/>
                </a:solidFill>
              </a:rPr>
              <a:t>: Dr J.Victor</a:t>
            </a:r>
            <a:r>
              <a:rPr lang="en-GI" sz="3500" baseline="30000" dirty="0">
                <a:solidFill>
                  <a:schemeClr val="tx1"/>
                </a:solidFill>
              </a:rPr>
              <a:t>1,2</a:t>
            </a:r>
            <a:r>
              <a:rPr lang="en-GI" sz="3500" dirty="0">
                <a:solidFill>
                  <a:schemeClr val="tx1"/>
                </a:solidFill>
              </a:rPr>
              <a:t>, Dr A.Ghosh</a:t>
            </a:r>
            <a:r>
              <a:rPr lang="en-GI" sz="3500" baseline="30000" dirty="0">
                <a:solidFill>
                  <a:schemeClr val="tx1"/>
                </a:solidFill>
              </a:rPr>
              <a:t>1,2</a:t>
            </a:r>
            <a:r>
              <a:rPr lang="en-GI" sz="3500" dirty="0">
                <a:solidFill>
                  <a:schemeClr val="tx1"/>
                </a:solidFill>
              </a:rPr>
              <a:t>, Dr N.Zulkifli</a:t>
            </a:r>
            <a:r>
              <a:rPr lang="en-GI" sz="3500" baseline="30000" dirty="0">
                <a:solidFill>
                  <a:schemeClr val="tx1"/>
                </a:solidFill>
              </a:rPr>
              <a:t>2</a:t>
            </a:r>
            <a:r>
              <a:rPr lang="en-GI" sz="3500" dirty="0">
                <a:solidFill>
                  <a:schemeClr val="tx1"/>
                </a:solidFill>
              </a:rPr>
              <a:t>, Dr M.Akinduyi</a:t>
            </a:r>
            <a:r>
              <a:rPr lang="en-GI" sz="3500" baseline="30000" dirty="0">
                <a:solidFill>
                  <a:schemeClr val="tx1"/>
                </a:solidFill>
              </a:rPr>
              <a:t>2</a:t>
            </a:r>
            <a:r>
              <a:rPr lang="en-GI" sz="3500" dirty="0">
                <a:solidFill>
                  <a:schemeClr val="tx1"/>
                </a:solidFill>
              </a:rPr>
              <a:t>, Dr D.Bagalkote</a:t>
            </a:r>
            <a:r>
              <a:rPr lang="en-GI" sz="3500" baseline="30000" dirty="0">
                <a:solidFill>
                  <a:schemeClr val="tx1"/>
                </a:solidFill>
              </a:rPr>
              <a:t>2</a:t>
            </a:r>
            <a:endParaRPr lang="en-GI" sz="3500" dirty="0">
              <a:solidFill>
                <a:schemeClr val="tx1"/>
              </a:solidFill>
            </a:endParaRPr>
          </a:p>
          <a:p>
            <a:pPr algn="ctr"/>
            <a:r>
              <a:rPr lang="en-GI" sz="3500" b="1" dirty="0">
                <a:solidFill>
                  <a:schemeClr val="tx1"/>
                </a:solidFill>
              </a:rPr>
              <a:t>Affiliations</a:t>
            </a:r>
            <a:r>
              <a:rPr lang="en-GI" sz="3500" dirty="0">
                <a:solidFill>
                  <a:schemeClr val="tx1"/>
                </a:solidFill>
              </a:rPr>
              <a:t>: 1. Nottingham University Hospitals NHS Trust, 2. Nottinghamshire Healthcare NHS Foundation Trust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C879FE-93E4-3C3D-1A52-297887C8E284}"/>
              </a:ext>
            </a:extLst>
          </p:cNvPr>
          <p:cNvSpPr/>
          <p:nvPr/>
        </p:nvSpPr>
        <p:spPr>
          <a:xfrm>
            <a:off x="177621" y="3742149"/>
            <a:ext cx="14872743" cy="672349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I" sz="4500" b="1" dirty="0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E58963-AC51-3C2A-135F-EA1AB6BDDBBC}"/>
              </a:ext>
            </a:extLst>
          </p:cNvPr>
          <p:cNvSpPr/>
          <p:nvPr/>
        </p:nvSpPr>
        <p:spPr>
          <a:xfrm>
            <a:off x="185737" y="4416368"/>
            <a:ext cx="14864628" cy="106308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I" sz="4000" dirty="0"/>
              <a:t>Patient Review Meeting (PRM) documents are used by various members of the multidisciplinary team (MDT) as part of the weekly ward round. The PRM is comprised of two main sections; the ‘weekly feedback’ section detailing MDT assessments and observations for the week, and a ‘Plan’ section, outlining actions for each patient.</a:t>
            </a:r>
          </a:p>
          <a:p>
            <a:pPr algn="just"/>
            <a:endParaRPr lang="en-GI" sz="4000" dirty="0"/>
          </a:p>
          <a:p>
            <a:pPr algn="just"/>
            <a:r>
              <a:rPr lang="en-GI" sz="4000" dirty="0"/>
              <a:t>Incomplete or inconsistent documentation can obscure clinical decisions, weaken accountability and disrupt continuity of care. Staff described the existing PRM template as lengthy, repetitive and difficult to complete.</a:t>
            </a:r>
          </a:p>
          <a:p>
            <a:pPr algn="just"/>
            <a:endParaRPr lang="en-GI" sz="4000" dirty="0"/>
          </a:p>
          <a:p>
            <a:pPr algn="just"/>
            <a:r>
              <a:rPr lang="en-GI" sz="4000" dirty="0"/>
              <a:t>This quality improvement project aimed to create a more clear and practical template to increase MDT engagement and improve the documentation and follow-up of agreed actions during ward rounds.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A8ED26-FAEF-2AE2-6287-05FA8357F62C}"/>
              </a:ext>
            </a:extLst>
          </p:cNvPr>
          <p:cNvSpPr/>
          <p:nvPr/>
        </p:nvSpPr>
        <p:spPr>
          <a:xfrm>
            <a:off x="196363" y="15270676"/>
            <a:ext cx="14864628" cy="779568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I" sz="4500" b="1" dirty="0">
                <a:solidFill>
                  <a:schemeClr val="bg1"/>
                </a:solidFill>
              </a:rPr>
              <a:t>Methods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E2741B-557C-2DEF-EED8-5249B9DDA5C5}"/>
              </a:ext>
            </a:extLst>
          </p:cNvPr>
          <p:cNvSpPr/>
          <p:nvPr/>
        </p:nvSpPr>
        <p:spPr>
          <a:xfrm>
            <a:off x="196363" y="15944894"/>
            <a:ext cx="14864628" cy="1214720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Baseline measurement:</a:t>
            </a:r>
            <a:r>
              <a:rPr lang="en-GI" sz="4000" dirty="0"/>
              <a:t> PRM documents from April 2026 were retrospectively audited. Completion rates of ‘weekly feedback’ and ‘plan’ outcome documentation sections were reviewed.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Staff consultation:</a:t>
            </a:r>
            <a:r>
              <a:rPr lang="en-GI" sz="4000" dirty="0"/>
              <a:t> Questionnaires sent to MDT members assessed usability, barriers to completion and opportunities for improvement.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Intervention 1:</a:t>
            </a:r>
            <a:r>
              <a:rPr lang="en-GI" sz="4000" dirty="0"/>
              <a:t> Audit findings and staff feedback informed a template redesign with simplified formatting, improved visibility of key clinical information and restructuring of the plan section.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Post-intervention evaluation:</a:t>
            </a:r>
            <a:r>
              <a:rPr lang="en-GI" sz="4000" dirty="0"/>
              <a:t> Documentation rates and user experience were evaluated over four weeks.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Sustainability intervention 2: </a:t>
            </a:r>
            <a:r>
              <a:rPr lang="en-GI" sz="4000" dirty="0"/>
              <a:t>Profession-specific completion prompts were embedded into the existing morning safety handover.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Re-audit:</a:t>
            </a:r>
            <a:r>
              <a:rPr lang="en-GI" sz="4000" dirty="0"/>
              <a:t> A further four-week audit assessed whether improvements were sustained.</a:t>
            </a:r>
          </a:p>
          <a:p>
            <a:pPr marL="742950" lvl="0" indent="-742950" algn="just">
              <a:buFont typeface="+mj-lt"/>
              <a:buAutoNum type="arabicPeriod"/>
            </a:pPr>
            <a:r>
              <a:rPr lang="en-GI" sz="4000" b="1" dirty="0"/>
              <a:t>Project handover</a:t>
            </a:r>
            <a:r>
              <a:rPr lang="en-GI" sz="4000" dirty="0"/>
              <a:t>: Incoming resident doctors to take over the project.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60A44F-5A4F-BB4E-0C49-BE58C8980BFE}"/>
              </a:ext>
            </a:extLst>
          </p:cNvPr>
          <p:cNvSpPr/>
          <p:nvPr/>
        </p:nvSpPr>
        <p:spPr>
          <a:xfrm>
            <a:off x="196363" y="28382765"/>
            <a:ext cx="14883356" cy="672349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I" sz="4500" b="1" dirty="0">
                <a:solidFill>
                  <a:schemeClr val="bg1"/>
                </a:solidFill>
              </a:rPr>
              <a:t>Intervention 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1276A5-2DE6-A50E-F5B2-86E6C0CC9C6E}"/>
              </a:ext>
            </a:extLst>
          </p:cNvPr>
          <p:cNvSpPr/>
          <p:nvPr/>
        </p:nvSpPr>
        <p:spPr>
          <a:xfrm>
            <a:off x="196363" y="29020984"/>
            <a:ext cx="14883355" cy="7352695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I" sz="2200" dirty="0"/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AD445A-831B-2325-2A72-11251D19A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065" y="29271226"/>
            <a:ext cx="4796565" cy="6793464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FDA37B-6984-A732-5A3B-CFC419D415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605" y="29271226"/>
            <a:ext cx="4812453" cy="6793464"/>
          </a:xfrm>
          <a:prstGeom prst="rect">
            <a:avLst/>
          </a:prstGeom>
          <a:ln>
            <a:solidFill>
              <a:schemeClr val="dk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F03EA27-69E3-5C8C-6E76-0EA01E488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4730" y="29271226"/>
            <a:ext cx="4812452" cy="6811787"/>
          </a:xfrm>
          <a:prstGeom prst="rect">
            <a:avLst/>
          </a:prstGeom>
          <a:ln>
            <a:solidFill>
              <a:schemeClr val="dk1"/>
            </a:solidFill>
          </a:ln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065F59E-39CA-32BB-0E6A-AACFE1AF0A3D}"/>
              </a:ext>
            </a:extLst>
          </p:cNvPr>
          <p:cNvSpPr/>
          <p:nvPr/>
        </p:nvSpPr>
        <p:spPr>
          <a:xfrm>
            <a:off x="15243587" y="3742149"/>
            <a:ext cx="14854002" cy="672349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I" sz="4500" b="1" dirty="0">
                <a:solidFill>
                  <a:schemeClr val="bg1"/>
                </a:solidFill>
              </a:rPr>
              <a:t>Results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D3B4DC9-9E64-097C-0D93-15FCC513D052}"/>
              </a:ext>
            </a:extLst>
          </p:cNvPr>
          <p:cNvSpPr/>
          <p:nvPr/>
        </p:nvSpPr>
        <p:spPr>
          <a:xfrm>
            <a:off x="15243581" y="4416367"/>
            <a:ext cx="14845893" cy="3195731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I" sz="2200" dirty="0"/>
              <a:t> </a:t>
            </a:r>
          </a:p>
        </p:txBody>
      </p: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0ACFC522-61BF-56A3-9345-D2356584C1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0384781"/>
              </p:ext>
            </p:extLst>
          </p:nvPr>
        </p:nvGraphicFramePr>
        <p:xfrm>
          <a:off x="15437222" y="10498200"/>
          <a:ext cx="14448413" cy="1053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184B8A61-F3BF-6E97-4629-4AB2C9FF47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8270135"/>
              </p:ext>
            </p:extLst>
          </p:nvPr>
        </p:nvGraphicFramePr>
        <p:xfrm>
          <a:off x="15437222" y="21139263"/>
          <a:ext cx="14424186" cy="10537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Chart 19">
            <a:extLst>
              <a:ext uri="{FF2B5EF4-FFF2-40B4-BE49-F238E27FC236}">
                <a16:creationId xmlns:a16="http://schemas.microsoft.com/office/drawing/2014/main" id="{0EECEB4B-5829-871F-C22A-BAF417A12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5390549"/>
              </p:ext>
            </p:extLst>
          </p:nvPr>
        </p:nvGraphicFramePr>
        <p:xfrm>
          <a:off x="15437217" y="31855144"/>
          <a:ext cx="14424187" cy="432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EB4ECA8D-5E02-313B-D31F-6385593647D9}"/>
              </a:ext>
            </a:extLst>
          </p:cNvPr>
          <p:cNvSpPr/>
          <p:nvPr/>
        </p:nvSpPr>
        <p:spPr>
          <a:xfrm>
            <a:off x="15437222" y="4582272"/>
            <a:ext cx="14448412" cy="57373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>
                <a:solidFill>
                  <a:schemeClr val="tx1"/>
                </a:solidFill>
              </a:rPr>
              <a:t>88 PRM documents were reviewed throughout the project: 34 at baseline, 27 in cycle 2 and 27 in cycle 3.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>
                <a:solidFill>
                  <a:schemeClr val="tx1"/>
                </a:solidFill>
              </a:rPr>
              <a:t>Overall ‘weekly feedback’ completion increased from 64.4% to 77.2%, then 84.0%.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>
                <a:solidFill>
                  <a:schemeClr val="tx1"/>
                </a:solidFill>
              </a:rPr>
              <a:t>‘Plan’ outcome documentation improved from 35.9% to 77.0%, then 84.9%.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>
                <a:solidFill>
                  <a:schemeClr val="tx1"/>
                </a:solidFill>
              </a:rPr>
              <a:t>The greatest improvements were in discharge planning (14.7% to 92.6%) and admission progress (26.5% to 100%).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>
                <a:solidFill>
                  <a:schemeClr val="tx1"/>
                </a:solidFill>
              </a:rPr>
              <a:t>Mean staff-rated usability increased from 5.9/10 to 8.7/10.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84103A1-BD72-52DE-98D9-C7C0FFE78071}"/>
              </a:ext>
            </a:extLst>
          </p:cNvPr>
          <p:cNvSpPr/>
          <p:nvPr/>
        </p:nvSpPr>
        <p:spPr>
          <a:xfrm>
            <a:off x="196363" y="36597167"/>
            <a:ext cx="29903737" cy="639095"/>
          </a:xfrm>
          <a:prstGeom prst="rect">
            <a:avLst/>
          </a:prstGeom>
          <a:solidFill>
            <a:schemeClr val="bg2">
              <a:lumMod val="25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I" sz="4500" b="1" dirty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AB6A54-4B9B-B11F-6111-9DAB2BE64D6B}"/>
              </a:ext>
            </a:extLst>
          </p:cNvPr>
          <p:cNvSpPr/>
          <p:nvPr/>
        </p:nvSpPr>
        <p:spPr>
          <a:xfrm>
            <a:off x="206995" y="37236851"/>
            <a:ext cx="29893105" cy="415584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/>
              <a:t>Redesigning the PRM template improved ‘weekly feedback’ completion from 64.4% to 84.0% and ‘plan’ outcomes documentation from 35.9% to 84.9%.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/>
              <a:t>Simplifying the layout made key information easier to record and strengthened the ownership and follow-up of MDT actions.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/>
              <a:t>Embedding profession-specific prompts into the existing morning safety handover helped sustain improvement.</a:t>
            </a:r>
          </a:p>
          <a:p>
            <a:pPr marL="571500" lvl="0" indent="-571500" algn="just">
              <a:buFont typeface="Arial" panose="020B0604020202020204" pitchFamily="34" charset="0"/>
              <a:buChar char="•"/>
            </a:pPr>
            <a:r>
              <a:rPr lang="en-GI" sz="4000" dirty="0"/>
              <a:t>This project demonstrates that small, co-designed changes to routine documentation can improve MDT engagement, accountability and continuity of care in intellectual and developmental disabilities inpatient ward.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3AE2814-0FD2-9EA7-D172-FB1F3AA3100B}"/>
              </a:ext>
            </a:extLst>
          </p:cNvPr>
          <p:cNvSpPr/>
          <p:nvPr/>
        </p:nvSpPr>
        <p:spPr>
          <a:xfrm>
            <a:off x="196363" y="41616179"/>
            <a:ext cx="29893105" cy="93358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GI" sz="3000" b="1" dirty="0"/>
              <a:t>Conflict of Interest Declaration</a:t>
            </a:r>
            <a:r>
              <a:rPr lang="en-GI" sz="3000" dirty="0"/>
              <a:t>: All authors have declared no conflict of interest</a:t>
            </a:r>
          </a:p>
        </p:txBody>
      </p:sp>
    </p:spTree>
    <p:extLst>
      <p:ext uri="{BB962C8B-B14F-4D97-AF65-F5344CB8AC3E}">
        <p14:creationId xmlns:p14="http://schemas.microsoft.com/office/powerpoint/2010/main" val="34118325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9043</TotalTime>
  <Words>548</Words>
  <Application>Microsoft Macintosh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VICTOR, Jeremy (NOTTINGHAM UNIVERSITY HOSPITALS NHS TRUST)</dc:creator>
  <cp:lastModifiedBy>VICTOR, Jeremy (NOTTINGHAM UNIVERSITY HOSPITALS NHS TRUST)</cp:lastModifiedBy>
  <cp:revision>12</cp:revision>
  <cp:lastPrinted>2026-09-17T18:23:19Z</cp:lastPrinted>
  <dcterms:created xsi:type="dcterms:W3CDTF">2026-09-10T11:18:20Z</dcterms:created>
  <dcterms:modified xsi:type="dcterms:W3CDTF">2026-09-17T18:51:53Z</dcterms:modified>
</cp:coreProperties>
</file>