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0"/>
  </p:notesMasterIdLst>
  <p:handoutMasterIdLst>
    <p:handoutMasterId r:id="rId41"/>
  </p:handoutMasterIdLst>
  <p:sldIdLst>
    <p:sldId id="367" r:id="rId5"/>
    <p:sldId id="371" r:id="rId6"/>
    <p:sldId id="369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0099"/>
    <a:srgbClr val="000066"/>
    <a:srgbClr val="969696"/>
    <a:srgbClr val="306090"/>
    <a:srgbClr val="003399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9C2113-E973-4FDC-97A8-E848BBD5A531}" v="21" dt="2021-02-11T14:30:59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530" y="60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Hartley" userId="83e12469-cf1b-4f8b-97de-6ddc47da7346" providerId="ADAL" clId="{909C2113-E973-4FDC-97A8-E848BBD5A531}"/>
    <pc:docChg chg="custSel delSld modSld delMainMaster">
      <pc:chgData name="Chloe Hartley" userId="83e12469-cf1b-4f8b-97de-6ddc47da7346" providerId="ADAL" clId="{909C2113-E973-4FDC-97A8-E848BBD5A531}" dt="2021-02-11T14:30:59.118" v="35"/>
      <pc:docMkLst>
        <pc:docMk/>
      </pc:docMkLst>
      <pc:sldChg chg="delSp modSp del mod delDesignElem">
        <pc:chgData name="Chloe Hartley" userId="83e12469-cf1b-4f8b-97de-6ddc47da7346" providerId="ADAL" clId="{909C2113-E973-4FDC-97A8-E848BBD5A531}" dt="2021-02-11T14:12:54.145" v="23" actId="47"/>
        <pc:sldMkLst>
          <pc:docMk/>
          <pc:sldMk cId="4155165696" sldId="256"/>
        </pc:sldMkLst>
        <pc:spChg chg="mod">
          <ac:chgData name="Chloe Hartley" userId="83e12469-cf1b-4f8b-97de-6ddc47da7346" providerId="ADAL" clId="{909C2113-E973-4FDC-97A8-E848BBD5A531}" dt="2021-02-11T14:12:48.144" v="22" actId="1076"/>
          <ac:spMkLst>
            <pc:docMk/>
            <pc:sldMk cId="4155165696" sldId="256"/>
            <ac:spMk id="10" creationId="{62F996D3-F75C-4AE1-BC2E-4FA2B2D7FD17}"/>
          </ac:spMkLst>
        </pc:spChg>
        <pc:picChg chg="del mod">
          <ac:chgData name="Chloe Hartley" userId="83e12469-cf1b-4f8b-97de-6ddc47da7346" providerId="ADAL" clId="{909C2113-E973-4FDC-97A8-E848BBD5A531}" dt="2021-02-11T14:12:45.613" v="21" actId="1076"/>
          <ac:picMkLst>
            <pc:docMk/>
            <pc:sldMk cId="4155165696" sldId="256"/>
            <ac:picMk id="6" creationId="{9A1BC33C-FBC6-4B26-B377-5F0BE02E7494}"/>
          </ac:picMkLst>
        </pc:picChg>
      </pc:sldChg>
      <pc:sldChg chg="delSp">
        <pc:chgData name="Chloe Hartley" userId="83e12469-cf1b-4f8b-97de-6ddc47da7346" providerId="ADAL" clId="{909C2113-E973-4FDC-97A8-E848BBD5A531}" dt="2021-02-11T14:12:17.914" v="13"/>
        <pc:sldMkLst>
          <pc:docMk/>
          <pc:sldMk cId="0" sldId="367"/>
        </pc:sldMkLst>
        <pc:picChg chg="del">
          <ac:chgData name="Chloe Hartley" userId="83e12469-cf1b-4f8b-97de-6ddc47da7346" providerId="ADAL" clId="{909C2113-E973-4FDC-97A8-E848BBD5A531}" dt="2021-02-11T14:11:08.961" v="1"/>
          <ac:picMkLst>
            <pc:docMk/>
            <pc:sldMk cId="0" sldId="367"/>
            <ac:picMk id="2" creationId="{29575BFF-1343-41D3-9D35-C43FFA325B71}"/>
          </ac:picMkLst>
        </pc:picChg>
        <pc:picChg chg="del">
          <ac:chgData name="Chloe Hartley" userId="83e12469-cf1b-4f8b-97de-6ddc47da7346" providerId="ADAL" clId="{909C2113-E973-4FDC-97A8-E848BBD5A531}" dt="2021-02-11T14:12:17.914" v="13"/>
          <ac:picMkLst>
            <pc:docMk/>
            <pc:sldMk cId="0" sldId="367"/>
            <ac:picMk id="3" creationId="{26084571-1160-4859-BA80-54342F20BF77}"/>
          </ac:picMkLst>
        </pc:picChg>
      </pc:sldChg>
      <pc:sldChg chg="modTransition">
        <pc:chgData name="Chloe Hartley" userId="83e12469-cf1b-4f8b-97de-6ddc47da7346" providerId="ADAL" clId="{909C2113-E973-4FDC-97A8-E848BBD5A531}" dt="2021-02-11T14:30:59.118" v="35"/>
        <pc:sldMkLst>
          <pc:docMk/>
          <pc:sldMk cId="486263256" sldId="403"/>
        </pc:sldMkLst>
      </pc:sldChg>
      <pc:sldMasterChg chg="del delSldLayout">
        <pc:chgData name="Chloe Hartley" userId="83e12469-cf1b-4f8b-97de-6ddc47da7346" providerId="ADAL" clId="{909C2113-E973-4FDC-97A8-E848BBD5A531}" dt="2021-02-11T14:10:58.911" v="0" actId="47"/>
        <pc:sldMasterMkLst>
          <pc:docMk/>
          <pc:sldMasterMk cId="1331695481" sldId="2147483661"/>
        </pc:sldMasterMkLst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3291172810" sldId="2147483662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4175479236" sldId="2147483663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2830287254" sldId="2147483664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1784864391" sldId="2147483665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1755181826" sldId="2147483666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593359179" sldId="2147483667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4293526739" sldId="2147483668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2811774023" sldId="2147483669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1688198921" sldId="2147483670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1124447806" sldId="2147483671"/>
          </pc:sldLayoutMkLst>
        </pc:sldLayoutChg>
        <pc:sldLayoutChg chg="del">
          <pc:chgData name="Chloe Hartley" userId="83e12469-cf1b-4f8b-97de-6ddc47da7346" providerId="ADAL" clId="{909C2113-E973-4FDC-97A8-E848BBD5A531}" dt="2021-02-11T14:10:58.911" v="0" actId="47"/>
          <pc:sldLayoutMkLst>
            <pc:docMk/>
            <pc:sldMasterMk cId="1331695481" sldId="2147483661"/>
            <pc:sldLayoutMk cId="314377008" sldId="2147483672"/>
          </pc:sldLayoutMkLst>
        </pc:sldLayoutChg>
      </pc:sldMasterChg>
      <pc:sldMasterChg chg="del delSldLayout">
        <pc:chgData name="Chloe Hartley" userId="83e12469-cf1b-4f8b-97de-6ddc47da7346" providerId="ADAL" clId="{909C2113-E973-4FDC-97A8-E848BBD5A531}" dt="2021-02-11T14:12:06.966" v="11" actId="47"/>
        <pc:sldMasterMkLst>
          <pc:docMk/>
          <pc:sldMasterMk cId="2262681225" sldId="2147483661"/>
        </pc:sldMasterMkLst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1487293135" sldId="2147483662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942792279" sldId="2147483663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3754000777" sldId="2147483664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1118822189" sldId="2147483665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1703698691" sldId="2147483666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1915769685" sldId="2147483667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2752279905" sldId="2147483668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3085353842" sldId="2147483669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3089212855" sldId="2147483670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1976622456" sldId="2147483671"/>
          </pc:sldLayoutMkLst>
        </pc:sldLayoutChg>
        <pc:sldLayoutChg chg="del">
          <pc:chgData name="Chloe Hartley" userId="83e12469-cf1b-4f8b-97de-6ddc47da7346" providerId="ADAL" clId="{909C2113-E973-4FDC-97A8-E848BBD5A531}" dt="2021-02-11T14:12:06.966" v="11" actId="47"/>
          <pc:sldLayoutMkLst>
            <pc:docMk/>
            <pc:sldMasterMk cId="2262681225" sldId="2147483661"/>
            <pc:sldLayoutMk cId="3492201873" sldId="2147483672"/>
          </pc:sldLayoutMkLst>
        </pc:sldLayoutChg>
      </pc:sldMasterChg>
      <pc:sldMasterChg chg="del delSldLayout">
        <pc:chgData name="Chloe Hartley" userId="83e12469-cf1b-4f8b-97de-6ddc47da7346" providerId="ADAL" clId="{909C2113-E973-4FDC-97A8-E848BBD5A531}" dt="2021-02-11T14:12:12.495" v="12" actId="47"/>
        <pc:sldMasterMkLst>
          <pc:docMk/>
          <pc:sldMasterMk cId="2696421990" sldId="2147483661"/>
        </pc:sldMasterMkLst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2431626117" sldId="2147483662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1509155415" sldId="2147483663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845034863" sldId="2147483664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3859509206" sldId="2147483665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3407178212" sldId="2147483666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913636123" sldId="2147483667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2903602892" sldId="2147483668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796946578" sldId="2147483669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3710024613" sldId="2147483670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3700726447" sldId="2147483671"/>
          </pc:sldLayoutMkLst>
        </pc:sldLayoutChg>
        <pc:sldLayoutChg chg="del">
          <pc:chgData name="Chloe Hartley" userId="83e12469-cf1b-4f8b-97de-6ddc47da7346" providerId="ADAL" clId="{909C2113-E973-4FDC-97A8-E848BBD5A531}" dt="2021-02-11T14:12:12.495" v="12" actId="47"/>
          <pc:sldLayoutMkLst>
            <pc:docMk/>
            <pc:sldMasterMk cId="2696421990" sldId="2147483661"/>
            <pc:sldLayoutMk cId="19981772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745E13B-564F-492E-B44D-46885EFC0B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4ACCAD6C-C2A0-42EF-9D78-3EB64E75B5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3924ABF2-3218-4AB2-9CA5-B146FDD3C09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7D176A3D-E3F3-4B25-B7E1-751FC2CECEB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865DC61-BFC4-4A30-AD7C-2AB725A06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2240085-0261-4FAB-8792-7238BE6A11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8996AE5-D1FF-45E5-83E4-2B4F1795BE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E44A314-C26F-4625-8264-05520661E4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96D814F-F4F8-44AE-AE78-1DE0A11CEF5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463FE6B2-DED1-439F-8C9D-0E89355776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BD5DDD45-E285-423A-BB79-4D7AB2DD2F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78F6BC9-0F77-4AC4-B3B1-EC8D6C29CC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E7C6C6-1C93-403D-A13F-56B66FDEA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28863E-77DD-410A-B036-2D287F262A8B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75458" name="Rectangle 2">
            <a:extLst>
              <a:ext uri="{FF2B5EF4-FFF2-40B4-BE49-F238E27FC236}">
                <a16:creationId xmlns:a16="http://schemas.microsoft.com/office/drawing/2014/main" id="{7C597F54-B3DF-4502-8BEF-7C8125AE6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95BDA82A-3BFB-49A6-8B6B-919254C6F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Rectangle 24">
            <a:extLst>
              <a:ext uri="{FF2B5EF4-FFF2-40B4-BE49-F238E27FC236}">
                <a16:creationId xmlns:a16="http://schemas.microsoft.com/office/drawing/2014/main" id="{0368BC36-C5DC-4216-B61E-089C7085C3EA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95600"/>
            <a:ext cx="7772400" cy="1828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45" name="Rectangle 25">
            <a:extLst>
              <a:ext uri="{FF2B5EF4-FFF2-40B4-BE49-F238E27FC236}">
                <a16:creationId xmlns:a16="http://schemas.microsoft.com/office/drawing/2014/main" id="{80950133-5CFF-4066-BB6A-DA73D8BBD7C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68863"/>
            <a:ext cx="6400800" cy="1296987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46" name="Rectangle 26">
            <a:extLst>
              <a:ext uri="{FF2B5EF4-FFF2-40B4-BE49-F238E27FC236}">
                <a16:creationId xmlns:a16="http://schemas.microsoft.com/office/drawing/2014/main" id="{655C0B6E-8CE1-47B7-A983-6620A475049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47" name="Rectangle 27">
            <a:extLst>
              <a:ext uri="{FF2B5EF4-FFF2-40B4-BE49-F238E27FC236}">
                <a16:creationId xmlns:a16="http://schemas.microsoft.com/office/drawing/2014/main" id="{1403C4D7-A93A-43AD-B007-117D247BA8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48" name="Rectangle 28">
            <a:extLst>
              <a:ext uri="{FF2B5EF4-FFF2-40B4-BE49-F238E27FC236}">
                <a16:creationId xmlns:a16="http://schemas.microsoft.com/office/drawing/2014/main" id="{71D7793B-278C-4171-A28E-3D6DB64DF5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E5679C-D0E4-4192-91E6-01E516A96E6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152" name="Picture 32" descr="High Res Logo Stand blue grey2006">
            <a:extLst>
              <a:ext uri="{FF2B5EF4-FFF2-40B4-BE49-F238E27FC236}">
                <a16:creationId xmlns:a16="http://schemas.microsoft.com/office/drawing/2014/main" id="{761DEC08-4684-4E31-82F8-6786E334C9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476250"/>
            <a:ext cx="1917700" cy="22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70015-CEA0-47B4-9B2F-480ACDA23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A47A6-6C1A-4EAE-8994-E8BD38FA3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4402A-BAC2-4464-8A38-CD53F5689E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CEA2C-CA6E-45B5-B8E0-D6280F8AF0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0949D9-DFFB-400C-A5BD-9717A296DF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208C13-BF3E-4EE2-B9E2-923FC58AF6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070705"/>
      </p:ext>
    </p:extLst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BD0C7-E487-4645-9CA3-E12B5BBA7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832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00019-205E-4A7E-9CA5-2BB6BB598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832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719CA-C587-4C9A-95C6-EA174F116D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978C3-ABAE-4F60-BCF5-5FF69964BB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000C8F-352A-4A0A-A892-E29B6C66B6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7923ED-A73D-4BDC-A259-5B700C3B14A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30276"/>
      </p:ext>
    </p:extLst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C55D-B196-41CD-BBFB-DF03A3F0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9E9D7-6D06-40DD-BB60-EAA88E33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DBAE-CCCB-4811-AEDC-B464A1F47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17041-4D4C-4750-B217-B2DB7DD7C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DA248-CA0F-4C0C-997E-B663C7D4AE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33F2E5-6C6C-4EB6-82C3-DC4DDF3F483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075242"/>
      </p:ext>
    </p:extLst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7322-A382-4700-9CC6-8BE2C691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4F0AB-78F9-4716-BB0C-BF32A8F2C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6F79D-F728-4BE8-8210-6870F911CA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9837C-94E5-4951-8806-F19C01F2E4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25A9E-FA36-4463-A52A-CCD66124DA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1389C4-6434-467B-B96C-14CC05526D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50662"/>
      </p:ext>
    </p:extLst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7B2F-6905-46FD-8461-63EAAD54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E1C2-8A25-4E2D-9705-FB62AF90D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499D-6411-4B98-9991-B8324FE5F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6A432-64FC-4A37-AF26-7C209C721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0857C-4C67-4BD5-8AF0-8C5F38F06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47E472-EEBB-496B-B29B-87480E2077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0F4DA-9AC2-4A54-A363-5DA006A2F3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309798"/>
      </p:ext>
    </p:extLst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FA41-51BD-4537-A12A-25B1D9CF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C2627-BDB5-4C69-8E96-A4B978F9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2C1AFA-6CB8-4A13-998C-A004FE70A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812BD-C370-4E98-9646-0A86B3AA43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9C208-93F7-4EFA-B620-A2B906FD4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54677CA-26D4-4151-8063-32AD1490D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26F94A-7739-401F-9761-E326841C88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B2EB7-C344-4B4E-A72C-BF8332A9AB7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FC39296-C0FE-43E5-BB71-28683340D8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072268"/>
      </p:ext>
    </p:extLst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845B-0D56-4A12-81DF-A171BCB7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3265C4-F9F8-42F8-B6ED-A7DBDFD4FB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57983-EF7C-4C91-9D8C-8FFD070FD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A9F918-7B28-4240-8361-BB165A6C4C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F4141-39E7-4E96-B997-AA24A5615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386939"/>
      </p:ext>
    </p:extLst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AB4CA3-E211-4E40-AE30-BD7B1667E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E25B31-F944-4E9A-85CE-331AE2F03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A2229C-2779-4693-9E52-3C28CE79BE9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B0835-9839-4248-B136-347AA543A4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240038"/>
      </p:ext>
    </p:extLst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1E96-60D6-4F93-A251-8DF38288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BC71-C0B0-4A85-BA72-7AFCD04D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76B9E-0B25-4C67-B6A4-37F6310B5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B96D0-CF64-4355-8F18-9D6CCF1DC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D82D9-365D-42D1-9E2D-12BFC6185C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5297DE-177F-4371-84D8-A78F9429EE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69C07-C453-4EED-82AB-845F526583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73506"/>
      </p:ext>
    </p:extLst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9353-8B48-4D6A-8E23-522B4117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75B5E-0BE3-4FA5-90C4-A13671D1C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D44B8-20D8-4649-A7A3-348EB3120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83297-8D80-415D-B9DC-23CB78AA6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A8AA-9BF7-4D09-9CB5-C1C52E850F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F31046-0D89-49B7-A4BB-BA6B722076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2942AD-95F4-4647-9F78-D2EAB761DB9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390815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Rectangle 24">
            <a:extLst>
              <a:ext uri="{FF2B5EF4-FFF2-40B4-BE49-F238E27FC236}">
                <a16:creationId xmlns:a16="http://schemas.microsoft.com/office/drawing/2014/main" id="{ECFDB7AE-1BF2-4497-97AB-52DB07EFC0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1663" y="404813"/>
            <a:ext cx="670718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370962CB-5369-4EE9-ABCA-D86F108BB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22" name="Rectangle 26">
            <a:extLst>
              <a:ext uri="{FF2B5EF4-FFF2-40B4-BE49-F238E27FC236}">
                <a16:creationId xmlns:a16="http://schemas.microsoft.com/office/drawing/2014/main" id="{13F9C6EB-B20E-4487-9727-48469107E6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23" name="Rectangle 27">
            <a:extLst>
              <a:ext uri="{FF2B5EF4-FFF2-40B4-BE49-F238E27FC236}">
                <a16:creationId xmlns:a16="http://schemas.microsoft.com/office/drawing/2014/main" id="{800E9801-4B65-4794-9B85-D013AF76EF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9F5327A-6C68-40A6-AB8E-2ED53AE80B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24" name="Rectangle 28">
            <a:extLst>
              <a:ext uri="{FF2B5EF4-FFF2-40B4-BE49-F238E27FC236}">
                <a16:creationId xmlns:a16="http://schemas.microsoft.com/office/drawing/2014/main" id="{51F2740C-61FB-48B2-9239-30B7A5054A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 altLang="en-US"/>
          </a:p>
        </p:txBody>
      </p:sp>
      <p:pic>
        <p:nvPicPr>
          <p:cNvPr id="4128" name="Picture 32" descr="High Res Logo Stand blue grey2006">
            <a:extLst>
              <a:ext uri="{FF2B5EF4-FFF2-40B4-BE49-F238E27FC236}">
                <a16:creationId xmlns:a16="http://schemas.microsoft.com/office/drawing/2014/main" id="{B147DB3E-A5F8-4ABD-B471-9C42DC7530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60350"/>
            <a:ext cx="1150938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§"/>
        <a:defRPr sz="2800" b="1" kern="1200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§"/>
        <a:defRPr sz="2400" b="1" kern="1200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§"/>
        <a:defRPr sz="2000" b="1" kern="1200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§"/>
        <a:defRPr b="1" kern="1200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Font typeface="Wingdings" panose="05000000000000000000" pitchFamily="2" charset="2"/>
        <a:buChar char="§"/>
        <a:defRPr sz="1600" b="1" kern="1200">
          <a:solidFill>
            <a:srgbClr val="777777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KMjZn2QnFQ?feature=oembed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3607863.2020.172785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93279DDD-532C-4097-BF32-C2E3675310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76872"/>
            <a:ext cx="7772400" cy="1828800"/>
          </a:xfrm>
        </p:spPr>
        <p:txBody>
          <a:bodyPr/>
          <a:lstStyle/>
          <a:p>
            <a:r>
              <a:rPr lang="en-GB" altLang="en-US" sz="2800" dirty="0"/>
              <a:t>Young Onset Dementia Webinar</a:t>
            </a:r>
            <a:endParaRPr lang="en-GB" altLang="en-US" dirty="0"/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39594B54-8554-41CD-9C84-ACE1CD7FAE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43608" y="3457235"/>
            <a:ext cx="7128792" cy="3284133"/>
          </a:xfrm>
        </p:spPr>
        <p:txBody>
          <a:bodyPr/>
          <a:lstStyle/>
          <a:p>
            <a:r>
              <a:rPr lang="en-GB" altLang="en-US" sz="2000" dirty="0"/>
              <a:t>Dr Janet Carter</a:t>
            </a:r>
          </a:p>
          <a:p>
            <a:r>
              <a:rPr lang="en-GB" altLang="en-US" sz="1400" dirty="0"/>
              <a:t>Associate Professor of Old Age Psychiatry UCL Division of Psychiatry Consultant in OAP, NELFT</a:t>
            </a:r>
          </a:p>
          <a:p>
            <a:r>
              <a:rPr lang="en-GB" altLang="en-US" sz="2000" dirty="0"/>
              <a:t>Dr Paul Gallagher</a:t>
            </a:r>
          </a:p>
          <a:p>
            <a:r>
              <a:rPr lang="en-GB" altLang="en-US" sz="1400" dirty="0"/>
              <a:t>ST7 Psychiatry Dual Trainee, ELFT</a:t>
            </a:r>
          </a:p>
          <a:p>
            <a:r>
              <a:rPr lang="en-GB" altLang="en-US" sz="2000" dirty="0"/>
              <a:t>Dr Joanne Hew</a:t>
            </a:r>
          </a:p>
          <a:p>
            <a:r>
              <a:rPr lang="en-GB" altLang="en-US" sz="1400" dirty="0"/>
              <a:t>ST4 Psychiatry Dual Trainee, ELFT</a:t>
            </a:r>
          </a:p>
          <a:p>
            <a:r>
              <a:rPr lang="en-GB" altLang="en-US" sz="2000" dirty="0"/>
              <a:t>Dr Mohan Bhat</a:t>
            </a:r>
          </a:p>
          <a:p>
            <a:r>
              <a:rPr lang="en-GB" altLang="en-US" sz="1400" dirty="0"/>
              <a:t>Academic Secretary Faculty of Old Age Psychiatry</a:t>
            </a:r>
          </a:p>
          <a:p>
            <a:r>
              <a:rPr lang="en-GB" altLang="en-US" sz="1400" dirty="0"/>
              <a:t>Consultant in OAP, NELFT </a:t>
            </a:r>
          </a:p>
        </p:txBody>
      </p:sp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Examinations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Mental state – unremarkable </a:t>
            </a:r>
          </a:p>
          <a:p>
            <a:pPr lvl="1"/>
            <a:r>
              <a:rPr lang="en-GB" sz="2000" dirty="0"/>
              <a:t>Cognitive Screening (ACE III) </a:t>
            </a:r>
          </a:p>
          <a:p>
            <a:pPr lvl="1"/>
            <a:r>
              <a:rPr lang="en-GB" sz="2000" dirty="0"/>
              <a:t>Total 89/100</a:t>
            </a:r>
          </a:p>
          <a:p>
            <a:pPr lvl="1"/>
            <a:r>
              <a:rPr lang="en-GB" sz="2000" dirty="0"/>
              <a:t>Attention 18/18</a:t>
            </a:r>
          </a:p>
          <a:p>
            <a:pPr lvl="1"/>
            <a:r>
              <a:rPr lang="en-GB" sz="2000" dirty="0"/>
              <a:t>Fluency 11/14</a:t>
            </a:r>
          </a:p>
          <a:p>
            <a:pPr lvl="1"/>
            <a:r>
              <a:rPr lang="en-GB" sz="2000" dirty="0"/>
              <a:t>Memory 19/26</a:t>
            </a:r>
          </a:p>
          <a:p>
            <a:pPr lvl="1"/>
            <a:r>
              <a:rPr lang="en-GB" sz="2000" dirty="0"/>
              <a:t>Language 25/26</a:t>
            </a:r>
          </a:p>
          <a:p>
            <a:pPr lvl="1"/>
            <a:r>
              <a:rPr lang="en-GB" sz="2000" dirty="0"/>
              <a:t>Visuospatial 16/16</a:t>
            </a:r>
          </a:p>
          <a:p>
            <a:r>
              <a:rPr lang="en-GB" sz="2400" dirty="0"/>
              <a:t>Neurological examination</a:t>
            </a:r>
          </a:p>
          <a:p>
            <a:pPr lvl="1"/>
            <a:r>
              <a:rPr lang="en-GB" sz="2000" dirty="0"/>
              <a:t>Myoclonic jerks observed, otherwise unremarkable</a:t>
            </a:r>
          </a:p>
          <a:p>
            <a:r>
              <a:rPr lang="en-GB" sz="2400" dirty="0"/>
              <a:t>Concluded Diagnosis – Amnestic MCI  </a:t>
            </a:r>
          </a:p>
        </p:txBody>
      </p:sp>
    </p:spTree>
    <p:extLst>
      <p:ext uri="{BB962C8B-B14F-4D97-AF65-F5344CB8AC3E}">
        <p14:creationId xmlns:p14="http://schemas.microsoft.com/office/powerpoint/2010/main" val="3153205322"/>
      </p:ext>
    </p:extLst>
  </p:cSld>
  <p:clrMapOvr>
    <a:masterClrMapping/>
  </p:clrMapOvr>
  <p:transition spd="slow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Young Onset Dementia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Collateral history </a:t>
            </a:r>
          </a:p>
          <a:p>
            <a:pPr lvl="1"/>
            <a:r>
              <a:rPr lang="en-US" sz="2000" dirty="0" err="1"/>
              <a:t>Behaviour</a:t>
            </a:r>
            <a:r>
              <a:rPr lang="en-US" sz="2000" dirty="0"/>
              <a:t> changes (loss of sympathy, empathy, compulsive </a:t>
            </a:r>
            <a:r>
              <a:rPr lang="en-US" sz="2000" dirty="0" err="1"/>
              <a:t>behaviours</a:t>
            </a:r>
            <a:r>
              <a:rPr lang="en-US" sz="2000" dirty="0"/>
              <a:t>) </a:t>
            </a:r>
          </a:p>
          <a:p>
            <a:pPr lvl="1"/>
            <a:r>
              <a:rPr lang="en-US" sz="2000" dirty="0"/>
              <a:t>Changes in appetite preference, swallowing problems, oral fixation </a:t>
            </a:r>
          </a:p>
          <a:p>
            <a:pPr lvl="1"/>
            <a:r>
              <a:rPr lang="en-US" sz="2000" dirty="0"/>
              <a:t>Occupational history, level of daily function</a:t>
            </a:r>
          </a:p>
          <a:p>
            <a:pPr lvl="1"/>
            <a:r>
              <a:rPr lang="en-US" sz="2000" dirty="0"/>
              <a:t>Change in sleep pattern </a:t>
            </a:r>
          </a:p>
          <a:p>
            <a:pPr lvl="1"/>
            <a:r>
              <a:rPr lang="en-US" sz="2000" dirty="0"/>
              <a:t>Change in ability to read and write</a:t>
            </a:r>
          </a:p>
          <a:p>
            <a:r>
              <a:rPr lang="en-US" sz="2400" dirty="0"/>
              <a:t>Family history </a:t>
            </a:r>
          </a:p>
          <a:p>
            <a:pPr lvl="1"/>
            <a:r>
              <a:rPr lang="en-US" sz="2000" dirty="0"/>
              <a:t>Three generations (if possible)</a:t>
            </a:r>
          </a:p>
          <a:p>
            <a:pPr lvl="1"/>
            <a:r>
              <a:rPr lang="en-US" sz="2000" dirty="0"/>
              <a:t>First degree relative with YOD </a:t>
            </a:r>
          </a:p>
        </p:txBody>
      </p:sp>
    </p:spTree>
    <p:extLst>
      <p:ext uri="{BB962C8B-B14F-4D97-AF65-F5344CB8AC3E}">
        <p14:creationId xmlns:p14="http://schemas.microsoft.com/office/powerpoint/2010/main" val="980805269"/>
      </p:ext>
    </p:extLst>
  </p:cSld>
  <p:clrMapOvr>
    <a:masterClrMapping/>
  </p:clrMapOvr>
  <p:transition spd="slow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Young Onset Dementia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Neurological examination </a:t>
            </a:r>
          </a:p>
          <a:p>
            <a:pPr lvl="1"/>
            <a:r>
              <a:rPr lang="en-US" dirty="0"/>
              <a:t>Cerebellar signs</a:t>
            </a:r>
          </a:p>
          <a:p>
            <a:pPr lvl="1"/>
            <a:r>
              <a:rPr lang="en-US" dirty="0"/>
              <a:t>Fasciculation </a:t>
            </a:r>
          </a:p>
          <a:p>
            <a:pPr lvl="1"/>
            <a:r>
              <a:rPr lang="en-US" dirty="0"/>
              <a:t>Extra-pyramidal features </a:t>
            </a:r>
          </a:p>
          <a:p>
            <a:pPr lvl="2"/>
            <a:r>
              <a:rPr lang="en-US" dirty="0"/>
              <a:t>e.g. parkinsonism, abnormal movements</a:t>
            </a:r>
          </a:p>
          <a:p>
            <a:r>
              <a:rPr lang="en-US" dirty="0"/>
              <a:t>Cognitive assessment </a:t>
            </a:r>
          </a:p>
          <a:p>
            <a:pPr lvl="1"/>
            <a:r>
              <a:rPr lang="en-US" dirty="0"/>
              <a:t>Praxis impairment </a:t>
            </a:r>
          </a:p>
          <a:p>
            <a:pPr lvl="1"/>
            <a:r>
              <a:rPr lang="en-US" dirty="0"/>
              <a:t>Frontal release signs</a:t>
            </a:r>
          </a:p>
          <a:p>
            <a:pPr lvl="1"/>
            <a:r>
              <a:rPr lang="en-US" dirty="0"/>
              <a:t>Use of </a:t>
            </a:r>
            <a:r>
              <a:rPr lang="en-US" dirty="0" err="1"/>
              <a:t>standardised</a:t>
            </a:r>
            <a:r>
              <a:rPr lang="en-US" dirty="0"/>
              <a:t> cognitive tools (Frontal Assessment Battery)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538443"/>
      </p:ext>
    </p:extLst>
  </p:cSld>
  <p:clrMapOvr>
    <a:masterClrMapping/>
  </p:clrMapOvr>
  <p:transition spd="slow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Delays to diagnosis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24114"/>
          </a:xfrm>
        </p:spPr>
        <p:txBody>
          <a:bodyPr/>
          <a:lstStyle/>
          <a:p>
            <a:r>
              <a:rPr lang="en-US" sz="2400" dirty="0"/>
              <a:t>Diagnosis often encounters delays </a:t>
            </a:r>
          </a:p>
          <a:p>
            <a:r>
              <a:rPr lang="en-GB" sz="2400" dirty="0"/>
              <a:t>Longer time to diagnosis (mean time 3.5 years - additional 1.6 years)</a:t>
            </a:r>
          </a:p>
          <a:p>
            <a:pPr lvl="1"/>
            <a:r>
              <a:rPr lang="en-GB" sz="2000" dirty="0"/>
              <a:t>Younger age, personal history of depression, dementia other than AD or FTD, increased number of services consulted</a:t>
            </a:r>
          </a:p>
          <a:p>
            <a:pPr lvl="1"/>
            <a:r>
              <a:rPr lang="en-GB" sz="2000" dirty="0"/>
              <a:t>Consulted an average of 3 clinicians prior to diagnosis</a:t>
            </a:r>
          </a:p>
          <a:p>
            <a:pPr lvl="1"/>
            <a:r>
              <a:rPr lang="en-GB" sz="2000" dirty="0"/>
              <a:t>Frequently diagnosed with psychiatric disorder in early stages – delay 3-10 years</a:t>
            </a:r>
            <a:endParaRPr lang="en-US" sz="2000" dirty="0"/>
          </a:p>
          <a:p>
            <a:r>
              <a:rPr lang="en-US" sz="2400" dirty="0"/>
              <a:t>Level of cognitive impairment not associated with length of delay </a:t>
            </a:r>
          </a:p>
        </p:txBody>
      </p:sp>
    </p:spTree>
    <p:extLst>
      <p:ext uri="{BB962C8B-B14F-4D97-AF65-F5344CB8AC3E}">
        <p14:creationId xmlns:p14="http://schemas.microsoft.com/office/powerpoint/2010/main" val="960934678"/>
      </p:ext>
    </p:extLst>
  </p:cSld>
  <p:clrMapOvr>
    <a:masterClrMapping/>
  </p:clrMapOvr>
  <p:transition spd="slow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gets overlooked in assessment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of neurological symptoms</a:t>
            </a:r>
          </a:p>
          <a:p>
            <a:pPr lvl="1"/>
            <a:r>
              <a:rPr lang="en-US" dirty="0"/>
              <a:t>Cerebellar signs </a:t>
            </a:r>
          </a:p>
          <a:p>
            <a:pPr lvl="1"/>
            <a:r>
              <a:rPr lang="en-US" dirty="0"/>
              <a:t>Parkinsonism  </a:t>
            </a:r>
          </a:p>
          <a:p>
            <a:r>
              <a:rPr lang="en-US" dirty="0"/>
              <a:t>Assessment of Praxis </a:t>
            </a:r>
          </a:p>
          <a:p>
            <a:r>
              <a:rPr lang="en-US" dirty="0"/>
              <a:t>Review of </a:t>
            </a:r>
            <a:r>
              <a:rPr lang="en-US" dirty="0" err="1"/>
              <a:t>behaviour</a:t>
            </a:r>
            <a:r>
              <a:rPr lang="en-US" dirty="0"/>
              <a:t> changes</a:t>
            </a:r>
          </a:p>
          <a:p>
            <a:r>
              <a:rPr lang="en-US" dirty="0"/>
              <a:t> </a:t>
            </a:r>
            <a:r>
              <a:rPr lang="en-US" dirty="0" err="1"/>
              <a:t>Standardised</a:t>
            </a:r>
            <a:r>
              <a:rPr lang="en-US" dirty="0"/>
              <a:t> neuro-imaging protocol  (MRI T1, T2 &amp; FLAIR)</a:t>
            </a:r>
          </a:p>
          <a:p>
            <a:r>
              <a:rPr lang="en-US" dirty="0"/>
              <a:t> Review of the needs of the patient &amp; </a:t>
            </a:r>
            <a:r>
              <a:rPr lang="en-US" dirty="0" err="1"/>
              <a:t>carer</a:t>
            </a:r>
            <a:r>
              <a:rPr lang="en-US" dirty="0"/>
              <a:t>(s) before assessment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518764"/>
      </p:ext>
    </p:extLst>
  </p:cSld>
  <p:clrMapOvr>
    <a:masterClrMapping/>
  </p:clrMapOvr>
  <p:transition spd="slow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Differentiating from mood disorders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Psychiatric history </a:t>
            </a:r>
          </a:p>
          <a:p>
            <a:r>
              <a:rPr lang="en-US" sz="2400" dirty="0"/>
              <a:t>Mental state examination </a:t>
            </a:r>
          </a:p>
          <a:p>
            <a:pPr lvl="1"/>
            <a:r>
              <a:rPr lang="en-US" sz="2000" dirty="0"/>
              <a:t>Characteristic changes in speech e.g. dysfluent, effortful </a:t>
            </a:r>
          </a:p>
          <a:p>
            <a:r>
              <a:rPr lang="en-US" sz="2400" dirty="0"/>
              <a:t>Abnormal perceptions </a:t>
            </a:r>
          </a:p>
          <a:p>
            <a:r>
              <a:rPr lang="en-US" sz="2400" dirty="0"/>
              <a:t>Abnormal beliefs </a:t>
            </a:r>
          </a:p>
          <a:p>
            <a:r>
              <a:rPr lang="en-US" sz="2400" dirty="0"/>
              <a:t>Mood symptoms </a:t>
            </a:r>
          </a:p>
          <a:p>
            <a:pPr lvl="1"/>
            <a:r>
              <a:rPr lang="en-GB" sz="2000" dirty="0"/>
              <a:t>Use of a validated rating scale (e.g. Geriatric Depression Scale, Beck Depression Inventory, Hamilton Anxiety &amp; Depression Scale)</a:t>
            </a:r>
          </a:p>
        </p:txBody>
      </p:sp>
    </p:spTree>
    <p:extLst>
      <p:ext uri="{BB962C8B-B14F-4D97-AF65-F5344CB8AC3E}">
        <p14:creationId xmlns:p14="http://schemas.microsoft.com/office/powerpoint/2010/main" val="82230271"/>
      </p:ext>
    </p:extLst>
  </p:cSld>
  <p:clrMapOvr>
    <a:masterClrMapping/>
  </p:clrMapOvr>
  <p:transition spd="slow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Vignette – </a:t>
            </a:r>
            <a:r>
              <a:rPr lang="en-US" dirty="0" err="1"/>
              <a:t>Mr</a:t>
            </a:r>
            <a:r>
              <a:rPr lang="en-US" dirty="0"/>
              <a:t> MG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Initial diagnosis: Amnestic MCI</a:t>
            </a:r>
          </a:p>
          <a:p>
            <a:endParaRPr lang="en-GB" sz="2000" dirty="0"/>
          </a:p>
          <a:p>
            <a:r>
              <a:rPr lang="en-GB" sz="2000" dirty="0"/>
              <a:t>Remained under services, had repeat assessment after 1 year</a:t>
            </a:r>
          </a:p>
          <a:p>
            <a:r>
              <a:rPr lang="en-GB" sz="2000" dirty="0"/>
              <a:t>ACE-3 score to 85/100 </a:t>
            </a:r>
          </a:p>
          <a:p>
            <a:pPr lvl="1"/>
            <a:r>
              <a:rPr lang="en-GB" sz="1800" dirty="0"/>
              <a:t>Memory subset domain deteriorating to 15/26</a:t>
            </a:r>
          </a:p>
          <a:p>
            <a:r>
              <a:rPr lang="en-GB" sz="2000" dirty="0"/>
              <a:t>More concerns about deterioration in ADLs</a:t>
            </a:r>
          </a:p>
          <a:p>
            <a:pPr lvl="1"/>
            <a:r>
              <a:rPr lang="en-GB" sz="1600" dirty="0"/>
              <a:t>Had applied for 4 jobs in the last year and reported difficulties in “organising himself”. </a:t>
            </a:r>
          </a:p>
          <a:p>
            <a:pPr lvl="1"/>
            <a:r>
              <a:rPr lang="en-GB" sz="1600" dirty="0"/>
              <a:t>Appears to have lost his jobs due to difficulty functioning appropriately at work.</a:t>
            </a:r>
          </a:p>
          <a:p>
            <a:endParaRPr lang="en-GB" sz="2000" dirty="0"/>
          </a:p>
          <a:p>
            <a:r>
              <a:rPr lang="en-GB" sz="2000" dirty="0"/>
              <a:t>What are the next steps for investigation?</a:t>
            </a:r>
          </a:p>
        </p:txBody>
      </p:sp>
    </p:spTree>
    <p:extLst>
      <p:ext uri="{BB962C8B-B14F-4D97-AF65-F5344CB8AC3E}">
        <p14:creationId xmlns:p14="http://schemas.microsoft.com/office/powerpoint/2010/main" val="2189728752"/>
      </p:ext>
    </p:extLst>
  </p:cSld>
  <p:clrMapOvr>
    <a:masterClrMapping/>
  </p:clrMapOvr>
  <p:transition spd="slow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testing – genetics</a:t>
            </a:r>
            <a:br>
              <a:rPr lang="en-US" dirty="0"/>
            </a:br>
            <a:r>
              <a:rPr lang="en-US" sz="2800" dirty="0"/>
              <a:t>Alzheimer’s disease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1139825"/>
          </a:xfrm>
        </p:spPr>
        <p:txBody>
          <a:bodyPr/>
          <a:lstStyle/>
          <a:p>
            <a:r>
              <a:rPr lang="en-US" sz="2400" dirty="0"/>
              <a:t>First person to be assessed must be affected 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i.e. symptomatic vs predictive testing in family members - importance of </a:t>
            </a:r>
            <a:r>
              <a:rPr lang="en-US" sz="2000" dirty="0" err="1"/>
              <a:t>FHx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D004D8-3470-4C28-98F7-3F3D02BB3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675591"/>
              </p:ext>
            </p:extLst>
          </p:nvPr>
        </p:nvGraphicFramePr>
        <p:xfrm>
          <a:off x="457200" y="3089457"/>
          <a:ext cx="8507288" cy="353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>
                  <a:extLst>
                    <a:ext uri="{9D8B030D-6E8A-4147-A177-3AD203B41FA5}">
                      <a16:colId xmlns:a16="http://schemas.microsoft.com/office/drawing/2014/main" val="38212795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53585719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13615731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4220733071"/>
                    </a:ext>
                  </a:extLst>
                </a:gridCol>
              </a:tblGrid>
              <a:tr h="600575">
                <a:tc>
                  <a:txBody>
                    <a:bodyPr/>
                    <a:lstStyle/>
                    <a:p>
                      <a:r>
                        <a:rPr lang="en-US" dirty="0"/>
                        <a:t>ALZHEIMER’S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 of onset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Probability of genetic mutation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290767"/>
                  </a:ext>
                </a:extLst>
              </a:tr>
              <a:tr h="742526">
                <a:tc>
                  <a:txBody>
                    <a:bodyPr/>
                    <a:lstStyle/>
                    <a:p>
                      <a:r>
                        <a:rPr lang="en-US" dirty="0"/>
                        <a:t>Affected family in 3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&lt;60 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86%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/>
                        <a:t>GENETIC MUTATIONS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GENES</a:t>
                      </a:r>
                    </a:p>
                    <a:p>
                      <a:r>
                        <a:rPr lang="en-US" sz="1600" dirty="0"/>
                        <a:t>APP</a:t>
                      </a:r>
                    </a:p>
                    <a:p>
                      <a:r>
                        <a:rPr lang="en-US" sz="1600" dirty="0"/>
                        <a:t>PSEN1 (COMMONEST)</a:t>
                      </a:r>
                    </a:p>
                    <a:p>
                      <a:r>
                        <a:rPr lang="en-US" sz="1600" dirty="0"/>
                        <a:t>PSEN2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0684"/>
                  </a:ext>
                </a:extLst>
              </a:tr>
              <a:tr h="1188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Two or more affected first-degree relatives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&lt;65YRS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15%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297770"/>
                  </a:ext>
                </a:extLst>
              </a:tr>
              <a:tr h="965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Two or more affected first-degree relatives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&gt;65YRS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&lt;1%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92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391662"/>
      </p:ext>
    </p:extLst>
  </p:cSld>
  <p:clrMapOvr>
    <a:masterClrMapping/>
  </p:clrMapOvr>
  <p:transition spd="slow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testing – genetics</a:t>
            </a:r>
            <a:br>
              <a:rPr lang="en-US" sz="3200" dirty="0"/>
            </a:br>
            <a:r>
              <a:rPr lang="en-US" sz="2800" dirty="0"/>
              <a:t>Familial FTD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1655762"/>
          </a:xfrm>
        </p:spPr>
        <p:txBody>
          <a:bodyPr/>
          <a:lstStyle/>
          <a:p>
            <a:r>
              <a:rPr lang="en-US" sz="1800" dirty="0"/>
              <a:t>About 30% FTD is genetic</a:t>
            </a:r>
          </a:p>
          <a:p>
            <a:r>
              <a:rPr lang="en-US" sz="1800" dirty="0"/>
              <a:t>It is inherited in Autosomal dominant fashion</a:t>
            </a:r>
          </a:p>
          <a:p>
            <a:r>
              <a:rPr lang="en-US" sz="1800" dirty="0" err="1"/>
              <a:t>BvFTD</a:t>
            </a:r>
            <a:r>
              <a:rPr lang="en-US" sz="1800" dirty="0"/>
              <a:t> – accounts for 60% of cases – most highly heritable</a:t>
            </a:r>
          </a:p>
          <a:p>
            <a:r>
              <a:rPr lang="en-US" sz="1800" dirty="0"/>
              <a:t>Genetic testing may be predictive for children of the person with FTD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155577-5A96-4ACD-BA81-E4D9E9C9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95332"/>
              </p:ext>
            </p:extLst>
          </p:nvPr>
        </p:nvGraphicFramePr>
        <p:xfrm>
          <a:off x="368266" y="3461657"/>
          <a:ext cx="8407468" cy="3114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1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483">
                <a:tc>
                  <a:txBody>
                    <a:bodyPr/>
                    <a:lstStyle/>
                    <a:p>
                      <a:r>
                        <a:rPr lang="en-US" dirty="0"/>
                        <a:t>Gene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Chromosome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521">
                <a:tc>
                  <a:txBody>
                    <a:bodyPr/>
                    <a:lstStyle/>
                    <a:p>
                      <a:r>
                        <a:rPr lang="en-US" dirty="0"/>
                        <a:t>C9orf72**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Psychosis</a:t>
                      </a:r>
                      <a:r>
                        <a:rPr lang="en-US" baseline="0" dirty="0"/>
                        <a:t> may precede dementia by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Bv</a:t>
                      </a:r>
                      <a:r>
                        <a:rPr lang="en-US" dirty="0"/>
                        <a:t> FTD</a:t>
                      </a:r>
                      <a:r>
                        <a:rPr lang="en-US" baseline="0" dirty="0"/>
                        <a:t> / </a:t>
                      </a:r>
                      <a:r>
                        <a:rPr lang="en-US" dirty="0"/>
                        <a:t>FTD-MND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83">
                <a:tc>
                  <a:txBody>
                    <a:bodyPr/>
                    <a:lstStyle/>
                    <a:p>
                      <a:r>
                        <a:rPr lang="en-US" dirty="0"/>
                        <a:t>MAPT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Bv</a:t>
                      </a:r>
                      <a:r>
                        <a:rPr lang="en-US" dirty="0"/>
                        <a:t> FTD</a:t>
                      </a:r>
                    </a:p>
                    <a:p>
                      <a:r>
                        <a:rPr lang="en-US" dirty="0"/>
                        <a:t>Parkinson’s plus syndromes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83">
                <a:tc>
                  <a:txBody>
                    <a:bodyPr/>
                    <a:lstStyle/>
                    <a:p>
                      <a:r>
                        <a:rPr lang="en-US" dirty="0"/>
                        <a:t>GRN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bvFTD</a:t>
                      </a:r>
                      <a:endParaRPr lang="en-US" dirty="0"/>
                    </a:p>
                    <a:p>
                      <a:r>
                        <a:rPr lang="en-US" dirty="0"/>
                        <a:t>PPA/CBS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60645"/>
      </p:ext>
    </p:extLst>
  </p:cSld>
  <p:clrMapOvr>
    <a:masterClrMapping/>
  </p:clrMapOvr>
  <p:transition spd="slow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Audience poll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140968"/>
            <a:ext cx="8229600" cy="1139825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/>
              <a:t>What imaging is available for you to use? (Tick all that apply)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705212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Audience poll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924944"/>
            <a:ext cx="8229600" cy="1295722"/>
          </a:xfrm>
        </p:spPr>
        <p:txBody>
          <a:bodyPr/>
          <a:lstStyle/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/>
              <a:t>What is your professional background?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8444786"/>
      </p:ext>
    </p:extLst>
  </p:cSld>
  <p:clrMapOvr>
    <a:masterClrMapping/>
  </p:clrMapOvr>
  <p:transition spd="slow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testing – imaging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503634"/>
          </a:xfrm>
        </p:spPr>
        <p:txBody>
          <a:bodyPr/>
          <a:lstStyle/>
          <a:p>
            <a:r>
              <a:rPr lang="en-GB" altLang="en-US" sz="2000" dirty="0"/>
              <a:t>Less likely to find changes on imaging in YOD</a:t>
            </a: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29AE77-0A5D-4C58-B48E-017E019BC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4104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2333D5-2712-4D96-8CFF-3F0FD84A233E}"/>
              </a:ext>
            </a:extLst>
          </p:cNvPr>
          <p:cNvSpPr txBox="1"/>
          <p:nvPr/>
        </p:nvSpPr>
        <p:spPr>
          <a:xfrm>
            <a:off x="0" y="6453187"/>
            <a:ext cx="860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</a:rPr>
              <a:t>Richard et al (2014), Talbot et al (1998), Sala &amp; </a:t>
            </a:r>
            <a:r>
              <a:rPr lang="en-GB" sz="1200" dirty="0" err="1">
                <a:solidFill>
                  <a:schemeClr val="accent6"/>
                </a:solidFill>
              </a:rPr>
              <a:t>Perani</a:t>
            </a:r>
            <a:r>
              <a:rPr lang="en-GB" sz="1200" dirty="0">
                <a:solidFill>
                  <a:schemeClr val="accent6"/>
                </a:solidFill>
              </a:rPr>
              <a:t> (2019), Sampson et al (2004), O’Malley et al (2019) </a:t>
            </a:r>
          </a:p>
        </p:txBody>
      </p:sp>
    </p:spTree>
    <p:extLst>
      <p:ext uri="{BB962C8B-B14F-4D97-AF65-F5344CB8AC3E}">
        <p14:creationId xmlns:p14="http://schemas.microsoft.com/office/powerpoint/2010/main" val="2140617822"/>
      </p:ext>
    </p:extLst>
  </p:cSld>
  <p:clrMapOvr>
    <a:masterClrMapping/>
  </p:clrMapOvr>
  <p:transition spd="slow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testing – blood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EF7F1-6104-4B31-80C2-BADC78BF4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94" y="1932618"/>
            <a:ext cx="7715212" cy="4456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B86CDC-4C14-4965-82EA-47A167911EF0}"/>
              </a:ext>
            </a:extLst>
          </p:cNvPr>
          <p:cNvSpPr txBox="1"/>
          <p:nvPr/>
        </p:nvSpPr>
        <p:spPr>
          <a:xfrm>
            <a:off x="0" y="6488224"/>
            <a:ext cx="6907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</a:rPr>
              <a:t>Sampson et al (2004)</a:t>
            </a:r>
          </a:p>
        </p:txBody>
      </p:sp>
    </p:spTree>
    <p:extLst>
      <p:ext uri="{BB962C8B-B14F-4D97-AF65-F5344CB8AC3E}">
        <p14:creationId xmlns:p14="http://schemas.microsoft.com/office/powerpoint/2010/main" val="1430680462"/>
      </p:ext>
    </p:extLst>
  </p:cSld>
  <p:clrMapOvr>
    <a:masterClrMapping/>
  </p:clrMapOvr>
  <p:transition spd="slow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testing – CSF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548FB-8E3C-44E7-B3C7-CE82BD894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31" y="1957911"/>
            <a:ext cx="8542337" cy="4117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7A2AFE-D751-4554-9634-D74982F8BF59}"/>
              </a:ext>
            </a:extLst>
          </p:cNvPr>
          <p:cNvSpPr txBox="1"/>
          <p:nvPr/>
        </p:nvSpPr>
        <p:spPr>
          <a:xfrm>
            <a:off x="0" y="6488224"/>
            <a:ext cx="6907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Sampson et al (2004), O’Malley et al (2019) </a:t>
            </a:r>
          </a:p>
        </p:txBody>
      </p:sp>
    </p:spTree>
    <p:extLst>
      <p:ext uri="{BB962C8B-B14F-4D97-AF65-F5344CB8AC3E}">
        <p14:creationId xmlns:p14="http://schemas.microsoft.com/office/powerpoint/2010/main" val="1826014992"/>
      </p:ext>
    </p:extLst>
  </p:cSld>
  <p:clrMapOvr>
    <a:masterClrMapping/>
  </p:clrMapOvr>
  <p:transition spd="slow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testing – EEG, sleep studies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13AF0-A40B-4095-AB74-7738CE2D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1" y="2060848"/>
            <a:ext cx="8327858" cy="35969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AAC11E-5827-416D-A7BF-E97BB506DBF0}"/>
              </a:ext>
            </a:extLst>
          </p:cNvPr>
          <p:cNvSpPr txBox="1"/>
          <p:nvPr/>
        </p:nvSpPr>
        <p:spPr>
          <a:xfrm>
            <a:off x="0" y="6488224"/>
            <a:ext cx="6907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</a:rPr>
              <a:t>Sampson et al (2004)</a:t>
            </a:r>
          </a:p>
        </p:txBody>
      </p:sp>
    </p:spTree>
    <p:extLst>
      <p:ext uri="{BB962C8B-B14F-4D97-AF65-F5344CB8AC3E}">
        <p14:creationId xmlns:p14="http://schemas.microsoft.com/office/powerpoint/2010/main" val="3325906446"/>
      </p:ext>
    </p:extLst>
  </p:cSld>
  <p:clrMapOvr>
    <a:masterClrMapping/>
  </p:clrMapOvr>
  <p:transition spd="slow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vignette – Mr MG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Referred to genetic clinic for pre-testing counselling and genetic testing  </a:t>
            </a:r>
          </a:p>
          <a:p>
            <a:pPr lvl="1"/>
            <a:r>
              <a:rPr lang="en-GB" sz="2000" dirty="0"/>
              <a:t>Test showed PSEN1 mutation </a:t>
            </a:r>
          </a:p>
          <a:p>
            <a:r>
              <a:rPr lang="en-GB" sz="2400" dirty="0"/>
              <a:t>MRI head </a:t>
            </a:r>
          </a:p>
          <a:p>
            <a:pPr lvl="1"/>
            <a:r>
              <a:rPr lang="en-GB" sz="2000" dirty="0"/>
              <a:t>Unremarkable</a:t>
            </a:r>
          </a:p>
          <a:p>
            <a:r>
              <a:rPr lang="en-GB" sz="2400" dirty="0"/>
              <a:t>Blood screen </a:t>
            </a:r>
          </a:p>
          <a:p>
            <a:pPr lvl="1"/>
            <a:r>
              <a:rPr lang="en-GB" sz="2000" dirty="0"/>
              <a:t>NAD</a:t>
            </a:r>
          </a:p>
          <a:p>
            <a:r>
              <a:rPr lang="en-GB" sz="2400" dirty="0"/>
              <a:t>Diagnosed with young onset Alzheimer’s disease</a:t>
            </a:r>
          </a:p>
          <a:p>
            <a:pPr lvl="1"/>
            <a:r>
              <a:rPr lang="en-GB" sz="2000" dirty="0"/>
              <a:t>Note different diagnosis concluded compared to brother </a:t>
            </a:r>
          </a:p>
        </p:txBody>
      </p:sp>
    </p:spTree>
    <p:extLst>
      <p:ext uri="{BB962C8B-B14F-4D97-AF65-F5344CB8AC3E}">
        <p14:creationId xmlns:p14="http://schemas.microsoft.com/office/powerpoint/2010/main" val="1483588617"/>
      </p:ext>
    </p:extLst>
  </p:cSld>
  <p:clrMapOvr>
    <a:masterClrMapping/>
  </p:clrMapOvr>
  <p:transition spd="slow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 history (update)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464074"/>
          </a:xfrm>
        </p:spPr>
        <p:txBody>
          <a:bodyPr/>
          <a:lstStyle/>
          <a:p>
            <a:r>
              <a:rPr lang="en-GB" sz="2400" dirty="0"/>
              <a:t>Mr MG is sole breadwinner of the family, family now having to use savings as Mr MG’s contract work is sporadic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Older child has started university, younger child in 6</a:t>
            </a:r>
            <a:r>
              <a:rPr lang="en-GB" sz="2400" baseline="30000" dirty="0"/>
              <a:t>th</a:t>
            </a:r>
            <a:r>
              <a:rPr lang="en-GB" sz="2400" dirty="0"/>
              <a:t> form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Wife’s father unwell with physical health problems, he has moved in with them and they are looking after him</a:t>
            </a:r>
          </a:p>
        </p:txBody>
      </p:sp>
    </p:spTree>
    <p:extLst>
      <p:ext uri="{BB962C8B-B14F-4D97-AF65-F5344CB8AC3E}">
        <p14:creationId xmlns:p14="http://schemas.microsoft.com/office/powerpoint/2010/main" val="3470354123"/>
      </p:ext>
    </p:extLst>
  </p:cSld>
  <p:clrMapOvr>
    <a:masterClrMapping/>
  </p:clrMapOvr>
  <p:transition spd="slow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diagnosis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Wide variation in the support requirements – arising primarily from stage of life at diagnosis </a:t>
            </a:r>
          </a:p>
          <a:p>
            <a:endParaRPr lang="en-GB" sz="1800" dirty="0"/>
          </a:p>
          <a:p>
            <a:r>
              <a:rPr lang="en-GB" sz="1800" dirty="0"/>
              <a:t>Vastly different to older people living with dementia </a:t>
            </a:r>
          </a:p>
          <a:p>
            <a:pPr lvl="1"/>
            <a:r>
              <a:rPr lang="en-GB" sz="1600" dirty="0"/>
              <a:t>10.4% living with children in their homes </a:t>
            </a:r>
          </a:p>
          <a:p>
            <a:pPr lvl="1"/>
            <a:r>
              <a:rPr lang="en-GB" sz="1600" dirty="0"/>
              <a:t>Possible carers for a parent living with YOD</a:t>
            </a:r>
          </a:p>
          <a:p>
            <a:pPr lvl="1"/>
            <a:r>
              <a:rPr lang="en-GB" sz="1600" dirty="0"/>
              <a:t>5.6% currently employed </a:t>
            </a:r>
          </a:p>
          <a:p>
            <a:pPr lvl="1"/>
            <a:r>
              <a:rPr lang="en-GB" sz="1600" dirty="0"/>
              <a:t>15% living alone </a:t>
            </a:r>
          </a:p>
          <a:p>
            <a:pPr lvl="1"/>
            <a:endParaRPr lang="en-GB" sz="1600" dirty="0"/>
          </a:p>
          <a:p>
            <a:r>
              <a:rPr lang="en-GB" sz="1800" dirty="0"/>
              <a:t>60% requiring significant support (&gt;5 hours daily) from family</a:t>
            </a:r>
          </a:p>
          <a:p>
            <a:pPr lvl="1"/>
            <a:r>
              <a:rPr lang="en-GB" sz="1600" dirty="0"/>
              <a:t>Many requiring in excess of 8 hours daily</a:t>
            </a:r>
          </a:p>
          <a:p>
            <a:pPr lvl="1"/>
            <a:r>
              <a:rPr lang="en-GB" sz="1600" dirty="0"/>
              <a:t>Loss of income from family members and individual (although many lose job prior to diagnosis and opportunity for vocational rehab is lost)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5FB90-5297-44B9-BEDB-9E1E75416C12}"/>
              </a:ext>
            </a:extLst>
          </p:cNvPr>
          <p:cNvSpPr/>
          <p:nvPr/>
        </p:nvSpPr>
        <p:spPr>
          <a:xfrm>
            <a:off x="131660" y="6419048"/>
            <a:ext cx="14130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Stamou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et al (2020)</a:t>
            </a:r>
          </a:p>
        </p:txBody>
      </p:sp>
    </p:spTree>
    <p:extLst>
      <p:ext uri="{BB962C8B-B14F-4D97-AF65-F5344CB8AC3E}">
        <p14:creationId xmlns:p14="http://schemas.microsoft.com/office/powerpoint/2010/main" val="3529357456"/>
      </p:ext>
    </p:extLst>
  </p:cSld>
  <p:clrMapOvr>
    <a:masterClrMapping/>
  </p:clrMapOvr>
  <p:transition spd="slow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vignette – Mr MG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Genetic counselling for children</a:t>
            </a:r>
          </a:p>
          <a:p>
            <a:r>
              <a:rPr lang="en-GB" dirty="0"/>
              <a:t>Vocational support</a:t>
            </a:r>
          </a:p>
          <a:p>
            <a:r>
              <a:rPr lang="en-GB" dirty="0"/>
              <a:t>Financial advice </a:t>
            </a:r>
          </a:p>
          <a:p>
            <a:pPr lvl="1"/>
            <a:r>
              <a:rPr lang="en-GB" dirty="0"/>
              <a:t>(Lasting Power of Attorney)</a:t>
            </a:r>
          </a:p>
          <a:p>
            <a:r>
              <a:rPr lang="en-GB" dirty="0"/>
              <a:t>Future healthcare decisions </a:t>
            </a:r>
          </a:p>
          <a:p>
            <a:pPr lvl="1"/>
            <a:r>
              <a:rPr lang="en-GB" dirty="0"/>
              <a:t>(Advance Directives)</a:t>
            </a:r>
          </a:p>
        </p:txBody>
      </p:sp>
    </p:spTree>
    <p:extLst>
      <p:ext uri="{BB962C8B-B14F-4D97-AF65-F5344CB8AC3E}">
        <p14:creationId xmlns:p14="http://schemas.microsoft.com/office/powerpoint/2010/main" val="1917337591"/>
      </p:ext>
    </p:extLst>
  </p:cSld>
  <p:clrMapOvr>
    <a:masterClrMapping/>
  </p:clrMapOvr>
  <p:transition spd="slow"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about the case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Detailed family history (3 generations if possible)</a:t>
            </a:r>
          </a:p>
          <a:p>
            <a:pPr lvl="1"/>
            <a:r>
              <a:rPr lang="en-US" dirty="0"/>
              <a:t>Genetic testing </a:t>
            </a:r>
          </a:p>
          <a:p>
            <a:r>
              <a:rPr lang="en-US" dirty="0"/>
              <a:t>Neurological examination (especially praxis / frontal lobe functions)</a:t>
            </a:r>
          </a:p>
          <a:p>
            <a:r>
              <a:rPr lang="en-US" dirty="0"/>
              <a:t>Access to specialist imaging early in diagnostic journey </a:t>
            </a:r>
          </a:p>
          <a:p>
            <a:endParaRPr lang="en-US" dirty="0"/>
          </a:p>
          <a:p>
            <a:r>
              <a:rPr lang="en-US" dirty="0"/>
              <a:t>Anything else?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712225"/>
      </p:ext>
    </p:extLst>
  </p:cSld>
  <p:clrMapOvr>
    <a:masterClrMapping/>
  </p:clrMapOvr>
  <p:transition spd="slow"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Audience poll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913063"/>
            <a:ext cx="8229600" cy="1439738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en-US" dirty="0"/>
              <a:t>What services are available for individuals with YOD in your area? (Tick all that apply)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1146600"/>
      </p:ext>
    </p:extLst>
  </p:cSld>
  <p:clrMapOvr>
    <a:masterClrMapping/>
  </p:clrMapOvr>
  <p:transition spd="slow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Learning Objectives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Provide some examples of typical presentations encountered in young onset dementias</a:t>
            </a:r>
          </a:p>
          <a:p>
            <a:r>
              <a:rPr lang="en-GB" altLang="en-US" sz="2000" dirty="0"/>
              <a:t>Identify key red flags in the history</a:t>
            </a:r>
          </a:p>
          <a:p>
            <a:r>
              <a:rPr lang="en-GB" altLang="en-US" sz="2000" dirty="0"/>
              <a:t>Describe the investigations and cognitive testing required to establish a diagnosis of young onset dementia </a:t>
            </a:r>
          </a:p>
          <a:p>
            <a:r>
              <a:rPr lang="en-GB" altLang="en-US" sz="2000" dirty="0"/>
              <a:t>Identify the importance of genetic testing in young onset dementia</a:t>
            </a:r>
          </a:p>
          <a:p>
            <a:r>
              <a:rPr lang="en-GB" altLang="en-US" sz="2000" dirty="0"/>
              <a:t>Describe the wider social context of a diagnosis of young onset dementia</a:t>
            </a:r>
          </a:p>
          <a:p>
            <a:r>
              <a:rPr lang="en-GB" altLang="en-US" sz="2000" dirty="0"/>
              <a:t>To be aware of the barriers in current service models and what constitutes good practice</a:t>
            </a:r>
          </a:p>
        </p:txBody>
      </p:sp>
    </p:spTree>
  </p:cSld>
  <p:clrMapOvr>
    <a:masterClrMapping/>
  </p:clrMapOvr>
  <p:transition spd="slow"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services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7"/>
            <a:ext cx="8229600" cy="4679949"/>
          </a:xfrm>
        </p:spPr>
        <p:txBody>
          <a:bodyPr/>
          <a:lstStyle/>
          <a:p>
            <a:r>
              <a:rPr lang="en-GB" sz="2000" dirty="0"/>
              <a:t>Heterogenous route to diagnosis (UK Study) </a:t>
            </a:r>
          </a:p>
          <a:p>
            <a:pPr lvl="1"/>
            <a:r>
              <a:rPr lang="en-GB" sz="1600" dirty="0"/>
              <a:t>More than 1 in 3 diagnoses made in memory clinic </a:t>
            </a:r>
          </a:p>
          <a:p>
            <a:pPr lvl="1"/>
            <a:r>
              <a:rPr lang="en-GB" sz="1600" dirty="0"/>
              <a:t>Around 1 in 4 diagnoses in neurology clinic  </a:t>
            </a:r>
          </a:p>
          <a:p>
            <a:pPr lvl="1"/>
            <a:r>
              <a:rPr lang="en-GB" sz="1600" dirty="0"/>
              <a:t>Less that 1 in 5 specialist YOD service / older adults mental health service </a:t>
            </a:r>
          </a:p>
          <a:p>
            <a:pPr lvl="1"/>
            <a:endParaRPr lang="en-GB" sz="1600" dirty="0"/>
          </a:p>
          <a:p>
            <a:r>
              <a:rPr lang="en-GB" sz="2000" dirty="0"/>
              <a:t>42% reported no follow up 6 weeks after diagnosis</a:t>
            </a:r>
          </a:p>
          <a:p>
            <a:r>
              <a:rPr lang="en-GB" sz="2000" dirty="0"/>
              <a:t>70% of family members had no carers’ group or respite care </a:t>
            </a:r>
          </a:p>
          <a:p>
            <a:endParaRPr lang="en-GB" sz="2000" dirty="0"/>
          </a:p>
          <a:p>
            <a:r>
              <a:rPr lang="en-GB" sz="2000" dirty="0"/>
              <a:t>Care managed by:</a:t>
            </a:r>
          </a:p>
          <a:p>
            <a:pPr lvl="1"/>
            <a:r>
              <a:rPr lang="en-GB" sz="1600" dirty="0"/>
              <a:t>1/5 managed solely by specialist YOD service</a:t>
            </a:r>
          </a:p>
          <a:p>
            <a:pPr lvl="1"/>
            <a:r>
              <a:rPr lang="en-GB" sz="1600" dirty="0"/>
              <a:t>1/5 managed by GP</a:t>
            </a:r>
          </a:p>
          <a:p>
            <a:pPr lvl="1"/>
            <a:r>
              <a:rPr lang="en-GB" sz="1600" dirty="0"/>
              <a:t>16% nobody managed 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A3867-04A9-4086-8877-B568B4DDE118}"/>
              </a:ext>
            </a:extLst>
          </p:cNvPr>
          <p:cNvSpPr txBox="1"/>
          <p:nvPr/>
        </p:nvSpPr>
        <p:spPr>
          <a:xfrm>
            <a:off x="0" y="6453187"/>
            <a:ext cx="6907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Stamou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et al (2020)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Loi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et al (2020)</a:t>
            </a:r>
          </a:p>
        </p:txBody>
      </p:sp>
    </p:spTree>
    <p:extLst>
      <p:ext uri="{BB962C8B-B14F-4D97-AF65-F5344CB8AC3E}">
        <p14:creationId xmlns:p14="http://schemas.microsoft.com/office/powerpoint/2010/main" val="3582340037"/>
      </p:ext>
    </p:extLst>
  </p:cSld>
  <p:clrMapOvr>
    <a:masterClrMapping/>
  </p:clrMapOvr>
  <p:transition spd="slow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patients/carers want from services?</a:t>
            </a:r>
            <a:endParaRPr lang="en-US" altLang="en-US" dirty="0"/>
          </a:p>
        </p:txBody>
      </p:sp>
      <p:pic>
        <p:nvPicPr>
          <p:cNvPr id="3" name="Online Media 2" title="The Angela Project   people with young onset dementia support needs film">
            <a:hlinkClick r:id="" action="ppaction://media"/>
            <a:extLst>
              <a:ext uri="{FF2B5EF4-FFF2-40B4-BE49-F238E27FC236}">
                <a16:creationId xmlns:a16="http://schemas.microsoft.com/office/drawing/2014/main" id="{2D433278-1E3F-49A9-B57A-A228B4CF8B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0627" y="1767120"/>
            <a:ext cx="7642745" cy="43181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011709-B997-4092-A213-DCE50F803AA1}"/>
              </a:ext>
            </a:extLst>
          </p:cNvPr>
          <p:cNvSpPr/>
          <p:nvPr/>
        </p:nvSpPr>
        <p:spPr>
          <a:xfrm>
            <a:off x="127401" y="6244388"/>
            <a:ext cx="5485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https://www.youngdementiauk.org/support-needs-films</a:t>
            </a:r>
          </a:p>
        </p:txBody>
      </p:sp>
    </p:spTree>
    <p:extLst>
      <p:ext uri="{BB962C8B-B14F-4D97-AF65-F5344CB8AC3E}">
        <p14:creationId xmlns:p14="http://schemas.microsoft.com/office/powerpoint/2010/main" val="294080915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549101"/>
            <a:ext cx="6707187" cy="1139825"/>
          </a:xfrm>
        </p:spPr>
        <p:txBody>
          <a:bodyPr/>
          <a:lstStyle/>
          <a:p>
            <a:r>
              <a:rPr lang="en-GB" sz="2800" dirty="0"/>
              <a:t>Research from Angela Project</a:t>
            </a:r>
            <a:endParaRPr lang="en-US" altLang="en-US" sz="2800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392067"/>
          </a:xfrm>
        </p:spPr>
        <p:txBody>
          <a:bodyPr/>
          <a:lstStyle/>
          <a:p>
            <a:r>
              <a:rPr lang="en-GB" sz="2000" dirty="0"/>
              <a:t>People with YOD want:</a:t>
            </a:r>
          </a:p>
          <a:p>
            <a:pPr lvl="1"/>
            <a:r>
              <a:rPr lang="en-GB" sz="1600" dirty="0"/>
              <a:t>Young onset specific information, advice and support to stay independent</a:t>
            </a:r>
          </a:p>
          <a:p>
            <a:pPr lvl="1"/>
            <a:r>
              <a:rPr lang="en-GB" sz="1600" dirty="0"/>
              <a:t>Age-appropriate support to stay fit, active and mentally well </a:t>
            </a:r>
          </a:p>
          <a:p>
            <a:pPr lvl="1"/>
            <a:r>
              <a:rPr lang="en-GB" sz="1600" dirty="0"/>
              <a:t>Age-appropriate activity and occupation to maintain identity </a:t>
            </a:r>
          </a:p>
          <a:p>
            <a:r>
              <a:rPr lang="en-GB" sz="2000" dirty="0"/>
              <a:t>Carers of people with YOD want:</a:t>
            </a:r>
          </a:p>
          <a:p>
            <a:pPr lvl="1"/>
            <a:r>
              <a:rPr lang="en-GB" sz="1600" dirty="0"/>
              <a:t>Specialist support to know how to care for issues specific to young onset dementia</a:t>
            </a:r>
          </a:p>
          <a:p>
            <a:pPr lvl="1"/>
            <a:r>
              <a:rPr lang="en-GB" sz="1600" dirty="0"/>
              <a:t>Support to retain life beyond caring, such as employment</a:t>
            </a:r>
          </a:p>
          <a:p>
            <a:r>
              <a:rPr lang="en-GB" sz="2000" dirty="0"/>
              <a:t>Both carers and people with YOD want:</a:t>
            </a:r>
          </a:p>
          <a:p>
            <a:pPr lvl="1"/>
            <a:r>
              <a:rPr lang="en-GB" sz="1600" dirty="0"/>
              <a:t>To feel connected with each other </a:t>
            </a:r>
          </a:p>
          <a:p>
            <a:pPr lvl="1"/>
            <a:r>
              <a:rPr lang="en-GB" sz="1600" dirty="0"/>
              <a:t>To feel connected with friends or others who understand challenges of living with young onset dementia</a:t>
            </a:r>
          </a:p>
          <a:p>
            <a:pPr lvl="1"/>
            <a:r>
              <a:rPr lang="en-GB" sz="1600" dirty="0"/>
              <a:t>To have opportunities to contribute to wider society</a:t>
            </a:r>
          </a:p>
        </p:txBody>
      </p:sp>
    </p:spTree>
    <p:extLst>
      <p:ext uri="{BB962C8B-B14F-4D97-AF65-F5344CB8AC3E}">
        <p14:creationId xmlns:p14="http://schemas.microsoft.com/office/powerpoint/2010/main" val="4267461859"/>
      </p:ext>
    </p:extLst>
  </p:cSld>
  <p:clrMapOvr>
    <a:masterClrMapping/>
  </p:clrMapOvr>
  <p:transition spd="slow"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 standard services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176042"/>
          </a:xfrm>
        </p:spPr>
        <p:txBody>
          <a:bodyPr/>
          <a:lstStyle/>
          <a:p>
            <a:r>
              <a:rPr lang="en-GB" sz="1800" dirty="0"/>
              <a:t>Satisfaction and quality of care highest in specialist services</a:t>
            </a:r>
          </a:p>
          <a:p>
            <a:r>
              <a:rPr lang="en-GB" sz="1800" dirty="0"/>
              <a:t>Specialist services more likely to offer follow up within 6 weeks, ongoing care management appointments, and care planning</a:t>
            </a:r>
          </a:p>
          <a:p>
            <a:r>
              <a:rPr lang="en-GB" sz="1800" dirty="0"/>
              <a:t>Streamlined diagnostic pathway  </a:t>
            </a:r>
          </a:p>
          <a:p>
            <a:pPr lvl="1"/>
            <a:r>
              <a:rPr lang="en-GB" sz="1400" dirty="0"/>
              <a:t>Appropriate investigations and timely diagnosis</a:t>
            </a:r>
          </a:p>
          <a:p>
            <a:r>
              <a:rPr lang="en-GB" sz="1800" dirty="0"/>
              <a:t>Flexible, person-centric and age appropriate </a:t>
            </a:r>
          </a:p>
          <a:p>
            <a:pPr lvl="1"/>
            <a:r>
              <a:rPr lang="en-GB" sz="1400" dirty="0"/>
              <a:t>Financial and employment issues, management of comorbid psychiatric symptoms, provide meaningful and stimulating activities.</a:t>
            </a:r>
          </a:p>
          <a:p>
            <a:r>
              <a:rPr lang="en-GB" sz="1800" dirty="0"/>
              <a:t>Acknowledge role of caregiver, and provide support for them: perceived lack of recognition, lack of understanding of symptoms and early recognition, gaining access to social and professional support.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77880-ECA4-4849-9C2C-5D7BE1C972C6}"/>
              </a:ext>
            </a:extLst>
          </p:cNvPr>
          <p:cNvSpPr txBox="1"/>
          <p:nvPr/>
        </p:nvSpPr>
        <p:spPr>
          <a:xfrm>
            <a:off x="0" y="6488224"/>
            <a:ext cx="6907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Loi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et al (2020),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</a:rPr>
              <a:t>Stamou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et al (2020)</a:t>
            </a:r>
          </a:p>
        </p:txBody>
      </p:sp>
    </p:spTree>
    <p:extLst>
      <p:ext uri="{BB962C8B-B14F-4D97-AF65-F5344CB8AC3E}">
        <p14:creationId xmlns:p14="http://schemas.microsoft.com/office/powerpoint/2010/main" val="4275752646"/>
      </p:ext>
    </p:extLst>
  </p:cSld>
  <p:clrMapOvr>
    <a:masterClrMapping/>
  </p:clrMapOvr>
  <p:transition spd="slow"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9ADF09-19C5-4220-A351-B495CC500D82}"/>
              </a:ext>
            </a:extLst>
          </p:cNvPr>
          <p:cNvGrpSpPr/>
          <p:nvPr/>
        </p:nvGrpSpPr>
        <p:grpSpPr>
          <a:xfrm>
            <a:off x="0" y="1988840"/>
            <a:ext cx="9144000" cy="4248472"/>
            <a:chOff x="90329" y="1391991"/>
            <a:chExt cx="12101671" cy="53006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92FCF8-67EB-41D0-9E06-CD9FFB20B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865" y="1391991"/>
              <a:ext cx="7050758" cy="1270000"/>
            </a:xfrm>
            <a:prstGeom prst="rect">
              <a:avLst/>
            </a:prstGeom>
          </p:spPr>
        </p:pic>
        <p:pic>
          <p:nvPicPr>
            <p:cNvPr id="7" name="Picture 6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1BE100C0-0463-4644-9014-B49D5E0D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29" y="2661991"/>
              <a:ext cx="7455830" cy="403066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35A7E6-9A11-446D-B8E1-F2FD13F2C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9865" y="1613483"/>
              <a:ext cx="4702135" cy="4326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DD35178-8EB3-46C0-B8D3-3D894A703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41087" y="4071937"/>
              <a:ext cx="4796559" cy="26207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1792493204"/>
      </p:ext>
    </p:extLst>
  </p:cSld>
  <p:clrMapOvr>
    <a:masterClrMapping/>
  </p:clrMapOvr>
  <p:transition spd="slow"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320058"/>
          </a:xfrm>
        </p:spPr>
        <p:txBody>
          <a:bodyPr/>
          <a:lstStyle/>
          <a:p>
            <a:r>
              <a:rPr lang="nl-NL" sz="1100" dirty="0"/>
              <a:t>Brown KJ, Bohnen NI, Wong KK, Minoshima S and Frey KA (2014) </a:t>
            </a:r>
            <a:r>
              <a:rPr lang="en-GB" sz="1100" dirty="0"/>
              <a:t>Brain PET in Suspected Dementia: Patterns of Altered FDG Metabolism </a:t>
            </a:r>
            <a:r>
              <a:rPr lang="en-GB" sz="1100" dirty="0" err="1"/>
              <a:t>Radiographics</a:t>
            </a:r>
            <a:r>
              <a:rPr lang="en-GB" sz="1100" dirty="0"/>
              <a:t> : a Review Publication of the Radiological Society of North America, 34(3):684-701</a:t>
            </a:r>
          </a:p>
          <a:p>
            <a:r>
              <a:rPr lang="en-GB" sz="1100" dirty="0" err="1"/>
              <a:t>Loi</a:t>
            </a:r>
            <a:r>
              <a:rPr lang="en-GB" sz="1100" dirty="0"/>
              <a:t> SM, Goh AMY, </a:t>
            </a:r>
            <a:r>
              <a:rPr lang="en-GB" sz="1100" dirty="0" err="1"/>
              <a:t>Mocellin</a:t>
            </a:r>
            <a:r>
              <a:rPr lang="en-GB" sz="1100" dirty="0"/>
              <a:t> R, Malpas CB, Parker S, </a:t>
            </a:r>
            <a:r>
              <a:rPr lang="en-GB" sz="1100" dirty="0" err="1"/>
              <a:t>Eratne</a:t>
            </a:r>
            <a:r>
              <a:rPr lang="en-GB" sz="1100" dirty="0"/>
              <a:t> D, Farrand S, Kelso W, Evans A, </a:t>
            </a:r>
            <a:r>
              <a:rPr lang="en-GB" sz="1100" dirty="0" err="1"/>
              <a:t>Walterfang</a:t>
            </a:r>
            <a:r>
              <a:rPr lang="en-GB" sz="1100" dirty="0"/>
              <a:t> M, </a:t>
            </a:r>
            <a:r>
              <a:rPr lang="en-GB" sz="1100" dirty="0" err="1"/>
              <a:t>Velakoulis</a:t>
            </a:r>
            <a:r>
              <a:rPr lang="en-GB" sz="1100" dirty="0"/>
              <a:t> D (2020)</a:t>
            </a:r>
            <a:r>
              <a:rPr lang="en-US" sz="1600" dirty="0"/>
              <a:t> </a:t>
            </a:r>
            <a:r>
              <a:rPr lang="en-GB" sz="1100" dirty="0"/>
              <a:t>Time to diagnosis in younger-onset dementia and the impact of a specialist diagnostic service Int Psychogeriatrics 28;1-9. </a:t>
            </a:r>
            <a:r>
              <a:rPr lang="en-GB" sz="1100" dirty="0" err="1"/>
              <a:t>doi</a:t>
            </a:r>
            <a:r>
              <a:rPr lang="en-GB" sz="1100" dirty="0"/>
              <a:t>: 10.1017/S1041610220001489</a:t>
            </a:r>
            <a:endParaRPr lang="en-US" sz="1600" dirty="0"/>
          </a:p>
          <a:p>
            <a:r>
              <a:rPr lang="en-US" sz="1100" dirty="0"/>
              <a:t>O’Malley M, Parkes J, </a:t>
            </a:r>
            <a:r>
              <a:rPr lang="en-US" sz="1100" dirty="0" err="1"/>
              <a:t>Stamou</a:t>
            </a:r>
            <a:r>
              <a:rPr lang="en-US" sz="1100" dirty="0"/>
              <a:t> V, LaFontaine J, </a:t>
            </a:r>
            <a:r>
              <a:rPr lang="en-US" sz="1100" dirty="0" err="1"/>
              <a:t>Oyebode</a:t>
            </a:r>
            <a:r>
              <a:rPr lang="en-US" sz="1100" dirty="0"/>
              <a:t> J and Carter J</a:t>
            </a:r>
            <a:r>
              <a:rPr lang="nl-NL" sz="1100" dirty="0"/>
              <a:t>(2019) </a:t>
            </a:r>
            <a:r>
              <a:rPr lang="en-US" sz="1100" dirty="0"/>
              <a:t>Young-onset dementia: scoping review of key pointers to diagnostic accuracy </a:t>
            </a:r>
            <a:r>
              <a:rPr lang="en-US" sz="1100" dirty="0" err="1"/>
              <a:t>BJPsych</a:t>
            </a:r>
            <a:r>
              <a:rPr lang="en-US" sz="1100" dirty="0"/>
              <a:t> Open </a:t>
            </a:r>
            <a:r>
              <a:rPr lang="nl-NL" sz="1100" dirty="0"/>
              <a:t>5, e48, 1–9. doi: 10.1192/bjo.2019.36</a:t>
            </a:r>
          </a:p>
          <a:p>
            <a:r>
              <a:rPr lang="en-GB" sz="1100" dirty="0"/>
              <a:t>Sala A and </a:t>
            </a:r>
            <a:r>
              <a:rPr lang="en-GB" sz="1100" dirty="0" err="1"/>
              <a:t>Perani</a:t>
            </a:r>
            <a:r>
              <a:rPr lang="en-GB" sz="1100" dirty="0"/>
              <a:t> D (2019) Brain Molecular Connectivity in Neurodegenerative Diseases: Recent Advances and New Perspectives Using Positron Emission Tomography Front. </a:t>
            </a:r>
            <a:r>
              <a:rPr lang="en-GB" sz="1100" dirty="0" err="1"/>
              <a:t>Neurosci</a:t>
            </a:r>
            <a:r>
              <a:rPr lang="en-GB" sz="1100" dirty="0"/>
              <a:t>. </a:t>
            </a:r>
            <a:r>
              <a:rPr lang="en-GB" sz="1100" dirty="0" err="1"/>
              <a:t>doi</a:t>
            </a:r>
            <a:r>
              <a:rPr lang="en-GB" sz="1100" dirty="0"/>
              <a:t>: 10.3389/fnins.2019.00617</a:t>
            </a:r>
          </a:p>
          <a:p>
            <a:r>
              <a:rPr lang="pt-BR" sz="1100" dirty="0"/>
              <a:t>Sampson EL, Warren JD and Rossor MN (2004) </a:t>
            </a:r>
            <a:r>
              <a:rPr lang="en-US" sz="1100" dirty="0"/>
              <a:t>Young onset dementia Postgrad Med J </a:t>
            </a:r>
            <a:r>
              <a:rPr lang="en-US" sz="1100" b="1" dirty="0"/>
              <a:t>80:</a:t>
            </a:r>
            <a:r>
              <a:rPr lang="en-US" sz="1100" dirty="0"/>
              <a:t>125–139. </a:t>
            </a:r>
            <a:r>
              <a:rPr lang="en-US" sz="1100" dirty="0" err="1"/>
              <a:t>doi</a:t>
            </a:r>
            <a:r>
              <a:rPr lang="en-US" sz="1100" dirty="0"/>
              <a:t>: 10.1136/pgmj.2003.011171</a:t>
            </a:r>
          </a:p>
          <a:p>
            <a:r>
              <a:rPr lang="en-GB" sz="1100" dirty="0" err="1"/>
              <a:t>Stamou</a:t>
            </a:r>
            <a:r>
              <a:rPr lang="en-GB" sz="1100" dirty="0"/>
              <a:t> V, La Fontaine J, Gage H, Jones B, Williams P, O'Malley M, Parkes J, Carter J, </a:t>
            </a:r>
            <a:r>
              <a:rPr lang="en-GB" sz="1100" dirty="0" err="1"/>
              <a:t>Oyebode</a:t>
            </a:r>
            <a:r>
              <a:rPr lang="en-GB" sz="1100" dirty="0"/>
              <a:t> J. (2020) Services for people with young onset dementia: The 'Angela' project national UK survey of service use and satisfaction. Int J </a:t>
            </a:r>
            <a:r>
              <a:rPr lang="en-GB" sz="1100" dirty="0" err="1"/>
              <a:t>Geriatr</a:t>
            </a:r>
            <a:r>
              <a:rPr lang="en-GB" sz="1100" dirty="0"/>
              <a:t> Psychiatry. </a:t>
            </a:r>
            <a:r>
              <a:rPr lang="en-GB" sz="1100" dirty="0" err="1"/>
              <a:t>doi</a:t>
            </a:r>
            <a:r>
              <a:rPr lang="en-GB" sz="1100" dirty="0"/>
              <a:t>: 10.1002/gps.5437. </a:t>
            </a:r>
            <a:r>
              <a:rPr lang="en-GB" sz="1100" dirty="0" err="1"/>
              <a:t>Epub</a:t>
            </a:r>
            <a:r>
              <a:rPr lang="en-GB" sz="1100" dirty="0"/>
              <a:t> ahead of print. PMID: 32979287</a:t>
            </a:r>
          </a:p>
          <a:p>
            <a:r>
              <a:rPr lang="en-GB" sz="1100" dirty="0" err="1"/>
              <a:t>Stamou</a:t>
            </a:r>
            <a:r>
              <a:rPr lang="en-GB" sz="1100" dirty="0"/>
              <a:t> V, La Fontaine J, O’Malley M, Jones B, Gage H, Parkes J, Carter J and </a:t>
            </a:r>
            <a:r>
              <a:rPr lang="en-GB" sz="1100" dirty="0" err="1"/>
              <a:t>Oyebode</a:t>
            </a:r>
            <a:r>
              <a:rPr lang="en-GB" sz="1100" dirty="0"/>
              <a:t> J (2020) The nature of positive post-diagnostic support as experienced by people with young onset dementia, Aging &amp; Mental Health, DOI: </a:t>
            </a:r>
            <a:r>
              <a:rPr lang="en-GB" sz="11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10.1080/13607863.2020.1727854</a:t>
            </a:r>
            <a:endParaRPr lang="en-US" sz="1100" dirty="0"/>
          </a:p>
          <a:p>
            <a:r>
              <a:rPr lang="en-GB" sz="1100" dirty="0"/>
              <a:t>Talbot PR, Lloyd JJ, Snowden JS</a:t>
            </a:r>
            <a:r>
              <a:rPr lang="en-GB" sz="1100" i="1" dirty="0"/>
              <a:t>, </a:t>
            </a:r>
            <a:r>
              <a:rPr lang="en-GB" sz="1100" dirty="0"/>
              <a:t>et al (1998) A clinical role for </a:t>
            </a:r>
            <a:r>
              <a:rPr lang="en-GB" sz="1100" baseline="30000" dirty="0"/>
              <a:t>99m</a:t>
            </a:r>
            <a:r>
              <a:rPr lang="en-GB" sz="1100" dirty="0"/>
              <a:t>Tc-HMPAO SPECT in the investigation of dementia? </a:t>
            </a:r>
            <a:r>
              <a:rPr lang="en-GB" sz="1100" i="1" dirty="0"/>
              <a:t>Journal of Neurology, Neurosurgery &amp; Psychiatry </a:t>
            </a:r>
            <a:r>
              <a:rPr lang="en-GB" sz="1100" b="1" dirty="0"/>
              <a:t>64:</a:t>
            </a:r>
            <a:r>
              <a:rPr lang="en-GB" sz="1100" dirty="0"/>
              <a:t>306-313.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6263256"/>
      </p:ext>
    </p:extLst>
  </p:cSld>
  <p:clrMapOvr>
    <a:masterClrMapping/>
  </p:clrMapOvr>
  <p:transition spd="slow">
    <p:pull dir="rd"/>
    <p:sndAc>
      <p:stSnd>
        <p:snd r:embed="rId2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“Young” Onset Dementia (YOD)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62647"/>
            <a:ext cx="8229600" cy="4464050"/>
          </a:xfrm>
        </p:spPr>
        <p:txBody>
          <a:bodyPr/>
          <a:lstStyle/>
          <a:p>
            <a:r>
              <a:rPr lang="en-GB" altLang="en-US" sz="2400" dirty="0"/>
              <a:t>Dementia presenting under age of 65 years</a:t>
            </a:r>
          </a:p>
          <a:p>
            <a:r>
              <a:rPr lang="en-GB" altLang="en-US" sz="2400" dirty="0"/>
              <a:t>Accounts for approximately 5.5% of dementia diagnoses in the UK</a:t>
            </a:r>
          </a:p>
          <a:p>
            <a:r>
              <a:rPr lang="en-GB" altLang="en-US" sz="2400" dirty="0"/>
              <a:t>Diverse clinical presentations, differing from older onset </a:t>
            </a:r>
          </a:p>
          <a:p>
            <a:r>
              <a:rPr lang="en-GB" altLang="en-US" sz="2400" dirty="0"/>
              <a:t>Greater impact on psychosocial functioning </a:t>
            </a:r>
          </a:p>
          <a:p>
            <a:r>
              <a:rPr lang="en-GB" altLang="en-US" sz="2400" dirty="0"/>
              <a:t>Rarer dementia types over-represented </a:t>
            </a:r>
          </a:p>
          <a:p>
            <a:pPr lvl="1"/>
            <a:r>
              <a:rPr lang="en-GB" altLang="en-US" sz="2000" dirty="0"/>
              <a:t>Alzheimer's remains common (atypical presentations)</a:t>
            </a:r>
          </a:p>
          <a:p>
            <a:pPr lvl="1"/>
            <a:r>
              <a:rPr lang="en-GB" altLang="en-US" sz="2000" dirty="0"/>
              <a:t>Frontotemporal dementia (behavioural variant) also common</a:t>
            </a:r>
          </a:p>
        </p:txBody>
      </p:sp>
    </p:spTree>
    <p:extLst>
      <p:ext uri="{BB962C8B-B14F-4D97-AF65-F5344CB8AC3E}">
        <p14:creationId xmlns:p14="http://schemas.microsoft.com/office/powerpoint/2010/main" val="1126749243"/>
      </p:ext>
    </p:extLst>
  </p:cSld>
  <p:clrMapOvr>
    <a:masterClrMapping/>
  </p:clrMapOvr>
  <p:transition spd="slow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Case Vignette (Background)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400" dirty="0"/>
              <a:t>Mr MG, 62 year old male</a:t>
            </a:r>
          </a:p>
          <a:p>
            <a:r>
              <a:rPr lang="en-GB" altLang="en-US" sz="2400" dirty="0"/>
              <a:t>2 year history of progressive decline in short term memory and word finding difficulties </a:t>
            </a:r>
          </a:p>
          <a:p>
            <a:pPr lvl="1"/>
            <a:r>
              <a:rPr lang="en-GB" altLang="en-US" sz="2000" dirty="0"/>
              <a:t>Making extensive use of notes as reminders </a:t>
            </a:r>
          </a:p>
          <a:p>
            <a:pPr lvl="1"/>
            <a:r>
              <a:rPr lang="en-GB" altLang="en-US" sz="2000" dirty="0"/>
              <a:t>Not recalling points of technical language </a:t>
            </a:r>
          </a:p>
          <a:p>
            <a:r>
              <a:rPr lang="en-GB" altLang="en-US" sz="2400" dirty="0"/>
              <a:t>Recent redundancy (1 year previously) describes he has been more anxious since then </a:t>
            </a:r>
          </a:p>
          <a:p>
            <a:r>
              <a:rPr lang="en-GB" altLang="en-US" sz="2400" dirty="0"/>
              <a:t>Lives with wife, 2 children aged 15 and 17 and remains independent in ADLs</a:t>
            </a:r>
          </a:p>
          <a:p>
            <a:pPr marL="0" indent="0">
              <a:buNone/>
            </a:pPr>
            <a:endParaRPr lang="en-GB" altLang="en-US" sz="2400" dirty="0"/>
          </a:p>
          <a:p>
            <a:r>
              <a:rPr lang="en-GB" altLang="en-US" sz="2400" dirty="0"/>
              <a:t>How do we proceed with the assessment? 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31480483"/>
      </p:ext>
    </p:extLst>
  </p:cSld>
  <p:clrMapOvr>
    <a:masterClrMapping/>
  </p:clrMapOvr>
  <p:transition spd="slow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Facets of assessment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</a:t>
            </a:r>
          </a:p>
          <a:p>
            <a:pPr lvl="1"/>
            <a:r>
              <a:rPr lang="en-US" dirty="0"/>
              <a:t>Psychiatric history</a:t>
            </a:r>
          </a:p>
          <a:p>
            <a:pPr lvl="1"/>
            <a:r>
              <a:rPr lang="en-US" dirty="0"/>
              <a:t>Family history</a:t>
            </a:r>
          </a:p>
          <a:p>
            <a:pPr lvl="1"/>
            <a:r>
              <a:rPr lang="en-US" dirty="0"/>
              <a:t>Collateral history </a:t>
            </a:r>
          </a:p>
          <a:p>
            <a:r>
              <a:rPr lang="en-US" dirty="0"/>
              <a:t>Mental state examination</a:t>
            </a:r>
          </a:p>
          <a:p>
            <a:r>
              <a:rPr lang="en-US" dirty="0"/>
              <a:t>Neurological examination </a:t>
            </a:r>
          </a:p>
          <a:p>
            <a:r>
              <a:rPr lang="en-US" dirty="0"/>
              <a:t>Cognitive screening </a:t>
            </a:r>
          </a:p>
          <a:p>
            <a:r>
              <a:rPr lang="en-US" dirty="0"/>
              <a:t>Imaging</a:t>
            </a:r>
          </a:p>
          <a:p>
            <a:r>
              <a:rPr lang="en-US" dirty="0"/>
              <a:t>Biological investigations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966073"/>
      </p:ext>
    </p:extLst>
  </p:cSld>
  <p:clrMapOvr>
    <a:masterClrMapping/>
  </p:clrMapOvr>
  <p:transition spd="slow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Psychiatric history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Observed the memory difficulties before the redundancy </a:t>
            </a:r>
          </a:p>
          <a:p>
            <a:pPr lvl="1"/>
            <a:r>
              <a:rPr lang="en-GB" dirty="0"/>
              <a:t>Taking on contracting work following redundancy</a:t>
            </a:r>
          </a:p>
          <a:p>
            <a:pPr lvl="1"/>
            <a:r>
              <a:rPr lang="en-GB" dirty="0"/>
              <a:t>Still having memory problems, but relies extensively on notes </a:t>
            </a:r>
          </a:p>
          <a:p>
            <a:r>
              <a:rPr lang="en-GB" dirty="0"/>
              <a:t>More anxious since redundancy </a:t>
            </a:r>
          </a:p>
          <a:p>
            <a:r>
              <a:rPr lang="en-GB" dirty="0"/>
              <a:t>No other reported mood symptoms </a:t>
            </a:r>
          </a:p>
          <a:p>
            <a:r>
              <a:rPr lang="en-GB" dirty="0"/>
              <a:t>No prior psychiatric contacts </a:t>
            </a:r>
          </a:p>
          <a:p>
            <a:r>
              <a:rPr lang="en-GB" dirty="0"/>
              <a:t>No current psychotic features</a:t>
            </a:r>
          </a:p>
        </p:txBody>
      </p:sp>
    </p:spTree>
    <p:extLst>
      <p:ext uri="{BB962C8B-B14F-4D97-AF65-F5344CB8AC3E}">
        <p14:creationId xmlns:p14="http://schemas.microsoft.com/office/powerpoint/2010/main" val="927049038"/>
      </p:ext>
    </p:extLst>
  </p:cSld>
  <p:clrMapOvr>
    <a:masterClrMapping/>
  </p:clrMapOvr>
  <p:transition spd="slow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history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/>
              <a:t>Maternal grandmother </a:t>
            </a:r>
          </a:p>
          <a:p>
            <a:pPr lvl="1"/>
            <a:r>
              <a:rPr lang="en-GB" sz="2000" dirty="0"/>
              <a:t>Alzheimer's dementia (uncertain of age)</a:t>
            </a:r>
          </a:p>
          <a:p>
            <a:r>
              <a:rPr lang="en-GB" sz="2400" dirty="0"/>
              <a:t>Mother </a:t>
            </a:r>
          </a:p>
          <a:p>
            <a:pPr lvl="1"/>
            <a:r>
              <a:rPr lang="en-GB" sz="2000" dirty="0"/>
              <a:t>Alzheimer's dementia aged 63</a:t>
            </a:r>
          </a:p>
          <a:p>
            <a:pPr lvl="1"/>
            <a:r>
              <a:rPr lang="en-GB" sz="2000" dirty="0"/>
              <a:t>Maternal aunt died in mid-fifties </a:t>
            </a:r>
          </a:p>
          <a:p>
            <a:r>
              <a:rPr lang="en-GB" sz="2400" dirty="0"/>
              <a:t>Younger brother </a:t>
            </a:r>
          </a:p>
          <a:p>
            <a:pPr lvl="1"/>
            <a:r>
              <a:rPr lang="en-GB" sz="2000" dirty="0"/>
              <a:t>Clinical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diagnosis of </a:t>
            </a:r>
            <a:r>
              <a:rPr lang="en-GB" sz="2000" dirty="0" err="1"/>
              <a:t>Fronto</a:t>
            </a:r>
            <a:r>
              <a:rPr lang="en-GB" sz="2000" dirty="0"/>
              <a:t>-Temporal Dementia</a:t>
            </a:r>
          </a:p>
          <a:p>
            <a:pPr lvl="1"/>
            <a:r>
              <a:rPr lang="en-GB" sz="2000" dirty="0"/>
              <a:t>No genetic testing </a:t>
            </a:r>
          </a:p>
          <a:p>
            <a:pPr lvl="1"/>
            <a:r>
              <a:rPr lang="en-GB" sz="2000" dirty="0"/>
              <a:t>Diagnosed aged 43, died aged 48</a:t>
            </a:r>
          </a:p>
        </p:txBody>
      </p:sp>
    </p:spTree>
    <p:extLst>
      <p:ext uri="{BB962C8B-B14F-4D97-AF65-F5344CB8AC3E}">
        <p14:creationId xmlns:p14="http://schemas.microsoft.com/office/powerpoint/2010/main" val="800237597"/>
      </p:ext>
    </p:extLst>
  </p:cSld>
  <p:clrMapOvr>
    <a:masterClrMapping/>
  </p:clrMapOvr>
  <p:transition spd="slow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C1CCA9-EC87-4A08-887C-E02FE3B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Collateral History </a:t>
            </a:r>
            <a:endParaRPr lang="en-US" altLang="en-US" dirty="0"/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1BCB1EA1-C440-46CA-AD60-33E500485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observed personality or behaviour changes</a:t>
            </a:r>
          </a:p>
          <a:p>
            <a:r>
              <a:rPr lang="en-GB" dirty="0"/>
              <a:t>Eating &amp; sleeping well</a:t>
            </a:r>
          </a:p>
          <a:p>
            <a:r>
              <a:rPr lang="en-GB" dirty="0"/>
              <a:t>Managing ADLs without any difficulty</a:t>
            </a:r>
          </a:p>
          <a:p>
            <a:r>
              <a:rPr lang="en-GB" dirty="0"/>
              <a:t>“Jerky movements” </a:t>
            </a:r>
          </a:p>
          <a:p>
            <a:pPr lvl="1"/>
            <a:r>
              <a:rPr lang="en-GB" dirty="0"/>
              <a:t>Observed through the day </a:t>
            </a:r>
          </a:p>
          <a:p>
            <a:pPr lvl="1"/>
            <a:r>
              <a:rPr lang="en-GB" dirty="0"/>
              <a:t>3-4 times a night, sleep not interrupted.</a:t>
            </a:r>
          </a:p>
          <a:p>
            <a:r>
              <a:rPr lang="en-GB" dirty="0"/>
              <a:t>Premorbid</a:t>
            </a:r>
          </a:p>
          <a:p>
            <a:pPr lvl="1"/>
            <a:r>
              <a:rPr lang="en-GB" dirty="0"/>
              <a:t>“Open, calm and laid back.”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3660"/>
      </p:ext>
    </p:extLst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6D5FE55A9ABE46A9D905DD98CAD077" ma:contentTypeVersion="15" ma:contentTypeDescription="Create a new document." ma:contentTypeScope="" ma:versionID="7fbb8734975856e1426e17c4d45ef8db">
  <xsd:schema xmlns:xsd="http://www.w3.org/2001/XMLSchema" xmlns:xs="http://www.w3.org/2001/XMLSchema" xmlns:p="http://schemas.microsoft.com/office/2006/metadata/properties" xmlns:ns1="http://schemas.microsoft.com/sharepoint/v3" xmlns:ns2="627f79bc-7708-48b5-92fa-1b8bbc7993e2" xmlns:ns3="09539a81-073b-4748-a707-610f6b1a6a73" targetNamespace="http://schemas.microsoft.com/office/2006/metadata/properties" ma:root="true" ma:fieldsID="3596eb94f0e87df40b82271ca3583ce3" ns1:_="" ns2:_="" ns3:_="">
    <xsd:import namespace="http://schemas.microsoft.com/sharepoint/v3"/>
    <xsd:import namespace="627f79bc-7708-48b5-92fa-1b8bbc7993e2"/>
    <xsd:import namespace="09539a81-073b-4748-a707-610f6b1a6a7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79bc-7708-48b5-92fa-1b8bbc799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39a81-073b-4748-a707-610f6b1a6a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1F8C1B-C1BF-48DC-A836-B6FC0FDC662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09539a81-073b-4748-a707-610f6b1a6a73"/>
    <ds:schemaRef ds:uri="http://schemas.openxmlformats.org/package/2006/metadata/core-properties"/>
    <ds:schemaRef ds:uri="627f79bc-7708-48b5-92fa-1b8bbc7993e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6599134-D757-427B-9FCC-7C20287B3D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7f79bc-7708-48b5-92fa-1b8bbc7993e2"/>
    <ds:schemaRef ds:uri="09539a81-073b-4748-a707-610f6b1a6a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928309-46BF-480F-9B0B-94DA11191D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2022</Words>
  <Application>Microsoft Office PowerPoint</Application>
  <PresentationFormat>On-screen Show (4:3)</PresentationFormat>
  <Paragraphs>284</Paragraphs>
  <Slides>35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Verdana</vt:lpstr>
      <vt:lpstr>Wingdings</vt:lpstr>
      <vt:lpstr>Curtain Call</vt:lpstr>
      <vt:lpstr>Young Onset Dementia Webinar</vt:lpstr>
      <vt:lpstr>Audience poll</vt:lpstr>
      <vt:lpstr>Learning Objectives </vt:lpstr>
      <vt:lpstr>“Young” Onset Dementia (YOD)</vt:lpstr>
      <vt:lpstr>Case Vignette (Background) </vt:lpstr>
      <vt:lpstr>Facets of assessment </vt:lpstr>
      <vt:lpstr>Psychiatric history </vt:lpstr>
      <vt:lpstr>Family history</vt:lpstr>
      <vt:lpstr>Collateral History </vt:lpstr>
      <vt:lpstr>Examinations </vt:lpstr>
      <vt:lpstr>Indicators of Young Onset Dementia</vt:lpstr>
      <vt:lpstr>Indicators of Young Onset Dementia</vt:lpstr>
      <vt:lpstr>Delays to diagnosis </vt:lpstr>
      <vt:lpstr>What gets overlooked in assessment </vt:lpstr>
      <vt:lpstr>Differentiating from mood disorders </vt:lpstr>
      <vt:lpstr>Case Vignette – Mr MG</vt:lpstr>
      <vt:lpstr>Further testing – genetics Alzheimer’s disease</vt:lpstr>
      <vt:lpstr>Further testing – genetics Familial FTD</vt:lpstr>
      <vt:lpstr>Audience poll</vt:lpstr>
      <vt:lpstr>Further testing – imaging</vt:lpstr>
      <vt:lpstr>Further testing – blood</vt:lpstr>
      <vt:lpstr>Further testing – CSF</vt:lpstr>
      <vt:lpstr>Further testing – EEG, sleep studies</vt:lpstr>
      <vt:lpstr>Case vignette – Mr MG</vt:lpstr>
      <vt:lpstr>Social history (update) </vt:lpstr>
      <vt:lpstr>Impact of diagnosis </vt:lpstr>
      <vt:lpstr>Case vignette – Mr MG</vt:lpstr>
      <vt:lpstr>Conclusions about the case </vt:lpstr>
      <vt:lpstr>Audience poll</vt:lpstr>
      <vt:lpstr>Current services</vt:lpstr>
      <vt:lpstr>What do patients/carers want from services?</vt:lpstr>
      <vt:lpstr>Research from Angela Project</vt:lpstr>
      <vt:lpstr>Gold standard services</vt:lpstr>
      <vt:lpstr>Concluding remarks</vt:lpstr>
      <vt:lpstr>References</vt:lpstr>
    </vt:vector>
  </TitlesOfParts>
  <Company>RCP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RCP</dc:creator>
  <cp:lastModifiedBy>Chloe Hartley</cp:lastModifiedBy>
  <cp:revision>29</cp:revision>
  <dcterms:created xsi:type="dcterms:W3CDTF">2005-04-15T10:40:23Z</dcterms:created>
  <dcterms:modified xsi:type="dcterms:W3CDTF">2021-02-11T14:31:05Z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0x0101006B6D5FE55A9ABE46A9D905DD98CAD077</vt:lpwstr>
  </property>
  <property fmtid="{D5CDD505-2E9C-101B-9397-08002B2CF9AE}" pid="3" name="Order">
    <vt:r8>1700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SIP_Label_bd238a98-5de3-4afa-b492-e6339810853c_Enabled">
    <vt:lpwstr>True</vt:lpwstr>
  </property>
  <property fmtid="{D5CDD505-2E9C-101B-9397-08002B2CF9AE}" pid="9" name="MSIP_Label_bd238a98-5de3-4afa-b492-e6339810853c_SiteId">
    <vt:lpwstr>75aac48a-29ab-4230-adac-69d3e7ed3e77</vt:lpwstr>
  </property>
  <property fmtid="{D5CDD505-2E9C-101B-9397-08002B2CF9AE}" pid="10" name="MSIP_Label_bd238a98-5de3-4afa-b492-e6339810853c_Owner">
    <vt:lpwstr>Catherine.Ayres@rcpsych.ac.uk</vt:lpwstr>
  </property>
  <property fmtid="{D5CDD505-2E9C-101B-9397-08002B2CF9AE}" pid="11" name="MSIP_Label_bd238a98-5de3-4afa-b492-e6339810853c_SetDate">
    <vt:lpwstr>2021-02-10T16:44:15.2455956Z</vt:lpwstr>
  </property>
  <property fmtid="{D5CDD505-2E9C-101B-9397-08002B2CF9AE}" pid="12" name="MSIP_Label_bd238a98-5de3-4afa-b492-e6339810853c_Name">
    <vt:lpwstr>General</vt:lpwstr>
  </property>
  <property fmtid="{D5CDD505-2E9C-101B-9397-08002B2CF9AE}" pid="13" name="MSIP_Label_bd238a98-5de3-4afa-b492-e6339810853c_Application">
    <vt:lpwstr>Microsoft Azure Information Protection</vt:lpwstr>
  </property>
  <property fmtid="{D5CDD505-2E9C-101B-9397-08002B2CF9AE}" pid="14" name="MSIP_Label_bd238a98-5de3-4afa-b492-e6339810853c_ActionId">
    <vt:lpwstr>db0c31d1-5407-4921-9ec2-374e03d727ed</vt:lpwstr>
  </property>
  <property fmtid="{D5CDD505-2E9C-101B-9397-08002B2CF9AE}" pid="15" name="MSIP_Label_bd238a98-5de3-4afa-b492-e6339810853c_Extended_MSFT_Method">
    <vt:lpwstr>Automatic</vt:lpwstr>
  </property>
  <property fmtid="{D5CDD505-2E9C-101B-9397-08002B2CF9AE}" pid="16" name="Sensitivity">
    <vt:lpwstr>General</vt:lpwstr>
  </property>
</Properties>
</file>