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0" r:id="rId6"/>
  </p:sldMasterIdLst>
  <p:notesMasterIdLst>
    <p:notesMasterId r:id="rId97"/>
  </p:notesMasterIdLst>
  <p:sldIdLst>
    <p:sldId id="665" r:id="rId7"/>
    <p:sldId id="666" r:id="rId8"/>
    <p:sldId id="667" r:id="rId9"/>
    <p:sldId id="669" r:id="rId10"/>
    <p:sldId id="293" r:id="rId11"/>
    <p:sldId id="610" r:id="rId12"/>
    <p:sldId id="450" r:id="rId13"/>
    <p:sldId id="491" r:id="rId14"/>
    <p:sldId id="637" r:id="rId15"/>
    <p:sldId id="638" r:id="rId16"/>
    <p:sldId id="639" r:id="rId17"/>
    <p:sldId id="640" r:id="rId18"/>
    <p:sldId id="298" r:id="rId19"/>
    <p:sldId id="329" r:id="rId20"/>
    <p:sldId id="490" r:id="rId21"/>
    <p:sldId id="497" r:id="rId22"/>
    <p:sldId id="499" r:id="rId23"/>
    <p:sldId id="487" r:id="rId24"/>
    <p:sldId id="511" r:id="rId25"/>
    <p:sldId id="559" r:id="rId26"/>
    <p:sldId id="488" r:id="rId27"/>
    <p:sldId id="512" r:id="rId28"/>
    <p:sldId id="517" r:id="rId29"/>
    <p:sldId id="257" r:id="rId30"/>
    <p:sldId id="258" r:id="rId31"/>
    <p:sldId id="634" r:id="rId32"/>
    <p:sldId id="265" r:id="rId33"/>
    <p:sldId id="266" r:id="rId34"/>
    <p:sldId id="272" r:id="rId35"/>
    <p:sldId id="268" r:id="rId36"/>
    <p:sldId id="270" r:id="rId37"/>
    <p:sldId id="260" r:id="rId38"/>
    <p:sldId id="264" r:id="rId39"/>
    <p:sldId id="263" r:id="rId40"/>
    <p:sldId id="267" r:id="rId41"/>
    <p:sldId id="635" r:id="rId42"/>
    <p:sldId id="492" r:id="rId43"/>
    <p:sldId id="626" r:id="rId44"/>
    <p:sldId id="627" r:id="rId45"/>
    <p:sldId id="628" r:id="rId46"/>
    <p:sldId id="631" r:id="rId47"/>
    <p:sldId id="629" r:id="rId48"/>
    <p:sldId id="576" r:id="rId49"/>
    <p:sldId id="579" r:id="rId50"/>
    <p:sldId id="537" r:id="rId51"/>
    <p:sldId id="633" r:id="rId52"/>
    <p:sldId id="553" r:id="rId53"/>
    <p:sldId id="541" r:id="rId54"/>
    <p:sldId id="539" r:id="rId55"/>
    <p:sldId id="540" r:id="rId56"/>
    <p:sldId id="580" r:id="rId57"/>
    <p:sldId id="581" r:id="rId58"/>
    <p:sldId id="562" r:id="rId59"/>
    <p:sldId id="582" r:id="rId60"/>
    <p:sldId id="630" r:id="rId61"/>
    <p:sldId id="632" r:id="rId62"/>
    <p:sldId id="618" r:id="rId63"/>
    <p:sldId id="620" r:id="rId64"/>
    <p:sldId id="621" r:id="rId65"/>
    <p:sldId id="622" r:id="rId66"/>
    <p:sldId id="619" r:id="rId67"/>
    <p:sldId id="625" r:id="rId68"/>
    <p:sldId id="624" r:id="rId69"/>
    <p:sldId id="449" r:id="rId70"/>
    <p:sldId id="602" r:id="rId71"/>
    <p:sldId id="636" r:id="rId72"/>
    <p:sldId id="590" r:id="rId73"/>
    <p:sldId id="564" r:id="rId74"/>
    <p:sldId id="418" r:id="rId75"/>
    <p:sldId id="584" r:id="rId76"/>
    <p:sldId id="585" r:id="rId77"/>
    <p:sldId id="395" r:id="rId78"/>
    <p:sldId id="641" r:id="rId79"/>
    <p:sldId id="663" r:id="rId80"/>
    <p:sldId id="656" r:id="rId81"/>
    <p:sldId id="657" r:id="rId82"/>
    <p:sldId id="658" r:id="rId83"/>
    <p:sldId id="660" r:id="rId84"/>
    <p:sldId id="661" r:id="rId85"/>
    <p:sldId id="662" r:id="rId86"/>
    <p:sldId id="644" r:id="rId87"/>
    <p:sldId id="645" r:id="rId88"/>
    <p:sldId id="646" r:id="rId89"/>
    <p:sldId id="647" r:id="rId90"/>
    <p:sldId id="648" r:id="rId91"/>
    <p:sldId id="651" r:id="rId92"/>
    <p:sldId id="664" r:id="rId93"/>
    <p:sldId id="655" r:id="rId94"/>
    <p:sldId id="653" r:id="rId95"/>
    <p:sldId id="429"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9900"/>
    <a:srgbClr val="F0A1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9535B-0552-4525-A64E-A129821E424A}" v="1" dt="2020-07-15T07:34:40.504"/>
    <p1510:client id="{810806BF-BF0D-4765-91C2-2C7D79D29D4D}" v="4" dt="2020-07-15T07:39:47.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16" autoAdjust="0"/>
    <p:restoredTop sz="95730" autoAdjust="0"/>
  </p:normalViewPr>
  <p:slideViewPr>
    <p:cSldViewPr snapToGrid="0">
      <p:cViewPr>
        <p:scale>
          <a:sx n="75" d="100"/>
          <a:sy n="75" d="100"/>
        </p:scale>
        <p:origin x="2112" y="738"/>
      </p:cViewPr>
      <p:guideLst>
        <p:guide orient="horz" pos="2160"/>
        <p:guide pos="3840"/>
      </p:guideLst>
    </p:cSldViewPr>
  </p:slideViewPr>
  <p:outlineViewPr>
    <p:cViewPr>
      <p:scale>
        <a:sx n="33" d="100"/>
        <a:sy n="33" d="100"/>
      </p:scale>
      <p:origin x="0" y="-2064"/>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e Blanchard" userId="749776c9-a65d-4b94-ba5e-d02599d159c3" providerId="ADAL" clId="{810806BF-BF0D-4765-91C2-2C7D79D29D4D}"/>
    <pc:docChg chg="delSld modSld">
      <pc:chgData name="Eve Blanchard" userId="749776c9-a65d-4b94-ba5e-d02599d159c3" providerId="ADAL" clId="{810806BF-BF0D-4765-91C2-2C7D79D29D4D}" dt="2020-07-15T07:46:51.696" v="5" actId="6549"/>
      <pc:docMkLst>
        <pc:docMk/>
      </pc:docMkLst>
      <pc:sldChg chg="modSp mod">
        <pc:chgData name="Eve Blanchard" userId="749776c9-a65d-4b94-ba5e-d02599d159c3" providerId="ADAL" clId="{810806BF-BF0D-4765-91C2-2C7D79D29D4D}" dt="2020-07-15T07:46:51.696" v="5" actId="6549"/>
        <pc:sldMkLst>
          <pc:docMk/>
          <pc:sldMk cId="3877364133" sldId="610"/>
        </pc:sldMkLst>
        <pc:spChg chg="mod">
          <ac:chgData name="Eve Blanchard" userId="749776c9-a65d-4b94-ba5e-d02599d159c3" providerId="ADAL" clId="{810806BF-BF0D-4765-91C2-2C7D79D29D4D}" dt="2020-07-15T07:46:51.696" v="5" actId="6549"/>
          <ac:spMkLst>
            <pc:docMk/>
            <pc:sldMk cId="3877364133" sldId="610"/>
            <ac:spMk id="3" creationId="{00000000-0000-0000-0000-000000000000}"/>
          </ac:spMkLst>
        </pc:spChg>
      </pc:sldChg>
      <pc:sldChg chg="modSp">
        <pc:chgData name="Eve Blanchard" userId="749776c9-a65d-4b94-ba5e-d02599d159c3" providerId="ADAL" clId="{810806BF-BF0D-4765-91C2-2C7D79D29D4D}" dt="2020-07-15T07:39:25.034" v="1" actId="1076"/>
        <pc:sldMkLst>
          <pc:docMk/>
          <pc:sldMk cId="802246162" sldId="667"/>
        </pc:sldMkLst>
        <pc:picChg chg="mod">
          <ac:chgData name="Eve Blanchard" userId="749776c9-a65d-4b94-ba5e-d02599d159c3" providerId="ADAL" clId="{810806BF-BF0D-4765-91C2-2C7D79D29D4D}" dt="2020-07-15T07:39:25.034" v="1" actId="1076"/>
          <ac:picMkLst>
            <pc:docMk/>
            <pc:sldMk cId="802246162" sldId="667"/>
            <ac:picMk id="5" creationId="{0E92A031-0800-4C86-81C4-589B64DDFFB8}"/>
          </ac:picMkLst>
        </pc:picChg>
      </pc:sldChg>
      <pc:sldChg chg="del">
        <pc:chgData name="Eve Blanchard" userId="749776c9-a65d-4b94-ba5e-d02599d159c3" providerId="ADAL" clId="{810806BF-BF0D-4765-91C2-2C7D79D29D4D}" dt="2020-07-15T07:39:34.504" v="2" actId="2696"/>
        <pc:sldMkLst>
          <pc:docMk/>
          <pc:sldMk cId="437713509" sldId="668"/>
        </pc:sldMkLst>
      </pc:sldChg>
      <pc:sldChg chg="modSp">
        <pc:chgData name="Eve Blanchard" userId="749776c9-a65d-4b94-ba5e-d02599d159c3" providerId="ADAL" clId="{810806BF-BF0D-4765-91C2-2C7D79D29D4D}" dt="2020-07-15T07:39:47.242" v="4" actId="1076"/>
        <pc:sldMkLst>
          <pc:docMk/>
          <pc:sldMk cId="1453717761" sldId="669"/>
        </pc:sldMkLst>
        <pc:picChg chg="mod">
          <ac:chgData name="Eve Blanchard" userId="749776c9-a65d-4b94-ba5e-d02599d159c3" providerId="ADAL" clId="{810806BF-BF0D-4765-91C2-2C7D79D29D4D}" dt="2020-07-15T07:39:47.242" v="4" actId="1076"/>
          <ac:picMkLst>
            <pc:docMk/>
            <pc:sldMk cId="1453717761" sldId="669"/>
            <ac:picMk id="8" creationId="{1CD2B3A1-498F-43FF-8671-792B8F05EAE0}"/>
          </ac:picMkLst>
        </pc:picChg>
      </pc:sldChg>
    </pc:docChg>
  </pc:docChgLst>
  <pc:docChgLst>
    <pc:chgData name="Sinead Rogers" userId="809557bf-2ba2-4038-8e46-d89a2369afff" providerId="ADAL" clId="{48C9535B-0552-4525-A64E-A129821E424A}"/>
    <pc:docChg chg="undo custSel addSld modSld sldOrd addMainMaster">
      <pc:chgData name="Sinead Rogers" userId="809557bf-2ba2-4038-8e46-d89a2369afff" providerId="ADAL" clId="{48C9535B-0552-4525-A64E-A129821E424A}" dt="2020-07-15T07:35:16.406" v="57" actId="27636"/>
      <pc:docMkLst>
        <pc:docMk/>
      </pc:docMkLst>
      <pc:sldChg chg="addSp delSp modSp mod ord">
        <pc:chgData name="Sinead Rogers" userId="809557bf-2ba2-4038-8e46-d89a2369afff" providerId="ADAL" clId="{48C9535B-0552-4525-A64E-A129821E424A}" dt="2020-07-15T07:35:16.406" v="57" actId="27636"/>
        <pc:sldMkLst>
          <pc:docMk/>
          <pc:sldMk cId="3874263727" sldId="293"/>
        </pc:sldMkLst>
        <pc:spChg chg="mod">
          <ac:chgData name="Sinead Rogers" userId="809557bf-2ba2-4038-8e46-d89a2369afff" providerId="ADAL" clId="{48C9535B-0552-4525-A64E-A129821E424A}" dt="2020-07-15T07:35:16.406" v="57" actId="27636"/>
          <ac:spMkLst>
            <pc:docMk/>
            <pc:sldMk cId="3874263727" sldId="293"/>
            <ac:spMk id="3" creationId="{00000000-0000-0000-0000-000000000000}"/>
          </ac:spMkLst>
        </pc:spChg>
        <pc:picChg chg="add del">
          <ac:chgData name="Sinead Rogers" userId="809557bf-2ba2-4038-8e46-d89a2369afff" providerId="ADAL" clId="{48C9535B-0552-4525-A64E-A129821E424A}" dt="2020-07-15T07:34:42.903" v="30" actId="22"/>
          <ac:picMkLst>
            <pc:docMk/>
            <pc:sldMk cId="3874263727" sldId="293"/>
            <ac:picMk id="8" creationId="{817C79A4-59F0-496A-B67F-2CB2655FF1CD}"/>
          </ac:picMkLst>
        </pc:picChg>
      </pc:sldChg>
      <pc:sldChg chg="modSp mod">
        <pc:chgData name="Sinead Rogers" userId="809557bf-2ba2-4038-8e46-d89a2369afff" providerId="ADAL" clId="{48C9535B-0552-4525-A64E-A129821E424A}" dt="2020-07-15T07:34:40.949" v="28" actId="27636"/>
        <pc:sldMkLst>
          <pc:docMk/>
          <pc:sldMk cId="433162563" sldId="585"/>
        </pc:sldMkLst>
        <pc:spChg chg="mod">
          <ac:chgData name="Sinead Rogers" userId="809557bf-2ba2-4038-8e46-d89a2369afff" providerId="ADAL" clId="{48C9535B-0552-4525-A64E-A129821E424A}" dt="2020-07-15T07:34:40.949" v="28" actId="27636"/>
          <ac:spMkLst>
            <pc:docMk/>
            <pc:sldMk cId="433162563" sldId="585"/>
            <ac:spMk id="3" creationId="{D47C1CF8-D0A7-4756-99CF-78E80D0E1F43}"/>
          </ac:spMkLst>
        </pc:spChg>
      </pc:sldChg>
      <pc:sldChg chg="addSp modSp add mod">
        <pc:chgData name="Sinead Rogers" userId="809557bf-2ba2-4038-8e46-d89a2369afff" providerId="ADAL" clId="{48C9535B-0552-4525-A64E-A129821E424A}" dt="2020-07-15T07:34:33.895" v="25" actId="1076"/>
        <pc:sldMkLst>
          <pc:docMk/>
          <pc:sldMk cId="1064018815" sldId="665"/>
        </pc:sldMkLst>
        <pc:spChg chg="mod">
          <ac:chgData name="Sinead Rogers" userId="809557bf-2ba2-4038-8e46-d89a2369afff" providerId="ADAL" clId="{48C9535B-0552-4525-A64E-A129821E424A}" dt="2020-07-15T07:33:47.122" v="20" actId="20577"/>
          <ac:spMkLst>
            <pc:docMk/>
            <pc:sldMk cId="1064018815" sldId="665"/>
            <ac:spMk id="6" creationId="{2C4CEC90-AE3B-415A-BE7F-02FBE2DE9039}"/>
          </ac:spMkLst>
        </pc:spChg>
        <pc:spChg chg="mod">
          <ac:chgData name="Sinead Rogers" userId="809557bf-2ba2-4038-8e46-d89a2369afff" providerId="ADAL" clId="{48C9535B-0552-4525-A64E-A129821E424A}" dt="2020-07-15T07:33:51.705" v="21" actId="1076"/>
          <ac:spMkLst>
            <pc:docMk/>
            <pc:sldMk cId="1064018815" sldId="665"/>
            <ac:spMk id="7" creationId="{6AB864CB-A04D-49C6-B954-CED3A085C9D4}"/>
          </ac:spMkLst>
        </pc:spChg>
        <pc:picChg chg="add mod">
          <ac:chgData name="Sinead Rogers" userId="809557bf-2ba2-4038-8e46-d89a2369afff" providerId="ADAL" clId="{48C9535B-0552-4525-A64E-A129821E424A}" dt="2020-07-15T07:34:33.895" v="25" actId="1076"/>
          <ac:picMkLst>
            <pc:docMk/>
            <pc:sldMk cId="1064018815" sldId="665"/>
            <ac:picMk id="3" creationId="{83A1D6B4-210E-4D1F-8BB4-AD5DAE7BC880}"/>
          </ac:picMkLst>
        </pc:picChg>
      </pc:sldChg>
      <pc:sldChg chg="add">
        <pc:chgData name="Sinead Rogers" userId="809557bf-2ba2-4038-8e46-d89a2369afff" providerId="ADAL" clId="{48C9535B-0552-4525-A64E-A129821E424A}" dt="2020-07-14T17:43:57.516" v="3"/>
        <pc:sldMkLst>
          <pc:docMk/>
          <pc:sldMk cId="646130729" sldId="666"/>
        </pc:sldMkLst>
      </pc:sldChg>
      <pc:sldChg chg="add">
        <pc:chgData name="Sinead Rogers" userId="809557bf-2ba2-4038-8e46-d89a2369afff" providerId="ADAL" clId="{48C9535B-0552-4525-A64E-A129821E424A}" dt="2020-07-14T17:44:01.417" v="5"/>
        <pc:sldMkLst>
          <pc:docMk/>
          <pc:sldMk cId="802246162" sldId="667"/>
        </pc:sldMkLst>
      </pc:sldChg>
      <pc:sldChg chg="add">
        <pc:chgData name="Sinead Rogers" userId="809557bf-2ba2-4038-8e46-d89a2369afff" providerId="ADAL" clId="{48C9535B-0552-4525-A64E-A129821E424A}" dt="2020-07-14T17:44:04.293" v="7"/>
        <pc:sldMkLst>
          <pc:docMk/>
          <pc:sldMk cId="437713509" sldId="668"/>
        </pc:sldMkLst>
      </pc:sldChg>
      <pc:sldChg chg="add">
        <pc:chgData name="Sinead Rogers" userId="809557bf-2ba2-4038-8e46-d89a2369afff" providerId="ADAL" clId="{48C9535B-0552-4525-A64E-A129821E424A}" dt="2020-07-14T17:44:07.552" v="9"/>
        <pc:sldMkLst>
          <pc:docMk/>
          <pc:sldMk cId="1453717761" sldId="669"/>
        </pc:sldMkLst>
      </pc:sldChg>
      <pc:sldMasterChg chg="add addSldLayout">
        <pc:chgData name="Sinead Rogers" userId="809557bf-2ba2-4038-8e46-d89a2369afff" providerId="ADAL" clId="{48C9535B-0552-4525-A64E-A129821E424A}" dt="2020-07-14T17:43:52.181" v="0" actId="27028"/>
        <pc:sldMasterMkLst>
          <pc:docMk/>
          <pc:sldMasterMk cId="0" sldId="2147483673"/>
        </pc:sldMasterMkLst>
        <pc:sldLayoutChg chg="add">
          <pc:chgData name="Sinead Rogers" userId="809557bf-2ba2-4038-8e46-d89a2369afff" providerId="ADAL" clId="{48C9535B-0552-4525-A64E-A129821E424A}" dt="2020-07-14T17:43:52.181" v="0" actId="27028"/>
          <pc:sldLayoutMkLst>
            <pc:docMk/>
            <pc:sldMasterMk cId="0" sldId="2147483673"/>
            <pc:sldLayoutMk cId="0" sldId="2147483674"/>
          </pc:sldLayoutMkLst>
        </pc:sldLayoutChg>
      </pc:sldMasterChg>
      <pc:sldMasterChg chg="add addSldLayout">
        <pc:chgData name="Sinead Rogers" userId="809557bf-2ba2-4038-8e46-d89a2369afff" providerId="ADAL" clId="{48C9535B-0552-4525-A64E-A129821E424A}" dt="2020-07-14T17:44:01.417" v="4" actId="27028"/>
        <pc:sldMasterMkLst>
          <pc:docMk/>
          <pc:sldMasterMk cId="484110481" sldId="2147483680"/>
        </pc:sldMasterMkLst>
        <pc:sldLayoutChg chg="add">
          <pc:chgData name="Sinead Rogers" userId="809557bf-2ba2-4038-8e46-d89a2369afff" providerId="ADAL" clId="{48C9535B-0552-4525-A64E-A129821E424A}" dt="2020-07-14T17:44:01.417" v="4" actId="27028"/>
          <pc:sldLayoutMkLst>
            <pc:docMk/>
            <pc:sldMasterMk cId="484110481" sldId="2147483680"/>
            <pc:sldLayoutMk cId="1264500480" sldId="214748368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A3016-FE28-4191-AC69-1432845581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9F92198-42FC-4EDF-B20F-71EA0D7E590A}">
      <dgm:prSet/>
      <dgm:spPr/>
      <dgm:t>
        <a:bodyPr/>
        <a:lstStyle/>
        <a:p>
          <a:pPr rtl="0"/>
          <a:r>
            <a:rPr lang="en-GB" dirty="0"/>
            <a:t>Model and process in Worcestershire</a:t>
          </a:r>
        </a:p>
      </dgm:t>
    </dgm:pt>
    <dgm:pt modelId="{F972ED6E-C4CA-4E12-9F9F-D9A891789125}" type="parTrans" cxnId="{43C45600-6B8A-4B06-B944-BE12836B628B}">
      <dgm:prSet/>
      <dgm:spPr/>
      <dgm:t>
        <a:bodyPr/>
        <a:lstStyle/>
        <a:p>
          <a:endParaRPr lang="en-GB"/>
        </a:p>
      </dgm:t>
    </dgm:pt>
    <dgm:pt modelId="{FAD40851-70AC-4D1F-A9C8-6A6E2DCE860F}" type="sibTrans" cxnId="{43C45600-6B8A-4B06-B944-BE12836B628B}">
      <dgm:prSet/>
      <dgm:spPr/>
      <dgm:t>
        <a:bodyPr/>
        <a:lstStyle/>
        <a:p>
          <a:endParaRPr lang="en-GB"/>
        </a:p>
      </dgm:t>
    </dgm:pt>
    <dgm:pt modelId="{F59A45E6-B87D-4BB3-9AA1-260D8F2A378C}">
      <dgm:prSet/>
      <dgm:spPr/>
      <dgm:t>
        <a:bodyPr/>
        <a:lstStyle/>
        <a:p>
          <a:pPr rtl="0"/>
          <a:r>
            <a:rPr lang="en-GB" dirty="0"/>
            <a:t>Telephone initial assessment for brief clinical interview and update; assess remote assessment suitability and eligibility with crib sheet to guide, and discussion regarding:</a:t>
          </a:r>
        </a:p>
      </dgm:t>
    </dgm:pt>
    <dgm:pt modelId="{720169FD-5142-4663-8F19-A737268DC05D}" type="parTrans" cxnId="{832CB22C-E313-405F-8FAB-26C740D2A58D}">
      <dgm:prSet/>
      <dgm:spPr/>
      <dgm:t>
        <a:bodyPr/>
        <a:lstStyle/>
        <a:p>
          <a:endParaRPr lang="en-GB"/>
        </a:p>
      </dgm:t>
    </dgm:pt>
    <dgm:pt modelId="{15B14DD7-DCA8-4FC0-BB05-25A7F49F4AD1}" type="sibTrans" cxnId="{832CB22C-E313-405F-8FAB-26C740D2A58D}">
      <dgm:prSet/>
      <dgm:spPr/>
      <dgm:t>
        <a:bodyPr/>
        <a:lstStyle/>
        <a:p>
          <a:endParaRPr lang="en-GB"/>
        </a:p>
      </dgm:t>
    </dgm:pt>
    <dgm:pt modelId="{02BF3EC6-B737-438F-A822-FCEE2A725AB2}">
      <dgm:prSet/>
      <dgm:spPr/>
      <dgm:t>
        <a:bodyPr/>
        <a:lstStyle/>
        <a:p>
          <a:pPr rtl="0"/>
          <a:r>
            <a:rPr lang="en-GB"/>
            <a:t>Benefits, risks and options for proceeding with assessment currently</a:t>
          </a:r>
        </a:p>
      </dgm:t>
    </dgm:pt>
    <dgm:pt modelId="{6BFC3209-7465-4C96-A27C-12B82894530C}" type="parTrans" cxnId="{15BDBDC0-FB4B-438C-B0E2-C8340D80A731}">
      <dgm:prSet/>
      <dgm:spPr/>
      <dgm:t>
        <a:bodyPr/>
        <a:lstStyle/>
        <a:p>
          <a:endParaRPr lang="en-GB"/>
        </a:p>
      </dgm:t>
    </dgm:pt>
    <dgm:pt modelId="{AF6B92E6-4848-455E-9618-78AFEFAB9FE4}" type="sibTrans" cxnId="{15BDBDC0-FB4B-438C-B0E2-C8340D80A731}">
      <dgm:prSet/>
      <dgm:spPr/>
      <dgm:t>
        <a:bodyPr/>
        <a:lstStyle/>
        <a:p>
          <a:endParaRPr lang="en-GB"/>
        </a:p>
      </dgm:t>
    </dgm:pt>
    <dgm:pt modelId="{1EB10EA1-87B0-4201-9D98-F04191215067}">
      <dgm:prSet/>
      <dgm:spPr/>
      <dgm:t>
        <a:bodyPr/>
        <a:lstStyle/>
        <a:p>
          <a:pPr rtl="0"/>
          <a:r>
            <a:rPr lang="en-GB"/>
            <a:t>Purpose of assessment inc. support mechanisms if distress caused</a:t>
          </a:r>
        </a:p>
      </dgm:t>
    </dgm:pt>
    <dgm:pt modelId="{4AE0227A-4800-47AC-AE6B-E72B67F2917C}" type="parTrans" cxnId="{93F5775A-7F59-45D2-A72E-C0C446A321C5}">
      <dgm:prSet/>
      <dgm:spPr/>
      <dgm:t>
        <a:bodyPr/>
        <a:lstStyle/>
        <a:p>
          <a:endParaRPr lang="en-GB"/>
        </a:p>
      </dgm:t>
    </dgm:pt>
    <dgm:pt modelId="{D66BDE8A-77F3-4469-8E81-74484456BEE6}" type="sibTrans" cxnId="{93F5775A-7F59-45D2-A72E-C0C446A321C5}">
      <dgm:prSet/>
      <dgm:spPr/>
      <dgm:t>
        <a:bodyPr/>
        <a:lstStyle/>
        <a:p>
          <a:endParaRPr lang="en-GB"/>
        </a:p>
      </dgm:t>
    </dgm:pt>
    <dgm:pt modelId="{CB5CCDA2-DAA8-4A5E-8E4A-1F8F0F4D90BB}">
      <dgm:prSet/>
      <dgm:spPr/>
      <dgm:t>
        <a:bodyPr/>
        <a:lstStyle/>
        <a:p>
          <a:pPr rtl="0"/>
          <a:r>
            <a:rPr lang="en-GB"/>
            <a:t>Device, feelings toward technology, internet connection</a:t>
          </a:r>
        </a:p>
      </dgm:t>
    </dgm:pt>
    <dgm:pt modelId="{18E06660-87C8-4684-95D9-7F1ED5C56A82}" type="parTrans" cxnId="{3793FBF3-43B0-4714-8ADA-FAF9EB0EC539}">
      <dgm:prSet/>
      <dgm:spPr/>
      <dgm:t>
        <a:bodyPr/>
        <a:lstStyle/>
        <a:p>
          <a:endParaRPr lang="en-GB"/>
        </a:p>
      </dgm:t>
    </dgm:pt>
    <dgm:pt modelId="{27EDAD14-A8AF-4911-B94D-A22EBAEA1FC6}" type="sibTrans" cxnId="{3793FBF3-43B0-4714-8ADA-FAF9EB0EC539}">
      <dgm:prSet/>
      <dgm:spPr/>
      <dgm:t>
        <a:bodyPr/>
        <a:lstStyle/>
        <a:p>
          <a:endParaRPr lang="en-GB"/>
        </a:p>
      </dgm:t>
    </dgm:pt>
    <dgm:pt modelId="{51BAD547-F382-4DCC-9326-C96A806F8517}">
      <dgm:prSet/>
      <dgm:spPr/>
      <dgm:t>
        <a:bodyPr/>
        <a:lstStyle/>
        <a:p>
          <a:pPr rtl="0"/>
          <a:r>
            <a:rPr lang="en-GB" dirty="0"/>
            <a:t>Environment</a:t>
          </a:r>
        </a:p>
      </dgm:t>
    </dgm:pt>
    <dgm:pt modelId="{7A025826-CC05-48A9-977D-4FB865957802}" type="parTrans" cxnId="{D1A5BB2B-E206-46A3-A47B-8C3FEB95A70F}">
      <dgm:prSet/>
      <dgm:spPr/>
      <dgm:t>
        <a:bodyPr/>
        <a:lstStyle/>
        <a:p>
          <a:endParaRPr lang="en-GB"/>
        </a:p>
      </dgm:t>
    </dgm:pt>
    <dgm:pt modelId="{D0FB5C43-A381-4DA0-9AD7-74B64EFE0095}" type="sibTrans" cxnId="{D1A5BB2B-E206-46A3-A47B-8C3FEB95A70F}">
      <dgm:prSet/>
      <dgm:spPr/>
      <dgm:t>
        <a:bodyPr/>
        <a:lstStyle/>
        <a:p>
          <a:endParaRPr lang="en-GB"/>
        </a:p>
      </dgm:t>
    </dgm:pt>
    <dgm:pt modelId="{26096930-AD02-4964-A838-3111A0B23B0F}">
      <dgm:prSet/>
      <dgm:spPr/>
      <dgm:t>
        <a:bodyPr/>
        <a:lstStyle/>
        <a:p>
          <a:pPr rtl="0"/>
          <a:r>
            <a:rPr lang="en-GB" dirty="0"/>
            <a:t>Individual factors and support needs</a:t>
          </a:r>
        </a:p>
      </dgm:t>
    </dgm:pt>
    <dgm:pt modelId="{8DF2A9C8-0695-4FA5-8D7E-A8509D54B953}" type="parTrans" cxnId="{A3B0C8E3-7EC5-49EB-A43A-002562682D09}">
      <dgm:prSet/>
      <dgm:spPr/>
      <dgm:t>
        <a:bodyPr/>
        <a:lstStyle/>
        <a:p>
          <a:endParaRPr lang="en-GB"/>
        </a:p>
      </dgm:t>
    </dgm:pt>
    <dgm:pt modelId="{C5C312A8-77A3-4D1F-A883-1FA9F4FD91E2}" type="sibTrans" cxnId="{A3B0C8E3-7EC5-49EB-A43A-002562682D09}">
      <dgm:prSet/>
      <dgm:spPr/>
      <dgm:t>
        <a:bodyPr/>
        <a:lstStyle/>
        <a:p>
          <a:endParaRPr lang="en-GB"/>
        </a:p>
      </dgm:t>
    </dgm:pt>
    <dgm:pt modelId="{9DBB8190-8F07-453B-81E0-B1AA72219E89}">
      <dgm:prSet/>
      <dgm:spPr/>
      <dgm:t>
        <a:bodyPr/>
        <a:lstStyle/>
        <a:p>
          <a:pPr rtl="0"/>
          <a:r>
            <a:rPr lang="en-GB" dirty="0"/>
            <a:t>Informed consent</a:t>
          </a:r>
        </a:p>
      </dgm:t>
    </dgm:pt>
    <dgm:pt modelId="{728278C2-62D7-4940-9C2E-0CEA6535059A}" type="parTrans" cxnId="{5AAE11ED-8E6D-481F-82D1-3F54A6D7C0EA}">
      <dgm:prSet/>
      <dgm:spPr/>
      <dgm:t>
        <a:bodyPr/>
        <a:lstStyle/>
        <a:p>
          <a:endParaRPr lang="en-GB"/>
        </a:p>
      </dgm:t>
    </dgm:pt>
    <dgm:pt modelId="{81CEF103-00E7-44E9-8E70-0D3EE24C4A74}" type="sibTrans" cxnId="{5AAE11ED-8E6D-481F-82D1-3F54A6D7C0EA}">
      <dgm:prSet/>
      <dgm:spPr/>
      <dgm:t>
        <a:bodyPr/>
        <a:lstStyle/>
        <a:p>
          <a:endParaRPr lang="en-GB"/>
        </a:p>
      </dgm:t>
    </dgm:pt>
    <dgm:pt modelId="{3D942524-C7B3-4AAF-A032-8219D9CE2C66}">
      <dgm:prSet/>
      <dgm:spPr/>
      <dgm:t>
        <a:bodyPr/>
        <a:lstStyle/>
        <a:p>
          <a:pPr rtl="0"/>
          <a:r>
            <a:rPr lang="en-GB"/>
            <a:t>Currently:</a:t>
          </a:r>
        </a:p>
      </dgm:t>
    </dgm:pt>
    <dgm:pt modelId="{DC0E3806-8C0F-47F0-A5AE-AA5E6B2B327C}" type="parTrans" cxnId="{20CA97E2-AF02-4D09-8C98-E7FEDC017DBA}">
      <dgm:prSet/>
      <dgm:spPr/>
      <dgm:t>
        <a:bodyPr/>
        <a:lstStyle/>
        <a:p>
          <a:endParaRPr lang="en-GB"/>
        </a:p>
      </dgm:t>
    </dgm:pt>
    <dgm:pt modelId="{A6A81B08-A29A-4A75-A22F-63A6DF5606A8}" type="sibTrans" cxnId="{20CA97E2-AF02-4D09-8C98-E7FEDC017DBA}">
      <dgm:prSet/>
      <dgm:spPr/>
      <dgm:t>
        <a:bodyPr/>
        <a:lstStyle/>
        <a:p>
          <a:endParaRPr lang="en-GB"/>
        </a:p>
      </dgm:t>
    </dgm:pt>
    <dgm:pt modelId="{EBFAD258-0240-43FD-B3E9-5869C2191F54}">
      <dgm:prSet/>
      <dgm:spPr/>
      <dgm:t>
        <a:bodyPr/>
        <a:lstStyle/>
        <a:p>
          <a:pPr rtl="0"/>
          <a:r>
            <a:rPr lang="en-GB" b="0" dirty="0"/>
            <a:t>Remote as default but hybrid </a:t>
          </a:r>
          <a:r>
            <a:rPr lang="en-GB" dirty="0"/>
            <a:t>being introduced where necessary</a:t>
          </a:r>
        </a:p>
      </dgm:t>
    </dgm:pt>
    <dgm:pt modelId="{ADF88D0A-B7EF-4E74-A7EF-5D8A6226FA49}" type="parTrans" cxnId="{6C0B995F-E41E-4D35-BB95-662D15A746D6}">
      <dgm:prSet/>
      <dgm:spPr/>
      <dgm:t>
        <a:bodyPr/>
        <a:lstStyle/>
        <a:p>
          <a:endParaRPr lang="en-GB"/>
        </a:p>
      </dgm:t>
    </dgm:pt>
    <dgm:pt modelId="{E725C5BA-2E44-4992-BAB8-9F5106B73F3A}" type="sibTrans" cxnId="{6C0B995F-E41E-4D35-BB95-662D15A746D6}">
      <dgm:prSet/>
      <dgm:spPr/>
      <dgm:t>
        <a:bodyPr/>
        <a:lstStyle/>
        <a:p>
          <a:endParaRPr lang="en-GB"/>
        </a:p>
      </dgm:t>
    </dgm:pt>
    <dgm:pt modelId="{42752B1A-3D8A-4815-84F8-94C54B7AE329}">
      <dgm:prSet/>
      <dgm:spPr/>
      <dgm:t>
        <a:bodyPr/>
        <a:lstStyle/>
        <a:p>
          <a:pPr rtl="0"/>
          <a:r>
            <a:rPr lang="en-GB" dirty="0"/>
            <a:t>Face to face only where clinical need balanced against risk</a:t>
          </a:r>
        </a:p>
      </dgm:t>
    </dgm:pt>
    <dgm:pt modelId="{3E32D44B-51F1-4502-A8F5-19E9D2C412B4}" type="parTrans" cxnId="{EFBFFDCE-8583-4D38-B6C3-9FA057960712}">
      <dgm:prSet/>
      <dgm:spPr/>
      <dgm:t>
        <a:bodyPr/>
        <a:lstStyle/>
        <a:p>
          <a:endParaRPr lang="en-GB"/>
        </a:p>
      </dgm:t>
    </dgm:pt>
    <dgm:pt modelId="{071280BA-31B2-49B6-BFA7-6A87C7C21ACD}" type="sibTrans" cxnId="{EFBFFDCE-8583-4D38-B6C3-9FA057960712}">
      <dgm:prSet/>
      <dgm:spPr/>
      <dgm:t>
        <a:bodyPr/>
        <a:lstStyle/>
        <a:p>
          <a:endParaRPr lang="en-GB"/>
        </a:p>
      </dgm:t>
    </dgm:pt>
    <dgm:pt modelId="{ABB445F4-9471-46F0-92EF-C5E6CA5E5D72}">
      <dgm:prSet/>
      <dgm:spPr/>
      <dgm:t>
        <a:bodyPr/>
        <a:lstStyle/>
        <a:p>
          <a:pPr rtl="0"/>
          <a:r>
            <a:rPr lang="en-GB" dirty="0"/>
            <a:t>Working towards: one session for face to face work per clinician per week from 1</a:t>
          </a:r>
          <a:r>
            <a:rPr lang="en-GB" baseline="30000" dirty="0"/>
            <a:t>st</a:t>
          </a:r>
          <a:r>
            <a:rPr lang="en-GB" dirty="0"/>
            <a:t> August</a:t>
          </a:r>
        </a:p>
      </dgm:t>
    </dgm:pt>
    <dgm:pt modelId="{623E8BFB-F884-47D8-A27C-E396EEA94B91}" type="parTrans" cxnId="{47067566-16BE-45A2-A36C-E14570BBB29B}">
      <dgm:prSet/>
      <dgm:spPr/>
      <dgm:t>
        <a:bodyPr/>
        <a:lstStyle/>
        <a:p>
          <a:endParaRPr lang="en-GB"/>
        </a:p>
      </dgm:t>
    </dgm:pt>
    <dgm:pt modelId="{3246F15F-DEB3-4FDA-BAE1-5CB2135C83C3}" type="sibTrans" cxnId="{47067566-16BE-45A2-A36C-E14570BBB29B}">
      <dgm:prSet/>
      <dgm:spPr/>
      <dgm:t>
        <a:bodyPr/>
        <a:lstStyle/>
        <a:p>
          <a:endParaRPr lang="en-GB"/>
        </a:p>
      </dgm:t>
    </dgm:pt>
    <dgm:pt modelId="{65D59E62-8D45-4E87-AFC0-89E21F51501C}">
      <dgm:prSet/>
      <dgm:spPr/>
      <dgm:t>
        <a:bodyPr/>
        <a:lstStyle/>
        <a:p>
          <a:pPr rtl="0"/>
          <a:r>
            <a:rPr lang="en-GB" dirty="0"/>
            <a:t>Supported by a shift in assessment practice, training on remote ACE and team managers enabling staff to observe administration. OTs, Psychology and support workers running CST, Living Well and Carers Information groups virtually or individual provision by telephone. Where appropriate Consultant Psychiatrist delivering diagnoses remotely.</a:t>
          </a:r>
        </a:p>
      </dgm:t>
    </dgm:pt>
    <dgm:pt modelId="{48DD3C97-2F3C-45D4-9992-EA3B6114B7BE}" type="parTrans" cxnId="{BCD69A42-7E3D-41A5-8DF8-EEC1E87D53B6}">
      <dgm:prSet/>
      <dgm:spPr/>
      <dgm:t>
        <a:bodyPr/>
        <a:lstStyle/>
        <a:p>
          <a:endParaRPr lang="en-GB"/>
        </a:p>
      </dgm:t>
    </dgm:pt>
    <dgm:pt modelId="{D7FFC7CE-7A03-44B5-B42A-49716D0635B1}" type="sibTrans" cxnId="{BCD69A42-7E3D-41A5-8DF8-EEC1E87D53B6}">
      <dgm:prSet/>
      <dgm:spPr/>
      <dgm:t>
        <a:bodyPr/>
        <a:lstStyle/>
        <a:p>
          <a:endParaRPr lang="en-GB"/>
        </a:p>
      </dgm:t>
    </dgm:pt>
    <dgm:pt modelId="{5B02D530-D9D8-4928-8922-69C6D4420651}" type="pres">
      <dgm:prSet presAssocID="{522A3016-FE28-4191-AC69-14328455813E}" presName="linear" presStyleCnt="0">
        <dgm:presLayoutVars>
          <dgm:animLvl val="lvl"/>
          <dgm:resizeHandles val="exact"/>
        </dgm:presLayoutVars>
      </dgm:prSet>
      <dgm:spPr/>
    </dgm:pt>
    <dgm:pt modelId="{C36B2A89-7D0E-44B5-864A-2761B6A43682}" type="pres">
      <dgm:prSet presAssocID="{09F92198-42FC-4EDF-B20F-71EA0D7E590A}" presName="parentText" presStyleLbl="node1" presStyleIdx="0" presStyleCnt="2">
        <dgm:presLayoutVars>
          <dgm:chMax val="0"/>
          <dgm:bulletEnabled val="1"/>
        </dgm:presLayoutVars>
      </dgm:prSet>
      <dgm:spPr/>
    </dgm:pt>
    <dgm:pt modelId="{7D585108-C63C-4D67-99FA-89F4EB886AA5}" type="pres">
      <dgm:prSet presAssocID="{09F92198-42FC-4EDF-B20F-71EA0D7E590A}" presName="childText" presStyleLbl="revTx" presStyleIdx="0" presStyleCnt="2">
        <dgm:presLayoutVars>
          <dgm:bulletEnabled val="1"/>
        </dgm:presLayoutVars>
      </dgm:prSet>
      <dgm:spPr/>
    </dgm:pt>
    <dgm:pt modelId="{8DB20352-C811-4E19-B13B-5CD6C47B8231}" type="pres">
      <dgm:prSet presAssocID="{3D942524-C7B3-4AAF-A032-8219D9CE2C66}" presName="parentText" presStyleLbl="node1" presStyleIdx="1" presStyleCnt="2">
        <dgm:presLayoutVars>
          <dgm:chMax val="0"/>
          <dgm:bulletEnabled val="1"/>
        </dgm:presLayoutVars>
      </dgm:prSet>
      <dgm:spPr/>
    </dgm:pt>
    <dgm:pt modelId="{CC39E785-24E4-4444-B099-47A8A5CC0E39}" type="pres">
      <dgm:prSet presAssocID="{3D942524-C7B3-4AAF-A032-8219D9CE2C66}" presName="childText" presStyleLbl="revTx" presStyleIdx="1" presStyleCnt="2">
        <dgm:presLayoutVars>
          <dgm:bulletEnabled val="1"/>
        </dgm:presLayoutVars>
      </dgm:prSet>
      <dgm:spPr/>
    </dgm:pt>
  </dgm:ptLst>
  <dgm:cxnLst>
    <dgm:cxn modelId="{43C45600-6B8A-4B06-B944-BE12836B628B}" srcId="{522A3016-FE28-4191-AC69-14328455813E}" destId="{09F92198-42FC-4EDF-B20F-71EA0D7E590A}" srcOrd="0" destOrd="0" parTransId="{F972ED6E-C4CA-4E12-9F9F-D9A891789125}" sibTransId="{FAD40851-70AC-4D1F-A9C8-6A6E2DCE860F}"/>
    <dgm:cxn modelId="{3D419410-32FD-4753-836A-294656A8C760}" type="presOf" srcId="{EBFAD258-0240-43FD-B3E9-5869C2191F54}" destId="{CC39E785-24E4-4444-B099-47A8A5CC0E39}" srcOrd="0" destOrd="0" presId="urn:microsoft.com/office/officeart/2005/8/layout/vList2"/>
    <dgm:cxn modelId="{D1A5BB2B-E206-46A3-A47B-8C3FEB95A70F}" srcId="{F59A45E6-B87D-4BB3-9AA1-260D8F2A378C}" destId="{51BAD547-F382-4DCC-9326-C96A806F8517}" srcOrd="3" destOrd="0" parTransId="{7A025826-CC05-48A9-977D-4FB865957802}" sibTransId="{D0FB5C43-A381-4DA0-9AD7-74B64EFE0095}"/>
    <dgm:cxn modelId="{832CB22C-E313-405F-8FAB-26C740D2A58D}" srcId="{09F92198-42FC-4EDF-B20F-71EA0D7E590A}" destId="{F59A45E6-B87D-4BB3-9AA1-260D8F2A378C}" srcOrd="0" destOrd="0" parTransId="{720169FD-5142-4663-8F19-A737268DC05D}" sibTransId="{15B14DD7-DCA8-4FC0-BB05-25A7F49F4AD1}"/>
    <dgm:cxn modelId="{DF2FDB3B-3CDC-402E-8B4E-A43330113D1C}" type="presOf" srcId="{522A3016-FE28-4191-AC69-14328455813E}" destId="{5B02D530-D9D8-4928-8922-69C6D4420651}" srcOrd="0" destOrd="0" presId="urn:microsoft.com/office/officeart/2005/8/layout/vList2"/>
    <dgm:cxn modelId="{6C0B995F-E41E-4D35-BB95-662D15A746D6}" srcId="{3D942524-C7B3-4AAF-A032-8219D9CE2C66}" destId="{EBFAD258-0240-43FD-B3E9-5869C2191F54}" srcOrd="0" destOrd="0" parTransId="{ADF88D0A-B7EF-4E74-A7EF-5D8A6226FA49}" sibTransId="{E725C5BA-2E44-4992-BAB8-9F5106B73F3A}"/>
    <dgm:cxn modelId="{BCD69A42-7E3D-41A5-8DF8-EEC1E87D53B6}" srcId="{3D942524-C7B3-4AAF-A032-8219D9CE2C66}" destId="{65D59E62-8D45-4E87-AFC0-89E21F51501C}" srcOrd="1" destOrd="0" parTransId="{48DD3C97-2F3C-45D4-9992-EA3B6114B7BE}" sibTransId="{D7FFC7CE-7A03-44B5-B42A-49716D0635B1}"/>
    <dgm:cxn modelId="{47067566-16BE-45A2-A36C-E14570BBB29B}" srcId="{3D942524-C7B3-4AAF-A032-8219D9CE2C66}" destId="{ABB445F4-9471-46F0-92EF-C5E6CA5E5D72}" srcOrd="3" destOrd="0" parTransId="{623E8BFB-F884-47D8-A27C-E396EEA94B91}" sibTransId="{3246F15F-DEB3-4FDA-BAE1-5CB2135C83C3}"/>
    <dgm:cxn modelId="{FE3DD474-D81E-45DD-996D-641DEA212C59}" type="presOf" srcId="{42752B1A-3D8A-4815-84F8-94C54B7AE329}" destId="{CC39E785-24E4-4444-B099-47A8A5CC0E39}" srcOrd="0" destOrd="2" presId="urn:microsoft.com/office/officeart/2005/8/layout/vList2"/>
    <dgm:cxn modelId="{93F5775A-7F59-45D2-A72E-C0C446A321C5}" srcId="{F59A45E6-B87D-4BB3-9AA1-260D8F2A378C}" destId="{1EB10EA1-87B0-4201-9D98-F04191215067}" srcOrd="1" destOrd="0" parTransId="{4AE0227A-4800-47AC-AE6B-E72B67F2917C}" sibTransId="{D66BDE8A-77F3-4469-8E81-74484456BEE6}"/>
    <dgm:cxn modelId="{747E0F7E-3A21-4144-86AE-77265DDA05AA}" type="presOf" srcId="{1EB10EA1-87B0-4201-9D98-F04191215067}" destId="{7D585108-C63C-4D67-99FA-89F4EB886AA5}" srcOrd="0" destOrd="2" presId="urn:microsoft.com/office/officeart/2005/8/layout/vList2"/>
    <dgm:cxn modelId="{33842583-E16C-4CEE-9FF0-1385836A43D4}" type="presOf" srcId="{02BF3EC6-B737-438F-A822-FCEE2A725AB2}" destId="{7D585108-C63C-4D67-99FA-89F4EB886AA5}" srcOrd="0" destOrd="1" presId="urn:microsoft.com/office/officeart/2005/8/layout/vList2"/>
    <dgm:cxn modelId="{0A15458B-19B9-4C7F-9AC5-CF1B94F11B75}" type="presOf" srcId="{51BAD547-F382-4DCC-9326-C96A806F8517}" destId="{7D585108-C63C-4D67-99FA-89F4EB886AA5}" srcOrd="0" destOrd="4" presId="urn:microsoft.com/office/officeart/2005/8/layout/vList2"/>
    <dgm:cxn modelId="{D66F1590-3141-441D-B270-10B27F418887}" type="presOf" srcId="{F59A45E6-B87D-4BB3-9AA1-260D8F2A378C}" destId="{7D585108-C63C-4D67-99FA-89F4EB886AA5}" srcOrd="0" destOrd="0" presId="urn:microsoft.com/office/officeart/2005/8/layout/vList2"/>
    <dgm:cxn modelId="{D6E02F91-8BF2-4F63-A029-056AFC92B797}" type="presOf" srcId="{ABB445F4-9471-46F0-92EF-C5E6CA5E5D72}" destId="{CC39E785-24E4-4444-B099-47A8A5CC0E39}" srcOrd="0" destOrd="3" presId="urn:microsoft.com/office/officeart/2005/8/layout/vList2"/>
    <dgm:cxn modelId="{9CEAD891-C647-4535-B58B-F8746D672CD2}" type="presOf" srcId="{3D942524-C7B3-4AAF-A032-8219D9CE2C66}" destId="{8DB20352-C811-4E19-B13B-5CD6C47B8231}" srcOrd="0" destOrd="0" presId="urn:microsoft.com/office/officeart/2005/8/layout/vList2"/>
    <dgm:cxn modelId="{6366B0A5-DA06-49A7-B883-4D02B7BEF51A}" type="presOf" srcId="{09F92198-42FC-4EDF-B20F-71EA0D7E590A}" destId="{C36B2A89-7D0E-44B5-864A-2761B6A43682}" srcOrd="0" destOrd="0" presId="urn:microsoft.com/office/officeart/2005/8/layout/vList2"/>
    <dgm:cxn modelId="{A66405A9-225B-46E4-81B8-6FAB3BE89198}" type="presOf" srcId="{26096930-AD02-4964-A838-3111A0B23B0F}" destId="{7D585108-C63C-4D67-99FA-89F4EB886AA5}" srcOrd="0" destOrd="5" presId="urn:microsoft.com/office/officeart/2005/8/layout/vList2"/>
    <dgm:cxn modelId="{15BDBDC0-FB4B-438C-B0E2-C8340D80A731}" srcId="{F59A45E6-B87D-4BB3-9AA1-260D8F2A378C}" destId="{02BF3EC6-B737-438F-A822-FCEE2A725AB2}" srcOrd="0" destOrd="0" parTransId="{6BFC3209-7465-4C96-A27C-12B82894530C}" sibTransId="{AF6B92E6-4848-455E-9618-78AFEFAB9FE4}"/>
    <dgm:cxn modelId="{EFBFFDCE-8583-4D38-B6C3-9FA057960712}" srcId="{3D942524-C7B3-4AAF-A032-8219D9CE2C66}" destId="{42752B1A-3D8A-4815-84F8-94C54B7AE329}" srcOrd="2" destOrd="0" parTransId="{3E32D44B-51F1-4502-A8F5-19E9D2C412B4}" sibTransId="{071280BA-31B2-49B6-BFA7-6A87C7C21ACD}"/>
    <dgm:cxn modelId="{5A71CCCF-F836-4686-B5A1-1F51BB5DF0BA}" type="presOf" srcId="{CB5CCDA2-DAA8-4A5E-8E4A-1F8F0F4D90BB}" destId="{7D585108-C63C-4D67-99FA-89F4EB886AA5}" srcOrd="0" destOrd="3" presId="urn:microsoft.com/office/officeart/2005/8/layout/vList2"/>
    <dgm:cxn modelId="{59E6DFDC-7952-450E-8261-0899F6C27D17}" type="presOf" srcId="{65D59E62-8D45-4E87-AFC0-89E21F51501C}" destId="{CC39E785-24E4-4444-B099-47A8A5CC0E39}" srcOrd="0" destOrd="1" presId="urn:microsoft.com/office/officeart/2005/8/layout/vList2"/>
    <dgm:cxn modelId="{20CA97E2-AF02-4D09-8C98-E7FEDC017DBA}" srcId="{522A3016-FE28-4191-AC69-14328455813E}" destId="{3D942524-C7B3-4AAF-A032-8219D9CE2C66}" srcOrd="1" destOrd="0" parTransId="{DC0E3806-8C0F-47F0-A5AE-AA5E6B2B327C}" sibTransId="{A6A81B08-A29A-4A75-A22F-63A6DF5606A8}"/>
    <dgm:cxn modelId="{A3B0C8E3-7EC5-49EB-A43A-002562682D09}" srcId="{F59A45E6-B87D-4BB3-9AA1-260D8F2A378C}" destId="{26096930-AD02-4964-A838-3111A0B23B0F}" srcOrd="4" destOrd="0" parTransId="{8DF2A9C8-0695-4FA5-8D7E-A8509D54B953}" sibTransId="{C5C312A8-77A3-4D1F-A883-1FA9F4FD91E2}"/>
    <dgm:cxn modelId="{5AAE11ED-8E6D-481F-82D1-3F54A6D7C0EA}" srcId="{F59A45E6-B87D-4BB3-9AA1-260D8F2A378C}" destId="{9DBB8190-8F07-453B-81E0-B1AA72219E89}" srcOrd="5" destOrd="0" parTransId="{728278C2-62D7-4940-9C2E-0CEA6535059A}" sibTransId="{81CEF103-00E7-44E9-8E70-0D3EE24C4A74}"/>
    <dgm:cxn modelId="{3793FBF3-43B0-4714-8ADA-FAF9EB0EC539}" srcId="{F59A45E6-B87D-4BB3-9AA1-260D8F2A378C}" destId="{CB5CCDA2-DAA8-4A5E-8E4A-1F8F0F4D90BB}" srcOrd="2" destOrd="0" parTransId="{18E06660-87C8-4684-95D9-7F1ED5C56A82}" sibTransId="{27EDAD14-A8AF-4911-B94D-A22EBAEA1FC6}"/>
    <dgm:cxn modelId="{33A24FF9-4EAE-4965-A942-22392E08D3E3}" type="presOf" srcId="{9DBB8190-8F07-453B-81E0-B1AA72219E89}" destId="{7D585108-C63C-4D67-99FA-89F4EB886AA5}" srcOrd="0" destOrd="6" presId="urn:microsoft.com/office/officeart/2005/8/layout/vList2"/>
    <dgm:cxn modelId="{9B71443B-26A3-4D9F-AF7B-32C5C325D0DB}" type="presParOf" srcId="{5B02D530-D9D8-4928-8922-69C6D4420651}" destId="{C36B2A89-7D0E-44B5-864A-2761B6A43682}" srcOrd="0" destOrd="0" presId="urn:microsoft.com/office/officeart/2005/8/layout/vList2"/>
    <dgm:cxn modelId="{AF84B358-BD16-43B6-B36F-435A94BDDDE1}" type="presParOf" srcId="{5B02D530-D9D8-4928-8922-69C6D4420651}" destId="{7D585108-C63C-4D67-99FA-89F4EB886AA5}" srcOrd="1" destOrd="0" presId="urn:microsoft.com/office/officeart/2005/8/layout/vList2"/>
    <dgm:cxn modelId="{956C7539-9DDE-45B5-8353-963D32C6BB7D}" type="presParOf" srcId="{5B02D530-D9D8-4928-8922-69C6D4420651}" destId="{8DB20352-C811-4E19-B13B-5CD6C47B8231}" srcOrd="2" destOrd="0" presId="urn:microsoft.com/office/officeart/2005/8/layout/vList2"/>
    <dgm:cxn modelId="{E7D83E93-1A8A-4269-8535-7CDBA56F40B6}" type="presParOf" srcId="{5B02D530-D9D8-4928-8922-69C6D4420651}" destId="{CC39E785-24E4-4444-B099-47A8A5CC0E3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4E7985-6596-419B-BB01-83CD8D973E2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GB"/>
        </a:p>
      </dgm:t>
    </dgm:pt>
    <dgm:pt modelId="{9F9D23FA-FDD6-435C-AF64-F48D3CC405A3}">
      <dgm:prSet/>
      <dgm:spPr/>
      <dgm:t>
        <a:bodyPr/>
        <a:lstStyle/>
        <a:p>
          <a:pPr rtl="0"/>
          <a:r>
            <a:rPr lang="en-GB" dirty="0"/>
            <a:t>Remote assessment of person in early 60’s - inpatient</a:t>
          </a:r>
        </a:p>
      </dgm:t>
    </dgm:pt>
    <dgm:pt modelId="{D1C95ABE-DA3B-477F-B5CF-A9B05E24A36F}" type="parTrans" cxnId="{FF2B7A65-DC7A-44D1-B7A1-C4A9CF46AA32}">
      <dgm:prSet/>
      <dgm:spPr/>
      <dgm:t>
        <a:bodyPr/>
        <a:lstStyle/>
        <a:p>
          <a:endParaRPr lang="en-GB"/>
        </a:p>
      </dgm:t>
    </dgm:pt>
    <dgm:pt modelId="{FE997E34-F5B5-4B57-B5C0-A6E4E359F937}" type="sibTrans" cxnId="{FF2B7A65-DC7A-44D1-B7A1-C4A9CF46AA32}">
      <dgm:prSet/>
      <dgm:spPr/>
      <dgm:t>
        <a:bodyPr/>
        <a:lstStyle/>
        <a:p>
          <a:endParaRPr lang="en-GB"/>
        </a:p>
      </dgm:t>
    </dgm:pt>
    <dgm:pt modelId="{4F130131-3F74-4C3C-8830-84C53D62FA43}">
      <dgm:prSet/>
      <dgm:spPr/>
      <dgm:t>
        <a:bodyPr/>
        <a:lstStyle/>
        <a:p>
          <a:pPr rtl="0"/>
          <a:r>
            <a:rPr lang="en-GB" dirty="0"/>
            <a:t>Reason for referral: query DLB/vascular dementia, psychological cause or other known neurological cause (epilepsy, migraines) – presentation: progressive cognitive decline, hallucinations. </a:t>
          </a:r>
        </a:p>
      </dgm:t>
    </dgm:pt>
    <dgm:pt modelId="{916E00EA-C0C8-445A-AE9C-68372B3B1FE9}" type="parTrans" cxnId="{0E3D3DF0-9B03-4B59-BEF8-7A5227BF7D4E}">
      <dgm:prSet/>
      <dgm:spPr/>
      <dgm:t>
        <a:bodyPr/>
        <a:lstStyle/>
        <a:p>
          <a:endParaRPr lang="en-GB"/>
        </a:p>
      </dgm:t>
    </dgm:pt>
    <dgm:pt modelId="{E6F52BAC-13B1-4A94-93A8-D821786BE38D}" type="sibTrans" cxnId="{0E3D3DF0-9B03-4B59-BEF8-7A5227BF7D4E}">
      <dgm:prSet/>
      <dgm:spPr/>
      <dgm:t>
        <a:bodyPr/>
        <a:lstStyle/>
        <a:p>
          <a:endParaRPr lang="en-GB"/>
        </a:p>
      </dgm:t>
    </dgm:pt>
    <dgm:pt modelId="{8191DFCC-1FC4-4612-8709-6C37C6887EF3}">
      <dgm:prSet/>
      <dgm:spPr/>
      <dgm:t>
        <a:bodyPr/>
        <a:lstStyle/>
        <a:p>
          <a:pPr rtl="0"/>
          <a:r>
            <a:rPr lang="en-GB" dirty="0"/>
            <a:t>Reduced occupational/educational attainment</a:t>
          </a:r>
        </a:p>
      </dgm:t>
    </dgm:pt>
    <dgm:pt modelId="{4DCE8B30-417B-4F8E-993C-447856343900}" type="parTrans" cxnId="{093274B0-1091-41A3-BECE-181B451A5C7B}">
      <dgm:prSet/>
      <dgm:spPr/>
      <dgm:t>
        <a:bodyPr/>
        <a:lstStyle/>
        <a:p>
          <a:endParaRPr lang="en-GB"/>
        </a:p>
      </dgm:t>
    </dgm:pt>
    <dgm:pt modelId="{30A7C1EB-1D90-4BD1-8303-721E8D03BB07}" type="sibTrans" cxnId="{093274B0-1091-41A3-BECE-181B451A5C7B}">
      <dgm:prSet/>
      <dgm:spPr/>
      <dgm:t>
        <a:bodyPr/>
        <a:lstStyle/>
        <a:p>
          <a:endParaRPr lang="en-GB"/>
        </a:p>
      </dgm:t>
    </dgm:pt>
    <dgm:pt modelId="{E3E105CF-821C-4204-A9B6-483F1E58CEB6}">
      <dgm:prSet/>
      <dgm:spPr/>
      <dgm:t>
        <a:bodyPr/>
        <a:lstStyle/>
        <a:p>
          <a:pPr rtl="0"/>
          <a:r>
            <a:rPr lang="en-GB"/>
            <a:t>Questionnaire measures – IQCode, DASS-21</a:t>
          </a:r>
        </a:p>
      </dgm:t>
    </dgm:pt>
    <dgm:pt modelId="{42CB4EAB-6F9C-4F73-BA0A-C7DFDF0DE6C5}" type="parTrans" cxnId="{C64E2ED4-DEA6-4B06-9A39-9DF798DCE7B9}">
      <dgm:prSet/>
      <dgm:spPr/>
      <dgm:t>
        <a:bodyPr/>
        <a:lstStyle/>
        <a:p>
          <a:endParaRPr lang="en-GB"/>
        </a:p>
      </dgm:t>
    </dgm:pt>
    <dgm:pt modelId="{B85E13EE-C8DC-4B9F-9441-FFA16C8E72C0}" type="sibTrans" cxnId="{C64E2ED4-DEA6-4B06-9A39-9DF798DCE7B9}">
      <dgm:prSet/>
      <dgm:spPr/>
      <dgm:t>
        <a:bodyPr/>
        <a:lstStyle/>
        <a:p>
          <a:endParaRPr lang="en-GB"/>
        </a:p>
      </dgm:t>
    </dgm:pt>
    <dgm:pt modelId="{1ED679FF-1A0F-4B1E-BB7D-90FB46F9AF5B}">
      <dgm:prSet/>
      <dgm:spPr/>
      <dgm:t>
        <a:bodyPr/>
        <a:lstStyle/>
        <a:p>
          <a:pPr rtl="0"/>
          <a:r>
            <a:rPr lang="en-GB"/>
            <a:t>Assessment supported by ward OT – he had also been through neuropsych 2 years prior</a:t>
          </a:r>
        </a:p>
      </dgm:t>
    </dgm:pt>
    <dgm:pt modelId="{29CE16E9-8C75-4270-BCA6-4C7C198AFACC}" type="parTrans" cxnId="{0A39D890-7467-4BFF-B796-B051F0110995}">
      <dgm:prSet/>
      <dgm:spPr/>
      <dgm:t>
        <a:bodyPr/>
        <a:lstStyle/>
        <a:p>
          <a:endParaRPr lang="en-GB"/>
        </a:p>
      </dgm:t>
    </dgm:pt>
    <dgm:pt modelId="{DE0C9DFA-BFC9-4B40-920D-0229E21C1173}" type="sibTrans" cxnId="{0A39D890-7467-4BFF-B796-B051F0110995}">
      <dgm:prSet/>
      <dgm:spPr/>
      <dgm:t>
        <a:bodyPr/>
        <a:lstStyle/>
        <a:p>
          <a:endParaRPr lang="en-GB"/>
        </a:p>
      </dgm:t>
    </dgm:pt>
    <dgm:pt modelId="{A4C56666-8191-4585-9BC8-4D8D5F76B537}">
      <dgm:prSet/>
      <dgm:spPr/>
      <dgm:t>
        <a:bodyPr/>
        <a:lstStyle/>
        <a:p>
          <a:pPr rtl="0"/>
          <a:r>
            <a:rPr lang="en-GB" dirty="0"/>
            <a:t>Tests used via </a:t>
          </a:r>
          <a:r>
            <a:rPr lang="en-GB" dirty="0" err="1"/>
            <a:t>webex</a:t>
          </a:r>
          <a:r>
            <a:rPr lang="en-GB" dirty="0"/>
            <a:t> + Q global, document camera</a:t>
          </a:r>
        </a:p>
      </dgm:t>
    </dgm:pt>
    <dgm:pt modelId="{6F69FB4B-E4F1-4F48-935F-86C783A1E6DB}" type="parTrans" cxnId="{6E3CC399-E79A-4D5C-BA36-99841FA4F18A}">
      <dgm:prSet/>
      <dgm:spPr/>
      <dgm:t>
        <a:bodyPr/>
        <a:lstStyle/>
        <a:p>
          <a:endParaRPr lang="en-GB"/>
        </a:p>
      </dgm:t>
    </dgm:pt>
    <dgm:pt modelId="{327A2917-B9B3-44FA-82C5-37FAF7F365E5}" type="sibTrans" cxnId="{6E3CC399-E79A-4D5C-BA36-99841FA4F18A}">
      <dgm:prSet/>
      <dgm:spPr/>
      <dgm:t>
        <a:bodyPr/>
        <a:lstStyle/>
        <a:p>
          <a:endParaRPr lang="en-GB"/>
        </a:p>
      </dgm:t>
    </dgm:pt>
    <dgm:pt modelId="{886D8A0E-CFFB-4C3A-A84A-73978D8D242C}">
      <dgm:prSet/>
      <dgm:spPr/>
      <dgm:t>
        <a:bodyPr/>
        <a:lstStyle/>
        <a:p>
          <a:pPr rtl="0"/>
          <a:r>
            <a:rPr lang="en-GB"/>
            <a:t>Visuospatial – VOSP, CDT free + copy, Picture Completion</a:t>
          </a:r>
        </a:p>
      </dgm:t>
    </dgm:pt>
    <dgm:pt modelId="{DA8489DD-635F-4514-9B8F-FE2872B04F28}" type="parTrans" cxnId="{1AE27C0F-AAB7-40E5-8237-76B96B068A86}">
      <dgm:prSet/>
      <dgm:spPr/>
      <dgm:t>
        <a:bodyPr/>
        <a:lstStyle/>
        <a:p>
          <a:endParaRPr lang="en-GB"/>
        </a:p>
      </dgm:t>
    </dgm:pt>
    <dgm:pt modelId="{6A356250-F78F-4B23-91CE-627CE8384E45}" type="sibTrans" cxnId="{1AE27C0F-AAB7-40E5-8237-76B96B068A86}">
      <dgm:prSet/>
      <dgm:spPr/>
      <dgm:t>
        <a:bodyPr/>
        <a:lstStyle/>
        <a:p>
          <a:endParaRPr lang="en-GB"/>
        </a:p>
      </dgm:t>
    </dgm:pt>
    <dgm:pt modelId="{DA779162-640D-484F-B7E7-79625B78FF40}">
      <dgm:prSet/>
      <dgm:spPr/>
      <dgm:t>
        <a:bodyPr/>
        <a:lstStyle/>
        <a:p>
          <a:pPr rtl="0"/>
          <a:r>
            <a:rPr lang="en-GB" dirty="0"/>
            <a:t>Executive - DKEFS Verbal Fluency, Key Search*, </a:t>
          </a:r>
          <a:r>
            <a:rPr lang="en-GB" dirty="0" err="1"/>
            <a:t>Hayling</a:t>
          </a:r>
          <a:r>
            <a:rPr lang="en-GB" dirty="0"/>
            <a:t>, Similarities</a:t>
          </a:r>
        </a:p>
      </dgm:t>
    </dgm:pt>
    <dgm:pt modelId="{27E43486-64BE-43D0-AEB1-4FFC91D28305}" type="parTrans" cxnId="{08CB6755-28DC-4D8E-8EB3-858F497BFEA7}">
      <dgm:prSet/>
      <dgm:spPr/>
      <dgm:t>
        <a:bodyPr/>
        <a:lstStyle/>
        <a:p>
          <a:endParaRPr lang="en-GB"/>
        </a:p>
      </dgm:t>
    </dgm:pt>
    <dgm:pt modelId="{EBE349D3-1500-4046-8CA9-8616653D6704}" type="sibTrans" cxnId="{08CB6755-28DC-4D8E-8EB3-858F497BFEA7}">
      <dgm:prSet/>
      <dgm:spPr/>
      <dgm:t>
        <a:bodyPr/>
        <a:lstStyle/>
        <a:p>
          <a:endParaRPr lang="en-GB"/>
        </a:p>
      </dgm:t>
    </dgm:pt>
    <dgm:pt modelId="{390707A3-B459-4120-A31B-26052D361733}">
      <dgm:prSet/>
      <dgm:spPr/>
      <dgm:t>
        <a:bodyPr/>
        <a:lstStyle/>
        <a:p>
          <a:pPr rtl="0"/>
          <a:r>
            <a:rPr lang="en-GB"/>
            <a:t>Language – Picture Naming</a:t>
          </a:r>
        </a:p>
      </dgm:t>
    </dgm:pt>
    <dgm:pt modelId="{5822EDA4-4206-4D8A-8F83-55F9E2878B0D}" type="parTrans" cxnId="{8EE645ED-762B-4F87-A9EF-AEF7D5690C4C}">
      <dgm:prSet/>
      <dgm:spPr/>
      <dgm:t>
        <a:bodyPr/>
        <a:lstStyle/>
        <a:p>
          <a:endParaRPr lang="en-GB"/>
        </a:p>
      </dgm:t>
    </dgm:pt>
    <dgm:pt modelId="{25553B62-39C6-4696-888A-8D3A42CB2622}" type="sibTrans" cxnId="{8EE645ED-762B-4F87-A9EF-AEF7D5690C4C}">
      <dgm:prSet/>
      <dgm:spPr/>
      <dgm:t>
        <a:bodyPr/>
        <a:lstStyle/>
        <a:p>
          <a:endParaRPr lang="en-GB"/>
        </a:p>
      </dgm:t>
    </dgm:pt>
    <dgm:pt modelId="{FC1188F1-7F2B-4DA8-90E8-C7609B9D0FC4}">
      <dgm:prSet/>
      <dgm:spPr/>
      <dgm:t>
        <a:bodyPr/>
        <a:lstStyle/>
        <a:p>
          <a:pPr rtl="0"/>
          <a:r>
            <a:rPr lang="en-GB"/>
            <a:t>Memory – CVLT, RCFT*</a:t>
          </a:r>
        </a:p>
      </dgm:t>
    </dgm:pt>
    <dgm:pt modelId="{695D3492-8801-4B5C-9CFC-B08CD4938F6D}" type="parTrans" cxnId="{6D5CF941-2D1A-482D-9743-1145C6E1AE61}">
      <dgm:prSet/>
      <dgm:spPr/>
      <dgm:t>
        <a:bodyPr/>
        <a:lstStyle/>
        <a:p>
          <a:endParaRPr lang="en-GB"/>
        </a:p>
      </dgm:t>
    </dgm:pt>
    <dgm:pt modelId="{5B77EAA9-6161-4E80-8882-6A541A8FF3BA}" type="sibTrans" cxnId="{6D5CF941-2D1A-482D-9743-1145C6E1AE61}">
      <dgm:prSet/>
      <dgm:spPr/>
      <dgm:t>
        <a:bodyPr/>
        <a:lstStyle/>
        <a:p>
          <a:endParaRPr lang="en-GB"/>
        </a:p>
      </dgm:t>
    </dgm:pt>
    <dgm:pt modelId="{1AEC1D3B-7F80-4F55-9182-AF61BBB23E3C}">
      <dgm:prSet/>
      <dgm:spPr/>
      <dgm:t>
        <a:bodyPr/>
        <a:lstStyle/>
        <a:p>
          <a:pPr rtl="0"/>
          <a:r>
            <a:rPr lang="en-GB" dirty="0"/>
            <a:t>Information processing and attention – Symbol Search*, Cancellation*, Digit Span</a:t>
          </a:r>
        </a:p>
      </dgm:t>
    </dgm:pt>
    <dgm:pt modelId="{E46A0A7B-6583-4C0E-A9D5-DE904D98C18D}" type="parTrans" cxnId="{678BD505-D158-4EC6-AFCF-254C158DD77F}">
      <dgm:prSet/>
      <dgm:spPr/>
      <dgm:t>
        <a:bodyPr/>
        <a:lstStyle/>
        <a:p>
          <a:endParaRPr lang="en-GB"/>
        </a:p>
      </dgm:t>
    </dgm:pt>
    <dgm:pt modelId="{A204ED6C-2B48-4D7D-9D19-D5DE0D03F3A4}" type="sibTrans" cxnId="{678BD505-D158-4EC6-AFCF-254C158DD77F}">
      <dgm:prSet/>
      <dgm:spPr/>
      <dgm:t>
        <a:bodyPr/>
        <a:lstStyle/>
        <a:p>
          <a:endParaRPr lang="en-GB"/>
        </a:p>
      </dgm:t>
    </dgm:pt>
    <dgm:pt modelId="{D3C7C07B-E81C-41AD-97C2-8E76A6EEE97F}">
      <dgm:prSet/>
      <dgm:spPr/>
      <dgm:t>
        <a:bodyPr/>
        <a:lstStyle/>
        <a:p>
          <a:pPr rtl="0"/>
          <a:r>
            <a:rPr lang="en-GB" dirty="0"/>
            <a:t>Visual abstract reasoning – Matrix Reasoning, Visual Puzzles</a:t>
          </a:r>
        </a:p>
      </dgm:t>
    </dgm:pt>
    <dgm:pt modelId="{76A09F06-C5BC-43A3-98EF-E9BA82D61A37}" type="parTrans" cxnId="{E56A2A80-AE12-4A53-A42B-5B4F39C737C8}">
      <dgm:prSet/>
      <dgm:spPr/>
      <dgm:t>
        <a:bodyPr/>
        <a:lstStyle/>
        <a:p>
          <a:endParaRPr lang="en-GB"/>
        </a:p>
      </dgm:t>
    </dgm:pt>
    <dgm:pt modelId="{BC75721F-7A5C-4867-BF0C-A1A4C6046E8B}" type="sibTrans" cxnId="{E56A2A80-AE12-4A53-A42B-5B4F39C737C8}">
      <dgm:prSet/>
      <dgm:spPr/>
      <dgm:t>
        <a:bodyPr/>
        <a:lstStyle/>
        <a:p>
          <a:endParaRPr lang="en-GB"/>
        </a:p>
      </dgm:t>
    </dgm:pt>
    <dgm:pt modelId="{115DBC3D-8C68-478A-9DF5-A5C531343FAE}">
      <dgm:prSet/>
      <dgm:spPr/>
      <dgm:t>
        <a:bodyPr/>
        <a:lstStyle/>
        <a:p>
          <a:pPr rtl="0"/>
          <a:r>
            <a:rPr lang="en-GB" b="1" dirty="0"/>
            <a:t>Feedback from patient – “I was nervous about using the new devices at first, but I enjoyed it. It gave me something to do, and if you can help to find out what’s causing this problem in my head, it will have been very helpful indeed!”</a:t>
          </a:r>
        </a:p>
      </dgm:t>
    </dgm:pt>
    <dgm:pt modelId="{729D0931-9377-437E-BBEA-8EE6BC086AEB}" type="parTrans" cxnId="{C3B8A386-6FB8-4720-B64A-24394802067F}">
      <dgm:prSet/>
      <dgm:spPr/>
      <dgm:t>
        <a:bodyPr/>
        <a:lstStyle/>
        <a:p>
          <a:endParaRPr lang="en-GB"/>
        </a:p>
      </dgm:t>
    </dgm:pt>
    <dgm:pt modelId="{7643001F-8F2F-4295-A137-0C53D0B2228E}" type="sibTrans" cxnId="{C3B8A386-6FB8-4720-B64A-24394802067F}">
      <dgm:prSet/>
      <dgm:spPr/>
      <dgm:t>
        <a:bodyPr/>
        <a:lstStyle/>
        <a:p>
          <a:endParaRPr lang="en-GB"/>
        </a:p>
      </dgm:t>
    </dgm:pt>
    <dgm:pt modelId="{1DE3914A-3A74-4233-B718-920DF97952EA}">
      <dgm:prSet/>
      <dgm:spPr/>
      <dgm:t>
        <a:bodyPr/>
        <a:lstStyle/>
        <a:p>
          <a:pPr rtl="0"/>
          <a:r>
            <a:rPr lang="en-GB"/>
            <a:t>*Only possible due to environment/help from OT</a:t>
          </a:r>
        </a:p>
      </dgm:t>
    </dgm:pt>
    <dgm:pt modelId="{85C18724-E606-4015-94EE-5B8B41F4A2B7}" type="parTrans" cxnId="{F8ADEE1D-8311-4FD6-857F-96203D9DFAF7}">
      <dgm:prSet/>
      <dgm:spPr/>
      <dgm:t>
        <a:bodyPr/>
        <a:lstStyle/>
        <a:p>
          <a:endParaRPr lang="en-GB"/>
        </a:p>
      </dgm:t>
    </dgm:pt>
    <dgm:pt modelId="{1AA49EFF-55A7-42CE-A728-94F2A4434184}" type="sibTrans" cxnId="{F8ADEE1D-8311-4FD6-857F-96203D9DFAF7}">
      <dgm:prSet/>
      <dgm:spPr/>
      <dgm:t>
        <a:bodyPr/>
        <a:lstStyle/>
        <a:p>
          <a:endParaRPr lang="en-GB"/>
        </a:p>
      </dgm:t>
    </dgm:pt>
    <dgm:pt modelId="{EDEB8AF4-E9BF-42AF-899E-0ED9369BA853}">
      <dgm:prSet/>
      <dgm:spPr/>
      <dgm:t>
        <a:bodyPr/>
        <a:lstStyle/>
        <a:p>
          <a:pPr rtl="0"/>
          <a:r>
            <a:rPr lang="en-GB" dirty="0"/>
            <a:t>Practicalities discussion</a:t>
          </a:r>
        </a:p>
      </dgm:t>
    </dgm:pt>
    <dgm:pt modelId="{4C04817B-D8C1-4442-A472-B3C7AC830376}" type="parTrans" cxnId="{AAF23638-9BAE-4AA6-A1FB-605BB8FF0475}">
      <dgm:prSet/>
      <dgm:spPr/>
      <dgm:t>
        <a:bodyPr/>
        <a:lstStyle/>
        <a:p>
          <a:endParaRPr lang="en-GB"/>
        </a:p>
      </dgm:t>
    </dgm:pt>
    <dgm:pt modelId="{0587146F-13A7-4DD3-A9F2-81840D19D885}" type="sibTrans" cxnId="{AAF23638-9BAE-4AA6-A1FB-605BB8FF0475}">
      <dgm:prSet/>
      <dgm:spPr/>
      <dgm:t>
        <a:bodyPr/>
        <a:lstStyle/>
        <a:p>
          <a:endParaRPr lang="en-GB"/>
        </a:p>
      </dgm:t>
    </dgm:pt>
    <dgm:pt modelId="{61511BC9-32A6-4EA2-B551-7C9B1E611791}">
      <dgm:prSet/>
      <dgm:spPr/>
      <dgm:t>
        <a:bodyPr/>
        <a:lstStyle/>
        <a:p>
          <a:pPr rtl="0"/>
          <a:r>
            <a:rPr lang="en-GB" dirty="0"/>
            <a:t>Clinical interview separately with patient + wife (with informed consent)</a:t>
          </a:r>
        </a:p>
      </dgm:t>
    </dgm:pt>
    <dgm:pt modelId="{0C574B1A-F340-46CF-AB13-CFE2132E34DD}" type="parTrans" cxnId="{8225FD38-E373-489E-A511-F29CF9D76818}">
      <dgm:prSet/>
      <dgm:spPr/>
      <dgm:t>
        <a:bodyPr/>
        <a:lstStyle/>
        <a:p>
          <a:endParaRPr lang="en-GB"/>
        </a:p>
      </dgm:t>
    </dgm:pt>
    <dgm:pt modelId="{2AAB1BCA-707F-4EB9-A8C4-3387F9C2D681}" type="sibTrans" cxnId="{8225FD38-E373-489E-A511-F29CF9D76818}">
      <dgm:prSet/>
      <dgm:spPr/>
      <dgm:t>
        <a:bodyPr/>
        <a:lstStyle/>
        <a:p>
          <a:endParaRPr lang="en-GB"/>
        </a:p>
      </dgm:t>
    </dgm:pt>
    <dgm:pt modelId="{D3B4140E-4974-431D-8C85-C4A55C571AF4}">
      <dgm:prSet/>
      <dgm:spPr/>
      <dgm:t>
        <a:bodyPr/>
        <a:lstStyle/>
        <a:p>
          <a:pPr rtl="0"/>
          <a:r>
            <a:rPr lang="en-GB" dirty="0"/>
            <a:t>No prior familiarity whatsoever with </a:t>
          </a:r>
          <a:r>
            <a:rPr lang="en-GB" dirty="0" err="1"/>
            <a:t>videotech</a:t>
          </a:r>
          <a:endParaRPr lang="en-GB" dirty="0"/>
        </a:p>
      </dgm:t>
    </dgm:pt>
    <dgm:pt modelId="{BC3D7E7C-694F-45D2-A772-898AA19F2638}" type="parTrans" cxnId="{B5BBD3B2-1CAC-4268-9B82-E6EC03109A71}">
      <dgm:prSet/>
      <dgm:spPr/>
      <dgm:t>
        <a:bodyPr/>
        <a:lstStyle/>
        <a:p>
          <a:endParaRPr lang="en-GB"/>
        </a:p>
      </dgm:t>
    </dgm:pt>
    <dgm:pt modelId="{1CE35FCB-E5CF-4CD4-BFB4-302E1E622E5F}" type="sibTrans" cxnId="{B5BBD3B2-1CAC-4268-9B82-E6EC03109A71}">
      <dgm:prSet/>
      <dgm:spPr/>
      <dgm:t>
        <a:bodyPr/>
        <a:lstStyle/>
        <a:p>
          <a:endParaRPr lang="en-GB"/>
        </a:p>
      </dgm:t>
    </dgm:pt>
    <dgm:pt modelId="{505BD214-E698-4B35-A779-B37B187AE846}" type="pres">
      <dgm:prSet presAssocID="{D84E7985-6596-419B-BB01-83CD8D973E28}" presName="Name0" presStyleCnt="0">
        <dgm:presLayoutVars>
          <dgm:chMax val="7"/>
          <dgm:dir/>
          <dgm:animLvl val="lvl"/>
          <dgm:resizeHandles val="exact"/>
        </dgm:presLayoutVars>
      </dgm:prSet>
      <dgm:spPr/>
    </dgm:pt>
    <dgm:pt modelId="{8532A1DA-2965-45FA-BC1B-C14B90852C78}" type="pres">
      <dgm:prSet presAssocID="{9F9D23FA-FDD6-435C-AF64-F48D3CC405A3}" presName="circle1" presStyleLbl="node1" presStyleIdx="0" presStyleCnt="1"/>
      <dgm:spPr/>
    </dgm:pt>
    <dgm:pt modelId="{DC7D1070-FA37-4D62-8EE3-907E76524354}" type="pres">
      <dgm:prSet presAssocID="{9F9D23FA-FDD6-435C-AF64-F48D3CC405A3}" presName="space" presStyleCnt="0"/>
      <dgm:spPr/>
    </dgm:pt>
    <dgm:pt modelId="{3DD8633D-97A4-404C-982F-08BBA128154A}" type="pres">
      <dgm:prSet presAssocID="{9F9D23FA-FDD6-435C-AF64-F48D3CC405A3}" presName="rect1" presStyleLbl="alignAcc1" presStyleIdx="0" presStyleCnt="1" custLinFactNeighborY="1256"/>
      <dgm:spPr/>
    </dgm:pt>
    <dgm:pt modelId="{E0EEF973-06EF-47DC-B34D-AFD277826CFA}" type="pres">
      <dgm:prSet presAssocID="{9F9D23FA-FDD6-435C-AF64-F48D3CC405A3}" presName="rect1ParTx" presStyleLbl="alignAcc1" presStyleIdx="0" presStyleCnt="1">
        <dgm:presLayoutVars>
          <dgm:chMax val="1"/>
          <dgm:bulletEnabled val="1"/>
        </dgm:presLayoutVars>
      </dgm:prSet>
      <dgm:spPr/>
    </dgm:pt>
    <dgm:pt modelId="{F7E7CC9C-EDF9-4C37-856C-86867F1CB2D5}" type="pres">
      <dgm:prSet presAssocID="{9F9D23FA-FDD6-435C-AF64-F48D3CC405A3}" presName="rect1ChTx" presStyleLbl="alignAcc1" presStyleIdx="0" presStyleCnt="1" custScaleX="103316">
        <dgm:presLayoutVars>
          <dgm:bulletEnabled val="1"/>
        </dgm:presLayoutVars>
      </dgm:prSet>
      <dgm:spPr/>
    </dgm:pt>
  </dgm:ptLst>
  <dgm:cxnLst>
    <dgm:cxn modelId="{678BD505-D158-4EC6-AFCF-254C158DD77F}" srcId="{A4C56666-8191-4585-9BC8-4D8D5F76B537}" destId="{1AEC1D3B-7F80-4F55-9182-AF61BBB23E3C}" srcOrd="4" destOrd="0" parTransId="{E46A0A7B-6583-4C0E-A9D5-DE904D98C18D}" sibTransId="{A204ED6C-2B48-4D7D-9D19-D5DE0D03F3A4}"/>
    <dgm:cxn modelId="{1AE27C0F-AAB7-40E5-8237-76B96B068A86}" srcId="{A4C56666-8191-4585-9BC8-4D8D5F76B537}" destId="{886D8A0E-CFFB-4C3A-A84A-73978D8D242C}" srcOrd="0" destOrd="0" parTransId="{DA8489DD-635F-4514-9B8F-FE2872B04F28}" sibTransId="{6A356250-F78F-4B23-91CE-627CE8384E45}"/>
    <dgm:cxn modelId="{C7D5F311-D439-4C0D-809F-ED59890D6F5F}" type="presOf" srcId="{115DBC3D-8C68-478A-9DF5-A5C531343FAE}" destId="{F7E7CC9C-EDF9-4C37-856C-86867F1CB2D5}" srcOrd="0" destOrd="13" presId="urn:microsoft.com/office/officeart/2005/8/layout/target3"/>
    <dgm:cxn modelId="{F30C3C17-F784-4951-92F4-1085169BBF95}" type="presOf" srcId="{D3C7C07B-E81C-41AD-97C2-8E76A6EEE97F}" destId="{F7E7CC9C-EDF9-4C37-856C-86867F1CB2D5}" srcOrd="0" destOrd="12" presId="urn:microsoft.com/office/officeart/2005/8/layout/target3"/>
    <dgm:cxn modelId="{F8ADEE1D-8311-4FD6-857F-96203D9DFAF7}" srcId="{9F9D23FA-FDD6-435C-AF64-F48D3CC405A3}" destId="{1DE3914A-3A74-4233-B718-920DF97952EA}" srcOrd="7" destOrd="0" parTransId="{85C18724-E606-4015-94EE-5B8B41F4A2B7}" sibTransId="{1AA49EFF-55A7-42CE-A728-94F2A4434184}"/>
    <dgm:cxn modelId="{7A58B820-0E35-4C88-931F-B5390276C6FB}" type="presOf" srcId="{EDEB8AF4-E9BF-42AF-899E-0ED9369BA853}" destId="{F7E7CC9C-EDF9-4C37-856C-86867F1CB2D5}" srcOrd="0" destOrd="15" presId="urn:microsoft.com/office/officeart/2005/8/layout/target3"/>
    <dgm:cxn modelId="{60A10421-860B-45C0-B4E4-E79CC3E9CFFF}" type="presOf" srcId="{D84E7985-6596-419B-BB01-83CD8D973E28}" destId="{505BD214-E698-4B35-A779-B37B187AE846}" srcOrd="0" destOrd="0" presId="urn:microsoft.com/office/officeart/2005/8/layout/target3"/>
    <dgm:cxn modelId="{0DB02D24-FA20-4222-834E-56928C704E40}" type="presOf" srcId="{9F9D23FA-FDD6-435C-AF64-F48D3CC405A3}" destId="{E0EEF973-06EF-47DC-B34D-AFD277826CFA}" srcOrd="1" destOrd="0" presId="urn:microsoft.com/office/officeart/2005/8/layout/target3"/>
    <dgm:cxn modelId="{6854FF2A-C4A3-4111-A9F4-AFCF9F723B94}" type="presOf" srcId="{FC1188F1-7F2B-4DA8-90E8-C7609B9D0FC4}" destId="{F7E7CC9C-EDF9-4C37-856C-86867F1CB2D5}" srcOrd="0" destOrd="10" presId="urn:microsoft.com/office/officeart/2005/8/layout/target3"/>
    <dgm:cxn modelId="{AAF23638-9BAE-4AA6-A1FB-605BB8FF0475}" srcId="{1DE3914A-3A74-4233-B718-920DF97952EA}" destId="{EDEB8AF4-E9BF-42AF-899E-0ED9369BA853}" srcOrd="0" destOrd="0" parTransId="{4C04817B-D8C1-4442-A472-B3C7AC830376}" sibTransId="{0587146F-13A7-4DD3-A9F2-81840D19D885}"/>
    <dgm:cxn modelId="{8225FD38-E373-489E-A511-F29CF9D76818}" srcId="{9F9D23FA-FDD6-435C-AF64-F48D3CC405A3}" destId="{61511BC9-32A6-4EA2-B551-7C9B1E611791}" srcOrd="2" destOrd="0" parTransId="{0C574B1A-F340-46CF-AB13-CFE2132E34DD}" sibTransId="{2AAB1BCA-707F-4EB9-A8C4-3387F9C2D681}"/>
    <dgm:cxn modelId="{6D5CF941-2D1A-482D-9743-1145C6E1AE61}" srcId="{A4C56666-8191-4585-9BC8-4D8D5F76B537}" destId="{FC1188F1-7F2B-4DA8-90E8-C7609B9D0FC4}" srcOrd="3" destOrd="0" parTransId="{695D3492-8801-4B5C-9CFC-B08CD4938F6D}" sibTransId="{5B77EAA9-6161-4E80-8882-6A541A8FF3BA}"/>
    <dgm:cxn modelId="{9FE84362-B40F-41C5-9B42-C7F1213B1C50}" type="presOf" srcId="{390707A3-B459-4120-A31B-26052D361733}" destId="{F7E7CC9C-EDF9-4C37-856C-86867F1CB2D5}" srcOrd="0" destOrd="9" presId="urn:microsoft.com/office/officeart/2005/8/layout/target3"/>
    <dgm:cxn modelId="{24255062-E60D-45F5-A712-696C754E6E60}" type="presOf" srcId="{886D8A0E-CFFB-4C3A-A84A-73978D8D242C}" destId="{F7E7CC9C-EDF9-4C37-856C-86867F1CB2D5}" srcOrd="0" destOrd="7" presId="urn:microsoft.com/office/officeart/2005/8/layout/target3"/>
    <dgm:cxn modelId="{ADD8CB62-1A55-4766-95F8-29A5AD284CAD}" type="presOf" srcId="{4F130131-3F74-4C3C-8830-84C53D62FA43}" destId="{F7E7CC9C-EDF9-4C37-856C-86867F1CB2D5}" srcOrd="0" destOrd="0" presId="urn:microsoft.com/office/officeart/2005/8/layout/target3"/>
    <dgm:cxn modelId="{FF2B7A65-DC7A-44D1-B7A1-C4A9CF46AA32}" srcId="{D84E7985-6596-419B-BB01-83CD8D973E28}" destId="{9F9D23FA-FDD6-435C-AF64-F48D3CC405A3}" srcOrd="0" destOrd="0" parTransId="{D1C95ABE-DA3B-477F-B5CF-A9B05E24A36F}" sibTransId="{FE997E34-F5B5-4B57-B5C0-A6E4E359F937}"/>
    <dgm:cxn modelId="{85C7886B-FD4B-4E32-BF68-7356FAF7BD32}" type="presOf" srcId="{1AEC1D3B-7F80-4F55-9182-AF61BBB23E3C}" destId="{F7E7CC9C-EDF9-4C37-856C-86867F1CB2D5}" srcOrd="0" destOrd="11" presId="urn:microsoft.com/office/officeart/2005/8/layout/target3"/>
    <dgm:cxn modelId="{08CB6755-28DC-4D8E-8EB3-858F497BFEA7}" srcId="{A4C56666-8191-4585-9BC8-4D8D5F76B537}" destId="{DA779162-640D-484F-B7E7-79625B78FF40}" srcOrd="1" destOrd="0" parTransId="{27E43486-64BE-43D0-AEB1-4FFC91D28305}" sibTransId="{EBE349D3-1500-4046-8CA9-8616653D6704}"/>
    <dgm:cxn modelId="{D16CEC77-C65B-425B-8B39-CB126965CEBA}" type="presOf" srcId="{E3E105CF-821C-4204-A9B6-483F1E58CEB6}" destId="{F7E7CC9C-EDF9-4C37-856C-86867F1CB2D5}" srcOrd="0" destOrd="4" presId="urn:microsoft.com/office/officeart/2005/8/layout/target3"/>
    <dgm:cxn modelId="{4203B17D-E211-4F23-923D-479149C65394}" type="presOf" srcId="{A4C56666-8191-4585-9BC8-4D8D5F76B537}" destId="{F7E7CC9C-EDF9-4C37-856C-86867F1CB2D5}" srcOrd="0" destOrd="6" presId="urn:microsoft.com/office/officeart/2005/8/layout/target3"/>
    <dgm:cxn modelId="{E56A2A80-AE12-4A53-A42B-5B4F39C737C8}" srcId="{A4C56666-8191-4585-9BC8-4D8D5F76B537}" destId="{D3C7C07B-E81C-41AD-97C2-8E76A6EEE97F}" srcOrd="5" destOrd="0" parTransId="{76A09F06-C5BC-43A3-98EF-E9BA82D61A37}" sibTransId="{BC75721F-7A5C-4867-BF0C-A1A4C6046E8B}"/>
    <dgm:cxn modelId="{C3B8A386-6FB8-4720-B64A-24394802067F}" srcId="{A4C56666-8191-4585-9BC8-4D8D5F76B537}" destId="{115DBC3D-8C68-478A-9DF5-A5C531343FAE}" srcOrd="6" destOrd="0" parTransId="{729D0931-9377-437E-BBEA-8EE6BC086AEB}" sibTransId="{7643001F-8F2F-4295-A137-0C53D0B2228E}"/>
    <dgm:cxn modelId="{360AA68F-8BA6-4136-B46F-1238EA345A26}" type="presOf" srcId="{1ED679FF-1A0F-4B1E-BB7D-90FB46F9AF5B}" destId="{F7E7CC9C-EDF9-4C37-856C-86867F1CB2D5}" srcOrd="0" destOrd="5" presId="urn:microsoft.com/office/officeart/2005/8/layout/target3"/>
    <dgm:cxn modelId="{0A39D890-7467-4BFF-B796-B051F0110995}" srcId="{9F9D23FA-FDD6-435C-AF64-F48D3CC405A3}" destId="{1ED679FF-1A0F-4B1E-BB7D-90FB46F9AF5B}" srcOrd="5" destOrd="0" parTransId="{29CE16E9-8C75-4270-BCA6-4C7C198AFACC}" sibTransId="{DE0C9DFA-BFC9-4B40-920D-0229E21C1173}"/>
    <dgm:cxn modelId="{E6F91894-A3C2-473D-A669-9AF00FDE46F4}" type="presOf" srcId="{61511BC9-32A6-4EA2-B551-7C9B1E611791}" destId="{F7E7CC9C-EDF9-4C37-856C-86867F1CB2D5}" srcOrd="0" destOrd="2" presId="urn:microsoft.com/office/officeart/2005/8/layout/target3"/>
    <dgm:cxn modelId="{6E3CC399-E79A-4D5C-BA36-99841FA4F18A}" srcId="{9F9D23FA-FDD6-435C-AF64-F48D3CC405A3}" destId="{A4C56666-8191-4585-9BC8-4D8D5F76B537}" srcOrd="6" destOrd="0" parTransId="{6F69FB4B-E4F1-4F48-935F-86C783A1E6DB}" sibTransId="{327A2917-B9B3-44FA-82C5-37FAF7F365E5}"/>
    <dgm:cxn modelId="{8840EBA9-DC10-49F4-86A6-F107EA801B57}" type="presOf" srcId="{8191DFCC-1FC4-4612-8709-6C37C6887EF3}" destId="{F7E7CC9C-EDF9-4C37-856C-86867F1CB2D5}" srcOrd="0" destOrd="3" presId="urn:microsoft.com/office/officeart/2005/8/layout/target3"/>
    <dgm:cxn modelId="{3B1DF9A9-6834-44BB-97D7-77B32B7284E3}" type="presOf" srcId="{D3B4140E-4974-431D-8C85-C4A55C571AF4}" destId="{F7E7CC9C-EDF9-4C37-856C-86867F1CB2D5}" srcOrd="0" destOrd="1" presId="urn:microsoft.com/office/officeart/2005/8/layout/target3"/>
    <dgm:cxn modelId="{093274B0-1091-41A3-BECE-181B451A5C7B}" srcId="{9F9D23FA-FDD6-435C-AF64-F48D3CC405A3}" destId="{8191DFCC-1FC4-4612-8709-6C37C6887EF3}" srcOrd="3" destOrd="0" parTransId="{4DCE8B30-417B-4F8E-993C-447856343900}" sibTransId="{30A7C1EB-1D90-4BD1-8303-721E8D03BB07}"/>
    <dgm:cxn modelId="{B5BBD3B2-1CAC-4268-9B82-E6EC03109A71}" srcId="{9F9D23FA-FDD6-435C-AF64-F48D3CC405A3}" destId="{D3B4140E-4974-431D-8C85-C4A55C571AF4}" srcOrd="1" destOrd="0" parTransId="{BC3D7E7C-694F-45D2-A772-898AA19F2638}" sibTransId="{1CE35FCB-E5CF-4CD4-BFB4-302E1E622E5F}"/>
    <dgm:cxn modelId="{BCD8E5D3-5163-4C21-B9D0-4187EFD40BF5}" type="presOf" srcId="{1DE3914A-3A74-4233-B718-920DF97952EA}" destId="{F7E7CC9C-EDF9-4C37-856C-86867F1CB2D5}" srcOrd="0" destOrd="14" presId="urn:microsoft.com/office/officeart/2005/8/layout/target3"/>
    <dgm:cxn modelId="{C64E2ED4-DEA6-4B06-9A39-9DF798DCE7B9}" srcId="{9F9D23FA-FDD6-435C-AF64-F48D3CC405A3}" destId="{E3E105CF-821C-4204-A9B6-483F1E58CEB6}" srcOrd="4" destOrd="0" parTransId="{42CB4EAB-6F9C-4F73-BA0A-C7DFDF0DE6C5}" sibTransId="{B85E13EE-C8DC-4B9F-9441-FFA16C8E72C0}"/>
    <dgm:cxn modelId="{8EE645ED-762B-4F87-A9EF-AEF7D5690C4C}" srcId="{A4C56666-8191-4585-9BC8-4D8D5F76B537}" destId="{390707A3-B459-4120-A31B-26052D361733}" srcOrd="2" destOrd="0" parTransId="{5822EDA4-4206-4D8A-8F83-55F9E2878B0D}" sibTransId="{25553B62-39C6-4696-888A-8D3A42CB2622}"/>
    <dgm:cxn modelId="{0E3D3DF0-9B03-4B59-BEF8-7A5227BF7D4E}" srcId="{9F9D23FA-FDD6-435C-AF64-F48D3CC405A3}" destId="{4F130131-3F74-4C3C-8830-84C53D62FA43}" srcOrd="0" destOrd="0" parTransId="{916E00EA-C0C8-445A-AE9C-68372B3B1FE9}" sibTransId="{E6F52BAC-13B1-4A94-93A8-D821786BE38D}"/>
    <dgm:cxn modelId="{FAFB00F4-C59B-4BE2-949D-4E740B3FBB0A}" type="presOf" srcId="{DA779162-640D-484F-B7E7-79625B78FF40}" destId="{F7E7CC9C-EDF9-4C37-856C-86867F1CB2D5}" srcOrd="0" destOrd="8" presId="urn:microsoft.com/office/officeart/2005/8/layout/target3"/>
    <dgm:cxn modelId="{C3D07AFD-A57E-4AD0-8692-8D3ADC3649F5}" type="presOf" srcId="{9F9D23FA-FDD6-435C-AF64-F48D3CC405A3}" destId="{3DD8633D-97A4-404C-982F-08BBA128154A}" srcOrd="0" destOrd="0" presId="urn:microsoft.com/office/officeart/2005/8/layout/target3"/>
    <dgm:cxn modelId="{F92E786C-32A1-41F5-88F5-791F91022FB8}" type="presParOf" srcId="{505BD214-E698-4B35-A779-B37B187AE846}" destId="{8532A1DA-2965-45FA-BC1B-C14B90852C78}" srcOrd="0" destOrd="0" presId="urn:microsoft.com/office/officeart/2005/8/layout/target3"/>
    <dgm:cxn modelId="{CF3933B8-0BB5-4B8C-948B-92A9395521EC}" type="presParOf" srcId="{505BD214-E698-4B35-A779-B37B187AE846}" destId="{DC7D1070-FA37-4D62-8EE3-907E76524354}" srcOrd="1" destOrd="0" presId="urn:microsoft.com/office/officeart/2005/8/layout/target3"/>
    <dgm:cxn modelId="{6B16AC92-D927-4EAE-912B-F47C22154C63}" type="presParOf" srcId="{505BD214-E698-4B35-A779-B37B187AE846}" destId="{3DD8633D-97A4-404C-982F-08BBA128154A}" srcOrd="2" destOrd="0" presId="urn:microsoft.com/office/officeart/2005/8/layout/target3"/>
    <dgm:cxn modelId="{89940770-1A90-4A56-A941-06905581DEE6}" type="presParOf" srcId="{505BD214-E698-4B35-A779-B37B187AE846}" destId="{E0EEF973-06EF-47DC-B34D-AFD277826CFA}" srcOrd="3" destOrd="0" presId="urn:microsoft.com/office/officeart/2005/8/layout/target3"/>
    <dgm:cxn modelId="{BD4F2F0F-01CB-4DDE-8DC0-7B8AB8A2DDA2}" type="presParOf" srcId="{505BD214-E698-4B35-A779-B37B187AE846}" destId="{F7E7CC9C-EDF9-4C37-856C-86867F1CB2D5}" srcOrd="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185452-1343-493F-A6B3-EEF26B53789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GB"/>
        </a:p>
      </dgm:t>
    </dgm:pt>
    <dgm:pt modelId="{98003B7B-2B24-492C-AD0D-1D8AC823A9E3}">
      <dgm:prSet/>
      <dgm:spPr/>
      <dgm:t>
        <a:bodyPr/>
        <a:lstStyle/>
        <a:p>
          <a:pPr rtl="0"/>
          <a:r>
            <a:rPr lang="en-GB" dirty="0"/>
            <a:t>What is the clinical question and how can it be answered</a:t>
          </a:r>
        </a:p>
        <a:p>
          <a:pPr rtl="0"/>
          <a:r>
            <a:rPr lang="en-GB" dirty="0"/>
            <a:t>Is testing going to help?</a:t>
          </a:r>
        </a:p>
      </dgm:t>
    </dgm:pt>
    <dgm:pt modelId="{03A4B45D-3F27-4546-B027-3285B4E6A12A}" type="parTrans" cxnId="{F5BA9C76-FD16-4EA8-9EB3-F01A12F7C5AC}">
      <dgm:prSet/>
      <dgm:spPr/>
      <dgm:t>
        <a:bodyPr/>
        <a:lstStyle/>
        <a:p>
          <a:endParaRPr lang="en-GB"/>
        </a:p>
      </dgm:t>
    </dgm:pt>
    <dgm:pt modelId="{6A292C4F-B54A-4F34-897E-EEA543489282}" type="sibTrans" cxnId="{F5BA9C76-FD16-4EA8-9EB3-F01A12F7C5AC}">
      <dgm:prSet/>
      <dgm:spPr/>
      <dgm:t>
        <a:bodyPr/>
        <a:lstStyle/>
        <a:p>
          <a:endParaRPr lang="en-GB"/>
        </a:p>
      </dgm:t>
    </dgm:pt>
    <dgm:pt modelId="{307FA5F0-5D0C-43A7-A6F2-244E3D52F0EF}">
      <dgm:prSet/>
      <dgm:spPr/>
      <dgm:t>
        <a:bodyPr/>
        <a:lstStyle/>
        <a:p>
          <a:pPr rtl="0"/>
          <a:r>
            <a:rPr lang="en-GB" b="1" dirty="0"/>
            <a:t>Example referral: </a:t>
          </a:r>
          <a:r>
            <a:rPr lang="en-GB" dirty="0"/>
            <a:t>a man with Parkinson’s disease for neuropsychological assessment to establish whether dementia or MCI</a:t>
          </a:r>
        </a:p>
      </dgm:t>
    </dgm:pt>
    <dgm:pt modelId="{70C3C66E-74E2-4CC3-88A9-991C8FC02C7A}" type="parTrans" cxnId="{614D052D-B668-4BC9-9DDC-7F850864F923}">
      <dgm:prSet/>
      <dgm:spPr/>
      <dgm:t>
        <a:bodyPr/>
        <a:lstStyle/>
        <a:p>
          <a:endParaRPr lang="en-GB"/>
        </a:p>
      </dgm:t>
    </dgm:pt>
    <dgm:pt modelId="{FED9CE05-0BCB-4D0B-B4F5-81801CB3C440}" type="sibTrans" cxnId="{614D052D-B668-4BC9-9DDC-7F850864F923}">
      <dgm:prSet/>
      <dgm:spPr/>
      <dgm:t>
        <a:bodyPr/>
        <a:lstStyle/>
        <a:p>
          <a:endParaRPr lang="en-GB"/>
        </a:p>
      </dgm:t>
    </dgm:pt>
    <dgm:pt modelId="{845FF122-24F9-43B8-A828-771831B44D29}">
      <dgm:prSet/>
      <dgm:spPr/>
      <dgm:t>
        <a:bodyPr/>
        <a:lstStyle/>
        <a:p>
          <a:pPr rtl="0"/>
          <a:r>
            <a:rPr lang="en-GB"/>
            <a:t>Chronic alcohol use</a:t>
          </a:r>
        </a:p>
      </dgm:t>
    </dgm:pt>
    <dgm:pt modelId="{9D4C4F4F-4336-4691-A853-EE55DE47B1FB}" type="parTrans" cxnId="{EAEE7325-F570-4565-9FFF-7D8D679DE024}">
      <dgm:prSet/>
      <dgm:spPr/>
      <dgm:t>
        <a:bodyPr/>
        <a:lstStyle/>
        <a:p>
          <a:endParaRPr lang="en-GB"/>
        </a:p>
      </dgm:t>
    </dgm:pt>
    <dgm:pt modelId="{3F3C77AF-ED18-4F9A-8AF0-39EB70BD208C}" type="sibTrans" cxnId="{EAEE7325-F570-4565-9FFF-7D8D679DE024}">
      <dgm:prSet/>
      <dgm:spPr/>
      <dgm:t>
        <a:bodyPr/>
        <a:lstStyle/>
        <a:p>
          <a:endParaRPr lang="en-GB"/>
        </a:p>
      </dgm:t>
    </dgm:pt>
    <dgm:pt modelId="{54F21A77-AD93-42A4-B37D-E4AEDAC7A6DB}">
      <dgm:prSet/>
      <dgm:spPr/>
      <dgm:t>
        <a:bodyPr/>
        <a:lstStyle/>
        <a:p>
          <a:pPr rtl="0"/>
          <a:r>
            <a:rPr lang="en-GB"/>
            <a:t>Anticholinergic medication (Oxybutynin)</a:t>
          </a:r>
        </a:p>
      </dgm:t>
    </dgm:pt>
    <dgm:pt modelId="{72FA24B5-4792-4B88-9E3B-3F08AA49D243}" type="parTrans" cxnId="{B5649D80-2D84-4045-B15F-6539398AD7DB}">
      <dgm:prSet/>
      <dgm:spPr/>
      <dgm:t>
        <a:bodyPr/>
        <a:lstStyle/>
        <a:p>
          <a:endParaRPr lang="en-GB"/>
        </a:p>
      </dgm:t>
    </dgm:pt>
    <dgm:pt modelId="{D86C49E6-98CB-4A34-9214-3A47F6639811}" type="sibTrans" cxnId="{B5649D80-2D84-4045-B15F-6539398AD7DB}">
      <dgm:prSet/>
      <dgm:spPr/>
      <dgm:t>
        <a:bodyPr/>
        <a:lstStyle/>
        <a:p>
          <a:endParaRPr lang="en-GB"/>
        </a:p>
      </dgm:t>
    </dgm:pt>
    <dgm:pt modelId="{36FB8726-74A5-41CE-AAD1-1ED44827CFAB}">
      <dgm:prSet/>
      <dgm:spPr/>
      <dgm:t>
        <a:bodyPr/>
        <a:lstStyle/>
        <a:p>
          <a:pPr rtl="0"/>
          <a:r>
            <a:rPr lang="en-GB"/>
            <a:t>Insomnia</a:t>
          </a:r>
        </a:p>
      </dgm:t>
    </dgm:pt>
    <dgm:pt modelId="{A33A5977-75D2-450A-B973-0B1C5D8A8D74}" type="parTrans" cxnId="{6AF9E97A-882F-4B3A-BA59-7AA70C565B45}">
      <dgm:prSet/>
      <dgm:spPr/>
      <dgm:t>
        <a:bodyPr/>
        <a:lstStyle/>
        <a:p>
          <a:endParaRPr lang="en-GB"/>
        </a:p>
      </dgm:t>
    </dgm:pt>
    <dgm:pt modelId="{E715E65C-7FE5-45F3-A701-9A3945FED869}" type="sibTrans" cxnId="{6AF9E97A-882F-4B3A-BA59-7AA70C565B45}">
      <dgm:prSet/>
      <dgm:spPr/>
      <dgm:t>
        <a:bodyPr/>
        <a:lstStyle/>
        <a:p>
          <a:endParaRPr lang="en-GB"/>
        </a:p>
      </dgm:t>
    </dgm:pt>
    <dgm:pt modelId="{0014E618-A97C-437B-B8F3-65373780790E}">
      <dgm:prSet/>
      <dgm:spPr/>
      <dgm:t>
        <a:bodyPr/>
        <a:lstStyle/>
        <a:p>
          <a:pPr rtl="0"/>
          <a:r>
            <a:rPr lang="en-GB"/>
            <a:t>untreated sleep apnoea</a:t>
          </a:r>
        </a:p>
      </dgm:t>
    </dgm:pt>
    <dgm:pt modelId="{9A0B8233-643B-482C-9E50-299D48EF9056}" type="parTrans" cxnId="{2AA2BE97-D5F5-4560-8892-45BE95318F64}">
      <dgm:prSet/>
      <dgm:spPr/>
      <dgm:t>
        <a:bodyPr/>
        <a:lstStyle/>
        <a:p>
          <a:endParaRPr lang="en-GB"/>
        </a:p>
      </dgm:t>
    </dgm:pt>
    <dgm:pt modelId="{27273818-E0AA-455C-AD89-F1E59C8BE25B}" type="sibTrans" cxnId="{2AA2BE97-D5F5-4560-8892-45BE95318F64}">
      <dgm:prSet/>
      <dgm:spPr/>
      <dgm:t>
        <a:bodyPr/>
        <a:lstStyle/>
        <a:p>
          <a:endParaRPr lang="en-GB"/>
        </a:p>
      </dgm:t>
    </dgm:pt>
    <dgm:pt modelId="{27540BA7-8BAA-49AC-A426-8F55DD3B2696}">
      <dgm:prSet/>
      <dgm:spPr/>
      <dgm:t>
        <a:bodyPr/>
        <a:lstStyle/>
        <a:p>
          <a:pPr rtl="0"/>
          <a:r>
            <a:rPr lang="en-GB"/>
            <a:t>significant untreated comorbid mental health problems</a:t>
          </a:r>
        </a:p>
      </dgm:t>
    </dgm:pt>
    <dgm:pt modelId="{5CCB99CB-29B9-4D26-8FF1-83C79038B22F}" type="parTrans" cxnId="{5462B2B0-3454-4E00-AE69-E03381C8DBA7}">
      <dgm:prSet/>
      <dgm:spPr/>
      <dgm:t>
        <a:bodyPr/>
        <a:lstStyle/>
        <a:p>
          <a:endParaRPr lang="en-GB"/>
        </a:p>
      </dgm:t>
    </dgm:pt>
    <dgm:pt modelId="{B97565B0-C4FA-4A75-A193-138A644EAB24}" type="sibTrans" cxnId="{5462B2B0-3454-4E00-AE69-E03381C8DBA7}">
      <dgm:prSet/>
      <dgm:spPr/>
      <dgm:t>
        <a:bodyPr/>
        <a:lstStyle/>
        <a:p>
          <a:endParaRPr lang="en-GB"/>
        </a:p>
      </dgm:t>
    </dgm:pt>
    <dgm:pt modelId="{399984F3-7278-4AF8-9D3A-FA80F1710FBB}">
      <dgm:prSet/>
      <dgm:spPr/>
      <dgm:t>
        <a:bodyPr/>
        <a:lstStyle/>
        <a:p>
          <a:pPr rtl="0"/>
          <a:r>
            <a:rPr lang="en-GB" dirty="0"/>
            <a:t>Would test scores add to any differential diagnosis without addressing comorbidities first?</a:t>
          </a:r>
        </a:p>
      </dgm:t>
    </dgm:pt>
    <dgm:pt modelId="{A3DA25B7-90D8-4E83-BE83-4CADA37AD286}" type="parTrans" cxnId="{7C229514-D459-4DB9-B1FF-FA786EBCAB83}">
      <dgm:prSet/>
      <dgm:spPr/>
      <dgm:t>
        <a:bodyPr/>
        <a:lstStyle/>
        <a:p>
          <a:endParaRPr lang="en-GB"/>
        </a:p>
      </dgm:t>
    </dgm:pt>
    <dgm:pt modelId="{EB41BA3C-8B72-4B82-98ED-8123BCB3F1C0}" type="sibTrans" cxnId="{7C229514-D459-4DB9-B1FF-FA786EBCAB83}">
      <dgm:prSet/>
      <dgm:spPr/>
      <dgm:t>
        <a:bodyPr/>
        <a:lstStyle/>
        <a:p>
          <a:endParaRPr lang="en-GB"/>
        </a:p>
      </dgm:t>
    </dgm:pt>
    <dgm:pt modelId="{120221FD-9D2A-4CAE-8767-7F16FB58F084}">
      <dgm:prSet/>
      <dgm:spPr/>
      <dgm:t>
        <a:bodyPr/>
        <a:lstStyle/>
        <a:p>
          <a:pPr rtl="0"/>
          <a:r>
            <a:rPr lang="en-GB" b="1" dirty="0"/>
            <a:t>What can be done besides diagnostic assessment? </a:t>
          </a:r>
        </a:p>
      </dgm:t>
    </dgm:pt>
    <dgm:pt modelId="{0B4805A8-468F-4D6A-9437-3F6E479F834E}" type="parTrans" cxnId="{4BC7B1AD-04DE-4AAE-BBD0-4234EC547BFD}">
      <dgm:prSet/>
      <dgm:spPr/>
      <dgm:t>
        <a:bodyPr/>
        <a:lstStyle/>
        <a:p>
          <a:endParaRPr lang="en-GB"/>
        </a:p>
      </dgm:t>
    </dgm:pt>
    <dgm:pt modelId="{EEB94371-4678-4D27-A8DF-0EFF1DB5EA91}" type="sibTrans" cxnId="{4BC7B1AD-04DE-4AAE-BBD0-4234EC547BFD}">
      <dgm:prSet/>
      <dgm:spPr/>
      <dgm:t>
        <a:bodyPr/>
        <a:lstStyle/>
        <a:p>
          <a:endParaRPr lang="en-GB"/>
        </a:p>
      </dgm:t>
    </dgm:pt>
    <dgm:pt modelId="{CC421338-C8C0-4BC0-8090-EB42D94FC68A}">
      <dgm:prSet/>
      <dgm:spPr/>
      <dgm:t>
        <a:bodyPr/>
        <a:lstStyle/>
        <a:p>
          <a:pPr rtl="0"/>
          <a:r>
            <a:rPr lang="en-GB" dirty="0"/>
            <a:t>1. psychoeducation</a:t>
          </a:r>
        </a:p>
      </dgm:t>
    </dgm:pt>
    <dgm:pt modelId="{4C67FAEB-AF11-4D27-8C0E-40B7A6D83D9A}" type="parTrans" cxnId="{ADF1EA4E-763B-4110-BE24-230137BB0619}">
      <dgm:prSet/>
      <dgm:spPr/>
      <dgm:t>
        <a:bodyPr/>
        <a:lstStyle/>
        <a:p>
          <a:endParaRPr lang="en-GB"/>
        </a:p>
      </dgm:t>
    </dgm:pt>
    <dgm:pt modelId="{66E2B7A6-C15D-4250-A54B-71F193A3D71C}" type="sibTrans" cxnId="{ADF1EA4E-763B-4110-BE24-230137BB0619}">
      <dgm:prSet/>
      <dgm:spPr/>
      <dgm:t>
        <a:bodyPr/>
        <a:lstStyle/>
        <a:p>
          <a:endParaRPr lang="en-GB"/>
        </a:p>
      </dgm:t>
    </dgm:pt>
    <dgm:pt modelId="{28EFCA47-5642-4832-855A-F0A62C9F7C29}">
      <dgm:prSet/>
      <dgm:spPr/>
      <dgm:t>
        <a:bodyPr/>
        <a:lstStyle/>
        <a:p>
          <a:pPr rtl="0"/>
          <a:r>
            <a:rPr lang="en-GB" dirty="0"/>
            <a:t>2. onwards referral for therapy/physical investigations</a:t>
          </a:r>
        </a:p>
      </dgm:t>
    </dgm:pt>
    <dgm:pt modelId="{32C443B8-A375-4316-AC12-3E96CAC26D7A}" type="parTrans" cxnId="{71D92033-6DF1-4552-A25D-C79573E02512}">
      <dgm:prSet/>
      <dgm:spPr/>
    </dgm:pt>
    <dgm:pt modelId="{BE6BEE2D-3E6B-4546-8F2E-82CAFAFDEC05}" type="sibTrans" cxnId="{71D92033-6DF1-4552-A25D-C79573E02512}">
      <dgm:prSet/>
      <dgm:spPr/>
    </dgm:pt>
    <dgm:pt modelId="{00FBE638-0F28-4B21-AD6A-4FA79225508B}">
      <dgm:prSet/>
      <dgm:spPr/>
      <dgm:t>
        <a:bodyPr/>
        <a:lstStyle/>
        <a:p>
          <a:pPr rtl="0"/>
          <a:r>
            <a:rPr lang="en-GB" dirty="0"/>
            <a:t>3. discuss anticholinergics with prescriber</a:t>
          </a:r>
        </a:p>
      </dgm:t>
    </dgm:pt>
    <dgm:pt modelId="{46C0D59C-DAF7-4BDF-B479-BBE5D4D70BA3}" type="parTrans" cxnId="{5370769D-4EE8-4E9E-82CE-D7B1E677D0FF}">
      <dgm:prSet/>
      <dgm:spPr/>
    </dgm:pt>
    <dgm:pt modelId="{67DD8DF6-12E2-41E0-BA57-EBBC88B4C0C3}" type="sibTrans" cxnId="{5370769D-4EE8-4E9E-82CE-D7B1E677D0FF}">
      <dgm:prSet/>
      <dgm:spPr/>
    </dgm:pt>
    <dgm:pt modelId="{CFED851B-D88E-4202-8286-529FEA381502}">
      <dgm:prSet/>
      <dgm:spPr/>
      <dgm:t>
        <a:bodyPr/>
        <a:lstStyle/>
        <a:p>
          <a:pPr rtl="0"/>
          <a:r>
            <a:rPr lang="en-GB" dirty="0"/>
            <a:t>4. re-referral at a later date</a:t>
          </a:r>
        </a:p>
      </dgm:t>
    </dgm:pt>
    <dgm:pt modelId="{0534F594-3B9F-41A2-8DE8-36F99CDE69F2}" type="parTrans" cxnId="{ADBE716B-6650-41C1-998A-8DF20F66B7D0}">
      <dgm:prSet/>
      <dgm:spPr/>
    </dgm:pt>
    <dgm:pt modelId="{7BD5615C-DED2-416D-AE1C-A2EDB8974645}" type="sibTrans" cxnId="{ADBE716B-6650-41C1-998A-8DF20F66B7D0}">
      <dgm:prSet/>
      <dgm:spPr/>
    </dgm:pt>
    <dgm:pt modelId="{629B6E87-39F9-4835-8173-C17332C89773}" type="pres">
      <dgm:prSet presAssocID="{25185452-1343-493F-A6B3-EEF26B537898}" presName="Name0" presStyleCnt="0">
        <dgm:presLayoutVars>
          <dgm:chMax val="7"/>
          <dgm:dir/>
          <dgm:animLvl val="lvl"/>
          <dgm:resizeHandles val="exact"/>
        </dgm:presLayoutVars>
      </dgm:prSet>
      <dgm:spPr/>
    </dgm:pt>
    <dgm:pt modelId="{BDA76682-772C-4DEF-8535-969D3CFE8DF9}" type="pres">
      <dgm:prSet presAssocID="{98003B7B-2B24-492C-AD0D-1D8AC823A9E3}" presName="circle1" presStyleLbl="node1" presStyleIdx="0" presStyleCnt="1"/>
      <dgm:spPr/>
    </dgm:pt>
    <dgm:pt modelId="{FD6EFDB8-6C9F-4FDA-BF6C-42152AD5C84A}" type="pres">
      <dgm:prSet presAssocID="{98003B7B-2B24-492C-AD0D-1D8AC823A9E3}" presName="space" presStyleCnt="0"/>
      <dgm:spPr/>
    </dgm:pt>
    <dgm:pt modelId="{246C21E7-CAAE-4B9D-83C5-B960B589E8CC}" type="pres">
      <dgm:prSet presAssocID="{98003B7B-2B24-492C-AD0D-1D8AC823A9E3}" presName="rect1" presStyleLbl="alignAcc1" presStyleIdx="0" presStyleCnt="1"/>
      <dgm:spPr/>
    </dgm:pt>
    <dgm:pt modelId="{DE4F54D3-DBA8-402C-8E60-BFEB96E39BF7}" type="pres">
      <dgm:prSet presAssocID="{98003B7B-2B24-492C-AD0D-1D8AC823A9E3}" presName="rect1ParTx" presStyleLbl="alignAcc1" presStyleIdx="0" presStyleCnt="1">
        <dgm:presLayoutVars>
          <dgm:chMax val="1"/>
          <dgm:bulletEnabled val="1"/>
        </dgm:presLayoutVars>
      </dgm:prSet>
      <dgm:spPr/>
    </dgm:pt>
    <dgm:pt modelId="{C07F4DBD-7752-470B-BA64-004863BBAE8A}" type="pres">
      <dgm:prSet presAssocID="{98003B7B-2B24-492C-AD0D-1D8AC823A9E3}" presName="rect1ChTx" presStyleLbl="alignAcc1" presStyleIdx="0" presStyleCnt="1">
        <dgm:presLayoutVars>
          <dgm:bulletEnabled val="1"/>
        </dgm:presLayoutVars>
      </dgm:prSet>
      <dgm:spPr/>
    </dgm:pt>
  </dgm:ptLst>
  <dgm:cxnLst>
    <dgm:cxn modelId="{C1CC7609-CE09-4BEC-9EB0-A86AB8ED5D80}" type="presOf" srcId="{CFED851B-D88E-4202-8286-529FEA381502}" destId="{C07F4DBD-7752-470B-BA64-004863BBAE8A}" srcOrd="0" destOrd="11" presId="urn:microsoft.com/office/officeart/2005/8/layout/target3"/>
    <dgm:cxn modelId="{6A98600C-802F-4E7B-A512-BCFBA3B39FAB}" type="presOf" srcId="{27540BA7-8BAA-49AC-A426-8F55DD3B2696}" destId="{C07F4DBD-7752-470B-BA64-004863BBAE8A}" srcOrd="0" destOrd="5" presId="urn:microsoft.com/office/officeart/2005/8/layout/target3"/>
    <dgm:cxn modelId="{7C229514-D459-4DB9-B1FF-FA786EBCAB83}" srcId="{98003B7B-2B24-492C-AD0D-1D8AC823A9E3}" destId="{399984F3-7278-4AF8-9D3A-FA80F1710FBB}" srcOrd="4" destOrd="0" parTransId="{A3DA25B7-90D8-4E83-BE83-4CADA37AD286}" sibTransId="{EB41BA3C-8B72-4B82-98ED-8123BCB3F1C0}"/>
    <dgm:cxn modelId="{7082CC1F-6E95-4E54-9678-3922382713F7}" type="presOf" srcId="{00FBE638-0F28-4B21-AD6A-4FA79225508B}" destId="{C07F4DBD-7752-470B-BA64-004863BBAE8A}" srcOrd="0" destOrd="10" presId="urn:microsoft.com/office/officeart/2005/8/layout/target3"/>
    <dgm:cxn modelId="{EAEE7325-F570-4565-9FFF-7D8D679DE024}" srcId="{98003B7B-2B24-492C-AD0D-1D8AC823A9E3}" destId="{845FF122-24F9-43B8-A828-771831B44D29}" srcOrd="1" destOrd="0" parTransId="{9D4C4F4F-4336-4691-A853-EE55DE47B1FB}" sibTransId="{3F3C77AF-ED18-4F9A-8AF0-39EB70BD208C}"/>
    <dgm:cxn modelId="{614D052D-B668-4BC9-9DDC-7F850864F923}" srcId="{98003B7B-2B24-492C-AD0D-1D8AC823A9E3}" destId="{307FA5F0-5D0C-43A7-A6F2-244E3D52F0EF}" srcOrd="0" destOrd="0" parTransId="{70C3C66E-74E2-4CC3-88A9-991C8FC02C7A}" sibTransId="{FED9CE05-0BCB-4D0B-B4F5-81801CB3C440}"/>
    <dgm:cxn modelId="{71D92033-6DF1-4552-A25D-C79573E02512}" srcId="{98003B7B-2B24-492C-AD0D-1D8AC823A9E3}" destId="{28EFCA47-5642-4832-855A-F0A62C9F7C29}" srcOrd="7" destOrd="0" parTransId="{32C443B8-A375-4316-AC12-3E96CAC26D7A}" sibTransId="{BE6BEE2D-3E6B-4546-8F2E-82CAFAFDEC05}"/>
    <dgm:cxn modelId="{E7CF8E39-CAD6-44B4-AD79-179153341028}" type="presOf" srcId="{36FB8726-74A5-41CE-AAD1-1ED44827CFAB}" destId="{C07F4DBD-7752-470B-BA64-004863BBAE8A}" srcOrd="0" destOrd="3" presId="urn:microsoft.com/office/officeart/2005/8/layout/target3"/>
    <dgm:cxn modelId="{43F6893C-E73B-48DD-B458-CBEA3B0619A2}" type="presOf" srcId="{845FF122-24F9-43B8-A828-771831B44D29}" destId="{C07F4DBD-7752-470B-BA64-004863BBAE8A}" srcOrd="0" destOrd="1" presId="urn:microsoft.com/office/officeart/2005/8/layout/target3"/>
    <dgm:cxn modelId="{03942C63-50BD-4123-BEED-8F10CE9EB201}" type="presOf" srcId="{98003B7B-2B24-492C-AD0D-1D8AC823A9E3}" destId="{246C21E7-CAAE-4B9D-83C5-B960B589E8CC}" srcOrd="0" destOrd="0" presId="urn:microsoft.com/office/officeart/2005/8/layout/target3"/>
    <dgm:cxn modelId="{9163C047-DA70-4009-BEA3-44911FF1F011}" type="presOf" srcId="{CC421338-C8C0-4BC0-8090-EB42D94FC68A}" destId="{C07F4DBD-7752-470B-BA64-004863BBAE8A}" srcOrd="0" destOrd="8" presId="urn:microsoft.com/office/officeart/2005/8/layout/target3"/>
    <dgm:cxn modelId="{9A41D349-2486-44A3-A435-BAF1546552A2}" type="presOf" srcId="{28EFCA47-5642-4832-855A-F0A62C9F7C29}" destId="{C07F4DBD-7752-470B-BA64-004863BBAE8A}" srcOrd="0" destOrd="9" presId="urn:microsoft.com/office/officeart/2005/8/layout/target3"/>
    <dgm:cxn modelId="{ADBE716B-6650-41C1-998A-8DF20F66B7D0}" srcId="{98003B7B-2B24-492C-AD0D-1D8AC823A9E3}" destId="{CFED851B-D88E-4202-8286-529FEA381502}" srcOrd="9" destOrd="0" parTransId="{0534F594-3B9F-41A2-8DE8-36F99CDE69F2}" sibTransId="{7BD5615C-DED2-416D-AE1C-A2EDB8974645}"/>
    <dgm:cxn modelId="{ADF1EA4E-763B-4110-BE24-230137BB0619}" srcId="{98003B7B-2B24-492C-AD0D-1D8AC823A9E3}" destId="{CC421338-C8C0-4BC0-8090-EB42D94FC68A}" srcOrd="6" destOrd="0" parTransId="{4C67FAEB-AF11-4D27-8C0E-40B7A6D83D9A}" sibTransId="{66E2B7A6-C15D-4250-A54B-71F193A3D71C}"/>
    <dgm:cxn modelId="{FEC63854-8217-4DF4-B9B6-9A66ED7D4622}" type="presOf" srcId="{399984F3-7278-4AF8-9D3A-FA80F1710FBB}" destId="{C07F4DBD-7752-470B-BA64-004863BBAE8A}" srcOrd="0" destOrd="6" presId="urn:microsoft.com/office/officeart/2005/8/layout/target3"/>
    <dgm:cxn modelId="{E8586A55-C26B-4ACD-942D-DD3EB6424259}" type="presOf" srcId="{307FA5F0-5D0C-43A7-A6F2-244E3D52F0EF}" destId="{C07F4DBD-7752-470B-BA64-004863BBAE8A}" srcOrd="0" destOrd="0" presId="urn:microsoft.com/office/officeart/2005/8/layout/target3"/>
    <dgm:cxn modelId="{F5BA9C76-FD16-4EA8-9EB3-F01A12F7C5AC}" srcId="{25185452-1343-493F-A6B3-EEF26B537898}" destId="{98003B7B-2B24-492C-AD0D-1D8AC823A9E3}" srcOrd="0" destOrd="0" parTransId="{03A4B45D-3F27-4546-B027-3285B4E6A12A}" sibTransId="{6A292C4F-B54A-4F34-897E-EEA543489282}"/>
    <dgm:cxn modelId="{6AF9E97A-882F-4B3A-BA59-7AA70C565B45}" srcId="{98003B7B-2B24-492C-AD0D-1D8AC823A9E3}" destId="{36FB8726-74A5-41CE-AAD1-1ED44827CFAB}" srcOrd="3" destOrd="0" parTransId="{A33A5977-75D2-450A-B973-0B1C5D8A8D74}" sibTransId="{E715E65C-7FE5-45F3-A701-9A3945FED869}"/>
    <dgm:cxn modelId="{B5649D80-2D84-4045-B15F-6539398AD7DB}" srcId="{98003B7B-2B24-492C-AD0D-1D8AC823A9E3}" destId="{54F21A77-AD93-42A4-B37D-E4AEDAC7A6DB}" srcOrd="2" destOrd="0" parTransId="{72FA24B5-4792-4B88-9E3B-3F08AA49D243}" sibTransId="{D86C49E6-98CB-4A34-9214-3A47F6639811}"/>
    <dgm:cxn modelId="{4405F186-8777-454F-8D0A-E33AFD1531C3}" type="presOf" srcId="{0014E618-A97C-437B-B8F3-65373780790E}" destId="{C07F4DBD-7752-470B-BA64-004863BBAE8A}" srcOrd="0" destOrd="4" presId="urn:microsoft.com/office/officeart/2005/8/layout/target3"/>
    <dgm:cxn modelId="{2E3AE08B-F321-4127-9647-A7A293643091}" type="presOf" srcId="{54F21A77-AD93-42A4-B37D-E4AEDAC7A6DB}" destId="{C07F4DBD-7752-470B-BA64-004863BBAE8A}" srcOrd="0" destOrd="2" presId="urn:microsoft.com/office/officeart/2005/8/layout/target3"/>
    <dgm:cxn modelId="{21810590-7447-4253-B054-1D2C7B6282C9}" type="presOf" srcId="{98003B7B-2B24-492C-AD0D-1D8AC823A9E3}" destId="{DE4F54D3-DBA8-402C-8E60-BFEB96E39BF7}" srcOrd="1" destOrd="0" presId="urn:microsoft.com/office/officeart/2005/8/layout/target3"/>
    <dgm:cxn modelId="{2AA2BE97-D5F5-4560-8892-45BE95318F64}" srcId="{36FB8726-74A5-41CE-AAD1-1ED44827CFAB}" destId="{0014E618-A97C-437B-B8F3-65373780790E}" srcOrd="0" destOrd="0" parTransId="{9A0B8233-643B-482C-9E50-299D48EF9056}" sibTransId="{27273818-E0AA-455C-AD89-F1E59C8BE25B}"/>
    <dgm:cxn modelId="{5370769D-4EE8-4E9E-82CE-D7B1E677D0FF}" srcId="{98003B7B-2B24-492C-AD0D-1D8AC823A9E3}" destId="{00FBE638-0F28-4B21-AD6A-4FA79225508B}" srcOrd="8" destOrd="0" parTransId="{46C0D59C-DAF7-4BDF-B479-BBE5D4D70BA3}" sibTransId="{67DD8DF6-12E2-41E0-BA57-EBBC88B4C0C3}"/>
    <dgm:cxn modelId="{4BC7B1AD-04DE-4AAE-BBD0-4234EC547BFD}" srcId="{98003B7B-2B24-492C-AD0D-1D8AC823A9E3}" destId="{120221FD-9D2A-4CAE-8767-7F16FB58F084}" srcOrd="5" destOrd="0" parTransId="{0B4805A8-468F-4D6A-9437-3F6E479F834E}" sibTransId="{EEB94371-4678-4D27-A8DF-0EFF1DB5EA91}"/>
    <dgm:cxn modelId="{5462B2B0-3454-4E00-AE69-E03381C8DBA7}" srcId="{36FB8726-74A5-41CE-AAD1-1ED44827CFAB}" destId="{27540BA7-8BAA-49AC-A426-8F55DD3B2696}" srcOrd="1" destOrd="0" parTransId="{5CCB99CB-29B9-4D26-8FF1-83C79038B22F}" sibTransId="{B97565B0-C4FA-4A75-A193-138A644EAB24}"/>
    <dgm:cxn modelId="{D36425C9-8BFE-4364-9AD3-174FA4DA4D27}" type="presOf" srcId="{25185452-1343-493F-A6B3-EEF26B537898}" destId="{629B6E87-39F9-4835-8173-C17332C89773}" srcOrd="0" destOrd="0" presId="urn:microsoft.com/office/officeart/2005/8/layout/target3"/>
    <dgm:cxn modelId="{0AE8E8CD-E23F-49A6-A8E5-DA72C6AB5191}" type="presOf" srcId="{120221FD-9D2A-4CAE-8767-7F16FB58F084}" destId="{C07F4DBD-7752-470B-BA64-004863BBAE8A}" srcOrd="0" destOrd="7" presId="urn:microsoft.com/office/officeart/2005/8/layout/target3"/>
    <dgm:cxn modelId="{E1584304-A6E5-43C6-82E6-F7F72B01C474}" type="presParOf" srcId="{629B6E87-39F9-4835-8173-C17332C89773}" destId="{BDA76682-772C-4DEF-8535-969D3CFE8DF9}" srcOrd="0" destOrd="0" presId="urn:microsoft.com/office/officeart/2005/8/layout/target3"/>
    <dgm:cxn modelId="{2A751E83-540F-41BF-84AA-45E2B950CCB8}" type="presParOf" srcId="{629B6E87-39F9-4835-8173-C17332C89773}" destId="{FD6EFDB8-6C9F-4FDA-BF6C-42152AD5C84A}" srcOrd="1" destOrd="0" presId="urn:microsoft.com/office/officeart/2005/8/layout/target3"/>
    <dgm:cxn modelId="{9D273876-63C4-4D71-9FB7-F29533A02966}" type="presParOf" srcId="{629B6E87-39F9-4835-8173-C17332C89773}" destId="{246C21E7-CAAE-4B9D-83C5-B960B589E8CC}" srcOrd="2" destOrd="0" presId="urn:microsoft.com/office/officeart/2005/8/layout/target3"/>
    <dgm:cxn modelId="{35166344-CE91-4109-BCE6-E2EA781257EB}" type="presParOf" srcId="{629B6E87-39F9-4835-8173-C17332C89773}" destId="{DE4F54D3-DBA8-402C-8E60-BFEB96E39BF7}" srcOrd="3" destOrd="0" presId="urn:microsoft.com/office/officeart/2005/8/layout/target3"/>
    <dgm:cxn modelId="{FE5BFD88-55B5-4EA3-8CE8-03C866A372B0}" type="presParOf" srcId="{629B6E87-39F9-4835-8173-C17332C89773}" destId="{C07F4DBD-7752-470B-BA64-004863BBAE8A}" srcOrd="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9DB8A4-DBC9-4506-94C6-9F9D5A8359C4}"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3E751DD5-1E45-4A17-8C8A-10C096B3A5A9}">
      <dgm:prSet/>
      <dgm:spPr/>
      <dgm:t>
        <a:bodyPr/>
        <a:lstStyle/>
        <a:p>
          <a:pPr rtl="0"/>
          <a:r>
            <a:rPr lang="en-GB"/>
            <a:t>Practicalities</a:t>
          </a:r>
        </a:p>
      </dgm:t>
    </dgm:pt>
    <dgm:pt modelId="{C264D813-F783-4591-9595-473213307482}" type="parTrans" cxnId="{6E70EA23-CC70-4084-86F4-B6AA1ABF6C39}">
      <dgm:prSet/>
      <dgm:spPr/>
      <dgm:t>
        <a:bodyPr/>
        <a:lstStyle/>
        <a:p>
          <a:endParaRPr lang="en-GB"/>
        </a:p>
      </dgm:t>
    </dgm:pt>
    <dgm:pt modelId="{F16E522A-074F-4D0A-AC23-DA02DFBC1EF7}" type="sibTrans" cxnId="{6E70EA23-CC70-4084-86F4-B6AA1ABF6C39}">
      <dgm:prSet/>
      <dgm:spPr/>
      <dgm:t>
        <a:bodyPr/>
        <a:lstStyle/>
        <a:p>
          <a:endParaRPr lang="en-GB"/>
        </a:p>
      </dgm:t>
    </dgm:pt>
    <dgm:pt modelId="{87AEA781-090B-4FD6-A779-A64AD1093AA0}" type="pres">
      <dgm:prSet presAssocID="{AE9DB8A4-DBC9-4506-94C6-9F9D5A8359C4}" presName="Name0" presStyleCnt="0">
        <dgm:presLayoutVars>
          <dgm:dir/>
          <dgm:animLvl val="lvl"/>
          <dgm:resizeHandles val="exact"/>
        </dgm:presLayoutVars>
      </dgm:prSet>
      <dgm:spPr/>
    </dgm:pt>
    <dgm:pt modelId="{EF31594D-8500-4670-9C2A-C09708E65938}" type="pres">
      <dgm:prSet presAssocID="{3E751DD5-1E45-4A17-8C8A-10C096B3A5A9}" presName="linNode" presStyleCnt="0"/>
      <dgm:spPr/>
    </dgm:pt>
    <dgm:pt modelId="{04A6B10F-B9E9-40C1-BC90-78D10D5D05E7}" type="pres">
      <dgm:prSet presAssocID="{3E751DD5-1E45-4A17-8C8A-10C096B3A5A9}" presName="parentText" presStyleLbl="node1" presStyleIdx="0" presStyleCnt="1">
        <dgm:presLayoutVars>
          <dgm:chMax val="1"/>
          <dgm:bulletEnabled val="1"/>
        </dgm:presLayoutVars>
      </dgm:prSet>
      <dgm:spPr/>
    </dgm:pt>
  </dgm:ptLst>
  <dgm:cxnLst>
    <dgm:cxn modelId="{6E70EA23-CC70-4084-86F4-B6AA1ABF6C39}" srcId="{AE9DB8A4-DBC9-4506-94C6-9F9D5A8359C4}" destId="{3E751DD5-1E45-4A17-8C8A-10C096B3A5A9}" srcOrd="0" destOrd="0" parTransId="{C264D813-F783-4591-9595-473213307482}" sibTransId="{F16E522A-074F-4D0A-AC23-DA02DFBC1EF7}"/>
    <dgm:cxn modelId="{5C553596-2D04-43DA-AB01-0C2E9DC549C0}" type="presOf" srcId="{3E751DD5-1E45-4A17-8C8A-10C096B3A5A9}" destId="{04A6B10F-B9E9-40C1-BC90-78D10D5D05E7}" srcOrd="0" destOrd="0" presId="urn:microsoft.com/office/officeart/2005/8/layout/vList5"/>
    <dgm:cxn modelId="{052B0B9D-9C72-4B8B-83B7-7D9993EDE44B}" type="presOf" srcId="{AE9DB8A4-DBC9-4506-94C6-9F9D5A8359C4}" destId="{87AEA781-090B-4FD6-A779-A64AD1093AA0}" srcOrd="0" destOrd="0" presId="urn:microsoft.com/office/officeart/2005/8/layout/vList5"/>
    <dgm:cxn modelId="{E197BB9D-8D41-4AAA-A6E8-6C1A1ADB00A7}" type="presParOf" srcId="{87AEA781-090B-4FD6-A779-A64AD1093AA0}" destId="{EF31594D-8500-4670-9C2A-C09708E65938}" srcOrd="0" destOrd="0" presId="urn:microsoft.com/office/officeart/2005/8/layout/vList5"/>
    <dgm:cxn modelId="{2010D3AA-E57D-4837-95BE-9B1FECA028B2}" type="presParOf" srcId="{EF31594D-8500-4670-9C2A-C09708E65938}" destId="{04A6B10F-B9E9-40C1-BC90-78D10D5D05E7}"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AB300B-FB15-4277-989A-0A70916BB042}"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09BEBF2D-07E8-41C3-AA85-D8D88189E882}">
      <dgm:prSet/>
      <dgm:spPr/>
      <dgm:t>
        <a:bodyPr/>
        <a:lstStyle/>
        <a:p>
          <a:pPr rtl="0"/>
          <a:r>
            <a:rPr lang="en-GB"/>
            <a:t>Is there potential to devise local clinical governance and guidance?</a:t>
          </a:r>
        </a:p>
      </dgm:t>
    </dgm:pt>
    <dgm:pt modelId="{9D5E3FAC-E827-4557-BC23-369E7CD0A139}" type="parTrans" cxnId="{3B0A776F-7F49-4314-8014-C636A78B0AC6}">
      <dgm:prSet/>
      <dgm:spPr/>
      <dgm:t>
        <a:bodyPr/>
        <a:lstStyle/>
        <a:p>
          <a:endParaRPr lang="en-GB"/>
        </a:p>
      </dgm:t>
    </dgm:pt>
    <dgm:pt modelId="{6F9E875B-29FB-47A4-933E-AA17798CB787}" type="sibTrans" cxnId="{3B0A776F-7F49-4314-8014-C636A78B0AC6}">
      <dgm:prSet/>
      <dgm:spPr/>
      <dgm:t>
        <a:bodyPr/>
        <a:lstStyle/>
        <a:p>
          <a:endParaRPr lang="en-GB"/>
        </a:p>
      </dgm:t>
    </dgm:pt>
    <dgm:pt modelId="{6323EE45-FD13-46AF-BE1F-1AD2E0DF94CC}">
      <dgm:prSet/>
      <dgm:spPr/>
      <dgm:t>
        <a:bodyPr/>
        <a:lstStyle/>
        <a:p>
          <a:pPr rtl="0"/>
          <a:r>
            <a:rPr lang="en-GB"/>
            <a:t>Proposal for access to Q Global/document camera</a:t>
          </a:r>
        </a:p>
      </dgm:t>
    </dgm:pt>
    <dgm:pt modelId="{95907FAE-AE5B-4C07-9DC6-CA9B0DD1F050}" type="parTrans" cxnId="{76019D22-818C-4758-97B6-127261189EBD}">
      <dgm:prSet/>
      <dgm:spPr/>
      <dgm:t>
        <a:bodyPr/>
        <a:lstStyle/>
        <a:p>
          <a:endParaRPr lang="en-GB"/>
        </a:p>
      </dgm:t>
    </dgm:pt>
    <dgm:pt modelId="{419D2AE1-3CD0-4B61-9ADE-D95C367EE603}" type="sibTrans" cxnId="{76019D22-818C-4758-97B6-127261189EBD}">
      <dgm:prSet/>
      <dgm:spPr/>
      <dgm:t>
        <a:bodyPr/>
        <a:lstStyle/>
        <a:p>
          <a:endParaRPr lang="en-GB"/>
        </a:p>
      </dgm:t>
    </dgm:pt>
    <dgm:pt modelId="{96DE0FB4-F084-42BC-88A8-778A61C741C9}">
      <dgm:prSet/>
      <dgm:spPr/>
      <dgm:t>
        <a:bodyPr/>
        <a:lstStyle/>
        <a:p>
          <a:pPr rtl="0"/>
          <a:r>
            <a:rPr lang="en-GB"/>
            <a:t>Evaluation – e.g. surveymonkey to establish patient experience</a:t>
          </a:r>
        </a:p>
      </dgm:t>
    </dgm:pt>
    <dgm:pt modelId="{7A6E1246-E80E-480B-A28D-2BC4FC3A3DDA}" type="parTrans" cxnId="{A746E557-F743-4AB7-8FEB-3096917459B6}">
      <dgm:prSet/>
      <dgm:spPr/>
      <dgm:t>
        <a:bodyPr/>
        <a:lstStyle/>
        <a:p>
          <a:endParaRPr lang="en-GB"/>
        </a:p>
      </dgm:t>
    </dgm:pt>
    <dgm:pt modelId="{FC118790-8205-4152-A146-28F70D3B7C97}" type="sibTrans" cxnId="{A746E557-F743-4AB7-8FEB-3096917459B6}">
      <dgm:prSet/>
      <dgm:spPr/>
      <dgm:t>
        <a:bodyPr/>
        <a:lstStyle/>
        <a:p>
          <a:endParaRPr lang="en-GB"/>
        </a:p>
      </dgm:t>
    </dgm:pt>
    <dgm:pt modelId="{CA88AB89-9A36-4FDF-A8A9-DD4A33C1149A}" type="pres">
      <dgm:prSet presAssocID="{57AB300B-FB15-4277-989A-0A70916BB042}" presName="Name0" presStyleCnt="0">
        <dgm:presLayoutVars>
          <dgm:dir/>
          <dgm:animLvl val="lvl"/>
          <dgm:resizeHandles val="exact"/>
        </dgm:presLayoutVars>
      </dgm:prSet>
      <dgm:spPr/>
    </dgm:pt>
    <dgm:pt modelId="{45622239-BF4E-48F5-B8B4-0F6CAA3CDB61}" type="pres">
      <dgm:prSet presAssocID="{09BEBF2D-07E8-41C3-AA85-D8D88189E882}" presName="linNode" presStyleCnt="0"/>
      <dgm:spPr/>
    </dgm:pt>
    <dgm:pt modelId="{0AE09560-E08A-401F-BD69-BF573B87FD8E}" type="pres">
      <dgm:prSet presAssocID="{09BEBF2D-07E8-41C3-AA85-D8D88189E882}" presName="parentText" presStyleLbl="node1" presStyleIdx="0" presStyleCnt="3">
        <dgm:presLayoutVars>
          <dgm:chMax val="1"/>
          <dgm:bulletEnabled val="1"/>
        </dgm:presLayoutVars>
      </dgm:prSet>
      <dgm:spPr/>
    </dgm:pt>
    <dgm:pt modelId="{22AE16FF-5F0B-4E4D-AE93-0FEE5A0C33C7}" type="pres">
      <dgm:prSet presAssocID="{6F9E875B-29FB-47A4-933E-AA17798CB787}" presName="sp" presStyleCnt="0"/>
      <dgm:spPr/>
    </dgm:pt>
    <dgm:pt modelId="{D197B402-DDE0-4591-8920-BC42B75A9F21}" type="pres">
      <dgm:prSet presAssocID="{6323EE45-FD13-46AF-BE1F-1AD2E0DF94CC}" presName="linNode" presStyleCnt="0"/>
      <dgm:spPr/>
    </dgm:pt>
    <dgm:pt modelId="{89B9D934-3702-4060-8921-B0931636BF02}" type="pres">
      <dgm:prSet presAssocID="{6323EE45-FD13-46AF-BE1F-1AD2E0DF94CC}" presName="parentText" presStyleLbl="node1" presStyleIdx="1" presStyleCnt="3">
        <dgm:presLayoutVars>
          <dgm:chMax val="1"/>
          <dgm:bulletEnabled val="1"/>
        </dgm:presLayoutVars>
      </dgm:prSet>
      <dgm:spPr/>
    </dgm:pt>
    <dgm:pt modelId="{52BC8B3D-7046-4A5D-B17D-8F1FD664B47C}" type="pres">
      <dgm:prSet presAssocID="{419D2AE1-3CD0-4B61-9ADE-D95C367EE603}" presName="sp" presStyleCnt="0"/>
      <dgm:spPr/>
    </dgm:pt>
    <dgm:pt modelId="{0BA4EF5B-EABC-481D-9FE6-C00B3D06B471}" type="pres">
      <dgm:prSet presAssocID="{96DE0FB4-F084-42BC-88A8-778A61C741C9}" presName="linNode" presStyleCnt="0"/>
      <dgm:spPr/>
    </dgm:pt>
    <dgm:pt modelId="{9537069A-8DD2-4C24-8903-D8E6F69CF25D}" type="pres">
      <dgm:prSet presAssocID="{96DE0FB4-F084-42BC-88A8-778A61C741C9}" presName="parentText" presStyleLbl="node1" presStyleIdx="2" presStyleCnt="3">
        <dgm:presLayoutVars>
          <dgm:chMax val="1"/>
          <dgm:bulletEnabled val="1"/>
        </dgm:presLayoutVars>
      </dgm:prSet>
      <dgm:spPr/>
    </dgm:pt>
  </dgm:ptLst>
  <dgm:cxnLst>
    <dgm:cxn modelId="{D5586E1D-6F27-4B8A-B2CD-C60EF22995E6}" type="presOf" srcId="{09BEBF2D-07E8-41C3-AA85-D8D88189E882}" destId="{0AE09560-E08A-401F-BD69-BF573B87FD8E}" srcOrd="0" destOrd="0" presId="urn:microsoft.com/office/officeart/2005/8/layout/vList5"/>
    <dgm:cxn modelId="{76019D22-818C-4758-97B6-127261189EBD}" srcId="{57AB300B-FB15-4277-989A-0A70916BB042}" destId="{6323EE45-FD13-46AF-BE1F-1AD2E0DF94CC}" srcOrd="1" destOrd="0" parTransId="{95907FAE-AE5B-4C07-9DC6-CA9B0DD1F050}" sibTransId="{419D2AE1-3CD0-4B61-9ADE-D95C367EE603}"/>
    <dgm:cxn modelId="{436FF227-5DFA-442C-9B8F-00667C632328}" type="presOf" srcId="{6323EE45-FD13-46AF-BE1F-1AD2E0DF94CC}" destId="{89B9D934-3702-4060-8921-B0931636BF02}" srcOrd="0" destOrd="0" presId="urn:microsoft.com/office/officeart/2005/8/layout/vList5"/>
    <dgm:cxn modelId="{3F6BB43B-C6F1-4923-9740-172E5ED69A53}" type="presOf" srcId="{96DE0FB4-F084-42BC-88A8-778A61C741C9}" destId="{9537069A-8DD2-4C24-8903-D8E6F69CF25D}" srcOrd="0" destOrd="0" presId="urn:microsoft.com/office/officeart/2005/8/layout/vList5"/>
    <dgm:cxn modelId="{3B0A776F-7F49-4314-8014-C636A78B0AC6}" srcId="{57AB300B-FB15-4277-989A-0A70916BB042}" destId="{09BEBF2D-07E8-41C3-AA85-D8D88189E882}" srcOrd="0" destOrd="0" parTransId="{9D5E3FAC-E827-4557-BC23-369E7CD0A139}" sibTransId="{6F9E875B-29FB-47A4-933E-AA17798CB787}"/>
    <dgm:cxn modelId="{A746E557-F743-4AB7-8FEB-3096917459B6}" srcId="{57AB300B-FB15-4277-989A-0A70916BB042}" destId="{96DE0FB4-F084-42BC-88A8-778A61C741C9}" srcOrd="2" destOrd="0" parTransId="{7A6E1246-E80E-480B-A28D-2BC4FC3A3DDA}" sibTransId="{FC118790-8205-4152-A146-28F70D3B7C97}"/>
    <dgm:cxn modelId="{146F89ED-8996-450F-AF53-65DB6CE9ECFF}" type="presOf" srcId="{57AB300B-FB15-4277-989A-0A70916BB042}" destId="{CA88AB89-9A36-4FDF-A8A9-DD4A33C1149A}" srcOrd="0" destOrd="0" presId="urn:microsoft.com/office/officeart/2005/8/layout/vList5"/>
    <dgm:cxn modelId="{1D85620F-8242-431D-B872-F14BE32F4B65}" type="presParOf" srcId="{CA88AB89-9A36-4FDF-A8A9-DD4A33C1149A}" destId="{45622239-BF4E-48F5-B8B4-0F6CAA3CDB61}" srcOrd="0" destOrd="0" presId="urn:microsoft.com/office/officeart/2005/8/layout/vList5"/>
    <dgm:cxn modelId="{3A7C0D70-4C32-42DA-9424-9C2805D02EC5}" type="presParOf" srcId="{45622239-BF4E-48F5-B8B4-0F6CAA3CDB61}" destId="{0AE09560-E08A-401F-BD69-BF573B87FD8E}" srcOrd="0" destOrd="0" presId="urn:microsoft.com/office/officeart/2005/8/layout/vList5"/>
    <dgm:cxn modelId="{FF24C028-60DF-4C73-8635-A9B4D5D28C9F}" type="presParOf" srcId="{CA88AB89-9A36-4FDF-A8A9-DD4A33C1149A}" destId="{22AE16FF-5F0B-4E4D-AE93-0FEE5A0C33C7}" srcOrd="1" destOrd="0" presId="urn:microsoft.com/office/officeart/2005/8/layout/vList5"/>
    <dgm:cxn modelId="{9CFD5FDE-E7D9-499E-8490-1373394ED43E}" type="presParOf" srcId="{CA88AB89-9A36-4FDF-A8A9-DD4A33C1149A}" destId="{D197B402-DDE0-4591-8920-BC42B75A9F21}" srcOrd="2" destOrd="0" presId="urn:microsoft.com/office/officeart/2005/8/layout/vList5"/>
    <dgm:cxn modelId="{CA33974F-4788-494F-8F01-72BC2481073F}" type="presParOf" srcId="{D197B402-DDE0-4591-8920-BC42B75A9F21}" destId="{89B9D934-3702-4060-8921-B0931636BF02}" srcOrd="0" destOrd="0" presId="urn:microsoft.com/office/officeart/2005/8/layout/vList5"/>
    <dgm:cxn modelId="{A78DAE0C-80AA-4C85-8766-AC1DF6A89B69}" type="presParOf" srcId="{CA88AB89-9A36-4FDF-A8A9-DD4A33C1149A}" destId="{52BC8B3D-7046-4A5D-B17D-8F1FD664B47C}" srcOrd="3" destOrd="0" presId="urn:microsoft.com/office/officeart/2005/8/layout/vList5"/>
    <dgm:cxn modelId="{1AB25D98-F619-4FE9-9647-53722B9920D1}" type="presParOf" srcId="{CA88AB89-9A36-4FDF-A8A9-DD4A33C1149A}" destId="{0BA4EF5B-EABC-481D-9FE6-C00B3D06B471}" srcOrd="4" destOrd="0" presId="urn:microsoft.com/office/officeart/2005/8/layout/vList5"/>
    <dgm:cxn modelId="{1C4EE447-86D5-4429-AC33-1FEC1FE7504A}" type="presParOf" srcId="{0BA4EF5B-EABC-481D-9FE6-C00B3D06B471}" destId="{9537069A-8DD2-4C24-8903-D8E6F69CF25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8EE958-2212-415A-9763-C123DF93A040}" type="doc">
      <dgm:prSet loTypeId="urn:microsoft.com/office/officeart/2005/8/layout/vList4" loCatId="list" qsTypeId="urn:microsoft.com/office/officeart/2005/8/quickstyle/simple1" qsCatId="simple" csTypeId="urn:microsoft.com/office/officeart/2005/8/colors/accent1_2" csCatId="accent1" phldr="0"/>
      <dgm:spPr/>
      <dgm:t>
        <a:bodyPr/>
        <a:lstStyle/>
        <a:p>
          <a:endParaRPr lang="en-GB"/>
        </a:p>
      </dgm:t>
    </dgm:pt>
    <dgm:pt modelId="{114EAD24-5811-41A5-A9CF-C448FBAC6BD7}" type="pres">
      <dgm:prSet presAssocID="{E78EE958-2212-415A-9763-C123DF93A040}" presName="linear" presStyleCnt="0">
        <dgm:presLayoutVars>
          <dgm:dir/>
          <dgm:resizeHandles val="exact"/>
        </dgm:presLayoutVars>
      </dgm:prSet>
      <dgm:spPr/>
    </dgm:pt>
  </dgm:ptLst>
  <dgm:cxnLst>
    <dgm:cxn modelId="{CF23DFAA-77E1-4805-BD62-DE3F0DE0C726}" type="presOf" srcId="{E78EE958-2212-415A-9763-C123DF93A040}" destId="{114EAD24-5811-41A5-A9CF-C448FBAC6BD7}" srcOrd="0" destOrd="0" presId="urn:microsoft.com/office/officeart/2005/8/layout/vList4"/>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B2A89-7D0E-44B5-864A-2761B6A43682}">
      <dsp:nvSpPr>
        <dsp:cNvPr id="0" name=""/>
        <dsp:cNvSpPr/>
      </dsp:nvSpPr>
      <dsp:spPr>
        <a:xfrm>
          <a:off x="0" y="60999"/>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dirty="0"/>
            <a:t>Model and process in Worcestershire</a:t>
          </a:r>
        </a:p>
      </dsp:txBody>
      <dsp:txXfrm>
        <a:off x="22246" y="83245"/>
        <a:ext cx="10471108" cy="411223"/>
      </dsp:txXfrm>
    </dsp:sp>
    <dsp:sp modelId="{7D585108-C63C-4D67-99FA-89F4EB886AA5}">
      <dsp:nvSpPr>
        <dsp:cNvPr id="0" name=""/>
        <dsp:cNvSpPr/>
      </dsp:nvSpPr>
      <dsp:spPr>
        <a:xfrm>
          <a:off x="0" y="516714"/>
          <a:ext cx="10515600" cy="2005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GB" sz="1500" kern="1200" dirty="0"/>
            <a:t>Telephone initial assessment for brief clinical interview and update; assess remote assessment suitability and eligibility with crib sheet to guide, and discussion regarding:</a:t>
          </a:r>
        </a:p>
        <a:p>
          <a:pPr marL="228600" lvl="2" indent="-114300" algn="l" defTabSz="666750" rtl="0">
            <a:lnSpc>
              <a:spcPct val="90000"/>
            </a:lnSpc>
            <a:spcBef>
              <a:spcPct val="0"/>
            </a:spcBef>
            <a:spcAft>
              <a:spcPct val="20000"/>
            </a:spcAft>
            <a:buChar char="•"/>
          </a:pPr>
          <a:r>
            <a:rPr lang="en-GB" sz="1500" kern="1200"/>
            <a:t>Benefits, risks and options for proceeding with assessment currently</a:t>
          </a:r>
        </a:p>
        <a:p>
          <a:pPr marL="228600" lvl="2" indent="-114300" algn="l" defTabSz="666750" rtl="0">
            <a:lnSpc>
              <a:spcPct val="90000"/>
            </a:lnSpc>
            <a:spcBef>
              <a:spcPct val="0"/>
            </a:spcBef>
            <a:spcAft>
              <a:spcPct val="20000"/>
            </a:spcAft>
            <a:buChar char="•"/>
          </a:pPr>
          <a:r>
            <a:rPr lang="en-GB" sz="1500" kern="1200"/>
            <a:t>Purpose of assessment inc. support mechanisms if distress caused</a:t>
          </a:r>
        </a:p>
        <a:p>
          <a:pPr marL="228600" lvl="2" indent="-114300" algn="l" defTabSz="666750" rtl="0">
            <a:lnSpc>
              <a:spcPct val="90000"/>
            </a:lnSpc>
            <a:spcBef>
              <a:spcPct val="0"/>
            </a:spcBef>
            <a:spcAft>
              <a:spcPct val="20000"/>
            </a:spcAft>
            <a:buChar char="•"/>
          </a:pPr>
          <a:r>
            <a:rPr lang="en-GB" sz="1500" kern="1200"/>
            <a:t>Device, feelings toward technology, internet connection</a:t>
          </a:r>
        </a:p>
        <a:p>
          <a:pPr marL="228600" lvl="2" indent="-114300" algn="l" defTabSz="666750" rtl="0">
            <a:lnSpc>
              <a:spcPct val="90000"/>
            </a:lnSpc>
            <a:spcBef>
              <a:spcPct val="0"/>
            </a:spcBef>
            <a:spcAft>
              <a:spcPct val="20000"/>
            </a:spcAft>
            <a:buChar char="•"/>
          </a:pPr>
          <a:r>
            <a:rPr lang="en-GB" sz="1500" kern="1200" dirty="0"/>
            <a:t>Environment</a:t>
          </a:r>
        </a:p>
        <a:p>
          <a:pPr marL="228600" lvl="2" indent="-114300" algn="l" defTabSz="666750" rtl="0">
            <a:lnSpc>
              <a:spcPct val="90000"/>
            </a:lnSpc>
            <a:spcBef>
              <a:spcPct val="0"/>
            </a:spcBef>
            <a:spcAft>
              <a:spcPct val="20000"/>
            </a:spcAft>
            <a:buChar char="•"/>
          </a:pPr>
          <a:r>
            <a:rPr lang="en-GB" sz="1500" kern="1200" dirty="0"/>
            <a:t>Individual factors and support needs</a:t>
          </a:r>
        </a:p>
        <a:p>
          <a:pPr marL="228600" lvl="2" indent="-114300" algn="l" defTabSz="666750" rtl="0">
            <a:lnSpc>
              <a:spcPct val="90000"/>
            </a:lnSpc>
            <a:spcBef>
              <a:spcPct val="0"/>
            </a:spcBef>
            <a:spcAft>
              <a:spcPct val="20000"/>
            </a:spcAft>
            <a:buChar char="•"/>
          </a:pPr>
          <a:r>
            <a:rPr lang="en-GB" sz="1500" kern="1200" dirty="0"/>
            <a:t>Informed consent</a:t>
          </a:r>
        </a:p>
      </dsp:txBody>
      <dsp:txXfrm>
        <a:off x="0" y="516714"/>
        <a:ext cx="10515600" cy="2005830"/>
      </dsp:txXfrm>
    </dsp:sp>
    <dsp:sp modelId="{8DB20352-C811-4E19-B13B-5CD6C47B8231}">
      <dsp:nvSpPr>
        <dsp:cNvPr id="0" name=""/>
        <dsp:cNvSpPr/>
      </dsp:nvSpPr>
      <dsp:spPr>
        <a:xfrm>
          <a:off x="0" y="2522544"/>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a:t>Currently:</a:t>
          </a:r>
        </a:p>
      </dsp:txBody>
      <dsp:txXfrm>
        <a:off x="22246" y="2544790"/>
        <a:ext cx="10471108" cy="411223"/>
      </dsp:txXfrm>
    </dsp:sp>
    <dsp:sp modelId="{CC39E785-24E4-4444-B099-47A8A5CC0E39}">
      <dsp:nvSpPr>
        <dsp:cNvPr id="0" name=""/>
        <dsp:cNvSpPr/>
      </dsp:nvSpPr>
      <dsp:spPr>
        <a:xfrm>
          <a:off x="0" y="2978259"/>
          <a:ext cx="10515600" cy="14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GB" sz="1500" b="0" kern="1200" dirty="0"/>
            <a:t>Remote as default but hybrid </a:t>
          </a:r>
          <a:r>
            <a:rPr lang="en-GB" sz="1500" kern="1200" dirty="0"/>
            <a:t>being introduced where necessary</a:t>
          </a:r>
        </a:p>
        <a:p>
          <a:pPr marL="114300" lvl="1" indent="-114300" algn="l" defTabSz="666750" rtl="0">
            <a:lnSpc>
              <a:spcPct val="90000"/>
            </a:lnSpc>
            <a:spcBef>
              <a:spcPct val="0"/>
            </a:spcBef>
            <a:spcAft>
              <a:spcPct val="20000"/>
            </a:spcAft>
            <a:buChar char="•"/>
          </a:pPr>
          <a:r>
            <a:rPr lang="en-GB" sz="1500" kern="1200" dirty="0"/>
            <a:t>Supported by a shift in assessment practice, training on remote ACE and team managers enabling staff to observe administration. OTs, Psychology and support workers running CST, Living Well and Carers Information groups virtually or individual provision by telephone. Where appropriate Consultant Psychiatrist delivering diagnoses remotely.</a:t>
          </a:r>
        </a:p>
        <a:p>
          <a:pPr marL="114300" lvl="1" indent="-114300" algn="l" defTabSz="666750" rtl="0">
            <a:lnSpc>
              <a:spcPct val="90000"/>
            </a:lnSpc>
            <a:spcBef>
              <a:spcPct val="0"/>
            </a:spcBef>
            <a:spcAft>
              <a:spcPct val="20000"/>
            </a:spcAft>
            <a:buChar char="•"/>
          </a:pPr>
          <a:r>
            <a:rPr lang="en-GB" sz="1500" kern="1200" dirty="0"/>
            <a:t>Face to face only where clinical need balanced against risk</a:t>
          </a:r>
        </a:p>
        <a:p>
          <a:pPr marL="114300" lvl="1" indent="-114300" algn="l" defTabSz="666750" rtl="0">
            <a:lnSpc>
              <a:spcPct val="90000"/>
            </a:lnSpc>
            <a:spcBef>
              <a:spcPct val="0"/>
            </a:spcBef>
            <a:spcAft>
              <a:spcPct val="20000"/>
            </a:spcAft>
            <a:buChar char="•"/>
          </a:pPr>
          <a:r>
            <a:rPr lang="en-GB" sz="1500" kern="1200" dirty="0"/>
            <a:t>Working towards: one session for face to face work per clinician per week from 1</a:t>
          </a:r>
          <a:r>
            <a:rPr lang="en-GB" sz="1500" kern="1200" baseline="30000" dirty="0"/>
            <a:t>st</a:t>
          </a:r>
          <a:r>
            <a:rPr lang="en-GB" sz="1500" kern="1200" dirty="0"/>
            <a:t> August</a:t>
          </a:r>
        </a:p>
      </dsp:txBody>
      <dsp:txXfrm>
        <a:off x="0" y="2978259"/>
        <a:ext cx="10515600" cy="1455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2A1DA-2965-45FA-BC1B-C14B90852C78}">
      <dsp:nvSpPr>
        <dsp:cNvPr id="0" name=""/>
        <dsp:cNvSpPr/>
      </dsp:nvSpPr>
      <dsp:spPr>
        <a:xfrm>
          <a:off x="-37863" y="0"/>
          <a:ext cx="4852415" cy="4852415"/>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D8633D-97A4-404C-982F-08BBA128154A}">
      <dsp:nvSpPr>
        <dsp:cNvPr id="0" name=""/>
        <dsp:cNvSpPr/>
      </dsp:nvSpPr>
      <dsp:spPr>
        <a:xfrm>
          <a:off x="2388343" y="0"/>
          <a:ext cx="9134856" cy="485241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r>
            <a:rPr lang="en-GB" sz="6000" kern="1200" dirty="0"/>
            <a:t>Remote assessment of person in early 60’s - inpatient</a:t>
          </a:r>
        </a:p>
      </dsp:txBody>
      <dsp:txXfrm>
        <a:off x="2388343" y="0"/>
        <a:ext cx="4567428" cy="4852415"/>
      </dsp:txXfrm>
    </dsp:sp>
    <dsp:sp modelId="{F7E7CC9C-EDF9-4C37-856C-86867F1CB2D5}">
      <dsp:nvSpPr>
        <dsp:cNvPr id="0" name=""/>
        <dsp:cNvSpPr/>
      </dsp:nvSpPr>
      <dsp:spPr>
        <a:xfrm>
          <a:off x="6880043" y="0"/>
          <a:ext cx="4718884" cy="48524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rtl="0">
            <a:lnSpc>
              <a:spcPct val="90000"/>
            </a:lnSpc>
            <a:spcBef>
              <a:spcPct val="0"/>
            </a:spcBef>
            <a:spcAft>
              <a:spcPct val="15000"/>
            </a:spcAft>
            <a:buChar char="•"/>
          </a:pPr>
          <a:r>
            <a:rPr lang="en-GB" sz="1200" kern="1200" dirty="0"/>
            <a:t>Reason for referral: query DLB/vascular dementia, psychological cause or other known neurological cause (epilepsy, migraines) – presentation: progressive cognitive decline, hallucinations. </a:t>
          </a:r>
        </a:p>
        <a:p>
          <a:pPr marL="114300" lvl="1" indent="-114300" algn="l" defTabSz="533400" rtl="0">
            <a:lnSpc>
              <a:spcPct val="90000"/>
            </a:lnSpc>
            <a:spcBef>
              <a:spcPct val="0"/>
            </a:spcBef>
            <a:spcAft>
              <a:spcPct val="15000"/>
            </a:spcAft>
            <a:buChar char="•"/>
          </a:pPr>
          <a:r>
            <a:rPr lang="en-GB" sz="1200" kern="1200" dirty="0"/>
            <a:t>No prior familiarity whatsoever with </a:t>
          </a:r>
          <a:r>
            <a:rPr lang="en-GB" sz="1200" kern="1200" dirty="0" err="1"/>
            <a:t>videotech</a:t>
          </a:r>
          <a:endParaRPr lang="en-GB" sz="1200" kern="1200" dirty="0"/>
        </a:p>
        <a:p>
          <a:pPr marL="114300" lvl="1" indent="-114300" algn="l" defTabSz="533400" rtl="0">
            <a:lnSpc>
              <a:spcPct val="90000"/>
            </a:lnSpc>
            <a:spcBef>
              <a:spcPct val="0"/>
            </a:spcBef>
            <a:spcAft>
              <a:spcPct val="15000"/>
            </a:spcAft>
            <a:buChar char="•"/>
          </a:pPr>
          <a:r>
            <a:rPr lang="en-GB" sz="1200" kern="1200" dirty="0"/>
            <a:t>Clinical interview separately with patient + wife (with informed consent)</a:t>
          </a:r>
        </a:p>
        <a:p>
          <a:pPr marL="114300" lvl="1" indent="-114300" algn="l" defTabSz="533400" rtl="0">
            <a:lnSpc>
              <a:spcPct val="90000"/>
            </a:lnSpc>
            <a:spcBef>
              <a:spcPct val="0"/>
            </a:spcBef>
            <a:spcAft>
              <a:spcPct val="15000"/>
            </a:spcAft>
            <a:buChar char="•"/>
          </a:pPr>
          <a:r>
            <a:rPr lang="en-GB" sz="1200" kern="1200" dirty="0"/>
            <a:t>Reduced occupational/educational attainment</a:t>
          </a:r>
        </a:p>
        <a:p>
          <a:pPr marL="114300" lvl="1" indent="-114300" algn="l" defTabSz="533400" rtl="0">
            <a:lnSpc>
              <a:spcPct val="90000"/>
            </a:lnSpc>
            <a:spcBef>
              <a:spcPct val="0"/>
            </a:spcBef>
            <a:spcAft>
              <a:spcPct val="15000"/>
            </a:spcAft>
            <a:buChar char="•"/>
          </a:pPr>
          <a:r>
            <a:rPr lang="en-GB" sz="1200" kern="1200"/>
            <a:t>Questionnaire measures – IQCode, DASS-21</a:t>
          </a:r>
        </a:p>
        <a:p>
          <a:pPr marL="114300" lvl="1" indent="-114300" algn="l" defTabSz="533400" rtl="0">
            <a:lnSpc>
              <a:spcPct val="90000"/>
            </a:lnSpc>
            <a:spcBef>
              <a:spcPct val="0"/>
            </a:spcBef>
            <a:spcAft>
              <a:spcPct val="15000"/>
            </a:spcAft>
            <a:buChar char="•"/>
          </a:pPr>
          <a:r>
            <a:rPr lang="en-GB" sz="1200" kern="1200"/>
            <a:t>Assessment supported by ward OT – he had also been through neuropsych 2 years prior</a:t>
          </a:r>
        </a:p>
        <a:p>
          <a:pPr marL="114300" lvl="1" indent="-114300" algn="l" defTabSz="533400" rtl="0">
            <a:lnSpc>
              <a:spcPct val="90000"/>
            </a:lnSpc>
            <a:spcBef>
              <a:spcPct val="0"/>
            </a:spcBef>
            <a:spcAft>
              <a:spcPct val="15000"/>
            </a:spcAft>
            <a:buChar char="•"/>
          </a:pPr>
          <a:r>
            <a:rPr lang="en-GB" sz="1200" kern="1200" dirty="0"/>
            <a:t>Tests used via </a:t>
          </a:r>
          <a:r>
            <a:rPr lang="en-GB" sz="1200" kern="1200" dirty="0" err="1"/>
            <a:t>webex</a:t>
          </a:r>
          <a:r>
            <a:rPr lang="en-GB" sz="1200" kern="1200" dirty="0"/>
            <a:t> + Q global, document camera</a:t>
          </a:r>
        </a:p>
        <a:p>
          <a:pPr marL="228600" lvl="2" indent="-114300" algn="l" defTabSz="533400" rtl="0">
            <a:lnSpc>
              <a:spcPct val="90000"/>
            </a:lnSpc>
            <a:spcBef>
              <a:spcPct val="0"/>
            </a:spcBef>
            <a:spcAft>
              <a:spcPct val="15000"/>
            </a:spcAft>
            <a:buChar char="•"/>
          </a:pPr>
          <a:r>
            <a:rPr lang="en-GB" sz="1200" kern="1200"/>
            <a:t>Visuospatial – VOSP, CDT free + copy, Picture Completion</a:t>
          </a:r>
        </a:p>
        <a:p>
          <a:pPr marL="228600" lvl="2" indent="-114300" algn="l" defTabSz="533400" rtl="0">
            <a:lnSpc>
              <a:spcPct val="90000"/>
            </a:lnSpc>
            <a:spcBef>
              <a:spcPct val="0"/>
            </a:spcBef>
            <a:spcAft>
              <a:spcPct val="15000"/>
            </a:spcAft>
            <a:buChar char="•"/>
          </a:pPr>
          <a:r>
            <a:rPr lang="en-GB" sz="1200" kern="1200" dirty="0"/>
            <a:t>Executive - DKEFS Verbal Fluency, Key Search*, </a:t>
          </a:r>
          <a:r>
            <a:rPr lang="en-GB" sz="1200" kern="1200" dirty="0" err="1"/>
            <a:t>Hayling</a:t>
          </a:r>
          <a:r>
            <a:rPr lang="en-GB" sz="1200" kern="1200" dirty="0"/>
            <a:t>, Similarities</a:t>
          </a:r>
        </a:p>
        <a:p>
          <a:pPr marL="228600" lvl="2" indent="-114300" algn="l" defTabSz="533400" rtl="0">
            <a:lnSpc>
              <a:spcPct val="90000"/>
            </a:lnSpc>
            <a:spcBef>
              <a:spcPct val="0"/>
            </a:spcBef>
            <a:spcAft>
              <a:spcPct val="15000"/>
            </a:spcAft>
            <a:buChar char="•"/>
          </a:pPr>
          <a:r>
            <a:rPr lang="en-GB" sz="1200" kern="1200"/>
            <a:t>Language – Picture Naming</a:t>
          </a:r>
        </a:p>
        <a:p>
          <a:pPr marL="228600" lvl="2" indent="-114300" algn="l" defTabSz="533400" rtl="0">
            <a:lnSpc>
              <a:spcPct val="90000"/>
            </a:lnSpc>
            <a:spcBef>
              <a:spcPct val="0"/>
            </a:spcBef>
            <a:spcAft>
              <a:spcPct val="15000"/>
            </a:spcAft>
            <a:buChar char="•"/>
          </a:pPr>
          <a:r>
            <a:rPr lang="en-GB" sz="1200" kern="1200"/>
            <a:t>Memory – CVLT, RCFT*</a:t>
          </a:r>
        </a:p>
        <a:p>
          <a:pPr marL="228600" lvl="2" indent="-114300" algn="l" defTabSz="533400" rtl="0">
            <a:lnSpc>
              <a:spcPct val="90000"/>
            </a:lnSpc>
            <a:spcBef>
              <a:spcPct val="0"/>
            </a:spcBef>
            <a:spcAft>
              <a:spcPct val="15000"/>
            </a:spcAft>
            <a:buChar char="•"/>
          </a:pPr>
          <a:r>
            <a:rPr lang="en-GB" sz="1200" kern="1200" dirty="0"/>
            <a:t>Information processing and attention – Symbol Search*, Cancellation*, Digit Span</a:t>
          </a:r>
        </a:p>
        <a:p>
          <a:pPr marL="228600" lvl="2" indent="-114300" algn="l" defTabSz="533400" rtl="0">
            <a:lnSpc>
              <a:spcPct val="90000"/>
            </a:lnSpc>
            <a:spcBef>
              <a:spcPct val="0"/>
            </a:spcBef>
            <a:spcAft>
              <a:spcPct val="15000"/>
            </a:spcAft>
            <a:buChar char="•"/>
          </a:pPr>
          <a:r>
            <a:rPr lang="en-GB" sz="1200" kern="1200" dirty="0"/>
            <a:t>Visual abstract reasoning – Matrix Reasoning, Visual Puzzles</a:t>
          </a:r>
        </a:p>
        <a:p>
          <a:pPr marL="228600" lvl="2" indent="-114300" algn="l" defTabSz="533400" rtl="0">
            <a:lnSpc>
              <a:spcPct val="90000"/>
            </a:lnSpc>
            <a:spcBef>
              <a:spcPct val="0"/>
            </a:spcBef>
            <a:spcAft>
              <a:spcPct val="15000"/>
            </a:spcAft>
            <a:buChar char="•"/>
          </a:pPr>
          <a:r>
            <a:rPr lang="en-GB" sz="1200" b="1" kern="1200" dirty="0"/>
            <a:t>Feedback from patient – “I was nervous about using the new devices at first, but I enjoyed it. It gave me something to do, and if you can help to find out what’s causing this problem in my head, it will have been very helpful indeed!”</a:t>
          </a:r>
        </a:p>
        <a:p>
          <a:pPr marL="114300" lvl="1" indent="-114300" algn="l" defTabSz="533400" rtl="0">
            <a:lnSpc>
              <a:spcPct val="90000"/>
            </a:lnSpc>
            <a:spcBef>
              <a:spcPct val="0"/>
            </a:spcBef>
            <a:spcAft>
              <a:spcPct val="15000"/>
            </a:spcAft>
            <a:buChar char="•"/>
          </a:pPr>
          <a:r>
            <a:rPr lang="en-GB" sz="1200" kern="1200"/>
            <a:t>*Only possible due to environment/help from OT</a:t>
          </a:r>
        </a:p>
        <a:p>
          <a:pPr marL="228600" lvl="2" indent="-114300" algn="l" defTabSz="533400" rtl="0">
            <a:lnSpc>
              <a:spcPct val="90000"/>
            </a:lnSpc>
            <a:spcBef>
              <a:spcPct val="0"/>
            </a:spcBef>
            <a:spcAft>
              <a:spcPct val="15000"/>
            </a:spcAft>
            <a:buChar char="•"/>
          </a:pPr>
          <a:r>
            <a:rPr lang="en-GB" sz="1200" kern="1200" dirty="0"/>
            <a:t>Practicalities discussion</a:t>
          </a:r>
        </a:p>
      </dsp:txBody>
      <dsp:txXfrm>
        <a:off x="6880043" y="0"/>
        <a:ext cx="4718884" cy="4852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76682-772C-4DEF-8535-969D3CFE8DF9}">
      <dsp:nvSpPr>
        <dsp:cNvPr id="0" name=""/>
        <dsp:cNvSpPr/>
      </dsp:nvSpPr>
      <dsp:spPr>
        <a:xfrm>
          <a:off x="0" y="0"/>
          <a:ext cx="4108704" cy="4108704"/>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6C21E7-CAAE-4B9D-83C5-B960B589E8CC}">
      <dsp:nvSpPr>
        <dsp:cNvPr id="0" name=""/>
        <dsp:cNvSpPr/>
      </dsp:nvSpPr>
      <dsp:spPr>
        <a:xfrm>
          <a:off x="2054352" y="0"/>
          <a:ext cx="8461248" cy="410870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rtl="0">
            <a:lnSpc>
              <a:spcPct val="90000"/>
            </a:lnSpc>
            <a:spcBef>
              <a:spcPct val="0"/>
            </a:spcBef>
            <a:spcAft>
              <a:spcPct val="35000"/>
            </a:spcAft>
            <a:buNone/>
          </a:pPr>
          <a:r>
            <a:rPr lang="en-GB" sz="4200" kern="1200" dirty="0"/>
            <a:t>What is the clinical question and how can it be answered</a:t>
          </a:r>
        </a:p>
        <a:p>
          <a:pPr marL="0" lvl="0" indent="0" algn="ctr" defTabSz="1866900" rtl="0">
            <a:lnSpc>
              <a:spcPct val="90000"/>
            </a:lnSpc>
            <a:spcBef>
              <a:spcPct val="0"/>
            </a:spcBef>
            <a:spcAft>
              <a:spcPct val="35000"/>
            </a:spcAft>
            <a:buNone/>
          </a:pPr>
          <a:r>
            <a:rPr lang="en-GB" sz="4200" kern="1200" dirty="0"/>
            <a:t>Is testing going to help?</a:t>
          </a:r>
        </a:p>
      </dsp:txBody>
      <dsp:txXfrm>
        <a:off x="2054352" y="0"/>
        <a:ext cx="4230624" cy="4108704"/>
      </dsp:txXfrm>
    </dsp:sp>
    <dsp:sp modelId="{C07F4DBD-7752-470B-BA64-004863BBAE8A}">
      <dsp:nvSpPr>
        <dsp:cNvPr id="0" name=""/>
        <dsp:cNvSpPr/>
      </dsp:nvSpPr>
      <dsp:spPr>
        <a:xfrm>
          <a:off x="6284976" y="0"/>
          <a:ext cx="4230624" cy="41087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rtl="0">
            <a:lnSpc>
              <a:spcPct val="90000"/>
            </a:lnSpc>
            <a:spcBef>
              <a:spcPct val="0"/>
            </a:spcBef>
            <a:spcAft>
              <a:spcPct val="15000"/>
            </a:spcAft>
            <a:buChar char="•"/>
          </a:pPr>
          <a:r>
            <a:rPr lang="en-GB" sz="1500" b="1" kern="1200" dirty="0"/>
            <a:t>Example referral: </a:t>
          </a:r>
          <a:r>
            <a:rPr lang="en-GB" sz="1500" kern="1200" dirty="0"/>
            <a:t>a man with Parkinson’s disease for neuropsychological assessment to establish whether dementia or MCI</a:t>
          </a:r>
        </a:p>
        <a:p>
          <a:pPr marL="114300" lvl="1" indent="-114300" algn="l" defTabSz="666750" rtl="0">
            <a:lnSpc>
              <a:spcPct val="90000"/>
            </a:lnSpc>
            <a:spcBef>
              <a:spcPct val="0"/>
            </a:spcBef>
            <a:spcAft>
              <a:spcPct val="15000"/>
            </a:spcAft>
            <a:buChar char="•"/>
          </a:pPr>
          <a:r>
            <a:rPr lang="en-GB" sz="1500" kern="1200"/>
            <a:t>Chronic alcohol use</a:t>
          </a:r>
        </a:p>
        <a:p>
          <a:pPr marL="114300" lvl="1" indent="-114300" algn="l" defTabSz="666750" rtl="0">
            <a:lnSpc>
              <a:spcPct val="90000"/>
            </a:lnSpc>
            <a:spcBef>
              <a:spcPct val="0"/>
            </a:spcBef>
            <a:spcAft>
              <a:spcPct val="15000"/>
            </a:spcAft>
            <a:buChar char="•"/>
          </a:pPr>
          <a:r>
            <a:rPr lang="en-GB" sz="1500" kern="1200"/>
            <a:t>Anticholinergic medication (Oxybutynin)</a:t>
          </a:r>
        </a:p>
        <a:p>
          <a:pPr marL="114300" lvl="1" indent="-114300" algn="l" defTabSz="666750" rtl="0">
            <a:lnSpc>
              <a:spcPct val="90000"/>
            </a:lnSpc>
            <a:spcBef>
              <a:spcPct val="0"/>
            </a:spcBef>
            <a:spcAft>
              <a:spcPct val="15000"/>
            </a:spcAft>
            <a:buChar char="•"/>
          </a:pPr>
          <a:r>
            <a:rPr lang="en-GB" sz="1500" kern="1200"/>
            <a:t>Insomnia</a:t>
          </a:r>
        </a:p>
        <a:p>
          <a:pPr marL="228600" lvl="2" indent="-114300" algn="l" defTabSz="666750" rtl="0">
            <a:lnSpc>
              <a:spcPct val="90000"/>
            </a:lnSpc>
            <a:spcBef>
              <a:spcPct val="0"/>
            </a:spcBef>
            <a:spcAft>
              <a:spcPct val="15000"/>
            </a:spcAft>
            <a:buChar char="•"/>
          </a:pPr>
          <a:r>
            <a:rPr lang="en-GB" sz="1500" kern="1200"/>
            <a:t>untreated sleep apnoea</a:t>
          </a:r>
        </a:p>
        <a:p>
          <a:pPr marL="228600" lvl="2" indent="-114300" algn="l" defTabSz="666750" rtl="0">
            <a:lnSpc>
              <a:spcPct val="90000"/>
            </a:lnSpc>
            <a:spcBef>
              <a:spcPct val="0"/>
            </a:spcBef>
            <a:spcAft>
              <a:spcPct val="15000"/>
            </a:spcAft>
            <a:buChar char="•"/>
          </a:pPr>
          <a:r>
            <a:rPr lang="en-GB" sz="1500" kern="1200"/>
            <a:t>significant untreated comorbid mental health problems</a:t>
          </a:r>
        </a:p>
        <a:p>
          <a:pPr marL="114300" lvl="1" indent="-114300" algn="l" defTabSz="666750" rtl="0">
            <a:lnSpc>
              <a:spcPct val="90000"/>
            </a:lnSpc>
            <a:spcBef>
              <a:spcPct val="0"/>
            </a:spcBef>
            <a:spcAft>
              <a:spcPct val="15000"/>
            </a:spcAft>
            <a:buChar char="•"/>
          </a:pPr>
          <a:r>
            <a:rPr lang="en-GB" sz="1500" kern="1200" dirty="0"/>
            <a:t>Would test scores add to any differential diagnosis without addressing comorbidities first?</a:t>
          </a:r>
        </a:p>
        <a:p>
          <a:pPr marL="114300" lvl="1" indent="-114300" algn="l" defTabSz="666750" rtl="0">
            <a:lnSpc>
              <a:spcPct val="90000"/>
            </a:lnSpc>
            <a:spcBef>
              <a:spcPct val="0"/>
            </a:spcBef>
            <a:spcAft>
              <a:spcPct val="15000"/>
            </a:spcAft>
            <a:buChar char="•"/>
          </a:pPr>
          <a:r>
            <a:rPr lang="en-GB" sz="1500" b="1" kern="1200" dirty="0"/>
            <a:t>What can be done besides diagnostic assessment? </a:t>
          </a:r>
        </a:p>
        <a:p>
          <a:pPr marL="114300" lvl="1" indent="-114300" algn="l" defTabSz="666750" rtl="0">
            <a:lnSpc>
              <a:spcPct val="90000"/>
            </a:lnSpc>
            <a:spcBef>
              <a:spcPct val="0"/>
            </a:spcBef>
            <a:spcAft>
              <a:spcPct val="15000"/>
            </a:spcAft>
            <a:buChar char="•"/>
          </a:pPr>
          <a:r>
            <a:rPr lang="en-GB" sz="1500" kern="1200" dirty="0"/>
            <a:t>1. psychoeducation</a:t>
          </a:r>
        </a:p>
        <a:p>
          <a:pPr marL="114300" lvl="1" indent="-114300" algn="l" defTabSz="666750" rtl="0">
            <a:lnSpc>
              <a:spcPct val="90000"/>
            </a:lnSpc>
            <a:spcBef>
              <a:spcPct val="0"/>
            </a:spcBef>
            <a:spcAft>
              <a:spcPct val="15000"/>
            </a:spcAft>
            <a:buChar char="•"/>
          </a:pPr>
          <a:r>
            <a:rPr lang="en-GB" sz="1500" kern="1200" dirty="0"/>
            <a:t>2. onwards referral for therapy/physical investigations</a:t>
          </a:r>
        </a:p>
        <a:p>
          <a:pPr marL="114300" lvl="1" indent="-114300" algn="l" defTabSz="666750" rtl="0">
            <a:lnSpc>
              <a:spcPct val="90000"/>
            </a:lnSpc>
            <a:spcBef>
              <a:spcPct val="0"/>
            </a:spcBef>
            <a:spcAft>
              <a:spcPct val="15000"/>
            </a:spcAft>
            <a:buChar char="•"/>
          </a:pPr>
          <a:r>
            <a:rPr lang="en-GB" sz="1500" kern="1200" dirty="0"/>
            <a:t>3. discuss anticholinergics with prescriber</a:t>
          </a:r>
        </a:p>
        <a:p>
          <a:pPr marL="114300" lvl="1" indent="-114300" algn="l" defTabSz="666750" rtl="0">
            <a:lnSpc>
              <a:spcPct val="90000"/>
            </a:lnSpc>
            <a:spcBef>
              <a:spcPct val="0"/>
            </a:spcBef>
            <a:spcAft>
              <a:spcPct val="15000"/>
            </a:spcAft>
            <a:buChar char="•"/>
          </a:pPr>
          <a:r>
            <a:rPr lang="en-GB" sz="1500" kern="1200" dirty="0"/>
            <a:t>4. re-referral at a later date</a:t>
          </a:r>
        </a:p>
      </dsp:txBody>
      <dsp:txXfrm>
        <a:off x="6284976" y="0"/>
        <a:ext cx="4230624" cy="4108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6B10F-B9E9-40C1-BC90-78D10D5D05E7}">
      <dsp:nvSpPr>
        <dsp:cNvPr id="0" name=""/>
        <dsp:cNvSpPr/>
      </dsp:nvSpPr>
      <dsp:spPr>
        <a:xfrm>
          <a:off x="3364992" y="0"/>
          <a:ext cx="3785616" cy="1325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marL="0" lvl="0" indent="0" algn="ctr" defTabSz="2222500" rtl="0">
            <a:lnSpc>
              <a:spcPct val="90000"/>
            </a:lnSpc>
            <a:spcBef>
              <a:spcPct val="0"/>
            </a:spcBef>
            <a:spcAft>
              <a:spcPct val="35000"/>
            </a:spcAft>
            <a:buNone/>
          </a:pPr>
          <a:r>
            <a:rPr lang="en-GB" sz="5000" kern="1200"/>
            <a:t>Practicalities</a:t>
          </a:r>
        </a:p>
      </dsp:txBody>
      <dsp:txXfrm>
        <a:off x="3429701" y="64709"/>
        <a:ext cx="3656198" cy="11961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09560-E08A-401F-BD69-BF573B87FD8E}">
      <dsp:nvSpPr>
        <dsp:cNvPr id="0" name=""/>
        <dsp:cNvSpPr/>
      </dsp:nvSpPr>
      <dsp:spPr>
        <a:xfrm>
          <a:off x="3364992" y="1662"/>
          <a:ext cx="3785616" cy="10970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GB" sz="2100" kern="1200"/>
            <a:t>Is there potential to devise local clinical governance and guidance?</a:t>
          </a:r>
        </a:p>
      </dsp:txBody>
      <dsp:txXfrm>
        <a:off x="3418547" y="55217"/>
        <a:ext cx="3678506" cy="989967"/>
      </dsp:txXfrm>
    </dsp:sp>
    <dsp:sp modelId="{89B9D934-3702-4060-8921-B0931636BF02}">
      <dsp:nvSpPr>
        <dsp:cNvPr id="0" name=""/>
        <dsp:cNvSpPr/>
      </dsp:nvSpPr>
      <dsp:spPr>
        <a:xfrm>
          <a:off x="3364992" y="1153593"/>
          <a:ext cx="3785616" cy="10970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GB" sz="2100" kern="1200"/>
            <a:t>Proposal for access to Q Global/document camera</a:t>
          </a:r>
        </a:p>
      </dsp:txBody>
      <dsp:txXfrm>
        <a:off x="3418547" y="1207148"/>
        <a:ext cx="3678506" cy="989967"/>
      </dsp:txXfrm>
    </dsp:sp>
    <dsp:sp modelId="{9537069A-8DD2-4C24-8903-D8E6F69CF25D}">
      <dsp:nvSpPr>
        <dsp:cNvPr id="0" name=""/>
        <dsp:cNvSpPr/>
      </dsp:nvSpPr>
      <dsp:spPr>
        <a:xfrm>
          <a:off x="3364992" y="2305525"/>
          <a:ext cx="3785616" cy="10970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GB" sz="2100" kern="1200"/>
            <a:t>Evaluation – e.g. surveymonkey to establish patient experience</a:t>
          </a:r>
        </a:p>
      </dsp:txBody>
      <dsp:txXfrm>
        <a:off x="3418547" y="2359080"/>
        <a:ext cx="3678506" cy="9899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8B7FF-01A8-43BF-AB34-09D906D9C91A}" type="datetimeFigureOut">
              <a:rPr lang="en-US" smtClean="0"/>
              <a:t>7/15/2020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6AB2F-1728-4D42-AA38-14B309E520F8}" type="slidenum">
              <a:rPr lang="en-US" smtClean="0"/>
              <a:t>‹#›</a:t>
            </a:fld>
            <a:endParaRPr lang="en-US" dirty="0"/>
          </a:p>
        </p:txBody>
      </p:sp>
    </p:spTree>
    <p:extLst>
      <p:ext uri="{BB962C8B-B14F-4D97-AF65-F5344CB8AC3E}">
        <p14:creationId xmlns:p14="http://schemas.microsoft.com/office/powerpoint/2010/main" val="3787706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34" charset="-128"/>
              </a:rPr>
              <a:t>Welcome and thank you for coming. </a:t>
            </a:r>
          </a:p>
          <a:p>
            <a:pPr eaLnBrk="1" hangingPunct="1">
              <a:spcBef>
                <a:spcPct val="0"/>
              </a:spcBef>
            </a:pPr>
            <a:endParaRPr lang="en-US">
              <a:ea typeface="ＭＳ Ｐゴシック" pitchFamily="34" charset="-128"/>
            </a:endParaRPr>
          </a:p>
          <a:p>
            <a:pPr eaLnBrk="1" hangingPunct="1">
              <a:spcBef>
                <a:spcPct val="0"/>
              </a:spcBef>
            </a:pPr>
            <a:r>
              <a:rPr lang="en-US">
                <a:ea typeface="ＭＳ Ｐゴシック" pitchFamily="34" charset="-128"/>
              </a:rPr>
              <a:t>Introductions.</a:t>
            </a:r>
          </a:p>
        </p:txBody>
      </p:sp>
      <p:sp>
        <p:nvSpPr>
          <p:cNvPr id="21508" name="Slide Number Placeholder 3"/>
          <p:cNvSpPr>
            <a:spLocks noGrp="1"/>
          </p:cNvSpPr>
          <p:nvPr>
            <p:ph type="sldNum" sz="quarter" idx="5"/>
          </p:nvPr>
        </p:nvSpPr>
        <p:spPr bwMode="auto">
          <a:noFill/>
          <a:ln>
            <a:miter lim="800000"/>
            <a:headEnd/>
            <a:tailEnd/>
          </a:ln>
        </p:spPr>
        <p:txBody>
          <a:bodyPr/>
          <a:lstStyle/>
          <a:p>
            <a:fld id="{EC03566E-4178-4235-B089-B50B72FB9801}" type="slidenum">
              <a:rPr lang="en-US" smtClean="0">
                <a:ea typeface="ＭＳ Ｐゴシック" pitchFamily="34" charset="-128"/>
              </a:rPr>
              <a:pPr/>
              <a:t>1</a:t>
            </a:fld>
            <a:endParaRPr lang="en-US">
              <a:ea typeface="ＭＳ Ｐゴシック" pitchFamily="34" charset="-128"/>
            </a:endParaRPr>
          </a:p>
        </p:txBody>
      </p:sp>
    </p:spTree>
    <p:extLst>
      <p:ext uri="{BB962C8B-B14F-4D97-AF65-F5344CB8AC3E}">
        <p14:creationId xmlns:p14="http://schemas.microsoft.com/office/powerpoint/2010/main" val="2776491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getting into the nitty gritty of telehealth practice, important to understand the three key models of telehealth that we are presenting to day</a:t>
            </a:r>
          </a:p>
          <a:p>
            <a:r>
              <a:rPr lang="en-US" dirty="0"/>
              <a:t>Because specific practices will change across these models.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6AB2F-1728-4D42-AA38-14B309E5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460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6AB2F-1728-4D42-AA38-14B309E5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279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a:lnSpc>
                <a:spcPct val="120000"/>
              </a:lnSpc>
              <a:spcBef>
                <a:spcPct val="0"/>
              </a:spcBef>
              <a:buFontTx/>
              <a:buNone/>
            </a:pPr>
            <a:r>
              <a:rPr lang="en-AU" altLang="en-US" sz="1200" b="0" i="0" dirty="0"/>
              <a:t>We used a desktop computer. Initial trials with a videoconference cart were unsuccessful. The</a:t>
            </a:r>
            <a:r>
              <a:rPr lang="en-AU" altLang="en-US" sz="1200" b="0" i="0" baseline="0" dirty="0"/>
              <a:t> desktop has proved to be very reliable for the lengthy assessment sessions. </a:t>
            </a:r>
          </a:p>
          <a:p>
            <a:pPr>
              <a:lnSpc>
                <a:spcPct val="120000"/>
              </a:lnSpc>
              <a:spcBef>
                <a:spcPct val="0"/>
              </a:spcBef>
              <a:buFontTx/>
              <a:buNone/>
            </a:pPr>
            <a:endParaRPr lang="en-AU" altLang="en-US" sz="1200" b="0" i="0" baseline="0" dirty="0"/>
          </a:p>
          <a:p>
            <a:pPr>
              <a:lnSpc>
                <a:spcPct val="120000"/>
              </a:lnSpc>
              <a:spcBef>
                <a:spcPct val="0"/>
              </a:spcBef>
              <a:buFontTx/>
              <a:buNone/>
            </a:pPr>
            <a:r>
              <a:rPr lang="en-AU" altLang="en-US" sz="1200" b="0" i="0" baseline="0" dirty="0"/>
              <a:t>You can see two cameras attached to the screen which enables the neuropsychologist to switch from the patient to the desk areas during written or desk based assessments</a:t>
            </a:r>
          </a:p>
          <a:p>
            <a:pPr>
              <a:lnSpc>
                <a:spcPct val="120000"/>
              </a:lnSpc>
              <a:spcBef>
                <a:spcPct val="0"/>
              </a:spcBef>
              <a:buFontTx/>
              <a:buNone/>
            </a:pPr>
            <a:endParaRPr lang="en-AU" altLang="en-US" sz="1200" b="1" i="0" dirty="0"/>
          </a:p>
          <a:p>
            <a:pPr>
              <a:lnSpc>
                <a:spcPct val="120000"/>
              </a:lnSpc>
              <a:spcBef>
                <a:spcPct val="0"/>
              </a:spcBef>
              <a:buFontTx/>
              <a:buNone/>
            </a:pPr>
            <a:r>
              <a:rPr lang="en-AU" altLang="en-US" sz="1200" b="1" i="0" dirty="0"/>
              <a:t>TNSR Technology </a:t>
            </a:r>
            <a:endParaRPr lang="en-AU" altLang="en-US" sz="1200" i="0" dirty="0"/>
          </a:p>
          <a:p>
            <a:pPr>
              <a:lnSpc>
                <a:spcPct val="120000"/>
              </a:lnSpc>
              <a:spcBef>
                <a:spcPct val="0"/>
              </a:spcBef>
              <a:buFont typeface="Wingdings" pitchFamily="2" charset="2"/>
              <a:buChar char="§"/>
            </a:pPr>
            <a:r>
              <a:rPr lang="en-AU" altLang="en-US" sz="1200" i="0" dirty="0"/>
              <a:t>Zoom videoconferencing</a:t>
            </a:r>
          </a:p>
          <a:p>
            <a:pPr>
              <a:lnSpc>
                <a:spcPct val="120000"/>
              </a:lnSpc>
              <a:spcBef>
                <a:spcPct val="0"/>
              </a:spcBef>
              <a:buFontTx/>
              <a:buNone/>
            </a:pPr>
            <a:endParaRPr lang="en-AU" altLang="en-US" sz="1200" b="1" i="0" dirty="0"/>
          </a:p>
          <a:p>
            <a:pPr>
              <a:lnSpc>
                <a:spcPct val="120000"/>
              </a:lnSpc>
              <a:spcBef>
                <a:spcPct val="0"/>
              </a:spcBef>
              <a:buFontTx/>
              <a:buNone/>
            </a:pPr>
            <a:r>
              <a:rPr lang="en-AU" altLang="en-US" sz="1200" b="1" i="0" dirty="0"/>
              <a:t>Data security</a:t>
            </a:r>
          </a:p>
          <a:p>
            <a:pPr>
              <a:lnSpc>
                <a:spcPct val="120000"/>
              </a:lnSpc>
              <a:spcBef>
                <a:spcPct val="0"/>
              </a:spcBef>
              <a:buFont typeface="Wingdings" pitchFamily="2" charset="2"/>
              <a:buChar char="§"/>
            </a:pPr>
            <a:r>
              <a:rPr lang="en-AU" altLang="en-US" sz="1200" i="0" dirty="0"/>
              <a:t>VPN access to ERH servers and web-based ERH email</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0F0614-C155-4BA3-BBE0-BF5E2963A2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759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E0804-BAAB-D942-A332-52AA6138B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674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E0804-BAAB-D942-A332-52AA6138B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82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6AB2F-1728-4D42-AA38-14B309E5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002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E0804-BAAB-D942-A332-52AA6138B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594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 redesigned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6AB2F-1728-4D42-AA38-14B309E5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253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Point </a:t>
            </a:r>
            <a:r>
              <a:rPr lang="en-US" baseline="0" dirty="0"/>
              <a:t>1 – Are you using the same procedure? If the study has used a remove administration procedure that requires a remote assistant and you are using a document camera…this might mean that the evidence they have established is not translatable to the context in which you are using it. (Although, the closer related the techniques you use are, the more confidence you could have). </a:t>
            </a:r>
          </a:p>
          <a:p>
            <a:pPr marL="171450" indent="-171450">
              <a:buFont typeface="Arial"/>
              <a:buChar char="•"/>
            </a:pPr>
            <a:r>
              <a:rPr lang="en-US" baseline="0" dirty="0"/>
              <a:t>Point 2 – Statistical techniques: </a:t>
            </a:r>
          </a:p>
          <a:p>
            <a:pPr marL="628650" lvl="1" indent="-171450">
              <a:buFont typeface="Arial"/>
              <a:buChar char="•"/>
            </a:pPr>
            <a:r>
              <a:rPr lang="en-US" baseline="0" dirty="0"/>
              <a:t>Whilst we are used to looking for difference, statistically difference and equivalence/agreement are different concepts. As such, some studies have used inadequate statistical techniques to assess for agreement between conditions. In particular, the use of paired-samples </a:t>
            </a:r>
            <a:r>
              <a:rPr lang="en-US" i="1" baseline="0" dirty="0"/>
              <a:t>t-</a:t>
            </a:r>
            <a:r>
              <a:rPr lang="en-US" i="0" baseline="0" dirty="0"/>
              <a:t>tests is largely uninformative about the agreement between conditions because (a) finding no statistical difference doesn’t imply equivalence, and (b) the level of agreement between conditions is not considered. Therefore </a:t>
            </a:r>
            <a:r>
              <a:rPr lang="en-US" i="1" baseline="0" dirty="0"/>
              <a:t>t</a:t>
            </a:r>
            <a:r>
              <a:rPr lang="en-US" i="0" baseline="0" dirty="0"/>
              <a:t>-tests are not appropriate when done in isolation. Further, Pearson’s and Spearman’s correlations are not appropriate to assess for agreement because two variables that covary to not necessarily agree. For example, if a sample of participants consistently scored 10 points lower in one condition, compared to the other, a perfect correlation would be obtained (because they perfectly covary) despite the fact that the condition lead to substantially different results. </a:t>
            </a:r>
          </a:p>
          <a:p>
            <a:pPr marL="628650" lvl="1" indent="-171450">
              <a:buFont typeface="Arial"/>
              <a:buChar char="•"/>
            </a:pPr>
            <a:r>
              <a:rPr lang="en-US" i="0" baseline="0" dirty="0"/>
              <a:t>More appropriate statistical techniques in this instance include ICCs, non-inferiority/equivalence testing, Bland-Altman procedure/plots to name a few.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6FA12-8EB1-274E-B179-EC22CC1F0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117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6AB2F-1728-4D42-AA38-14B309E5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2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34" charset="-128"/>
              </a:rPr>
              <a:t>Welcome and thank you for coming. </a:t>
            </a:r>
          </a:p>
          <a:p>
            <a:pPr eaLnBrk="1" hangingPunct="1">
              <a:spcBef>
                <a:spcPct val="0"/>
              </a:spcBef>
            </a:pPr>
            <a:endParaRPr lang="en-US">
              <a:ea typeface="ＭＳ Ｐゴシック" pitchFamily="34" charset="-128"/>
            </a:endParaRPr>
          </a:p>
          <a:p>
            <a:pPr eaLnBrk="1" hangingPunct="1">
              <a:spcBef>
                <a:spcPct val="0"/>
              </a:spcBef>
            </a:pPr>
            <a:r>
              <a:rPr lang="en-US">
                <a:ea typeface="ＭＳ Ｐゴシック" pitchFamily="34" charset="-128"/>
              </a:rPr>
              <a:t>Introductions.</a:t>
            </a:r>
          </a:p>
        </p:txBody>
      </p:sp>
      <p:sp>
        <p:nvSpPr>
          <p:cNvPr id="21508" name="Slide Number Placeholder 3"/>
          <p:cNvSpPr>
            <a:spLocks noGrp="1"/>
          </p:cNvSpPr>
          <p:nvPr>
            <p:ph type="sldNum" sz="quarter" idx="5"/>
          </p:nvPr>
        </p:nvSpPr>
        <p:spPr bwMode="auto">
          <a:noFill/>
          <a:ln>
            <a:miter lim="800000"/>
            <a:headEnd/>
            <a:tailEnd/>
          </a:ln>
        </p:spPr>
        <p:txBody>
          <a:bodyPr/>
          <a:lstStyle/>
          <a:p>
            <a:fld id="{EC03566E-4178-4235-B089-B50B72FB9801}" type="slidenum">
              <a:rPr lang="en-US" smtClean="0">
                <a:ea typeface="ＭＳ Ｐゴシック" pitchFamily="34" charset="-128"/>
              </a:rPr>
              <a:pPr/>
              <a:t>2</a:t>
            </a:fld>
            <a:endParaRPr lang="en-US">
              <a:ea typeface="ＭＳ Ｐゴシック" pitchFamily="34" charset="-128"/>
            </a:endParaRPr>
          </a:p>
        </p:txBody>
      </p:sp>
    </p:spTree>
    <p:extLst>
      <p:ext uri="{BB962C8B-B14F-4D97-AF65-F5344CB8AC3E}">
        <p14:creationId xmlns:p14="http://schemas.microsoft.com/office/powerpoint/2010/main" val="3418130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These are studies that</a:t>
            </a:r>
            <a:r>
              <a:rPr lang="en-US" baseline="0" dirty="0"/>
              <a:t> have done face-to-face/VC comparisons specifically. </a:t>
            </a:r>
          </a:p>
          <a:p>
            <a:pPr marL="171450" indent="-171450">
              <a:buFont typeface="Arial"/>
              <a:buChar char="•"/>
            </a:pPr>
            <a:r>
              <a:rPr lang="en-US" baseline="0" dirty="0"/>
              <a:t>I have also not included studies here that look exclusively at screening measures (although </a:t>
            </a:r>
            <a:r>
              <a:rPr lang="en-US" baseline="0" dirty="0" err="1"/>
              <a:t>Brearly</a:t>
            </a:r>
            <a:r>
              <a:rPr lang="en-US" baseline="0" dirty="0"/>
              <a:t> does).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6FA12-8EB1-274E-B179-EC22CC1F0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224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6AB2F-1728-4D42-AA38-14B309E5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092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6FA12-8EB1-274E-B179-EC22CC1F0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672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6FA12-8EB1-274E-B179-EC22CC1F0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575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sz="1200" kern="1200" dirty="0">
                <a:solidFill>
                  <a:schemeClr val="tx1"/>
                </a:solidFill>
                <a:effectLst/>
                <a:latin typeface="+mn-lt"/>
                <a:ea typeface="+mn-ea"/>
                <a:cs typeface="+mn-cs"/>
              </a:rPr>
              <a:t>Authors of a recent meta-analysis demonstrated that for non-timed tests that allow for repetition, videoconference scores were one tenth of a standard deviation below face-to-face scores (</a:t>
            </a:r>
            <a:r>
              <a:rPr lang="en-AU" sz="1200" kern="1200" dirty="0" err="1">
                <a:solidFill>
                  <a:schemeClr val="tx1"/>
                </a:solidFill>
                <a:effectLst/>
                <a:latin typeface="+mn-lt"/>
                <a:ea typeface="+mn-ea"/>
                <a:cs typeface="+mn-cs"/>
              </a:rPr>
              <a:t>Brearly</a:t>
            </a:r>
            <a:r>
              <a:rPr lang="en-AU" sz="1200" kern="1200" dirty="0">
                <a:solidFill>
                  <a:schemeClr val="tx1"/>
                </a:solidFill>
                <a:effectLst/>
                <a:latin typeface="+mn-lt"/>
                <a:ea typeface="+mn-ea"/>
                <a:cs typeface="+mn-cs"/>
              </a:rPr>
              <a:t> et al., 2017). In contrast, face-to-face and videoconference scores were equivalent for verbally-mediated, timed tests that proscribe repetition (e.g., list learning tasks; </a:t>
            </a:r>
            <a:r>
              <a:rPr lang="en-AU" sz="1200" kern="1200" dirty="0" err="1">
                <a:solidFill>
                  <a:schemeClr val="tx1"/>
                </a:solidFill>
                <a:effectLst/>
                <a:latin typeface="+mn-lt"/>
                <a:ea typeface="+mn-ea"/>
                <a:cs typeface="+mn-cs"/>
              </a:rPr>
              <a:t>Brearly</a:t>
            </a:r>
            <a:r>
              <a:rPr lang="en-AU" sz="1200" kern="1200" dirty="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6FA12-8EB1-274E-B179-EC22CC1F03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953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6AB2F-1728-4D42-AA38-14B309E5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30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F96AB2F-1728-4D42-AA38-14B309E520F8}" type="slidenum">
              <a:rPr lang="en-US" smtClean="0"/>
              <a:t>36</a:t>
            </a:fld>
            <a:endParaRPr lang="en-US" dirty="0"/>
          </a:p>
        </p:txBody>
      </p:sp>
    </p:spTree>
    <p:extLst>
      <p:ext uri="{BB962C8B-B14F-4D97-AF65-F5344CB8AC3E}">
        <p14:creationId xmlns:p14="http://schemas.microsoft.com/office/powerpoint/2010/main" val="105902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DW redesigned</a:t>
            </a:r>
          </a:p>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37</a:t>
            </a:fld>
            <a:endParaRPr lang="en-US" dirty="0"/>
          </a:p>
        </p:txBody>
      </p:sp>
    </p:spTree>
    <p:extLst>
      <p:ext uri="{BB962C8B-B14F-4D97-AF65-F5344CB8AC3E}">
        <p14:creationId xmlns:p14="http://schemas.microsoft.com/office/powerpoint/2010/main" val="3150986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38</a:t>
            </a:fld>
            <a:endParaRPr lang="en-US" dirty="0"/>
          </a:p>
        </p:txBody>
      </p:sp>
    </p:spTree>
    <p:extLst>
      <p:ext uri="{BB962C8B-B14F-4D97-AF65-F5344CB8AC3E}">
        <p14:creationId xmlns:p14="http://schemas.microsoft.com/office/powerpoint/2010/main" val="3995890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39</a:t>
            </a:fld>
            <a:endParaRPr lang="en-US" dirty="0"/>
          </a:p>
        </p:txBody>
      </p:sp>
    </p:spTree>
    <p:extLst>
      <p:ext uri="{BB962C8B-B14F-4D97-AF65-F5344CB8AC3E}">
        <p14:creationId xmlns:p14="http://schemas.microsoft.com/office/powerpoint/2010/main" val="360909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20482" name="Notes Placeholder 2"/>
          <p:cNvSpPr>
            <a:spLocks noGrp="1"/>
          </p:cNvSpPr>
          <p:nvPr>
            <p:ph type="body" idx="1"/>
          </p:nvPr>
        </p:nvSpPr>
        <p:spPr bwMode="auto">
          <a:noFill/>
        </p:spPr>
        <p:txBody>
          <a:bodyPr/>
          <a:lstStyle/>
          <a:p>
            <a:r>
              <a:rPr lang="en-GB" sz="1200">
                <a:latin typeface="Gadugi" panose="020B0502040204020203" pitchFamily="34" charset="0"/>
                <a:ea typeface="ＭＳ Ｐゴシック" pitchFamily="34" charset="-128"/>
              </a:rPr>
              <a:t>For anyone who is not a member.</a:t>
            </a:r>
          </a:p>
          <a:p>
            <a:endParaRPr lang="en-GB" sz="1200">
              <a:latin typeface="Gadugi" panose="020B0502040204020203" pitchFamily="34" charset="0"/>
              <a:ea typeface="ＭＳ Ｐゴシック" pitchFamily="34" charset="-128"/>
            </a:endParaRPr>
          </a:p>
          <a:p>
            <a:r>
              <a:rPr lang="en-GB" sz="1200">
                <a:latin typeface="Gadugi" panose="020B0502040204020203" pitchFamily="34" charset="0"/>
                <a:ea typeface="ＭＳ Ｐゴシック" pitchFamily="34" charset="-128"/>
              </a:rPr>
              <a:t>MSNAP is part of the CCQI which aims to raise the standard of care that people with emotional or mental health needs receive by helping providers, users and commissioners of services to assess and increase the quality of care they provide. </a:t>
            </a:r>
          </a:p>
          <a:p>
            <a:pPr marL="0" indent="0">
              <a:buNone/>
            </a:pPr>
            <a:endParaRPr lang="en-GB" sz="1200">
              <a:latin typeface="Gadugi" panose="020B0502040204020203" pitchFamily="34" charset="0"/>
              <a:ea typeface="ＭＳ Ｐゴシック" pitchFamily="34" charset="-128"/>
            </a:endParaRPr>
          </a:p>
          <a:p>
            <a:pPr marL="0" indent="0">
              <a:buNone/>
            </a:pPr>
            <a:r>
              <a:rPr lang="en-GB" sz="1200">
                <a:latin typeface="Gadugi" panose="020B0502040204020203" pitchFamily="34" charset="0"/>
                <a:ea typeface="ＭＳ Ｐゴシック" pitchFamily="34" charset="-128"/>
              </a:rPr>
              <a:t>More than 90% of Trusts in the UK who provide mental health services participate in the work of the CCQI and we currently have 24 accreditation projects, of which MSNAP is one.</a:t>
            </a:r>
          </a:p>
          <a:p>
            <a:endParaRPr lang="en-GB">
              <a:ea typeface="ＭＳ Ｐゴシック" pitchFamily="127" charset="-128"/>
              <a:cs typeface="ＭＳ Ｐゴシック" pitchFamily="127" charset="-128"/>
            </a:endParaRPr>
          </a:p>
          <a:p>
            <a:r>
              <a:rPr lang="en-GB">
                <a:ea typeface="ＭＳ Ｐゴシック" pitchFamily="127" charset="-128"/>
                <a:cs typeface="ＭＳ Ｐゴシック" pitchFamily="127" charset="-128"/>
              </a:rPr>
              <a:t>We publish standards and use a peer review model to measure services against the standards. </a:t>
            </a:r>
          </a:p>
          <a:p>
            <a:endParaRPr lang="en-GB">
              <a:ea typeface="ＭＳ Ｐゴシック" pitchFamily="127" charset="-128"/>
              <a:cs typeface="ＭＳ Ｐゴシック" pitchFamily="127" charset="-128"/>
            </a:endParaRPr>
          </a:p>
          <a:p>
            <a:r>
              <a:rPr lang="en-GB">
                <a:ea typeface="ＭＳ Ｐゴシック" pitchFamily="127" charset="-128"/>
                <a:cs typeface="ＭＳ Ｐゴシック" pitchFamily="127" charset="-128"/>
              </a:rPr>
              <a:t>MSNAP has now been running for 10 years. </a:t>
            </a:r>
          </a:p>
        </p:txBody>
      </p:sp>
      <p:sp>
        <p:nvSpPr>
          <p:cNvPr id="20483"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6C2C620-95DE-4826-8557-57AECAD9C281}" type="slidenum">
              <a:rPr kumimoji="0" lang="en-US" sz="1100" b="0" i="0" u="none" strike="noStrike" kern="1200" cap="none" spc="0" normalizeH="0" baseline="0" noProof="0" smtClean="0">
                <a:ln>
                  <a:noFill/>
                </a:ln>
                <a:solidFill>
                  <a:prstClr val="black"/>
                </a:solidFill>
                <a:effectLst/>
                <a:uLnTx/>
                <a:uFillTx/>
                <a:latin typeface="Calibri" pitchFamily="127" charset="0"/>
                <a:ea typeface="ＭＳ Ｐゴシック" pitchFamily="127" charset="-128"/>
                <a:cs typeface="ＭＳ Ｐゴシック" pitchFamily="127" charset="-128"/>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100" b="0" i="0" u="none" strike="noStrike" kern="1200" cap="none" spc="0" normalizeH="0" baseline="0" noProof="0">
              <a:ln>
                <a:noFill/>
              </a:ln>
              <a:solidFill>
                <a:prstClr val="black"/>
              </a:solidFill>
              <a:effectLst/>
              <a:uLnTx/>
              <a:uFillTx/>
              <a:latin typeface="Calibri"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1867314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40</a:t>
            </a:fld>
            <a:endParaRPr lang="en-US" dirty="0"/>
          </a:p>
        </p:txBody>
      </p:sp>
    </p:spTree>
    <p:extLst>
      <p:ext uri="{BB962C8B-B14F-4D97-AF65-F5344CB8AC3E}">
        <p14:creationId xmlns:p14="http://schemas.microsoft.com/office/powerpoint/2010/main" val="2251279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45</a:t>
            </a:fld>
            <a:endParaRPr lang="en-US" dirty="0"/>
          </a:p>
        </p:txBody>
      </p:sp>
    </p:spTree>
    <p:extLst>
      <p:ext uri="{BB962C8B-B14F-4D97-AF65-F5344CB8AC3E}">
        <p14:creationId xmlns:p14="http://schemas.microsoft.com/office/powerpoint/2010/main" val="3365835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48</a:t>
            </a:fld>
            <a:endParaRPr lang="en-US" dirty="0"/>
          </a:p>
        </p:txBody>
      </p:sp>
    </p:spTree>
    <p:extLst>
      <p:ext uri="{BB962C8B-B14F-4D97-AF65-F5344CB8AC3E}">
        <p14:creationId xmlns:p14="http://schemas.microsoft.com/office/powerpoint/2010/main" val="3458381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49</a:t>
            </a:fld>
            <a:endParaRPr lang="en-US" dirty="0"/>
          </a:p>
        </p:txBody>
      </p:sp>
    </p:spTree>
    <p:extLst>
      <p:ext uri="{BB962C8B-B14F-4D97-AF65-F5344CB8AC3E}">
        <p14:creationId xmlns:p14="http://schemas.microsoft.com/office/powerpoint/2010/main" val="303423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50</a:t>
            </a:fld>
            <a:endParaRPr lang="en-US" dirty="0"/>
          </a:p>
        </p:txBody>
      </p:sp>
    </p:spTree>
    <p:extLst>
      <p:ext uri="{BB962C8B-B14F-4D97-AF65-F5344CB8AC3E}">
        <p14:creationId xmlns:p14="http://schemas.microsoft.com/office/powerpoint/2010/main" val="789169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yourself in the mirror</a:t>
            </a:r>
          </a:p>
        </p:txBody>
      </p:sp>
      <p:sp>
        <p:nvSpPr>
          <p:cNvPr id="4" name="Slide Number Placeholder 3"/>
          <p:cNvSpPr>
            <a:spLocks noGrp="1"/>
          </p:cNvSpPr>
          <p:nvPr>
            <p:ph type="sldNum" sz="quarter" idx="10"/>
          </p:nvPr>
        </p:nvSpPr>
        <p:spPr/>
        <p:txBody>
          <a:bodyPr/>
          <a:lstStyle/>
          <a:p>
            <a:fld id="{EF96AB2F-1728-4D42-AA38-14B309E520F8}" type="slidenum">
              <a:rPr lang="en-US" smtClean="0"/>
              <a:t>52</a:t>
            </a:fld>
            <a:endParaRPr lang="en-US" dirty="0"/>
          </a:p>
        </p:txBody>
      </p:sp>
    </p:spTree>
    <p:extLst>
      <p:ext uri="{BB962C8B-B14F-4D97-AF65-F5344CB8AC3E}">
        <p14:creationId xmlns:p14="http://schemas.microsoft.com/office/powerpoint/2010/main" val="373654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54</a:t>
            </a:fld>
            <a:endParaRPr lang="en-US" dirty="0"/>
          </a:p>
        </p:txBody>
      </p:sp>
    </p:spTree>
    <p:extLst>
      <p:ext uri="{BB962C8B-B14F-4D97-AF65-F5344CB8AC3E}">
        <p14:creationId xmlns:p14="http://schemas.microsoft.com/office/powerpoint/2010/main" val="3290969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55</a:t>
            </a:fld>
            <a:endParaRPr lang="en-US" dirty="0"/>
          </a:p>
        </p:txBody>
      </p:sp>
    </p:spTree>
    <p:extLst>
      <p:ext uri="{BB962C8B-B14F-4D97-AF65-F5344CB8AC3E}">
        <p14:creationId xmlns:p14="http://schemas.microsoft.com/office/powerpoint/2010/main" val="209686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59</a:t>
            </a:fld>
            <a:endParaRPr lang="en-US" dirty="0"/>
          </a:p>
        </p:txBody>
      </p:sp>
    </p:spTree>
    <p:extLst>
      <p:ext uri="{BB962C8B-B14F-4D97-AF65-F5344CB8AC3E}">
        <p14:creationId xmlns:p14="http://schemas.microsoft.com/office/powerpoint/2010/main" val="475438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60</a:t>
            </a:fld>
            <a:endParaRPr lang="en-US" dirty="0"/>
          </a:p>
        </p:txBody>
      </p:sp>
    </p:spTree>
    <p:extLst>
      <p:ext uri="{BB962C8B-B14F-4D97-AF65-F5344CB8AC3E}">
        <p14:creationId xmlns:p14="http://schemas.microsoft.com/office/powerpoint/2010/main" val="117467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20482" name="Notes Placeholder 2"/>
          <p:cNvSpPr>
            <a:spLocks noGrp="1"/>
          </p:cNvSpPr>
          <p:nvPr>
            <p:ph type="body" idx="1"/>
          </p:nvPr>
        </p:nvSpPr>
        <p:spPr bwMode="auto">
          <a:noFill/>
        </p:spPr>
        <p:txBody>
          <a:bodyPr/>
          <a:lstStyle/>
          <a:p>
            <a:r>
              <a:rPr lang="en-GB" sz="1200">
                <a:latin typeface="Gadugi" panose="020B0502040204020203" pitchFamily="34" charset="0"/>
                <a:ea typeface="ＭＳ Ｐゴシック" pitchFamily="34" charset="-128"/>
              </a:rPr>
              <a:t>For anyone who is not a member.</a:t>
            </a:r>
          </a:p>
          <a:p>
            <a:endParaRPr lang="en-GB" sz="1200">
              <a:latin typeface="Gadugi" panose="020B0502040204020203" pitchFamily="34" charset="0"/>
              <a:ea typeface="ＭＳ Ｐゴシック" pitchFamily="34" charset="-128"/>
            </a:endParaRPr>
          </a:p>
          <a:p>
            <a:r>
              <a:rPr lang="en-GB" sz="1200">
                <a:latin typeface="Gadugi" panose="020B0502040204020203" pitchFamily="34" charset="0"/>
                <a:ea typeface="ＭＳ Ｐゴシック" pitchFamily="34" charset="-128"/>
              </a:rPr>
              <a:t>MSNAP is part of the CCQI which aims to raise the standard of care that people with emotional or mental health needs receive by helping providers, users and commissioners of services to assess and increase the quality of care they provide. </a:t>
            </a:r>
          </a:p>
          <a:p>
            <a:pPr marL="0" indent="0">
              <a:buNone/>
            </a:pPr>
            <a:endParaRPr lang="en-GB" sz="1200">
              <a:latin typeface="Gadugi" panose="020B0502040204020203" pitchFamily="34" charset="0"/>
              <a:ea typeface="ＭＳ Ｐゴシック" pitchFamily="34" charset="-128"/>
            </a:endParaRPr>
          </a:p>
          <a:p>
            <a:pPr marL="0" indent="0">
              <a:buNone/>
            </a:pPr>
            <a:r>
              <a:rPr lang="en-GB" sz="1200">
                <a:latin typeface="Gadugi" panose="020B0502040204020203" pitchFamily="34" charset="0"/>
                <a:ea typeface="ＭＳ Ｐゴシック" pitchFamily="34" charset="-128"/>
              </a:rPr>
              <a:t>More than 90% of Trusts in the UK who provide mental health services participate in the work of the CCQI and we currently have 24 accreditation projects, of which MSNAP is one.</a:t>
            </a:r>
          </a:p>
          <a:p>
            <a:endParaRPr lang="en-GB">
              <a:ea typeface="ＭＳ Ｐゴシック" pitchFamily="127" charset="-128"/>
              <a:cs typeface="ＭＳ Ｐゴシック" pitchFamily="127" charset="-128"/>
            </a:endParaRPr>
          </a:p>
          <a:p>
            <a:r>
              <a:rPr lang="en-GB">
                <a:ea typeface="ＭＳ Ｐゴシック" pitchFamily="127" charset="-128"/>
                <a:cs typeface="ＭＳ Ｐゴシック" pitchFamily="127" charset="-128"/>
              </a:rPr>
              <a:t>We publish standards and use a peer review model to measure services against the standards. </a:t>
            </a:r>
          </a:p>
          <a:p>
            <a:endParaRPr lang="en-GB">
              <a:ea typeface="ＭＳ Ｐゴシック" pitchFamily="127" charset="-128"/>
              <a:cs typeface="ＭＳ Ｐゴシック" pitchFamily="127" charset="-128"/>
            </a:endParaRPr>
          </a:p>
          <a:p>
            <a:r>
              <a:rPr lang="en-GB">
                <a:ea typeface="ＭＳ Ｐゴシック" pitchFamily="127" charset="-128"/>
                <a:cs typeface="ＭＳ Ｐゴシック" pitchFamily="127" charset="-128"/>
              </a:rPr>
              <a:t>MSNAP has now been running for 10 years. </a:t>
            </a:r>
          </a:p>
        </p:txBody>
      </p:sp>
      <p:sp>
        <p:nvSpPr>
          <p:cNvPr id="20483"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6C2C620-95DE-4826-8557-57AECAD9C281}" type="slidenum">
              <a:rPr kumimoji="0" lang="en-US" sz="1100" b="0" i="0" u="none" strike="noStrike" kern="1200" cap="none" spc="0" normalizeH="0" baseline="0" noProof="0" smtClean="0">
                <a:ln>
                  <a:noFill/>
                </a:ln>
                <a:solidFill>
                  <a:prstClr val="black"/>
                </a:solidFill>
                <a:effectLst/>
                <a:uLnTx/>
                <a:uFillTx/>
                <a:latin typeface="Calibri" pitchFamily="127" charset="0"/>
                <a:ea typeface="ＭＳ Ｐゴシック" pitchFamily="127" charset="-128"/>
                <a:cs typeface="ＭＳ Ｐゴシック" pitchFamily="127" charset="-128"/>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100" b="0" i="0" u="none" strike="noStrike" kern="1200" cap="none" spc="0" normalizeH="0" baseline="0" noProof="0">
              <a:ln>
                <a:noFill/>
              </a:ln>
              <a:solidFill>
                <a:prstClr val="black"/>
              </a:solidFill>
              <a:effectLst/>
              <a:uLnTx/>
              <a:uFillTx/>
              <a:latin typeface="Calibri"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3654769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61</a:t>
            </a:fld>
            <a:endParaRPr lang="en-US" dirty="0"/>
          </a:p>
        </p:txBody>
      </p:sp>
    </p:spTree>
    <p:extLst>
      <p:ext uri="{BB962C8B-B14F-4D97-AF65-F5344CB8AC3E}">
        <p14:creationId xmlns:p14="http://schemas.microsoft.com/office/powerpoint/2010/main" val="23976905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69</a:t>
            </a:fld>
            <a:endParaRPr lang="en-US" dirty="0"/>
          </a:p>
        </p:txBody>
      </p:sp>
    </p:spTree>
    <p:extLst>
      <p:ext uri="{BB962C8B-B14F-4D97-AF65-F5344CB8AC3E}">
        <p14:creationId xmlns:p14="http://schemas.microsoft.com/office/powerpoint/2010/main" val="3550704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F96AB2F-1728-4D42-AA38-14B309E520F8}" type="slidenum">
              <a:rPr lang="en-US" smtClean="0"/>
              <a:t>71</a:t>
            </a:fld>
            <a:endParaRPr lang="en-US" dirty="0"/>
          </a:p>
        </p:txBody>
      </p:sp>
    </p:spTree>
    <p:extLst>
      <p:ext uri="{BB962C8B-B14F-4D97-AF65-F5344CB8AC3E}">
        <p14:creationId xmlns:p14="http://schemas.microsoft.com/office/powerpoint/2010/main" val="3906686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F1BA03A8-B7E6-4BBF-9068-BCF6C4272CF0}" type="slidenum">
              <a:rPr lang="en-US" smtClean="0"/>
              <a:pPr>
                <a:defRPr/>
              </a:pPr>
              <a:t>72</a:t>
            </a:fld>
            <a:endParaRPr lang="en-US" dirty="0"/>
          </a:p>
        </p:txBody>
      </p:sp>
    </p:spTree>
    <p:extLst>
      <p:ext uri="{BB962C8B-B14F-4D97-AF65-F5344CB8AC3E}">
        <p14:creationId xmlns:p14="http://schemas.microsoft.com/office/powerpoint/2010/main" val="3136230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96AB2F-1728-4D42-AA38-14B309E520F8}" type="slidenum">
              <a:rPr lang="en-US" smtClean="0"/>
              <a:t>74</a:t>
            </a:fld>
            <a:endParaRPr lang="en-US" dirty="0"/>
          </a:p>
        </p:txBody>
      </p:sp>
    </p:spTree>
    <p:extLst>
      <p:ext uri="{BB962C8B-B14F-4D97-AF65-F5344CB8AC3E}">
        <p14:creationId xmlns:p14="http://schemas.microsoft.com/office/powerpoint/2010/main" val="1349784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90</a:t>
            </a:fld>
            <a:endParaRPr lang="en-US" dirty="0"/>
          </a:p>
        </p:txBody>
      </p:sp>
    </p:spTree>
    <p:extLst>
      <p:ext uri="{BB962C8B-B14F-4D97-AF65-F5344CB8AC3E}">
        <p14:creationId xmlns:p14="http://schemas.microsoft.com/office/powerpoint/2010/main" val="1907352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Dana, welcome and acknowledgment of country</a:t>
            </a:r>
          </a:p>
          <a:p>
            <a:r>
              <a:rPr lang="en-US" b="0" dirty="0"/>
              <a:t>Everyone introduces themselves</a:t>
            </a:r>
          </a:p>
        </p:txBody>
      </p:sp>
      <p:sp>
        <p:nvSpPr>
          <p:cNvPr id="4" name="Slide Number Placeholder 3"/>
          <p:cNvSpPr>
            <a:spLocks noGrp="1"/>
          </p:cNvSpPr>
          <p:nvPr>
            <p:ph type="sldNum" sz="quarter" idx="5"/>
          </p:nvPr>
        </p:nvSpPr>
        <p:spPr/>
        <p:txBody>
          <a:bodyPr/>
          <a:lstStyle/>
          <a:p>
            <a:fld id="{EF96AB2F-1728-4D42-AA38-14B309E520F8}" type="slidenum">
              <a:rPr lang="en-US" smtClean="0"/>
              <a:t>5</a:t>
            </a:fld>
            <a:endParaRPr lang="en-US" dirty="0"/>
          </a:p>
        </p:txBody>
      </p:sp>
    </p:spTree>
    <p:extLst>
      <p:ext uri="{BB962C8B-B14F-4D97-AF65-F5344CB8AC3E}">
        <p14:creationId xmlns:p14="http://schemas.microsoft.com/office/powerpoint/2010/main" val="63211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Aimed at neuropsychologists</a:t>
            </a:r>
          </a:p>
          <a:p>
            <a:r>
              <a:rPr lang="en-AU" dirty="0"/>
              <a:t>Will be covering high level assessment and intervention</a:t>
            </a:r>
          </a:p>
          <a:p>
            <a:r>
              <a:rPr lang="en-AU" dirty="0"/>
              <a:t>Need to be competent and experienced in scope of practice</a:t>
            </a:r>
          </a:p>
          <a:p>
            <a:r>
              <a:rPr lang="en-AU" dirty="0"/>
              <a:t>Webinar is aims at two groups. Those who with no experience. No need until now. Concerned</a:t>
            </a:r>
          </a:p>
          <a:p>
            <a:r>
              <a:rPr lang="en-AU" dirty="0"/>
              <a:t>Also those early rein back some practices to ensure valid and ethical practice.</a:t>
            </a:r>
          </a:p>
          <a:p>
            <a:r>
              <a:rPr lang="en-AU" dirty="0"/>
              <a:t>Sensible centre</a:t>
            </a:r>
          </a:p>
          <a:p>
            <a:r>
              <a:rPr lang="en-AU" dirty="0"/>
              <a:t>Four year journey. Developing skills and confidence takes time.</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6AB2F-1728-4D42-AA38-14B309E5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7</a:t>
            </a:fld>
            <a:endParaRPr lang="en-US" dirty="0"/>
          </a:p>
        </p:txBody>
      </p:sp>
    </p:spTree>
    <p:extLst>
      <p:ext uri="{BB962C8B-B14F-4D97-AF65-F5344CB8AC3E}">
        <p14:creationId xmlns:p14="http://schemas.microsoft.com/office/powerpoint/2010/main" val="1844151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6AB2F-1728-4D42-AA38-14B309E520F8}" type="slidenum">
              <a:rPr lang="en-US" smtClean="0"/>
              <a:t>8</a:t>
            </a:fld>
            <a:endParaRPr lang="en-US" dirty="0"/>
          </a:p>
        </p:txBody>
      </p:sp>
    </p:spTree>
    <p:extLst>
      <p:ext uri="{BB962C8B-B14F-4D97-AF65-F5344CB8AC3E}">
        <p14:creationId xmlns:p14="http://schemas.microsoft.com/office/powerpoint/2010/main" val="405369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6AB2F-1728-4D42-AA38-14B309E5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49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9C74-2BFA-44F5-AA8B-AAA7DFC21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B27250-7E04-4B8D-9334-39862D4E8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52BE99-358A-48FC-A289-D31E81DC3E19}"/>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5" name="Footer Placeholder 4">
            <a:extLst>
              <a:ext uri="{FF2B5EF4-FFF2-40B4-BE49-F238E27FC236}">
                <a16:creationId xmlns:a16="http://schemas.microsoft.com/office/drawing/2014/main" id="{C77116F4-314D-45AD-875A-9F576E5A7E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F2876B-C8A7-4AFC-903E-C41DCB6E35BB}"/>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354440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E9A1-95FC-4570-B787-8EFAF9423C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88A98-BB4A-479C-BED8-77B54590F8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EB684-C109-4A04-B6D3-5A35D10A622A}"/>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5" name="Footer Placeholder 4">
            <a:extLst>
              <a:ext uri="{FF2B5EF4-FFF2-40B4-BE49-F238E27FC236}">
                <a16:creationId xmlns:a16="http://schemas.microsoft.com/office/drawing/2014/main" id="{D6AD730B-8B16-4E9F-91FC-31D0778B26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505B24-B8E5-4637-8F53-917DF022549E}"/>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175730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118CD-E770-4389-A101-F90A865ABA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8C896F-19D4-4C16-B347-3E1F3298B2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A7828-9CD1-4374-A414-826A08F941AA}"/>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5" name="Footer Placeholder 4">
            <a:extLst>
              <a:ext uri="{FF2B5EF4-FFF2-40B4-BE49-F238E27FC236}">
                <a16:creationId xmlns:a16="http://schemas.microsoft.com/office/drawing/2014/main" id="{D3587BEB-FE7A-4C0D-83FE-FFA826B76D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B86960-4990-41AC-81BF-53B809235B4F}"/>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3926536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ing + Conten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altLang="en-US" dirty="0"/>
              <a:t>Heading</a:t>
            </a:r>
          </a:p>
        </p:txBody>
      </p:sp>
      <p:sp>
        <p:nvSpPr>
          <p:cNvPr id="7" name="Text Placeholder 2"/>
          <p:cNvSpPr>
            <a:spLocks noGrp="1"/>
          </p:cNvSpPr>
          <p:nvPr>
            <p:ph idx="1" hasCustomPrompt="1"/>
          </p:nvPr>
        </p:nvSpPr>
        <p:spPr bwMode="auto">
          <a:xfrm>
            <a:off x="838200" y="2772699"/>
            <a:ext cx="10515600" cy="340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None/>
              <a:defRPr>
                <a:solidFill>
                  <a:schemeClr val="tx1"/>
                </a:solidFill>
                <a:latin typeface="Roboto" panose="02000000000000000000" pitchFamily="2" charset="0"/>
                <a:ea typeface="Roboto" panose="02000000000000000000" pitchFamily="2" charset="0"/>
              </a:defRPr>
            </a:lvl1pPr>
            <a:lvl2pPr marL="460375" indent="-236538">
              <a:buFont typeface="Roboto Condensed" panose="02000000000000000000" pitchFamily="2" charset="0"/>
              <a:buChar char="–"/>
              <a:defRPr/>
            </a:lvl2pPr>
          </a:lstStyle>
          <a:p>
            <a:pPr lvl="0"/>
            <a:r>
              <a:rPr lang="en-US" altLang="en-US" noProof="0" dirty="0"/>
              <a:t>Text</a:t>
            </a:r>
          </a:p>
        </p:txBody>
      </p:sp>
    </p:spTree>
    <p:extLst>
      <p:ext uri="{BB962C8B-B14F-4D97-AF65-F5344CB8AC3E}">
        <p14:creationId xmlns:p14="http://schemas.microsoft.com/office/powerpoint/2010/main" val="4057295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74045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0FA7F0F-9511-429C-B764-9CD95F700749}" type="datetime1">
              <a:rPr lang="en-US"/>
              <a:pPr>
                <a:defRPr/>
              </a:pPr>
              <a:t>7/15/2020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D532FE-5A7F-4ADE-9C9D-8B2A7E755C0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AE10083-498D-46C2-8BC7-E6B0B206BF14}" type="datetime1">
              <a:rPr lang="en-US"/>
              <a:pPr>
                <a:defRPr/>
              </a:pPr>
              <a:t>7/15/2020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222175-2C75-4CC0-850D-B7FC3266ACC0}" type="slidenum">
              <a:rPr lang="en-US"/>
              <a:pPr>
                <a:defRPr/>
              </a:pPr>
              <a:t>‹#›</a:t>
            </a:fld>
            <a:endParaRPr lang="en-US"/>
          </a:p>
        </p:txBody>
      </p:sp>
    </p:spTree>
    <p:extLst>
      <p:ext uri="{BB962C8B-B14F-4D97-AF65-F5344CB8AC3E}">
        <p14:creationId xmlns:p14="http://schemas.microsoft.com/office/powerpoint/2010/main" val="1264500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CE16-A584-4B61-A7DF-CCAB795DE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243F-1188-4945-AD86-BEFD15FFC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16609-4790-411C-B8DD-00E3D2C3C324}"/>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5" name="Footer Placeholder 4">
            <a:extLst>
              <a:ext uri="{FF2B5EF4-FFF2-40B4-BE49-F238E27FC236}">
                <a16:creationId xmlns:a16="http://schemas.microsoft.com/office/drawing/2014/main" id="{00EC7016-C185-4E1F-9CBE-B793D44EC9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DE0CCF-A574-4E81-A985-D78E73D9BA4C}"/>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98098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0129-45C8-4111-831C-7C907A10CD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04FE5-A564-405B-876C-9E8BF8E481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3475FE-9BA1-43CD-9104-CDCF7B583D38}"/>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5" name="Footer Placeholder 4">
            <a:extLst>
              <a:ext uri="{FF2B5EF4-FFF2-40B4-BE49-F238E27FC236}">
                <a16:creationId xmlns:a16="http://schemas.microsoft.com/office/drawing/2014/main" id="{422F7373-43BD-4EE2-B98D-A3C5CFF8B9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BC0093-C0C9-459B-BE5C-951A6DDC72E7}"/>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92401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B0DF-D0C3-4499-BEB2-B90E42CE6A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CADE14-B139-46CC-8659-E22AF88F14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033484-7CE5-4F59-97C8-370B5DAD4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A8F612-3B75-4A99-BB64-A0C52ED24450}"/>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6" name="Footer Placeholder 5">
            <a:extLst>
              <a:ext uri="{FF2B5EF4-FFF2-40B4-BE49-F238E27FC236}">
                <a16:creationId xmlns:a16="http://schemas.microsoft.com/office/drawing/2014/main" id="{9BB12ACA-642F-45F7-A9D3-5E43785C4B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32E358-0FB1-4925-92BF-5F318B7D8D14}"/>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1560305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8040-54D5-413A-A791-B0B6394751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6EA47F-EF63-4940-BD61-601A6F76C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F07E4F-5C7E-4EAC-9488-4BCEF755FC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DAF372-948B-4302-9341-844896CB4A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26D8D9-9EAA-46F0-BAFB-4E66AA7951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E98FAD-E57C-4AEB-A901-C385BFC626FB}"/>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8" name="Footer Placeholder 7">
            <a:extLst>
              <a:ext uri="{FF2B5EF4-FFF2-40B4-BE49-F238E27FC236}">
                <a16:creationId xmlns:a16="http://schemas.microsoft.com/office/drawing/2014/main" id="{7E3AD03B-179C-4C89-A3CF-6F4456E9A96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D2D4AF-7E04-4EF6-B20F-EDF9379D498C}"/>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362700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7DCA-4BCD-4DE5-885C-2E9F7C4247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34A58C-5ED7-4C3C-B943-256CF61355C1}"/>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4" name="Footer Placeholder 3">
            <a:extLst>
              <a:ext uri="{FF2B5EF4-FFF2-40B4-BE49-F238E27FC236}">
                <a16:creationId xmlns:a16="http://schemas.microsoft.com/office/drawing/2014/main" id="{421ED615-8FE7-4048-BE3B-EE495CB452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6581D34-CFF6-4477-9C0C-4A6B96E0C2A7}"/>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3918794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56171-7375-4DC7-8396-E0BC54E50ECD}"/>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3" name="Footer Placeholder 2">
            <a:extLst>
              <a:ext uri="{FF2B5EF4-FFF2-40B4-BE49-F238E27FC236}">
                <a16:creationId xmlns:a16="http://schemas.microsoft.com/office/drawing/2014/main" id="{10B0ABDF-268A-4E36-84B2-E34BB7BC01E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BBB6EBA-E12C-4DB3-9EF6-9760422D0B1A}"/>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138507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65BB-5025-4CFD-AD77-856E9014D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3CF696-BD78-46F3-896A-31EEA2739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4A724D-0DC6-4D97-9088-5DB04D539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93CA13-A814-4041-ADCF-DA39DF272348}"/>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6" name="Footer Placeholder 5">
            <a:extLst>
              <a:ext uri="{FF2B5EF4-FFF2-40B4-BE49-F238E27FC236}">
                <a16:creationId xmlns:a16="http://schemas.microsoft.com/office/drawing/2014/main" id="{18A6FE49-18FF-48C1-960D-6E1BB138C5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20336A-CE69-44AC-AC40-D51E2696DC7F}"/>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472366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899A-0AFB-4E3E-88AD-89E8E3C30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8F0714-ED75-4E80-8484-99FFAA1A9F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679F777-7E89-430D-8F90-5AAC485A9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205A7-D9BF-4C3B-912E-BCE0C196B2ED}"/>
              </a:ext>
            </a:extLst>
          </p:cNvPr>
          <p:cNvSpPr>
            <a:spLocks noGrp="1"/>
          </p:cNvSpPr>
          <p:nvPr>
            <p:ph type="dt" sz="half" idx="10"/>
          </p:nvPr>
        </p:nvSpPr>
        <p:spPr/>
        <p:txBody>
          <a:bodyPr/>
          <a:lstStyle/>
          <a:p>
            <a:fld id="{E7F2C67D-5D34-4D08-A878-5D65E3164BA9}" type="datetimeFigureOut">
              <a:rPr lang="en-US" smtClean="0"/>
              <a:t>7/15/2020</a:t>
            </a:fld>
            <a:endParaRPr lang="en-US" dirty="0"/>
          </a:p>
        </p:txBody>
      </p:sp>
      <p:sp>
        <p:nvSpPr>
          <p:cNvPr id="6" name="Footer Placeholder 5">
            <a:extLst>
              <a:ext uri="{FF2B5EF4-FFF2-40B4-BE49-F238E27FC236}">
                <a16:creationId xmlns:a16="http://schemas.microsoft.com/office/drawing/2014/main" id="{68C91FC0-7ACA-423E-B052-256B21F404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A17A80-C040-4F7D-BB59-0EBF451566AD}"/>
              </a:ext>
            </a:extLst>
          </p:cNvPr>
          <p:cNvSpPr>
            <a:spLocks noGrp="1"/>
          </p:cNvSpPr>
          <p:nvPr>
            <p:ph type="sldNum" sz="quarter" idx="12"/>
          </p:nvPr>
        </p:nvSpPr>
        <p:spPr/>
        <p:txBody>
          <a:bodyPr/>
          <a:lstStyle/>
          <a:p>
            <a:fld id="{6FC7C071-C2C6-44B7-8C63-9D53F4D792A5}" type="slidenum">
              <a:rPr lang="en-US" smtClean="0"/>
              <a:t>‹#›</a:t>
            </a:fld>
            <a:endParaRPr lang="en-US" dirty="0"/>
          </a:p>
        </p:txBody>
      </p:sp>
    </p:spTree>
    <p:extLst>
      <p:ext uri="{BB962C8B-B14F-4D97-AF65-F5344CB8AC3E}">
        <p14:creationId xmlns:p14="http://schemas.microsoft.com/office/powerpoint/2010/main" val="816904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431B0C-6B23-431D-B770-3C1815560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1BCBAA-E9C8-447F-B61E-748A073918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20B5D-793F-4A3A-90EF-0DC893318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2C67D-5D34-4D08-A878-5D65E3164BA9}" type="datetimeFigureOut">
              <a:rPr lang="en-US" smtClean="0"/>
              <a:t>7/15/2020</a:t>
            </a:fld>
            <a:endParaRPr lang="en-US" dirty="0"/>
          </a:p>
        </p:txBody>
      </p:sp>
      <p:sp>
        <p:nvSpPr>
          <p:cNvPr id="5" name="Footer Placeholder 4">
            <a:extLst>
              <a:ext uri="{FF2B5EF4-FFF2-40B4-BE49-F238E27FC236}">
                <a16:creationId xmlns:a16="http://schemas.microsoft.com/office/drawing/2014/main" id="{CB8BCE7E-60E6-42CF-960C-9A6E4F33D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8F178B0-DA73-4D7A-B998-876DB85B64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C7C071-C2C6-44B7-8C63-9D53F4D792A5}" type="slidenum">
              <a:rPr lang="en-US" smtClean="0"/>
              <a:t>‹#›</a:t>
            </a:fld>
            <a:endParaRPr lang="en-US" dirty="0"/>
          </a:p>
        </p:txBody>
      </p:sp>
    </p:spTree>
    <p:extLst>
      <p:ext uri="{BB962C8B-B14F-4D97-AF65-F5344CB8AC3E}">
        <p14:creationId xmlns:p14="http://schemas.microsoft.com/office/powerpoint/2010/main" val="2607575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106" charset="-128"/>
              </a:defRPr>
            </a:lvl1pPr>
          </a:lstStyle>
          <a:p>
            <a:pPr>
              <a:defRPr/>
            </a:pPr>
            <a:fld id="{5D4FA212-A986-4A4C-B907-8A67A899C1AE}" type="datetime1">
              <a:rPr lang="en-US"/>
              <a:pPr>
                <a:defRPr/>
              </a:pPr>
              <a:t>7/15/2020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ＭＳ Ｐゴシック" pitchFamily="-106" charset="-128"/>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106" charset="-128"/>
              </a:defRPr>
            </a:lvl1pPr>
          </a:lstStyle>
          <a:p>
            <a:pPr>
              <a:defRPr/>
            </a:pPr>
            <a:fld id="{06F8F01A-D0B8-415A-977C-809D8507A7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106" charset="-128"/>
                <a:cs typeface="+mn-cs"/>
              </a:defRPr>
            </a:lvl1pPr>
          </a:lstStyle>
          <a:p>
            <a:pPr>
              <a:defRPr/>
            </a:pPr>
            <a:fld id="{71F3AE82-FD7E-4A65-B065-D4A582AADE83}" type="datetime1">
              <a:rPr lang="en-US"/>
              <a:pPr>
                <a:defRPr/>
              </a:pPr>
              <a:t>7/15/2020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dirty="0">
                <a:solidFill>
                  <a:srgbClr val="898989"/>
                </a:solidFill>
                <a:latin typeface="Calibri" pitchFamily="34" charset="0"/>
                <a:ea typeface="ＭＳ Ｐゴシック" pitchFamily="-106" charset="-128"/>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106" charset="-128"/>
                <a:cs typeface="+mn-cs"/>
              </a:defRPr>
            </a:lvl1pPr>
          </a:lstStyle>
          <a:p>
            <a:pPr>
              <a:defRPr/>
            </a:pPr>
            <a:fld id="{0AA3C17A-34D1-41E3-A67D-1DAD9B9B840A}" type="slidenum">
              <a:rPr lang="en-US"/>
              <a:pPr>
                <a:defRPr/>
              </a:pPr>
              <a:t>‹#›</a:t>
            </a:fld>
            <a:endParaRPr lang="en-US"/>
          </a:p>
        </p:txBody>
      </p:sp>
    </p:spTree>
    <p:extLst>
      <p:ext uri="{BB962C8B-B14F-4D97-AF65-F5344CB8AC3E}">
        <p14:creationId xmlns:p14="http://schemas.microsoft.com/office/powerpoint/2010/main" val="484110481"/>
      </p:ext>
    </p:extLst>
  </p:cSld>
  <p:clrMap bg1="lt1" tx1="dk1" bg2="lt2" tx2="dk2" accent1="accent1" accent2="accent2" accent3="accent3" accent4="accent4" accent5="accent5" accent6="accent6" hlink="hlink" folHlink="folHlink"/>
  <p:sldLayoutIdLst>
    <p:sldLayoutId id="2147483682"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27"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27"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27"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27"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27"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www.speedtest.net/"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commons.wikimedia.org/wiki/File:Bundesstra%C3%9Fe_101_number.sv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healthyagingpoll.org/report/virtual-visits-telehealth-and-older-adult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julia.cook@nhs.net" TargetMode="External"/><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mailto:wendy.kelso@mh.org.au" TargetMode="External"/><Relationship Id="rId5" Type="http://schemas.openxmlformats.org/officeDocument/2006/relationships/hyperlink" Target="mailto:rebecca.poz@nsft.nhs.uk" TargetMode="External"/><Relationship Id="rId4" Type="http://schemas.openxmlformats.org/officeDocument/2006/relationships/hyperlink" Target="mailto:rene.stolwyk@monash.edu"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0.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70.xml.rels><?xml version="1.0" encoding="UTF-8" standalone="yes"?>
<Relationships xmlns="http://schemas.openxmlformats.org/package/2006/relationships"><Relationship Id="rId2" Type="http://schemas.openxmlformats.org/officeDocument/2006/relationships/hyperlink" Target="https://apa.content.online/catalog/product.xhtml?eid=15132&amp;eid=1921"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iopc.online/teleneuropsychology"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https://www.pearsonassessments.com/professional-assessments/digital-solutions/telepractice/about.html" TargetMode="External"/><Relationship Id="rId4" Type="http://schemas.openxmlformats.org/officeDocument/2006/relationships/hyperlink" Target="https://www.pearsonclinical.com.au/covid19support"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tiff"/><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43.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75.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tiff"/><Relationship Id="rId9" Type="http://schemas.openxmlformats.org/officeDocument/2006/relationships/image" Target="../media/image69.png"/><Relationship Id="rId14" Type="http://schemas.openxmlformats.org/officeDocument/2006/relationships/image" Target="../media/image74.png"/></Relationships>
</file>

<file path=ppt/slides/_rels/slide7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1.xml"/><Relationship Id="rId7" Type="http://schemas.openxmlformats.org/officeDocument/2006/relationships/image" Target="../media/image81.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zWqnkxpBkQA" TargetMode="External"/><Relationship Id="rId2" Type="http://schemas.openxmlformats.org/officeDocument/2006/relationships/hyperlink" Target="https://www.judiciary.uk/wp-content/uploads/2020/03/13-March-2020-Court-of-Protection-Guidance-from-the-Hon-Mr-Justice-Hayden.pdf"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dementiaacademy.co/resources/webinars-covid-19/" TargetMode="External"/><Relationship Id="rId7" Type="http://schemas.openxmlformats.org/officeDocument/2006/relationships/hyperlink" Target="https://onlinelibrary.wiley.com/doi/full/10.1111/jgs.16469" TargetMode="External"/><Relationship Id="rId2" Type="http://schemas.openxmlformats.org/officeDocument/2006/relationships/hyperlink" Target="https://ce.nationalregister.org/wp-content/uploads/2020/04/Risk-Management-for-Teleneuropsychology.pdf" TargetMode="External"/><Relationship Id="rId1" Type="http://schemas.openxmlformats.org/officeDocument/2006/relationships/slideLayout" Target="../slideLayouts/slideLayout2.xml"/><Relationship Id="rId6" Type="http://schemas.openxmlformats.org/officeDocument/2006/relationships/hyperlink" Target="https://academic.oup.com/acn/article/33/8/1040/4797076" TargetMode="External"/><Relationship Id="rId5" Type="http://schemas.openxmlformats.org/officeDocument/2006/relationships/hyperlink" Target="https://pubmed.ncbi.nlm.nih.gov/32519594/" TargetMode="External"/><Relationship Id="rId4" Type="http://schemas.openxmlformats.org/officeDocument/2006/relationships/hyperlink" Target="https://link.springer.com/article/10.1007/s11065-017-9349-1?shared-article-rendere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AutoShape 4" descr="Image result for twitter">
            <a:extLst>
              <a:ext uri="{FF2B5EF4-FFF2-40B4-BE49-F238E27FC236}">
                <a16:creationId xmlns:a16="http://schemas.microsoft.com/office/drawing/2014/main" id="{0027E5B3-7C73-4A9D-9C74-8DF1B0909ED5}"/>
              </a:ext>
            </a:extLst>
          </p:cNvPr>
          <p:cNvSpPr>
            <a:spLocks noChangeAspect="1" noChangeArrowheads="1"/>
          </p:cNvSpPr>
          <p:nvPr/>
        </p:nvSpPr>
        <p:spPr bwMode="auto">
          <a:xfrm>
            <a:off x="5133975" y="2528889"/>
            <a:ext cx="1924050" cy="1800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2">
            <a:extLst>
              <a:ext uri="{FF2B5EF4-FFF2-40B4-BE49-F238E27FC236}">
                <a16:creationId xmlns:a16="http://schemas.microsoft.com/office/drawing/2014/main" id="{2C4CEC90-AE3B-415A-BE7F-02FBE2DE9039}"/>
              </a:ext>
            </a:extLst>
          </p:cNvPr>
          <p:cNvSpPr>
            <a:spLocks noGrp="1"/>
          </p:cNvSpPr>
          <p:nvPr>
            <p:ph type="ctrTitle"/>
          </p:nvPr>
        </p:nvSpPr>
        <p:spPr>
          <a:xfrm>
            <a:off x="2209800" y="2336949"/>
            <a:ext cx="7772400" cy="1368152"/>
          </a:xfrm>
        </p:spPr>
        <p:txBody>
          <a:bodyPr/>
          <a:lstStyle/>
          <a:p>
            <a:pPr>
              <a:spcAft>
                <a:spcPts val="1200"/>
              </a:spcAft>
            </a:pPr>
            <a:br>
              <a:rPr lang="en-GB" dirty="0">
                <a:latin typeface="Verdana" panose="020B0604030504040204" pitchFamily="34" charset="0"/>
                <a:ea typeface="Verdana" panose="020B0604030504040204" pitchFamily="34" charset="0"/>
                <a:cs typeface="Verdana" panose="020B0604030504040204" pitchFamily="34" charset="0"/>
              </a:rPr>
            </a:br>
            <a:r>
              <a:rPr lang="en-US" sz="4400" b="1" kern="1200" dirty="0">
                <a:ea typeface="+mj-ea"/>
                <a:cs typeface="+mj-cs"/>
              </a:rPr>
              <a:t>A practical guide to providing neuropsychological  assessment</a:t>
            </a:r>
            <a:br>
              <a:rPr lang="en-US" sz="4400" b="1" kern="1200" dirty="0">
                <a:ea typeface="+mj-ea"/>
                <a:cs typeface="+mj-cs"/>
              </a:rPr>
            </a:br>
            <a:r>
              <a:rPr lang="en-US" sz="4400" b="1" kern="1200" dirty="0">
                <a:ea typeface="+mj-ea"/>
                <a:cs typeface="+mj-cs"/>
              </a:rPr>
              <a:t>#MSNAP</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6AB864CB-A04D-49C6-B954-CED3A085C9D4}"/>
              </a:ext>
            </a:extLst>
          </p:cNvPr>
          <p:cNvSpPr txBox="1"/>
          <p:nvPr/>
        </p:nvSpPr>
        <p:spPr>
          <a:xfrm>
            <a:off x="3035759" y="4521054"/>
            <a:ext cx="6120482" cy="430887"/>
          </a:xfrm>
          <a:prstGeom prst="rect">
            <a:avLst/>
          </a:prstGeom>
          <a:noFill/>
        </p:spPr>
        <p:txBody>
          <a:bodyPr wrap="square">
            <a:spAutoFit/>
          </a:bodyPr>
          <a:lstStyle/>
          <a:p>
            <a:pPr algn="ctr">
              <a:defRPr/>
            </a:pPr>
            <a:r>
              <a:rPr lang="en-GB" sz="2200" dirty="0">
                <a:latin typeface="Verdana" panose="020B0604030504040204" pitchFamily="34" charset="0"/>
                <a:ea typeface="Verdana" panose="020B0604030504040204" pitchFamily="34" charset="0"/>
                <a:cs typeface="Verdana" panose="020B0604030504040204" pitchFamily="34" charset="0"/>
              </a:rPr>
              <a:t>15 July 2020</a:t>
            </a:r>
          </a:p>
        </p:txBody>
      </p:sp>
      <p:pic>
        <p:nvPicPr>
          <p:cNvPr id="3" name="Picture 2">
            <a:extLst>
              <a:ext uri="{FF2B5EF4-FFF2-40B4-BE49-F238E27FC236}">
                <a16:creationId xmlns:a16="http://schemas.microsoft.com/office/drawing/2014/main" id="{83A1D6B4-210E-4D1F-8BB4-AD5DAE7BC880}"/>
              </a:ext>
            </a:extLst>
          </p:cNvPr>
          <p:cNvPicPr>
            <a:picLocks noChangeAspect="1"/>
          </p:cNvPicPr>
          <p:nvPr/>
        </p:nvPicPr>
        <p:blipFill>
          <a:blip r:embed="rId4"/>
          <a:stretch>
            <a:fillRect/>
          </a:stretch>
        </p:blipFill>
        <p:spPr>
          <a:xfrm>
            <a:off x="4508047" y="3801664"/>
            <a:ext cx="497073" cy="430887"/>
          </a:xfrm>
          <a:prstGeom prst="rect">
            <a:avLst/>
          </a:prstGeom>
        </p:spPr>
      </p:pic>
    </p:spTree>
    <p:extLst>
      <p:ext uri="{BB962C8B-B14F-4D97-AF65-F5344CB8AC3E}">
        <p14:creationId xmlns:p14="http://schemas.microsoft.com/office/powerpoint/2010/main" val="1064018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r>
              <a:rPr lang="en-GB" dirty="0"/>
              <a:t>Survey results – potential strengths and opportunities</a:t>
            </a:r>
          </a:p>
        </p:txBody>
      </p:sp>
      <p:sp>
        <p:nvSpPr>
          <p:cNvPr id="3" name="Content Placeholder 2"/>
          <p:cNvSpPr>
            <a:spLocks noGrp="1"/>
          </p:cNvSpPr>
          <p:nvPr>
            <p:ph idx="1"/>
          </p:nvPr>
        </p:nvSpPr>
        <p:spPr/>
        <p:style>
          <a:lnRef idx="3">
            <a:schemeClr val="lt1"/>
          </a:lnRef>
          <a:fillRef idx="1">
            <a:schemeClr val="accent1"/>
          </a:fillRef>
          <a:effectRef idx="1">
            <a:schemeClr val="accent1"/>
          </a:effectRef>
          <a:fontRef idx="minor">
            <a:schemeClr val="lt1"/>
          </a:fontRef>
        </p:style>
        <p:txBody>
          <a:bodyPr/>
          <a:lstStyle/>
          <a:p>
            <a:pPr lvl="1"/>
            <a:r>
              <a:rPr lang="en-GB" dirty="0"/>
              <a:t>Timely assessments and reduced waits</a:t>
            </a:r>
          </a:p>
          <a:p>
            <a:pPr lvl="1"/>
            <a:r>
              <a:rPr lang="en-GB" dirty="0"/>
              <a:t>Patient and clinician safety</a:t>
            </a:r>
          </a:p>
          <a:p>
            <a:pPr lvl="1"/>
            <a:r>
              <a:rPr lang="en-GB" dirty="0"/>
              <a:t>Less travel; convenience and more comfortable for patients</a:t>
            </a:r>
          </a:p>
          <a:p>
            <a:pPr lvl="1"/>
            <a:r>
              <a:rPr lang="en-GB" dirty="0"/>
              <a:t>May reach clients who would normally struggle to access the service/clinic, </a:t>
            </a:r>
          </a:p>
          <a:p>
            <a:pPr lvl="1"/>
            <a:r>
              <a:rPr lang="en-GB" dirty="0"/>
              <a:t>Continuity of service provision</a:t>
            </a:r>
          </a:p>
          <a:p>
            <a:pPr lvl="1"/>
            <a:r>
              <a:rPr lang="en-GB" dirty="0"/>
              <a:t>Reduce waiting lists; increase clinician capacity due to reduced travel. Cross cover between teams – enhanced use of expertise.</a:t>
            </a:r>
          </a:p>
        </p:txBody>
      </p:sp>
    </p:spTree>
    <p:extLst>
      <p:ext uri="{BB962C8B-B14F-4D97-AF65-F5344CB8AC3E}">
        <p14:creationId xmlns:p14="http://schemas.microsoft.com/office/powerpoint/2010/main" val="435139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r>
              <a:rPr lang="en-GB" dirty="0"/>
              <a:t>Survey results – potential weaknesses, threats and challenges</a:t>
            </a:r>
          </a:p>
        </p:txBody>
      </p:sp>
      <p:sp>
        <p:nvSpPr>
          <p:cNvPr id="3" name="Content Placeholder 2"/>
          <p:cNvSpPr>
            <a:spLocks noGrp="1"/>
          </p:cNvSpPr>
          <p:nvPr>
            <p:ph idx="1"/>
          </p:nvPr>
        </p:nvSpPr>
        <p:spPr/>
        <p:style>
          <a:lnRef idx="3">
            <a:schemeClr val="lt1"/>
          </a:lnRef>
          <a:fillRef idx="1">
            <a:schemeClr val="accent1"/>
          </a:fillRef>
          <a:effectRef idx="1">
            <a:schemeClr val="accent1"/>
          </a:effectRef>
          <a:fontRef idx="minor">
            <a:schemeClr val="lt1"/>
          </a:fontRef>
        </p:style>
        <p:txBody>
          <a:bodyPr/>
          <a:lstStyle/>
          <a:p>
            <a:pPr lvl="1"/>
            <a:r>
              <a:rPr lang="en-GB" dirty="0"/>
              <a:t>Reduced accuracy/validity/standardisation</a:t>
            </a:r>
          </a:p>
          <a:p>
            <a:pPr lvl="1"/>
            <a:r>
              <a:rPr lang="en-GB" dirty="0"/>
              <a:t>Access to technology</a:t>
            </a:r>
          </a:p>
          <a:p>
            <a:pPr lvl="1"/>
            <a:r>
              <a:rPr lang="en-GB" dirty="0"/>
              <a:t>Engagement with technology (anxiety, attention)</a:t>
            </a:r>
          </a:p>
          <a:p>
            <a:pPr lvl="1"/>
            <a:r>
              <a:rPr lang="en-GB" dirty="0"/>
              <a:t>Reduced ability for qualitative observation, difficulties establishing rapport</a:t>
            </a:r>
          </a:p>
          <a:p>
            <a:pPr lvl="1"/>
            <a:r>
              <a:rPr lang="en-GB" dirty="0"/>
              <a:t>Environmental control</a:t>
            </a:r>
          </a:p>
          <a:p>
            <a:pPr lvl="1"/>
            <a:r>
              <a:rPr lang="en-GB" dirty="0"/>
              <a:t>Reduced ability to provide help where needed</a:t>
            </a:r>
          </a:p>
          <a:p>
            <a:pPr lvl="1"/>
            <a:r>
              <a:rPr lang="en-GB" dirty="0"/>
              <a:t>Limited tests suitable for remote administration</a:t>
            </a:r>
          </a:p>
          <a:p>
            <a:pPr lvl="1"/>
            <a:r>
              <a:rPr lang="en-GB" dirty="0"/>
              <a:t>Client fatigue – maximum recommended session length</a:t>
            </a:r>
          </a:p>
          <a:p>
            <a:endParaRPr lang="en-GB" dirty="0"/>
          </a:p>
        </p:txBody>
      </p:sp>
    </p:spTree>
    <p:extLst>
      <p:ext uri="{BB962C8B-B14F-4D97-AF65-F5344CB8AC3E}">
        <p14:creationId xmlns:p14="http://schemas.microsoft.com/office/powerpoint/2010/main" val="2306360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lstStyle/>
          <a:p>
            <a:r>
              <a:rPr lang="en-GB" dirty="0"/>
              <a:t>Survey results – biggest concerns</a:t>
            </a:r>
          </a:p>
        </p:txBody>
      </p:sp>
      <p:sp>
        <p:nvSpPr>
          <p:cNvPr id="3" name="Content Placeholder 2"/>
          <p:cNvSpPr>
            <a:spLocks noGrp="1"/>
          </p:cNvSpPr>
          <p:nvPr>
            <p:ph idx="1"/>
          </p:nvPr>
        </p:nvSpPr>
        <p:spPr/>
        <p:style>
          <a:lnRef idx="2">
            <a:schemeClr val="accent1">
              <a:shade val="50000"/>
            </a:schemeClr>
          </a:lnRef>
          <a:fillRef idx="1">
            <a:schemeClr val="accent1"/>
          </a:fillRef>
          <a:effectRef idx="0">
            <a:schemeClr val="accent1"/>
          </a:effectRef>
          <a:fontRef idx="minor">
            <a:schemeClr val="lt1"/>
          </a:fontRef>
        </p:style>
        <p:txBody>
          <a:bodyPr/>
          <a:lstStyle/>
          <a:p>
            <a:pPr lvl="1"/>
            <a:r>
              <a:rPr lang="en-GB" dirty="0"/>
              <a:t>Inaccurate diagnoses/validity of outcomes</a:t>
            </a:r>
          </a:p>
          <a:p>
            <a:pPr lvl="1"/>
            <a:r>
              <a:rPr lang="en-GB" dirty="0"/>
              <a:t>Technology failing</a:t>
            </a:r>
          </a:p>
          <a:p>
            <a:pPr lvl="1"/>
            <a:r>
              <a:rPr lang="en-GB" dirty="0"/>
              <a:t>Would Trusts invest money in this approach</a:t>
            </a:r>
          </a:p>
          <a:p>
            <a:pPr lvl="1"/>
            <a:r>
              <a:rPr lang="en-GB" dirty="0"/>
              <a:t>Lack of training, confidence, familiarity</a:t>
            </a:r>
          </a:p>
          <a:p>
            <a:pPr lvl="1"/>
            <a:r>
              <a:rPr lang="en-GB" dirty="0"/>
              <a:t>Clinical governance </a:t>
            </a:r>
          </a:p>
          <a:p>
            <a:pPr lvl="1"/>
            <a:r>
              <a:rPr lang="en-GB" dirty="0"/>
              <a:t>Fear re legal challenge</a:t>
            </a:r>
          </a:p>
          <a:p>
            <a:pPr lvl="1"/>
            <a:r>
              <a:rPr lang="en-GB" dirty="0"/>
              <a:t>Sensory difficulties prohibiting access</a:t>
            </a:r>
          </a:p>
          <a:p>
            <a:pPr lvl="1"/>
            <a:r>
              <a:rPr lang="en-GB" dirty="0"/>
              <a:t>Lack of best practice national guidance/consensus</a:t>
            </a:r>
          </a:p>
          <a:p>
            <a:endParaRPr lang="en-GB" dirty="0"/>
          </a:p>
        </p:txBody>
      </p:sp>
    </p:spTree>
    <p:extLst>
      <p:ext uri="{BB962C8B-B14F-4D97-AF65-F5344CB8AC3E}">
        <p14:creationId xmlns:p14="http://schemas.microsoft.com/office/powerpoint/2010/main" val="1631171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77240" y="731519"/>
            <a:ext cx="2845191" cy="3237579"/>
          </a:xfrm>
        </p:spPr>
        <p:txBody>
          <a:bodyPr>
            <a:normAutofit/>
          </a:bodyPr>
          <a:lstStyle/>
          <a:p>
            <a:r>
              <a:rPr lang="en-US" sz="2100" b="1" dirty="0">
                <a:solidFill>
                  <a:srgbClr val="FFFFFF"/>
                </a:solidFill>
              </a:rPr>
              <a:t>What is </a:t>
            </a:r>
            <a:r>
              <a:rPr lang="en-US" sz="2100" b="1" dirty="0" err="1">
                <a:solidFill>
                  <a:srgbClr val="FFFFFF"/>
                </a:solidFill>
              </a:rPr>
              <a:t>TeleNeuropsychology</a:t>
            </a:r>
            <a:r>
              <a:rPr lang="en-US" sz="2100" b="1" dirty="0">
                <a:solidFill>
                  <a:srgbClr val="FFFFFF"/>
                </a:solidFill>
              </a:rPr>
              <a:t>? </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379709" y="686862"/>
            <a:ext cx="7037591" cy="5475129"/>
          </a:xfrm>
        </p:spPr>
        <p:txBody>
          <a:bodyPr anchor="ctr">
            <a:normAutofit/>
          </a:bodyPr>
          <a:lstStyle/>
          <a:p>
            <a:r>
              <a:rPr lang="en-US" sz="1600" dirty="0"/>
              <a:t>Provision of neuropsychology services using telecommunication technologies.</a:t>
            </a:r>
          </a:p>
          <a:p>
            <a:pPr lvl="1"/>
            <a:r>
              <a:rPr lang="en-US" sz="1600" dirty="0"/>
              <a:t>Assessment (History taking, interview, close other report, behavioural observation, psychometric assessment) </a:t>
            </a:r>
          </a:p>
          <a:p>
            <a:pPr lvl="1"/>
            <a:r>
              <a:rPr lang="en-US" sz="1600" dirty="0"/>
              <a:t>Intervention (Feedback, psychoeducation, cognitive rehabilitation, psychological therapy, behavioural management)</a:t>
            </a:r>
          </a:p>
          <a:p>
            <a:endParaRPr lang="en-US" sz="1600" dirty="0"/>
          </a:p>
          <a:p>
            <a:r>
              <a:rPr lang="en-US" sz="1600" dirty="0"/>
              <a:t>Examples: telephone, mobile devices, </a:t>
            </a:r>
            <a:r>
              <a:rPr lang="en-US" sz="1600" b="1" dirty="0"/>
              <a:t>interactive videoconferencing</a:t>
            </a:r>
            <a:r>
              <a:rPr lang="en-US" sz="1600" dirty="0"/>
              <a:t>, email, chat, text, and internet (e.g., self-help websites, online psychoeducational materials or bulletin boards, blogs, and social media). </a:t>
            </a:r>
          </a:p>
          <a:p>
            <a:endParaRPr lang="en-US" sz="1600" dirty="0"/>
          </a:p>
          <a:p>
            <a:r>
              <a:rPr lang="en-US" sz="1600" dirty="0"/>
              <a:t>May be synchronous (videoconferencing) or asynchronous (email, sharing video)</a:t>
            </a:r>
          </a:p>
          <a:p>
            <a:r>
              <a:rPr lang="en-US" sz="1600" dirty="0"/>
              <a:t>Technologies may augment traditional in-person services or be used as stand-alone services. </a:t>
            </a:r>
          </a:p>
          <a:p>
            <a:r>
              <a:rPr lang="en-US" sz="1600" dirty="0"/>
              <a:t>Different technologies may be used in various combinations and for different purposes during the provision of </a:t>
            </a:r>
            <a:r>
              <a:rPr lang="en-US" sz="1600" dirty="0" err="1"/>
              <a:t>teleneuropsychology</a:t>
            </a:r>
            <a:r>
              <a:rPr lang="en-US" sz="1600" dirty="0"/>
              <a:t> services. </a:t>
            </a:r>
          </a:p>
        </p:txBody>
      </p:sp>
    </p:spTree>
    <p:extLst>
      <p:ext uri="{BB962C8B-B14F-4D97-AF65-F5344CB8AC3E}">
        <p14:creationId xmlns:p14="http://schemas.microsoft.com/office/powerpoint/2010/main" val="1422919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8">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9505" cy="6857542"/>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0">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93178" y="681628"/>
            <a:ext cx="1562267" cy="1172973"/>
            <a:chOff x="7493121" y="1000124"/>
            <a:chExt cx="1562267" cy="1172973"/>
          </a:xfrm>
        </p:grpSpPr>
        <p:sp>
          <p:nvSpPr>
            <p:cNvPr id="12"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539414" y="1270007"/>
            <a:ext cx="5845097" cy="4317987"/>
          </a:xfrm>
        </p:spPr>
        <p:txBody>
          <a:bodyPr vert="horz" lIns="91440" tIns="45720" rIns="91440" bIns="45720" rtlCol="0" anchor="ctr">
            <a:normAutofit/>
          </a:bodyPr>
          <a:lstStyle/>
          <a:p>
            <a:pPr algn="r"/>
            <a:r>
              <a:rPr lang="en-US" sz="5000" b="1" kern="1200">
                <a:solidFill>
                  <a:schemeClr val="bg1"/>
                </a:solidFill>
                <a:latin typeface="+mj-lt"/>
                <a:ea typeface="+mj-ea"/>
                <a:cs typeface="+mj-cs"/>
              </a:rPr>
              <a:t>Models of TeleNeuropsychology</a:t>
            </a:r>
          </a:p>
        </p:txBody>
      </p:sp>
    </p:spTree>
    <p:extLst>
      <p:ext uri="{BB962C8B-B14F-4D97-AF65-F5344CB8AC3E}">
        <p14:creationId xmlns:p14="http://schemas.microsoft.com/office/powerpoint/2010/main" val="3719491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BD151A-49AE-444E-A90D-DF5D986A52F9}"/>
              </a:ext>
            </a:extLst>
          </p:cNvPr>
          <p:cNvSpPr>
            <a:spLocks noGrp="1"/>
          </p:cNvSpPr>
          <p:nvPr>
            <p:ph type="title"/>
          </p:nvPr>
        </p:nvSpPr>
        <p:spPr/>
        <p:txBody>
          <a:bodyPr/>
          <a:lstStyle/>
          <a:p>
            <a:endParaRPr lang="en-AU"/>
          </a:p>
        </p:txBody>
      </p:sp>
      <p:pic>
        <p:nvPicPr>
          <p:cNvPr id="4" name="Content Placeholder 3">
            <a:extLst>
              <a:ext uri="{FF2B5EF4-FFF2-40B4-BE49-F238E27FC236}">
                <a16:creationId xmlns:a16="http://schemas.microsoft.com/office/drawing/2014/main" id="{83880405-5CB8-4E57-93EE-915C59D48412}"/>
              </a:ext>
            </a:extLst>
          </p:cNvPr>
          <p:cNvPicPr>
            <a:picLocks noGrp="1" noChangeAspect="1"/>
          </p:cNvPicPr>
          <p:nvPr>
            <p:ph idx="1"/>
          </p:nvPr>
        </p:nvPicPr>
        <p:blipFill>
          <a:blip r:embed="rId3"/>
          <a:stretch>
            <a:fillRect/>
          </a:stretch>
        </p:blipFill>
        <p:spPr>
          <a:xfrm>
            <a:off x="6537596" y="2357077"/>
            <a:ext cx="5070533" cy="3612301"/>
          </a:xfrm>
          <a:prstGeom prst="rect">
            <a:avLst/>
          </a:prstGeom>
        </p:spPr>
      </p:pic>
      <p:sp>
        <p:nvSpPr>
          <p:cNvPr id="9" name="Text Placeholder 8">
            <a:extLst>
              <a:ext uri="{FF2B5EF4-FFF2-40B4-BE49-F238E27FC236}">
                <a16:creationId xmlns:a16="http://schemas.microsoft.com/office/drawing/2014/main" id="{C59753AC-CE7C-460B-A946-180B2141DD23}"/>
              </a:ext>
            </a:extLst>
          </p:cNvPr>
          <p:cNvSpPr>
            <a:spLocks noGrp="1"/>
          </p:cNvSpPr>
          <p:nvPr>
            <p:ph type="body" sz="half" idx="2"/>
          </p:nvPr>
        </p:nvSpPr>
        <p:spPr/>
        <p:txBody>
          <a:bodyPr/>
          <a:lstStyle/>
          <a:p>
            <a:endParaRPr lang="en-AU"/>
          </a:p>
        </p:txBody>
      </p:sp>
      <p:graphicFrame>
        <p:nvGraphicFramePr>
          <p:cNvPr id="3" name="Table 2">
            <a:extLst>
              <a:ext uri="{FF2B5EF4-FFF2-40B4-BE49-F238E27FC236}">
                <a16:creationId xmlns:a16="http://schemas.microsoft.com/office/drawing/2014/main" id="{7C5D6401-9D16-4875-849E-B0568E1CB82D}"/>
              </a:ext>
            </a:extLst>
          </p:cNvPr>
          <p:cNvGraphicFramePr>
            <a:graphicFrameLocks noGrp="1"/>
          </p:cNvGraphicFramePr>
          <p:nvPr/>
        </p:nvGraphicFramePr>
        <p:xfrm>
          <a:off x="315884" y="166528"/>
          <a:ext cx="5486400" cy="5901216"/>
        </p:xfrm>
        <a:graphic>
          <a:graphicData uri="http://schemas.openxmlformats.org/drawingml/2006/table">
            <a:tbl>
              <a:tblPr firstRow="1" bandRow="1">
                <a:tableStyleId>{5C22544A-7EE6-4342-B048-85BDC9FD1C3A}</a:tableStyleId>
              </a:tblPr>
              <a:tblGrid>
                <a:gridCol w="2655680">
                  <a:extLst>
                    <a:ext uri="{9D8B030D-6E8A-4147-A177-3AD203B41FA5}">
                      <a16:colId xmlns:a16="http://schemas.microsoft.com/office/drawing/2014/main" val="1891915830"/>
                    </a:ext>
                  </a:extLst>
                </a:gridCol>
                <a:gridCol w="2830720">
                  <a:extLst>
                    <a:ext uri="{9D8B030D-6E8A-4147-A177-3AD203B41FA5}">
                      <a16:colId xmlns:a16="http://schemas.microsoft.com/office/drawing/2014/main" val="3066825318"/>
                    </a:ext>
                  </a:extLst>
                </a:gridCol>
              </a:tblGrid>
              <a:tr h="739696">
                <a:tc gridSpan="2">
                  <a:txBody>
                    <a:bodyPr/>
                    <a:lstStyle/>
                    <a:p>
                      <a:pPr algn="ctr"/>
                      <a:r>
                        <a:rPr lang="en-AU" sz="3600" dirty="0"/>
                        <a:t>Remote Clinic Model</a:t>
                      </a:r>
                    </a:p>
                  </a:txBody>
                  <a:tcPr/>
                </a:tc>
                <a:tc hMerge="1">
                  <a:txBody>
                    <a:bodyPr/>
                    <a:lstStyle/>
                    <a:p>
                      <a:endParaRPr lang="en-AU" dirty="0"/>
                    </a:p>
                  </a:txBody>
                  <a:tcPr/>
                </a:tc>
                <a:extLst>
                  <a:ext uri="{0D108BD9-81ED-4DB2-BD59-A6C34878D82A}">
                    <a16:rowId xmlns:a16="http://schemas.microsoft.com/office/drawing/2014/main" val="320184333"/>
                  </a:ext>
                </a:extLst>
              </a:tr>
              <a:tr h="1016488">
                <a:tc>
                  <a:txBody>
                    <a:bodyPr/>
                    <a:lstStyle/>
                    <a:p>
                      <a:r>
                        <a:rPr lang="en-AU" b="1" dirty="0"/>
                        <a:t>Location</a:t>
                      </a:r>
                    </a:p>
                  </a:txBody>
                  <a:tcPr/>
                </a:tc>
                <a:tc>
                  <a:txBody>
                    <a:bodyPr/>
                    <a:lstStyle/>
                    <a:p>
                      <a:r>
                        <a:rPr lang="en-AU" dirty="0"/>
                        <a:t>Clinician and Client in separate clinics/hospitals. </a:t>
                      </a:r>
                    </a:p>
                    <a:p>
                      <a:r>
                        <a:rPr lang="en-AU" dirty="0"/>
                        <a:t>E.g. Monash Psychology Clinic to Echuca Regional Health</a:t>
                      </a:r>
                    </a:p>
                  </a:txBody>
                  <a:tcPr/>
                </a:tc>
                <a:extLst>
                  <a:ext uri="{0D108BD9-81ED-4DB2-BD59-A6C34878D82A}">
                    <a16:rowId xmlns:a16="http://schemas.microsoft.com/office/drawing/2014/main" val="1749982342"/>
                  </a:ext>
                </a:extLst>
              </a:tr>
              <a:tr h="739696">
                <a:tc>
                  <a:txBody>
                    <a:bodyPr/>
                    <a:lstStyle/>
                    <a:p>
                      <a:r>
                        <a:rPr lang="en-AU" b="1" dirty="0"/>
                        <a:t>Trained Assistant Required?</a:t>
                      </a:r>
                    </a:p>
                  </a:txBody>
                  <a:tcPr/>
                </a:tc>
                <a:tc>
                  <a:txBody>
                    <a:bodyPr/>
                    <a:lstStyle/>
                    <a:p>
                      <a:r>
                        <a:rPr lang="en-AU" dirty="0"/>
                        <a:t>Yes</a:t>
                      </a:r>
                    </a:p>
                  </a:txBody>
                  <a:tcPr/>
                </a:tc>
                <a:extLst>
                  <a:ext uri="{0D108BD9-81ED-4DB2-BD59-A6C34878D82A}">
                    <a16:rowId xmlns:a16="http://schemas.microsoft.com/office/drawing/2014/main" val="1301381502"/>
                  </a:ext>
                </a:extLst>
              </a:tr>
              <a:tr h="739696">
                <a:tc>
                  <a:txBody>
                    <a:bodyPr/>
                    <a:lstStyle/>
                    <a:p>
                      <a:r>
                        <a:rPr lang="en-AU" b="1" dirty="0"/>
                        <a:t>Restrictions to Test Selections</a:t>
                      </a:r>
                    </a:p>
                  </a:txBody>
                  <a:tcPr/>
                </a:tc>
                <a:tc>
                  <a:txBody>
                    <a:bodyPr/>
                    <a:lstStyle/>
                    <a:p>
                      <a:r>
                        <a:rPr lang="en-AU" dirty="0"/>
                        <a:t>Minimal</a:t>
                      </a:r>
                    </a:p>
                  </a:txBody>
                  <a:tcPr/>
                </a:tc>
                <a:extLst>
                  <a:ext uri="{0D108BD9-81ED-4DB2-BD59-A6C34878D82A}">
                    <a16:rowId xmlns:a16="http://schemas.microsoft.com/office/drawing/2014/main" val="3565087813"/>
                  </a:ext>
                </a:extLst>
              </a:tr>
              <a:tr h="739696">
                <a:tc>
                  <a:txBody>
                    <a:bodyPr/>
                    <a:lstStyle/>
                    <a:p>
                      <a:r>
                        <a:rPr lang="en-AU" b="1" dirty="0"/>
                        <a:t>Cognitive/Sensory/Motor requirements of Client</a:t>
                      </a:r>
                    </a:p>
                  </a:txBody>
                  <a:tcPr/>
                </a:tc>
                <a:tc>
                  <a:txBody>
                    <a:bodyPr/>
                    <a:lstStyle/>
                    <a:p>
                      <a:r>
                        <a:rPr lang="en-AU" dirty="0"/>
                        <a:t>Minimal</a:t>
                      </a:r>
                    </a:p>
                  </a:txBody>
                  <a:tcPr/>
                </a:tc>
                <a:extLst>
                  <a:ext uri="{0D108BD9-81ED-4DB2-BD59-A6C34878D82A}">
                    <a16:rowId xmlns:a16="http://schemas.microsoft.com/office/drawing/2014/main" val="2832034450"/>
                  </a:ext>
                </a:extLst>
              </a:tr>
              <a:tr h="739696">
                <a:tc>
                  <a:txBody>
                    <a:bodyPr/>
                    <a:lstStyle/>
                    <a:p>
                      <a:r>
                        <a:rPr lang="en-AU" b="1" dirty="0"/>
                        <a:t>Travel Requirements</a:t>
                      </a:r>
                    </a:p>
                  </a:txBody>
                  <a:tcPr/>
                </a:tc>
                <a:tc>
                  <a:txBody>
                    <a:bodyPr/>
                    <a:lstStyle/>
                    <a:p>
                      <a:r>
                        <a:rPr lang="en-AU" dirty="0"/>
                        <a:t>None</a:t>
                      </a:r>
                    </a:p>
                  </a:txBody>
                  <a:tcPr/>
                </a:tc>
                <a:extLst>
                  <a:ext uri="{0D108BD9-81ED-4DB2-BD59-A6C34878D82A}">
                    <a16:rowId xmlns:a16="http://schemas.microsoft.com/office/drawing/2014/main" val="2293428014"/>
                  </a:ext>
                </a:extLst>
              </a:tr>
              <a:tr h="739696">
                <a:tc>
                  <a:txBody>
                    <a:bodyPr/>
                    <a:lstStyle/>
                    <a:p>
                      <a:r>
                        <a:rPr lang="en-AU" b="1" dirty="0"/>
                        <a:t>Meeting Social Distancing Requirements?</a:t>
                      </a:r>
                    </a:p>
                  </a:txBody>
                  <a:tcPr/>
                </a:tc>
                <a:tc>
                  <a:txBody>
                    <a:bodyPr/>
                    <a:lstStyle/>
                    <a:p>
                      <a:r>
                        <a:rPr lang="en-AU" dirty="0"/>
                        <a:t>No</a:t>
                      </a:r>
                    </a:p>
                  </a:txBody>
                  <a:tcPr/>
                </a:tc>
                <a:extLst>
                  <a:ext uri="{0D108BD9-81ED-4DB2-BD59-A6C34878D82A}">
                    <a16:rowId xmlns:a16="http://schemas.microsoft.com/office/drawing/2014/main" val="457943318"/>
                  </a:ext>
                </a:extLst>
              </a:tr>
            </a:tbl>
          </a:graphicData>
        </a:graphic>
      </p:graphicFrame>
      <p:pic>
        <p:nvPicPr>
          <p:cNvPr id="2" name="Picture 1">
            <a:extLst>
              <a:ext uri="{FF2B5EF4-FFF2-40B4-BE49-F238E27FC236}">
                <a16:creationId xmlns:a16="http://schemas.microsoft.com/office/drawing/2014/main" id="{71772B3F-2BEE-40CD-964F-38A484AF3A56}"/>
              </a:ext>
            </a:extLst>
          </p:cNvPr>
          <p:cNvPicPr>
            <a:picLocks noChangeAspect="1"/>
          </p:cNvPicPr>
          <p:nvPr/>
        </p:nvPicPr>
        <p:blipFill>
          <a:blip r:embed="rId4"/>
          <a:stretch>
            <a:fillRect/>
          </a:stretch>
        </p:blipFill>
        <p:spPr>
          <a:xfrm>
            <a:off x="8150753" y="1040227"/>
            <a:ext cx="3603048" cy="1316850"/>
          </a:xfrm>
          <a:prstGeom prst="rect">
            <a:avLst/>
          </a:prstGeom>
        </p:spPr>
      </p:pic>
    </p:spTree>
    <p:extLst>
      <p:ext uri="{BB962C8B-B14F-4D97-AF65-F5344CB8AC3E}">
        <p14:creationId xmlns:p14="http://schemas.microsoft.com/office/powerpoint/2010/main" val="320874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AU" dirty="0"/>
              <a:t>Remote Clinic Model</a:t>
            </a:r>
          </a:p>
        </p:txBody>
      </p:sp>
      <p:sp>
        <p:nvSpPr>
          <p:cNvPr id="6" name="Text Placeholder 5"/>
          <p:cNvSpPr>
            <a:spLocks noGrp="1"/>
          </p:cNvSpPr>
          <p:nvPr>
            <p:ph type="body" sz="quarter" idx="16"/>
          </p:nvPr>
        </p:nvSpPr>
        <p:spPr>
          <a:xfrm>
            <a:off x="339630" y="1313659"/>
            <a:ext cx="5586042" cy="3299167"/>
          </a:xfrm>
        </p:spPr>
        <p:txBody>
          <a:bodyPr>
            <a:normAutofit fontScale="92500" lnSpcReduction="20000"/>
          </a:bodyPr>
          <a:lstStyle/>
          <a:p>
            <a:pPr marL="114300" indent="-342900">
              <a:lnSpc>
                <a:spcPct val="120000"/>
              </a:lnSpc>
              <a:buFont typeface="Wingdings" panose="05000000000000000000" pitchFamily="2" charset="2"/>
              <a:buChar char="q"/>
              <a:defRPr/>
            </a:pPr>
            <a:r>
              <a:rPr lang="en-AU" dirty="0">
                <a:latin typeface="Arial" panose="020B0604020202020204" pitchFamily="34" charset="0"/>
                <a:cs typeface="Arial" panose="020B0604020202020204" pitchFamily="34" charset="0"/>
              </a:rPr>
              <a:t>Zoom videoconferencing software, existing </a:t>
            </a:r>
            <a:r>
              <a:rPr lang="en-AU" dirty="0"/>
              <a:t>PC and tablet hardware</a:t>
            </a:r>
          </a:p>
          <a:p>
            <a:pPr marL="800100" lvl="1" indent="-342900">
              <a:lnSpc>
                <a:spcPct val="120000"/>
              </a:lnSpc>
              <a:buFont typeface="Wingdings" panose="05000000000000000000" pitchFamily="2" charset="2"/>
              <a:buChar char="q"/>
              <a:defRPr/>
            </a:pPr>
            <a:r>
              <a:rPr lang="en-AU" sz="1600" dirty="0">
                <a:latin typeface="Arial" panose="020B0604020202020204" pitchFamily="34" charset="0"/>
                <a:cs typeface="Arial" panose="020B0604020202020204" pitchFamily="34" charset="0"/>
              </a:rPr>
              <a:t>Screen sharing</a:t>
            </a:r>
          </a:p>
          <a:p>
            <a:pPr marL="800100" lvl="1" indent="-342900">
              <a:lnSpc>
                <a:spcPct val="120000"/>
              </a:lnSpc>
              <a:buFont typeface="Wingdings" panose="05000000000000000000" pitchFamily="2" charset="2"/>
              <a:buChar char="q"/>
              <a:defRPr/>
            </a:pPr>
            <a:r>
              <a:rPr lang="en-AU" sz="1600" dirty="0">
                <a:latin typeface="Arial" panose="020B0604020202020204" pitchFamily="34" charset="0"/>
                <a:cs typeface="Arial" panose="020B0604020202020204" pitchFamily="34" charset="0"/>
              </a:rPr>
              <a:t>Multiple cameras for assessment</a:t>
            </a:r>
          </a:p>
          <a:p>
            <a:pPr marL="800100" lvl="1" indent="-342900">
              <a:lnSpc>
                <a:spcPct val="120000"/>
              </a:lnSpc>
              <a:buFont typeface="Wingdings" panose="05000000000000000000" pitchFamily="2" charset="2"/>
              <a:buChar char="q"/>
              <a:defRPr/>
            </a:pPr>
            <a:r>
              <a:rPr lang="en-AU" sz="1600" dirty="0">
                <a:latin typeface="Arial" panose="020B0604020202020204" pitchFamily="34" charset="0"/>
                <a:cs typeface="Arial" panose="020B0604020202020204" pitchFamily="34" charset="0"/>
              </a:rPr>
              <a:t>Session recording</a:t>
            </a:r>
          </a:p>
          <a:p>
            <a:pPr marL="114300" indent="-342900">
              <a:lnSpc>
                <a:spcPct val="120000"/>
              </a:lnSpc>
              <a:buFont typeface="Wingdings" panose="05000000000000000000" pitchFamily="2" charset="2"/>
              <a:buChar char="q"/>
              <a:defRPr/>
            </a:pPr>
            <a:r>
              <a:rPr lang="en-AU" dirty="0"/>
              <a:t>Virtual Private Networks to share documents</a:t>
            </a:r>
            <a:endParaRPr lang="en-AU" dirty="0">
              <a:latin typeface="Arial" panose="020B0604020202020204" pitchFamily="34" charset="0"/>
              <a:cs typeface="Arial" panose="020B0604020202020204" pitchFamily="34" charset="0"/>
            </a:endParaRPr>
          </a:p>
          <a:p>
            <a:pPr marL="114300" indent="-342900">
              <a:lnSpc>
                <a:spcPct val="120000"/>
              </a:lnSpc>
              <a:buFont typeface="Wingdings" panose="05000000000000000000" pitchFamily="2" charset="2"/>
              <a:buChar char="q"/>
              <a:defRPr/>
            </a:pPr>
            <a:r>
              <a:rPr lang="en-AU" dirty="0"/>
              <a:t>W</a:t>
            </a:r>
            <a:r>
              <a:rPr lang="en-AU" dirty="0">
                <a:latin typeface="Arial" panose="020B0604020202020204" pitchFamily="34" charset="0"/>
                <a:cs typeface="Arial" panose="020B0604020202020204" pitchFamily="34" charset="0"/>
              </a:rPr>
              <a:t>eb-based encrypted email</a:t>
            </a:r>
          </a:p>
          <a:p>
            <a:pPr marL="114300" indent="-342900">
              <a:lnSpc>
                <a:spcPct val="120000"/>
              </a:lnSpc>
              <a:buFont typeface="Wingdings" panose="05000000000000000000" pitchFamily="2" charset="2"/>
              <a:buChar char="q"/>
              <a:defRPr/>
            </a:pPr>
            <a:r>
              <a:rPr lang="en-AU" dirty="0"/>
              <a:t>Private rooms on both ends</a:t>
            </a:r>
          </a:p>
          <a:p>
            <a:pPr marL="114300" indent="-342900">
              <a:lnSpc>
                <a:spcPct val="120000"/>
              </a:lnSpc>
              <a:buFont typeface="Wingdings" panose="05000000000000000000" pitchFamily="2" charset="2"/>
              <a:buChar char="q"/>
              <a:defRPr/>
            </a:pPr>
            <a:r>
              <a:rPr lang="en-AU" dirty="0">
                <a:latin typeface="Arial" panose="020B0604020202020204" pitchFamily="34" charset="0"/>
                <a:cs typeface="Arial" panose="020B0604020202020204" pitchFamily="34" charset="0"/>
              </a:rPr>
              <a:t>Trained assistants available</a:t>
            </a:r>
          </a:p>
        </p:txBody>
      </p:sp>
      <p:pic>
        <p:nvPicPr>
          <p:cNvPr id="2" name="Picture 1">
            <a:extLst>
              <a:ext uri="{FF2B5EF4-FFF2-40B4-BE49-F238E27FC236}">
                <a16:creationId xmlns:a16="http://schemas.microsoft.com/office/drawing/2014/main" id="{7A9020D8-070E-448B-AD32-7583689B656D}"/>
              </a:ext>
            </a:extLst>
          </p:cNvPr>
          <p:cNvPicPr>
            <a:picLocks noChangeAspect="1"/>
          </p:cNvPicPr>
          <p:nvPr/>
        </p:nvPicPr>
        <p:blipFill>
          <a:blip r:embed="rId3"/>
          <a:stretch>
            <a:fillRect/>
          </a:stretch>
        </p:blipFill>
        <p:spPr>
          <a:xfrm>
            <a:off x="5557660" y="1724173"/>
            <a:ext cx="6514365" cy="4148955"/>
          </a:xfrm>
          <a:prstGeom prst="rect">
            <a:avLst/>
          </a:prstGeom>
        </p:spPr>
      </p:pic>
    </p:spTree>
    <p:extLst>
      <p:ext uri="{BB962C8B-B14F-4D97-AF65-F5344CB8AC3E}">
        <p14:creationId xmlns:p14="http://schemas.microsoft.com/office/powerpoint/2010/main" val="3157863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US" dirty="0"/>
              <a:t>Remote Clinical Model</a:t>
            </a:r>
          </a:p>
        </p:txBody>
      </p:sp>
      <p:graphicFrame>
        <p:nvGraphicFramePr>
          <p:cNvPr id="17" name="Table 16">
            <a:extLst>
              <a:ext uri="{FF2B5EF4-FFF2-40B4-BE49-F238E27FC236}">
                <a16:creationId xmlns:a16="http://schemas.microsoft.com/office/drawing/2014/main" id="{902A0A27-F886-43E6-8A04-B052AF5FA20B}"/>
              </a:ext>
            </a:extLst>
          </p:cNvPr>
          <p:cNvGraphicFramePr>
            <a:graphicFrameLocks noGrp="1"/>
          </p:cNvGraphicFramePr>
          <p:nvPr>
            <p:extLst>
              <p:ext uri="{D42A27DB-BD31-4B8C-83A1-F6EECF244321}">
                <p14:modId xmlns:p14="http://schemas.microsoft.com/office/powerpoint/2010/main" val="3833949619"/>
              </p:ext>
            </p:extLst>
          </p:nvPr>
        </p:nvGraphicFramePr>
        <p:xfrm>
          <a:off x="550888" y="1451327"/>
          <a:ext cx="7390767" cy="3879430"/>
        </p:xfrm>
        <a:graphic>
          <a:graphicData uri="http://schemas.openxmlformats.org/drawingml/2006/table">
            <a:tbl>
              <a:tblPr firstRow="1" bandRow="1">
                <a:tableStyleId>{5A111915-BE36-4E01-A7E5-04B1672EAD32}</a:tableStyleId>
              </a:tblPr>
              <a:tblGrid>
                <a:gridCol w="2463589">
                  <a:extLst>
                    <a:ext uri="{9D8B030D-6E8A-4147-A177-3AD203B41FA5}">
                      <a16:colId xmlns:a16="http://schemas.microsoft.com/office/drawing/2014/main" val="20000"/>
                    </a:ext>
                  </a:extLst>
                </a:gridCol>
                <a:gridCol w="2463589">
                  <a:extLst>
                    <a:ext uri="{9D8B030D-6E8A-4147-A177-3AD203B41FA5}">
                      <a16:colId xmlns:a16="http://schemas.microsoft.com/office/drawing/2014/main" val="20001"/>
                    </a:ext>
                  </a:extLst>
                </a:gridCol>
                <a:gridCol w="2463589">
                  <a:extLst>
                    <a:ext uri="{9D8B030D-6E8A-4147-A177-3AD203B41FA5}">
                      <a16:colId xmlns:a16="http://schemas.microsoft.com/office/drawing/2014/main" val="1124660764"/>
                    </a:ext>
                  </a:extLst>
                </a:gridCol>
              </a:tblGrid>
              <a:tr h="1042054">
                <a:tc>
                  <a:txBody>
                    <a:bodyPr/>
                    <a:lstStyle/>
                    <a:p>
                      <a:pPr algn="ctr"/>
                      <a:r>
                        <a:rPr lang="en-US" sz="1400" dirty="0">
                          <a:latin typeface="Arial"/>
                          <a:cs typeface="Arial"/>
                        </a:rPr>
                        <a:t>No Modification Required</a:t>
                      </a:r>
                    </a:p>
                  </a:txBody>
                  <a:tcPr marL="68641" marR="68641" marT="34320" marB="34320">
                    <a:solidFill>
                      <a:schemeClr val="accent5">
                        <a:lumMod val="50000"/>
                      </a:schemeClr>
                    </a:solidFill>
                  </a:tcPr>
                </a:tc>
                <a:tc>
                  <a:txBody>
                    <a:bodyPr/>
                    <a:lstStyle/>
                    <a:p>
                      <a:pPr algn="ctr"/>
                      <a:r>
                        <a:rPr lang="en-US" sz="1400" dirty="0">
                          <a:latin typeface="Arial"/>
                          <a:cs typeface="Arial"/>
                        </a:rPr>
                        <a:t>Stimulus Materials  and Forms in </a:t>
                      </a:r>
                      <a:r>
                        <a:rPr lang="en-US" sz="1400" dirty="0" err="1">
                          <a:latin typeface="Arial"/>
                          <a:cs typeface="Arial"/>
                        </a:rPr>
                        <a:t>Coloured</a:t>
                      </a:r>
                      <a:r>
                        <a:rPr lang="en-US" sz="1400" dirty="0">
                          <a:latin typeface="Arial"/>
                          <a:cs typeface="Arial"/>
                        </a:rPr>
                        <a:t> Folders</a:t>
                      </a:r>
                    </a:p>
                  </a:txBody>
                  <a:tcPr marL="68641" marR="68641" marT="34320" marB="34320">
                    <a:solidFill>
                      <a:schemeClr val="accent5">
                        <a:lumMod val="50000"/>
                      </a:schemeClr>
                    </a:solidFill>
                  </a:tcPr>
                </a:tc>
                <a:tc>
                  <a:txBody>
                    <a:bodyPr/>
                    <a:lstStyle/>
                    <a:p>
                      <a:pPr algn="ctr"/>
                      <a:r>
                        <a:rPr lang="en-US" sz="1400" dirty="0">
                          <a:latin typeface="Arial"/>
                          <a:cs typeface="Arial"/>
                        </a:rPr>
                        <a:t>Assistant Required</a:t>
                      </a:r>
                    </a:p>
                  </a:txBody>
                  <a:tcPr marL="68641" marR="68641" marT="34320" marB="34320">
                    <a:solidFill>
                      <a:schemeClr val="accent5">
                        <a:lumMod val="50000"/>
                      </a:schemeClr>
                    </a:solidFill>
                  </a:tcPr>
                </a:tc>
                <a:extLst>
                  <a:ext uri="{0D108BD9-81ED-4DB2-BD59-A6C34878D82A}">
                    <a16:rowId xmlns:a16="http://schemas.microsoft.com/office/drawing/2014/main" val="10000"/>
                  </a:ext>
                </a:extLst>
              </a:tr>
              <a:tr h="2837376">
                <a:tc>
                  <a:txBody>
                    <a:bodyPr/>
                    <a:lstStyle/>
                    <a:p>
                      <a:pPr marL="171450" indent="-171450">
                        <a:buFont typeface="Arial" panose="020B0604020202020204" pitchFamily="34" charset="0"/>
                        <a:buChar char="•"/>
                      </a:pPr>
                      <a:r>
                        <a:rPr lang="en-US" sz="1400" b="0" dirty="0">
                          <a:latin typeface="Arial"/>
                          <a:cs typeface="Arial"/>
                        </a:rPr>
                        <a:t>WAIS-IV Digit Span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a:cs typeface="Arial"/>
                        </a:rPr>
                        <a:t>WAIS</a:t>
                      </a:r>
                      <a:r>
                        <a:rPr lang="en-US" sz="1400" baseline="0" dirty="0">
                          <a:latin typeface="Arial"/>
                          <a:cs typeface="Arial"/>
                        </a:rPr>
                        <a:t> – IV Similarities</a:t>
                      </a:r>
                      <a:endParaRPr lang="en-US" sz="1400" b="0" dirty="0">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Arial"/>
                          <a:cs typeface="Arial"/>
                        </a:rPr>
                        <a:t>HVLT-R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a:cs typeface="Arial"/>
                        </a:rPr>
                        <a:t>Semantic Fluency (Animals)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a:cs typeface="Arial"/>
                        </a:rPr>
                        <a:t>Letter</a:t>
                      </a:r>
                      <a:r>
                        <a:rPr lang="en-US" sz="1400" baseline="0" dirty="0">
                          <a:latin typeface="Arial"/>
                          <a:cs typeface="Arial"/>
                        </a:rPr>
                        <a:t> Fluency (</a:t>
                      </a:r>
                      <a:r>
                        <a:rPr lang="en-US" sz="1400" dirty="0">
                          <a:latin typeface="Arial"/>
                          <a:cs typeface="Arial"/>
                        </a:rPr>
                        <a:t>FAS) </a:t>
                      </a:r>
                    </a:p>
                  </a:txBody>
                  <a:tcPr marL="68641" marR="68641" marT="34320" marB="3432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err="1">
                          <a:latin typeface="Arial"/>
                          <a:cs typeface="Arial"/>
                        </a:rPr>
                        <a:t>MoCA</a:t>
                      </a:r>
                      <a:endParaRPr lang="en-US" sz="1400" dirty="0">
                        <a:latin typeface="Arial"/>
                        <a:cs typeface="Arial"/>
                      </a:endParaRPr>
                    </a:p>
                    <a:p>
                      <a:pPr marL="285750" indent="-285750">
                        <a:buFont typeface="Arial"/>
                        <a:buChar char="•"/>
                      </a:pPr>
                      <a:r>
                        <a:rPr lang="en-US" sz="1400" baseline="0" dirty="0">
                          <a:latin typeface="Arial"/>
                          <a:cs typeface="Arial"/>
                        </a:rPr>
                        <a:t>TOPF</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Stroop Test (Victoria</a:t>
                      </a:r>
                      <a:r>
                        <a:rPr lang="en-US" sz="1400" baseline="0" dirty="0">
                          <a:latin typeface="Arial"/>
                          <a:cs typeface="Arial"/>
                        </a:rPr>
                        <a:t> Version)</a:t>
                      </a:r>
                    </a:p>
                    <a:p>
                      <a:pPr marL="285750" indent="-285750">
                        <a:buFont typeface="Arial"/>
                        <a:buChar char="•"/>
                      </a:pPr>
                      <a:r>
                        <a:rPr lang="en-US" sz="1400" baseline="0" dirty="0">
                          <a:latin typeface="Arial"/>
                          <a:cs typeface="Arial"/>
                        </a:rPr>
                        <a:t>SDMT (</a:t>
                      </a:r>
                      <a:r>
                        <a:rPr lang="en-US" sz="1400" baseline="0" dirty="0" err="1">
                          <a:latin typeface="Arial"/>
                          <a:cs typeface="Arial"/>
                        </a:rPr>
                        <a:t>WrittenOral</a:t>
                      </a:r>
                      <a:r>
                        <a:rPr lang="en-US" sz="1400" baseline="0" dirty="0">
                          <a:latin typeface="Arial"/>
                          <a:cs typeface="Arial"/>
                        </a:rPr>
                        <a: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WAIS-IV Vocabulary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BNT-2</a:t>
                      </a:r>
                    </a:p>
                    <a:p>
                      <a:pPr marL="285750" indent="-285750">
                        <a:buFont typeface="Arial"/>
                        <a:buChar char="•"/>
                      </a:pPr>
                      <a:r>
                        <a:rPr lang="en-US" sz="1400" dirty="0">
                          <a:latin typeface="Arial"/>
                          <a:cs typeface="Arial"/>
                        </a:rPr>
                        <a:t>Trail Making Test</a:t>
                      </a:r>
                    </a:p>
                  </a:txBody>
                  <a:tcPr marL="68641" marR="68641" marT="34320" marB="3432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WAIS-IV</a:t>
                      </a:r>
                      <a:r>
                        <a:rPr lang="en-US" sz="1400" baseline="0" dirty="0">
                          <a:latin typeface="Arial"/>
                          <a:cs typeface="Arial"/>
                        </a:rPr>
                        <a:t> Block Design</a:t>
                      </a:r>
                      <a:endParaRPr lang="en-US" sz="1400" dirty="0">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baseline="0" dirty="0">
                          <a:latin typeface="Arial"/>
                          <a:cs typeface="Arial"/>
                        </a:rPr>
                        <a:t>WMS-IV Visual Reproduction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WAIS-IV Matrix Reasoning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baseline="0" dirty="0">
                          <a:latin typeface="Arial"/>
                          <a:cs typeface="Arial"/>
                        </a:rPr>
                        <a:t>RCFT</a:t>
                      </a:r>
                    </a:p>
                    <a:p>
                      <a:pPr marL="0" indent="0">
                        <a:buFont typeface="Arial"/>
                        <a:buNone/>
                      </a:pPr>
                      <a:endParaRPr lang="en-US" sz="1400" dirty="0">
                        <a:latin typeface="Arial"/>
                        <a:cs typeface="Arial"/>
                      </a:endParaRPr>
                    </a:p>
                  </a:txBody>
                  <a:tcPr marL="68641" marR="68641" marT="34320" marB="34320"/>
                </a:tc>
                <a:extLst>
                  <a:ext uri="{0D108BD9-81ED-4DB2-BD59-A6C34878D82A}">
                    <a16:rowId xmlns:a16="http://schemas.microsoft.com/office/drawing/2014/main" val="2152895101"/>
                  </a:ext>
                </a:extLst>
              </a:tr>
            </a:tbl>
          </a:graphicData>
        </a:graphic>
      </p:graphicFrame>
      <p:pic>
        <p:nvPicPr>
          <p:cNvPr id="15" name="Content Placeholder 3">
            <a:extLst>
              <a:ext uri="{FF2B5EF4-FFF2-40B4-BE49-F238E27FC236}">
                <a16:creationId xmlns:a16="http://schemas.microsoft.com/office/drawing/2014/main" id="{162207C1-D577-4ED6-9DD3-D3DD5B6D65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224005" y="2097570"/>
            <a:ext cx="3544649" cy="2662859"/>
          </a:xfrm>
          <a:prstGeom prst="rect">
            <a:avLst/>
          </a:prstGeom>
        </p:spPr>
      </p:pic>
      <p:sp>
        <p:nvSpPr>
          <p:cNvPr id="2" name="TextBox 1">
            <a:extLst>
              <a:ext uri="{FF2B5EF4-FFF2-40B4-BE49-F238E27FC236}">
                <a16:creationId xmlns:a16="http://schemas.microsoft.com/office/drawing/2014/main" id="{A79D69C7-0162-4CA1-96F0-3F1488259286}"/>
              </a:ext>
            </a:extLst>
          </p:cNvPr>
          <p:cNvSpPr txBox="1"/>
          <p:nvPr/>
        </p:nvSpPr>
        <p:spPr>
          <a:xfrm>
            <a:off x="550888" y="5330757"/>
            <a:ext cx="898420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Level of assistant input depends on client motor/sensory abilities, level of cognitive/ behavioural function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93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BF4B32-6A3C-4848-833A-6ADFBD434663}"/>
              </a:ext>
            </a:extLst>
          </p:cNvPr>
          <p:cNvSpPr>
            <a:spLocks noGrp="1"/>
          </p:cNvSpPr>
          <p:nvPr>
            <p:ph type="title"/>
          </p:nvPr>
        </p:nvSpPr>
        <p:spPr/>
        <p:txBody>
          <a:bodyPr/>
          <a:lstStyle/>
          <a:p>
            <a:endParaRPr lang="en-AU"/>
          </a:p>
        </p:txBody>
      </p:sp>
      <p:sp>
        <p:nvSpPr>
          <p:cNvPr id="6" name="Text Placeholder 5">
            <a:extLst>
              <a:ext uri="{FF2B5EF4-FFF2-40B4-BE49-F238E27FC236}">
                <a16:creationId xmlns:a16="http://schemas.microsoft.com/office/drawing/2014/main" id="{BE56BCE2-D9DA-4256-8D3D-9E3F0447CA31}"/>
              </a:ext>
            </a:extLst>
          </p:cNvPr>
          <p:cNvSpPr>
            <a:spLocks noGrp="1"/>
          </p:cNvSpPr>
          <p:nvPr>
            <p:ph type="body" sz="half" idx="2"/>
          </p:nvPr>
        </p:nvSpPr>
        <p:spPr/>
        <p:txBody>
          <a:bodyPr/>
          <a:lstStyle/>
          <a:p>
            <a:endParaRPr lang="en-AU"/>
          </a:p>
        </p:txBody>
      </p:sp>
      <p:graphicFrame>
        <p:nvGraphicFramePr>
          <p:cNvPr id="3" name="Table 2">
            <a:extLst>
              <a:ext uri="{FF2B5EF4-FFF2-40B4-BE49-F238E27FC236}">
                <a16:creationId xmlns:a16="http://schemas.microsoft.com/office/drawing/2014/main" id="{7C5D6401-9D16-4875-849E-B0568E1CB82D}"/>
              </a:ext>
            </a:extLst>
          </p:cNvPr>
          <p:cNvGraphicFramePr>
            <a:graphicFrameLocks noGrp="1"/>
          </p:cNvGraphicFramePr>
          <p:nvPr/>
        </p:nvGraphicFramePr>
        <p:xfrm>
          <a:off x="507076" y="239553"/>
          <a:ext cx="5414346" cy="6104574"/>
        </p:xfrm>
        <a:graphic>
          <a:graphicData uri="http://schemas.openxmlformats.org/drawingml/2006/table">
            <a:tbl>
              <a:tblPr firstRow="1" bandRow="1">
                <a:tableStyleId>{5C22544A-7EE6-4342-B048-85BDC9FD1C3A}</a:tableStyleId>
              </a:tblPr>
              <a:tblGrid>
                <a:gridCol w="2620802">
                  <a:extLst>
                    <a:ext uri="{9D8B030D-6E8A-4147-A177-3AD203B41FA5}">
                      <a16:colId xmlns:a16="http://schemas.microsoft.com/office/drawing/2014/main" val="1891915830"/>
                    </a:ext>
                  </a:extLst>
                </a:gridCol>
                <a:gridCol w="2793544">
                  <a:extLst>
                    <a:ext uri="{9D8B030D-6E8A-4147-A177-3AD203B41FA5}">
                      <a16:colId xmlns:a16="http://schemas.microsoft.com/office/drawing/2014/main" val="104476774"/>
                    </a:ext>
                  </a:extLst>
                </a:gridCol>
              </a:tblGrid>
              <a:tr h="865029">
                <a:tc gridSpan="2">
                  <a:txBody>
                    <a:bodyPr/>
                    <a:lstStyle/>
                    <a:p>
                      <a:pPr algn="ctr"/>
                      <a:r>
                        <a:rPr lang="en-AU" sz="3600" dirty="0"/>
                        <a:t>Within Clinic Model</a:t>
                      </a:r>
                    </a:p>
                  </a:txBody>
                  <a:tcPr/>
                </a:tc>
                <a:tc hMerge="1">
                  <a:txBody>
                    <a:bodyPr/>
                    <a:lstStyle/>
                    <a:p>
                      <a:endParaRPr lang="en-AU" dirty="0"/>
                    </a:p>
                  </a:txBody>
                  <a:tcPr/>
                </a:tc>
                <a:extLst>
                  <a:ext uri="{0D108BD9-81ED-4DB2-BD59-A6C34878D82A}">
                    <a16:rowId xmlns:a16="http://schemas.microsoft.com/office/drawing/2014/main" val="320184333"/>
                  </a:ext>
                </a:extLst>
              </a:tr>
              <a:tr h="865029">
                <a:tc>
                  <a:txBody>
                    <a:bodyPr/>
                    <a:lstStyle/>
                    <a:p>
                      <a:r>
                        <a:rPr lang="en-AU" b="1" dirty="0"/>
                        <a:t>Location</a:t>
                      </a:r>
                    </a:p>
                  </a:txBody>
                  <a:tcPr/>
                </a:tc>
                <a:tc>
                  <a:txBody>
                    <a:bodyPr/>
                    <a:lstStyle/>
                    <a:p>
                      <a:r>
                        <a:rPr lang="en-AU" dirty="0"/>
                        <a:t>Clinician and Client in adjacent rooms, or at least at social distance</a:t>
                      </a:r>
                    </a:p>
                  </a:txBody>
                  <a:tcPr/>
                </a:tc>
                <a:extLst>
                  <a:ext uri="{0D108BD9-81ED-4DB2-BD59-A6C34878D82A}">
                    <a16:rowId xmlns:a16="http://schemas.microsoft.com/office/drawing/2014/main" val="1749982342"/>
                  </a:ext>
                </a:extLst>
              </a:tr>
              <a:tr h="865029">
                <a:tc>
                  <a:txBody>
                    <a:bodyPr/>
                    <a:lstStyle/>
                    <a:p>
                      <a:r>
                        <a:rPr lang="en-AU" b="1" dirty="0"/>
                        <a:t>Trained Assistant Required?</a:t>
                      </a:r>
                    </a:p>
                  </a:txBody>
                  <a:tcPr/>
                </a:tc>
                <a:tc>
                  <a:txBody>
                    <a:bodyPr/>
                    <a:lstStyle/>
                    <a:p>
                      <a:r>
                        <a:rPr lang="en-AU" dirty="0"/>
                        <a:t>No</a:t>
                      </a:r>
                    </a:p>
                  </a:txBody>
                  <a:tcPr/>
                </a:tc>
                <a:extLst>
                  <a:ext uri="{0D108BD9-81ED-4DB2-BD59-A6C34878D82A}">
                    <a16:rowId xmlns:a16="http://schemas.microsoft.com/office/drawing/2014/main" val="1301381502"/>
                  </a:ext>
                </a:extLst>
              </a:tr>
              <a:tr h="865029">
                <a:tc>
                  <a:txBody>
                    <a:bodyPr/>
                    <a:lstStyle/>
                    <a:p>
                      <a:r>
                        <a:rPr lang="en-AU" b="1" dirty="0"/>
                        <a:t>Restrictions to Test Selections</a:t>
                      </a:r>
                    </a:p>
                  </a:txBody>
                  <a:tcPr/>
                </a:tc>
                <a:tc>
                  <a:txBody>
                    <a:bodyPr/>
                    <a:lstStyle/>
                    <a:p>
                      <a:r>
                        <a:rPr lang="en-AU" dirty="0"/>
                        <a:t>Some</a:t>
                      </a:r>
                    </a:p>
                  </a:txBody>
                  <a:tcPr/>
                </a:tc>
                <a:extLst>
                  <a:ext uri="{0D108BD9-81ED-4DB2-BD59-A6C34878D82A}">
                    <a16:rowId xmlns:a16="http://schemas.microsoft.com/office/drawing/2014/main" val="3565087813"/>
                  </a:ext>
                </a:extLst>
              </a:tr>
              <a:tr h="865029">
                <a:tc>
                  <a:txBody>
                    <a:bodyPr/>
                    <a:lstStyle/>
                    <a:p>
                      <a:r>
                        <a:rPr lang="en-AU" b="1" dirty="0"/>
                        <a:t>Cognitive/Sensory/Motor requirements of Client</a:t>
                      </a:r>
                    </a:p>
                  </a:txBody>
                  <a:tcPr/>
                </a:tc>
                <a:tc>
                  <a:txBody>
                    <a:bodyPr/>
                    <a:lstStyle/>
                    <a:p>
                      <a:r>
                        <a:rPr lang="en-AU" dirty="0"/>
                        <a:t>Some</a:t>
                      </a:r>
                    </a:p>
                  </a:txBody>
                  <a:tcPr/>
                </a:tc>
                <a:extLst>
                  <a:ext uri="{0D108BD9-81ED-4DB2-BD59-A6C34878D82A}">
                    <a16:rowId xmlns:a16="http://schemas.microsoft.com/office/drawing/2014/main" val="2832034450"/>
                  </a:ext>
                </a:extLst>
              </a:tr>
              <a:tr h="865029">
                <a:tc>
                  <a:txBody>
                    <a:bodyPr/>
                    <a:lstStyle/>
                    <a:p>
                      <a:r>
                        <a:rPr lang="en-AU" b="1" dirty="0"/>
                        <a:t>Travel Requirements</a:t>
                      </a:r>
                    </a:p>
                  </a:txBody>
                  <a:tcPr/>
                </a:tc>
                <a:tc>
                  <a:txBody>
                    <a:bodyPr/>
                    <a:lstStyle/>
                    <a:p>
                      <a:r>
                        <a:rPr lang="en-AU" dirty="0"/>
                        <a:t>Both clinician and client need to travel</a:t>
                      </a:r>
                    </a:p>
                  </a:txBody>
                  <a:tcPr/>
                </a:tc>
                <a:extLst>
                  <a:ext uri="{0D108BD9-81ED-4DB2-BD59-A6C34878D82A}">
                    <a16:rowId xmlns:a16="http://schemas.microsoft.com/office/drawing/2014/main" val="2293428014"/>
                  </a:ext>
                </a:extLst>
              </a:tr>
              <a:tr h="865029">
                <a:tc>
                  <a:txBody>
                    <a:bodyPr/>
                    <a:lstStyle/>
                    <a:p>
                      <a:r>
                        <a:rPr lang="en-AU" b="1" dirty="0"/>
                        <a:t>Meeting Social Distancing Requirements?</a:t>
                      </a:r>
                    </a:p>
                  </a:txBody>
                  <a:tcPr/>
                </a:tc>
                <a:tc>
                  <a:txBody>
                    <a:bodyPr/>
                    <a:lstStyle/>
                    <a:p>
                      <a:r>
                        <a:rPr lang="en-AU" dirty="0"/>
                        <a:t>Yes</a:t>
                      </a:r>
                    </a:p>
                  </a:txBody>
                  <a:tcPr/>
                </a:tc>
                <a:extLst>
                  <a:ext uri="{0D108BD9-81ED-4DB2-BD59-A6C34878D82A}">
                    <a16:rowId xmlns:a16="http://schemas.microsoft.com/office/drawing/2014/main" val="2185244182"/>
                  </a:ext>
                </a:extLst>
              </a:tr>
            </a:tbl>
          </a:graphicData>
        </a:graphic>
      </p:graphicFrame>
      <p:pic>
        <p:nvPicPr>
          <p:cNvPr id="1026" name="Picture 2" descr="Sexual Health - Nepean Blue Mountains Local Health District">
            <a:extLst>
              <a:ext uri="{FF2B5EF4-FFF2-40B4-BE49-F238E27FC236}">
                <a16:creationId xmlns:a16="http://schemas.microsoft.com/office/drawing/2014/main" id="{4B77F4DA-9AA3-4270-A0D9-7FC0C7311627}"/>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68" b="1068"/>
          <a:stretch>
            <a:fillRect/>
          </a:stretch>
        </p:blipFill>
        <p:spPr bwMode="auto">
          <a:xfrm>
            <a:off x="6375400" y="1983990"/>
            <a:ext cx="3961674" cy="38770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13">
            <a:extLst>
              <a:ext uri="{FF2B5EF4-FFF2-40B4-BE49-F238E27FC236}">
                <a16:creationId xmlns:a16="http://schemas.microsoft.com/office/drawing/2014/main" id="{C28B27C1-8279-40AC-8251-D7F5EE2BE267}"/>
              </a:ext>
            </a:extLst>
          </p:cNvPr>
          <p:cNvSpPr>
            <a:spLocks noChangeArrowheads="1"/>
          </p:cNvSpPr>
          <p:nvPr/>
        </p:nvSpPr>
        <p:spPr bwMode="auto">
          <a:xfrm>
            <a:off x="7673922" y="3735286"/>
            <a:ext cx="188248" cy="182880"/>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Oval 16">
            <a:extLst>
              <a:ext uri="{FF2B5EF4-FFF2-40B4-BE49-F238E27FC236}">
                <a16:creationId xmlns:a16="http://schemas.microsoft.com/office/drawing/2014/main" id="{062EE55A-5FA1-4F2E-8998-64DF8C8E3618}"/>
              </a:ext>
            </a:extLst>
          </p:cNvPr>
          <p:cNvSpPr>
            <a:spLocks noChangeArrowheads="1"/>
          </p:cNvSpPr>
          <p:nvPr/>
        </p:nvSpPr>
        <p:spPr bwMode="auto">
          <a:xfrm>
            <a:off x="8788120" y="4308362"/>
            <a:ext cx="334869" cy="314355"/>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5B37FC4A-5CB1-44B5-B557-872702AE813F}"/>
              </a:ext>
            </a:extLst>
          </p:cNvPr>
          <p:cNvCxnSpPr>
            <a:cxnSpLocks/>
            <a:stCxn id="8" idx="1"/>
          </p:cNvCxnSpPr>
          <p:nvPr/>
        </p:nvCxnSpPr>
        <p:spPr>
          <a:xfrm flipH="1" flipV="1">
            <a:off x="7768046" y="3840480"/>
            <a:ext cx="1069114" cy="51391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4016ABE-5402-43AD-84B7-9B08A921559B}"/>
              </a:ext>
            </a:extLst>
          </p:cNvPr>
          <p:cNvSpPr txBox="1"/>
          <p:nvPr/>
        </p:nvSpPr>
        <p:spPr>
          <a:xfrm>
            <a:off x="7222771" y="1179484"/>
            <a:ext cx="33929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NEW for COVID-19!!!</a:t>
            </a:r>
          </a:p>
        </p:txBody>
      </p:sp>
    </p:spTree>
    <p:extLst>
      <p:ext uri="{BB962C8B-B14F-4D97-AF65-F5344CB8AC3E}">
        <p14:creationId xmlns:p14="http://schemas.microsoft.com/office/powerpoint/2010/main" val="1320833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US" dirty="0"/>
              <a:t>Within Clinic Model</a:t>
            </a:r>
          </a:p>
        </p:txBody>
      </p:sp>
      <p:pic>
        <p:nvPicPr>
          <p:cNvPr id="7" name="Picture 6" descr="Screen Shot 2018-06-25 at 2.22.0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9947" y="828001"/>
            <a:ext cx="3114447" cy="2321540"/>
          </a:xfrm>
          <a:prstGeom prst="rect">
            <a:avLst/>
          </a:prstGeom>
        </p:spPr>
      </p:pic>
      <p:pic>
        <p:nvPicPr>
          <p:cNvPr id="8" name="Picture 7" descr="Screen Shot 2018-06-25 at 2.15.14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9947" y="3636327"/>
            <a:ext cx="3114447" cy="2190247"/>
          </a:xfrm>
          <a:prstGeom prst="rect">
            <a:avLst/>
          </a:prstGeom>
        </p:spPr>
      </p:pic>
      <p:sp>
        <p:nvSpPr>
          <p:cNvPr id="9" name="TextBox 8"/>
          <p:cNvSpPr txBox="1"/>
          <p:nvPr/>
        </p:nvSpPr>
        <p:spPr>
          <a:xfrm>
            <a:off x="8474563" y="480233"/>
            <a:ext cx="22192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Client Site</a:t>
            </a:r>
          </a:p>
        </p:txBody>
      </p:sp>
      <p:sp>
        <p:nvSpPr>
          <p:cNvPr id="10" name="TextBox 9"/>
          <p:cNvSpPr txBox="1"/>
          <p:nvPr/>
        </p:nvSpPr>
        <p:spPr>
          <a:xfrm>
            <a:off x="8485235" y="3295487"/>
            <a:ext cx="31144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Clinician View (Camera B) </a:t>
            </a:r>
          </a:p>
        </p:txBody>
      </p:sp>
      <p:sp>
        <p:nvSpPr>
          <p:cNvPr id="11" name="TextBox 10"/>
          <p:cNvSpPr txBox="1"/>
          <p:nvPr/>
        </p:nvSpPr>
        <p:spPr>
          <a:xfrm>
            <a:off x="8207154" y="981811"/>
            <a:ext cx="13340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Camera A</a:t>
            </a:r>
          </a:p>
        </p:txBody>
      </p:sp>
      <p:sp>
        <p:nvSpPr>
          <p:cNvPr id="12" name="TextBox 11"/>
          <p:cNvSpPr txBox="1"/>
          <p:nvPr/>
        </p:nvSpPr>
        <p:spPr>
          <a:xfrm>
            <a:off x="10779227" y="471097"/>
            <a:ext cx="13340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Camera B</a:t>
            </a:r>
          </a:p>
        </p:txBody>
      </p:sp>
      <p:cxnSp>
        <p:nvCxnSpPr>
          <p:cNvPr id="13" name="Straight Arrow Connector 12"/>
          <p:cNvCxnSpPr/>
          <p:nvPr/>
        </p:nvCxnSpPr>
        <p:spPr>
          <a:xfrm>
            <a:off x="9231711" y="1163232"/>
            <a:ext cx="127002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11003350" y="760213"/>
            <a:ext cx="357525" cy="2215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7" name="Table 16">
            <a:extLst>
              <a:ext uri="{FF2B5EF4-FFF2-40B4-BE49-F238E27FC236}">
                <a16:creationId xmlns:a16="http://schemas.microsoft.com/office/drawing/2014/main" id="{902A0A27-F886-43E6-8A04-B052AF5FA20B}"/>
              </a:ext>
            </a:extLst>
          </p:cNvPr>
          <p:cNvGraphicFramePr>
            <a:graphicFrameLocks noGrp="1"/>
          </p:cNvGraphicFramePr>
          <p:nvPr>
            <p:extLst>
              <p:ext uri="{D42A27DB-BD31-4B8C-83A1-F6EECF244321}">
                <p14:modId xmlns:p14="http://schemas.microsoft.com/office/powerpoint/2010/main" val="1059057808"/>
              </p:ext>
            </p:extLst>
          </p:nvPr>
        </p:nvGraphicFramePr>
        <p:xfrm>
          <a:off x="437764" y="1337001"/>
          <a:ext cx="5543076" cy="4335684"/>
        </p:xfrm>
        <a:graphic>
          <a:graphicData uri="http://schemas.openxmlformats.org/drawingml/2006/table">
            <a:tbl>
              <a:tblPr firstRow="1" bandRow="1">
                <a:tableStyleId>{5A111915-BE36-4E01-A7E5-04B1672EAD32}</a:tableStyleId>
              </a:tblPr>
              <a:tblGrid>
                <a:gridCol w="1847692">
                  <a:extLst>
                    <a:ext uri="{9D8B030D-6E8A-4147-A177-3AD203B41FA5}">
                      <a16:colId xmlns:a16="http://schemas.microsoft.com/office/drawing/2014/main" val="20000"/>
                    </a:ext>
                  </a:extLst>
                </a:gridCol>
                <a:gridCol w="1847692">
                  <a:extLst>
                    <a:ext uri="{9D8B030D-6E8A-4147-A177-3AD203B41FA5}">
                      <a16:colId xmlns:a16="http://schemas.microsoft.com/office/drawing/2014/main" val="892078356"/>
                    </a:ext>
                  </a:extLst>
                </a:gridCol>
                <a:gridCol w="1847692">
                  <a:extLst>
                    <a:ext uri="{9D8B030D-6E8A-4147-A177-3AD203B41FA5}">
                      <a16:colId xmlns:a16="http://schemas.microsoft.com/office/drawing/2014/main" val="20001"/>
                    </a:ext>
                  </a:extLst>
                </a:gridCol>
              </a:tblGrid>
              <a:tr h="953612">
                <a:tc>
                  <a:txBody>
                    <a:bodyPr/>
                    <a:lstStyle/>
                    <a:p>
                      <a:pPr algn="ctr"/>
                      <a:r>
                        <a:rPr lang="en-US" sz="1400" dirty="0">
                          <a:latin typeface="Arial"/>
                          <a:cs typeface="Arial"/>
                        </a:rPr>
                        <a:t>No Modification Required</a:t>
                      </a:r>
                    </a:p>
                  </a:txBody>
                  <a:tcPr marL="68641" marR="68641" marT="34320" marB="34320">
                    <a:solidFill>
                      <a:schemeClr val="accent5">
                        <a:lumMod val="50000"/>
                      </a:schemeClr>
                    </a:solidFill>
                  </a:tcPr>
                </a:tc>
                <a:tc>
                  <a:txBody>
                    <a:bodyPr/>
                    <a:lstStyle/>
                    <a:p>
                      <a:pPr algn="ctr"/>
                      <a:r>
                        <a:rPr lang="en-US" sz="1400" dirty="0">
                          <a:latin typeface="Arial"/>
                          <a:cs typeface="Arial"/>
                        </a:rPr>
                        <a:t>Screen Share Stimulus Materials</a:t>
                      </a:r>
                    </a:p>
                  </a:txBody>
                  <a:tcPr marL="68641" marR="68641" marT="34320" marB="34320">
                    <a:solidFill>
                      <a:schemeClr val="accent5">
                        <a:lumMod val="50000"/>
                      </a:schemeClr>
                    </a:solidFill>
                  </a:tcPr>
                </a:tc>
                <a:tc>
                  <a:txBody>
                    <a:bodyPr/>
                    <a:lstStyle/>
                    <a:p>
                      <a:pPr algn="ctr"/>
                      <a:r>
                        <a:rPr lang="en-US" sz="1400" dirty="0">
                          <a:latin typeface="Arial"/>
                          <a:cs typeface="Arial"/>
                        </a:rPr>
                        <a:t>Forms in </a:t>
                      </a:r>
                      <a:r>
                        <a:rPr lang="en-US" sz="1400" dirty="0" err="1">
                          <a:latin typeface="Arial"/>
                          <a:cs typeface="Arial"/>
                        </a:rPr>
                        <a:t>Coloured</a:t>
                      </a:r>
                      <a:r>
                        <a:rPr lang="en-US" sz="1400" dirty="0">
                          <a:latin typeface="Arial"/>
                          <a:cs typeface="Arial"/>
                        </a:rPr>
                        <a:t> Folders </a:t>
                      </a:r>
                    </a:p>
                    <a:p>
                      <a:pPr algn="ctr"/>
                      <a:r>
                        <a:rPr lang="en-US" sz="1400" dirty="0">
                          <a:latin typeface="Arial"/>
                          <a:cs typeface="Arial"/>
                        </a:rPr>
                        <a:t>Materials on hand</a:t>
                      </a:r>
                    </a:p>
                  </a:txBody>
                  <a:tcPr marL="68641" marR="68641" marT="34320" marB="34320">
                    <a:solidFill>
                      <a:schemeClr val="accent5">
                        <a:lumMod val="50000"/>
                      </a:schemeClr>
                    </a:solidFill>
                  </a:tcPr>
                </a:tc>
                <a:extLst>
                  <a:ext uri="{0D108BD9-81ED-4DB2-BD59-A6C34878D82A}">
                    <a16:rowId xmlns:a16="http://schemas.microsoft.com/office/drawing/2014/main" val="10000"/>
                  </a:ext>
                </a:extLst>
              </a:tr>
              <a:tr h="3382072">
                <a:tc>
                  <a:txBody>
                    <a:bodyPr/>
                    <a:lstStyle/>
                    <a:p>
                      <a:pPr marL="171450" indent="-171450">
                        <a:buFont typeface="Arial" panose="020B0604020202020204" pitchFamily="34" charset="0"/>
                        <a:buChar char="•"/>
                      </a:pPr>
                      <a:r>
                        <a:rPr lang="en-US" sz="1400" b="0" dirty="0">
                          <a:latin typeface="Arial"/>
                          <a:cs typeface="Arial"/>
                        </a:rPr>
                        <a:t>WAIS-IV Digit Span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a:cs typeface="Arial"/>
                        </a:rPr>
                        <a:t>WAIS</a:t>
                      </a:r>
                      <a:r>
                        <a:rPr lang="en-US" sz="1400" baseline="0" dirty="0">
                          <a:latin typeface="Arial"/>
                          <a:cs typeface="Arial"/>
                        </a:rPr>
                        <a:t> – IV Similarities</a:t>
                      </a:r>
                      <a:endParaRPr lang="en-US" sz="1400" b="0" dirty="0">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Arial"/>
                          <a:cs typeface="Arial"/>
                        </a:rPr>
                        <a:t>HVLT-R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a:cs typeface="Arial"/>
                        </a:rPr>
                        <a:t>Semantic Fluency (Animals)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a:cs typeface="Arial"/>
                        </a:rPr>
                        <a:t>Letter</a:t>
                      </a:r>
                      <a:r>
                        <a:rPr lang="en-US" sz="1400" baseline="0" dirty="0">
                          <a:latin typeface="Arial"/>
                          <a:cs typeface="Arial"/>
                        </a:rPr>
                        <a:t> Fluency (</a:t>
                      </a:r>
                      <a:r>
                        <a:rPr lang="en-US" sz="1400" dirty="0">
                          <a:latin typeface="Arial"/>
                          <a:cs typeface="Arial"/>
                        </a:rPr>
                        <a:t>FAS) </a:t>
                      </a:r>
                    </a:p>
                  </a:txBody>
                  <a:tcPr marL="68641" marR="68641" marT="34320" marB="3432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baseline="0" dirty="0">
                          <a:latin typeface="Arial"/>
                          <a:cs typeface="Arial"/>
                        </a:rPr>
                        <a:t>TOPF</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WAIS-IV Vocabulary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WAIS-IV Matrix Reasoning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latin typeface="Arial"/>
                          <a:cs typeface="Arial"/>
                        </a:rPr>
                        <a:t>BNT-2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latin typeface="Arial"/>
                          <a:cs typeface="Arial"/>
                        </a:rPr>
                        <a:t>Stroop Test (Victoria</a:t>
                      </a:r>
                      <a:r>
                        <a:rPr lang="en-US" sz="1400" baseline="0" dirty="0">
                          <a:latin typeface="Arial"/>
                          <a:cs typeface="Arial"/>
                        </a:rPr>
                        <a:t> Version)</a:t>
                      </a:r>
                    </a:p>
                    <a:p>
                      <a:pPr marL="285750" indent="-285750">
                        <a:buFont typeface="Arial"/>
                        <a:buChar char="•"/>
                      </a:pPr>
                      <a:endParaRPr lang="en-US" sz="1400" dirty="0">
                        <a:latin typeface="Arial"/>
                        <a:cs typeface="Arial"/>
                      </a:endParaRPr>
                    </a:p>
                  </a:txBody>
                  <a:tcPr marL="68641" marR="68641" marT="34320" marB="3432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Trail Making Test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baseline="0" dirty="0">
                          <a:latin typeface="Arial"/>
                          <a:cs typeface="Arial"/>
                        </a:rPr>
                        <a:t>SDMT (Written/Oral)</a:t>
                      </a:r>
                    </a:p>
                    <a:p>
                      <a:pPr marL="285750" indent="-285750">
                        <a:buFont typeface="Arial"/>
                        <a:buChar char="•"/>
                      </a:pPr>
                      <a:endParaRPr lang="en-US" sz="1400" dirty="0">
                        <a:latin typeface="Arial"/>
                        <a:cs typeface="Arial"/>
                      </a:endParaRPr>
                    </a:p>
                  </a:txBody>
                  <a:tcPr marL="68641" marR="68641" marT="34320" marB="34320"/>
                </a:tc>
                <a:extLst>
                  <a:ext uri="{0D108BD9-81ED-4DB2-BD59-A6C34878D82A}">
                    <a16:rowId xmlns:a16="http://schemas.microsoft.com/office/drawing/2014/main" val="2152895101"/>
                  </a:ext>
                </a:extLst>
              </a:tr>
            </a:tbl>
          </a:graphicData>
        </a:graphic>
      </p:graphicFrame>
      <p:pic>
        <p:nvPicPr>
          <p:cNvPr id="2" name="Picture 1">
            <a:extLst>
              <a:ext uri="{FF2B5EF4-FFF2-40B4-BE49-F238E27FC236}">
                <a16:creationId xmlns:a16="http://schemas.microsoft.com/office/drawing/2014/main" id="{7E5D3C8E-55CC-406B-9CE9-164875F28926}"/>
              </a:ext>
            </a:extLst>
          </p:cNvPr>
          <p:cNvPicPr>
            <a:picLocks noChangeAspect="1"/>
          </p:cNvPicPr>
          <p:nvPr/>
        </p:nvPicPr>
        <p:blipFill>
          <a:blip r:embed="rId5"/>
          <a:stretch>
            <a:fillRect/>
          </a:stretch>
        </p:blipFill>
        <p:spPr>
          <a:xfrm>
            <a:off x="3388074" y="4238754"/>
            <a:ext cx="1781424" cy="1280043"/>
          </a:xfrm>
          <a:prstGeom prst="rect">
            <a:avLst/>
          </a:prstGeom>
        </p:spPr>
      </p:pic>
      <p:sp>
        <p:nvSpPr>
          <p:cNvPr id="15" name="TextBox 14">
            <a:extLst>
              <a:ext uri="{FF2B5EF4-FFF2-40B4-BE49-F238E27FC236}">
                <a16:creationId xmlns:a16="http://schemas.microsoft.com/office/drawing/2014/main" id="{86F7AD5C-5DCE-43F4-A807-2F75CA43A456}"/>
              </a:ext>
            </a:extLst>
          </p:cNvPr>
          <p:cNvSpPr txBox="1"/>
          <p:nvPr/>
        </p:nvSpPr>
        <p:spPr>
          <a:xfrm>
            <a:off x="6139580" y="2803044"/>
            <a:ext cx="2070314"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Online Admin of </a:t>
            </a:r>
            <a:r>
              <a:rPr kumimoji="0" lang="en-AU" sz="1600" b="0" i="0" u="none" strike="noStrike" kern="1200" cap="none" spc="0" normalizeH="0" baseline="0" noProof="0" dirty="0" err="1">
                <a:ln>
                  <a:noFill/>
                </a:ln>
                <a:solidFill>
                  <a:prstClr val="black"/>
                </a:solidFill>
                <a:effectLst/>
                <a:uLnTx/>
                <a:uFillTx/>
                <a:latin typeface="Calibri" panose="020F0502020204030204"/>
                <a:ea typeface="+mn-ea"/>
                <a:cs typeface="+mn-cs"/>
              </a:rPr>
              <a:t>MoCA</a:t>
            </a: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 has been released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Check publisher permissions</a:t>
            </a:r>
          </a:p>
        </p:txBody>
      </p:sp>
      <p:pic>
        <p:nvPicPr>
          <p:cNvPr id="4" name="Picture 3">
            <a:extLst>
              <a:ext uri="{FF2B5EF4-FFF2-40B4-BE49-F238E27FC236}">
                <a16:creationId xmlns:a16="http://schemas.microsoft.com/office/drawing/2014/main" id="{48283CD5-3000-426D-B9B2-1D74D7BA24E0}"/>
              </a:ext>
            </a:extLst>
          </p:cNvPr>
          <p:cNvPicPr>
            <a:picLocks noChangeAspect="1"/>
          </p:cNvPicPr>
          <p:nvPr/>
        </p:nvPicPr>
        <p:blipFill>
          <a:blip r:embed="rId6"/>
          <a:stretch>
            <a:fillRect/>
          </a:stretch>
        </p:blipFill>
        <p:spPr>
          <a:xfrm>
            <a:off x="3388074" y="4238754"/>
            <a:ext cx="284608" cy="255166"/>
          </a:xfrm>
          <a:prstGeom prst="rect">
            <a:avLst/>
          </a:prstGeom>
        </p:spPr>
      </p:pic>
      <p:sp>
        <p:nvSpPr>
          <p:cNvPr id="5" name="Rectangle 4">
            <a:extLst>
              <a:ext uri="{FF2B5EF4-FFF2-40B4-BE49-F238E27FC236}">
                <a16:creationId xmlns:a16="http://schemas.microsoft.com/office/drawing/2014/main" id="{BD36D2E9-BC80-4A19-95B1-5A55F0462952}"/>
              </a:ext>
            </a:extLst>
          </p:cNvPr>
          <p:cNvSpPr/>
          <p:nvPr/>
        </p:nvSpPr>
        <p:spPr>
          <a:xfrm>
            <a:off x="3388074" y="5344716"/>
            <a:ext cx="1088760"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RCFT</a:t>
            </a:r>
          </a:p>
        </p:txBody>
      </p:sp>
    </p:spTree>
    <p:extLst>
      <p:ext uri="{BB962C8B-B14F-4D97-AF65-F5344CB8AC3E}">
        <p14:creationId xmlns:p14="http://schemas.microsoft.com/office/powerpoint/2010/main" val="3078373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AutoShape 4" descr="Image result for twitter">
            <a:extLst>
              <a:ext uri="{FF2B5EF4-FFF2-40B4-BE49-F238E27FC236}">
                <a16:creationId xmlns:a16="http://schemas.microsoft.com/office/drawing/2014/main" id="{0027E5B3-7C73-4A9D-9C74-8DF1B0909ED5}"/>
              </a:ext>
            </a:extLst>
          </p:cNvPr>
          <p:cNvSpPr>
            <a:spLocks noChangeAspect="1" noChangeArrowheads="1"/>
          </p:cNvSpPr>
          <p:nvPr/>
        </p:nvSpPr>
        <p:spPr bwMode="auto">
          <a:xfrm>
            <a:off x="5133975" y="2528889"/>
            <a:ext cx="1924050" cy="1800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2">
            <a:extLst>
              <a:ext uri="{FF2B5EF4-FFF2-40B4-BE49-F238E27FC236}">
                <a16:creationId xmlns:a16="http://schemas.microsoft.com/office/drawing/2014/main" id="{2C4CEC90-AE3B-415A-BE7F-02FBE2DE9039}"/>
              </a:ext>
            </a:extLst>
          </p:cNvPr>
          <p:cNvSpPr>
            <a:spLocks noGrp="1"/>
          </p:cNvSpPr>
          <p:nvPr>
            <p:ph type="ctrTitle"/>
          </p:nvPr>
        </p:nvSpPr>
        <p:spPr>
          <a:xfrm>
            <a:off x="3036776" y="2960961"/>
            <a:ext cx="6118448" cy="1368152"/>
          </a:xfrm>
        </p:spPr>
        <p:txBody>
          <a:bodyPr/>
          <a:lstStyle/>
          <a:p>
            <a:pPr>
              <a:spcAft>
                <a:spcPts val="1200"/>
              </a:spcAft>
            </a:pPr>
            <a:br>
              <a:rPr lang="en-GB" sz="2400" dirty="0">
                <a:latin typeface="Verdana" panose="020B0604030504040204" pitchFamily="34" charset="0"/>
                <a:ea typeface="Verdana" panose="020B0604030504040204" pitchFamily="34" charset="0"/>
                <a:cs typeface="Verdana" panose="020B0604030504040204" pitchFamily="34" charset="0"/>
              </a:rPr>
            </a:br>
            <a:br>
              <a:rPr lang="en-GB" sz="2400" i="1" dirty="0">
                <a:latin typeface="Verdana" panose="020B0604030504040204" pitchFamily="34" charset="0"/>
                <a:ea typeface="Verdana" panose="020B0604030504040204" pitchFamily="34" charset="0"/>
              </a:rPr>
            </a:br>
            <a:r>
              <a:rPr lang="en-GB" sz="2400" b="1" dirty="0">
                <a:latin typeface="Verdana" panose="020B0604030504040204" pitchFamily="34" charset="0"/>
                <a:ea typeface="Verdana" panose="020B0604030504040204" pitchFamily="34" charset="0"/>
              </a:rPr>
              <a:t>Dr Sarah Ghani (Chair) </a:t>
            </a:r>
            <a:br>
              <a:rPr lang="en-GB" sz="2400" dirty="0">
                <a:latin typeface="Verdana" panose="020B0604030504040204" pitchFamily="34" charset="0"/>
                <a:ea typeface="Verdana" panose="020B0604030504040204" pitchFamily="34" charset="0"/>
              </a:rPr>
            </a:br>
            <a:br>
              <a:rPr lang="en-GB" sz="2400" dirty="0">
                <a:latin typeface="Verdana" panose="020B0604030504040204" pitchFamily="34" charset="0"/>
                <a:ea typeface="Verdana" panose="020B0604030504040204" pitchFamily="34" charset="0"/>
              </a:rPr>
            </a:br>
            <a:br>
              <a:rPr lang="en-GB" sz="2400" i="1" dirty="0">
                <a:latin typeface="Verdana" panose="020B0604030504040204" pitchFamily="34" charset="0"/>
                <a:ea typeface="Verdana" panose="020B0604030504040204" pitchFamily="34" charset="0"/>
              </a:rPr>
            </a:br>
            <a:r>
              <a:rPr lang="en-GB" sz="2400" i="1" dirty="0">
                <a:latin typeface="Verdana" panose="020B0604030504040204" pitchFamily="34" charset="0"/>
                <a:ea typeface="Verdana" panose="020B0604030504040204" pitchFamily="34" charset="0"/>
              </a:rPr>
              <a:t>Chair of MSNAP Advisory Group</a:t>
            </a:r>
            <a:br>
              <a:rPr lang="en-GB" sz="2400" dirty="0">
                <a:latin typeface="Verdana" panose="020B0604030504040204" pitchFamily="34" charset="0"/>
                <a:ea typeface="Verdana" panose="020B0604030504040204" pitchFamily="34" charset="0"/>
              </a:rPr>
            </a:br>
            <a:br>
              <a:rPr lang="en-GB" sz="2800" dirty="0">
                <a:latin typeface="Verdana" panose="020B0604030504040204" pitchFamily="34" charset="0"/>
                <a:ea typeface="Verdana" panose="020B0604030504040204" pitchFamily="34" charset="0"/>
                <a:cs typeface="Verdana" panose="020B0604030504040204" pitchFamily="34" charset="0"/>
              </a:rPr>
            </a:br>
            <a:endParaRPr lang="en-GB" sz="2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130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B75FD4-156B-46D3-8DC5-86AA68E732C2}"/>
              </a:ext>
            </a:extLst>
          </p:cNvPr>
          <p:cNvSpPr>
            <a:spLocks noGrp="1"/>
          </p:cNvSpPr>
          <p:nvPr>
            <p:ph type="title"/>
          </p:nvPr>
        </p:nvSpPr>
        <p:spPr/>
        <p:txBody>
          <a:bodyPr/>
          <a:lstStyle/>
          <a:p>
            <a:r>
              <a:rPr lang="en-AU" dirty="0"/>
              <a:t>Within Clinic Test Administration</a:t>
            </a:r>
            <a:br>
              <a:rPr lang="en-AU" dirty="0"/>
            </a:br>
            <a:r>
              <a:rPr lang="en-AU" dirty="0"/>
              <a:t>Q-interactive</a:t>
            </a:r>
          </a:p>
        </p:txBody>
      </p:sp>
      <p:pic>
        <p:nvPicPr>
          <p:cNvPr id="7" name="Content Placeholder 6">
            <a:extLst>
              <a:ext uri="{FF2B5EF4-FFF2-40B4-BE49-F238E27FC236}">
                <a16:creationId xmlns:a16="http://schemas.microsoft.com/office/drawing/2014/main" id="{2B1006D1-2CE5-48E1-B1DE-694253521907}"/>
              </a:ext>
            </a:extLst>
          </p:cNvPr>
          <p:cNvPicPr>
            <a:picLocks noGrp="1" noChangeAspect="1"/>
          </p:cNvPicPr>
          <p:nvPr>
            <p:ph sz="half" idx="1"/>
          </p:nvPr>
        </p:nvPicPr>
        <p:blipFill>
          <a:blip r:embed="rId2"/>
          <a:stretch>
            <a:fillRect/>
          </a:stretch>
        </p:blipFill>
        <p:spPr>
          <a:xfrm>
            <a:off x="838200" y="2543969"/>
            <a:ext cx="5181600" cy="2914650"/>
          </a:xfrm>
          <a:prstGeom prst="rect">
            <a:avLst/>
          </a:prstGeom>
        </p:spPr>
      </p:pic>
      <p:pic>
        <p:nvPicPr>
          <p:cNvPr id="8" name="Content Placeholder 7">
            <a:extLst>
              <a:ext uri="{FF2B5EF4-FFF2-40B4-BE49-F238E27FC236}">
                <a16:creationId xmlns:a16="http://schemas.microsoft.com/office/drawing/2014/main" id="{0864B5D3-1703-447B-81FA-9F7BD7ECE246}"/>
              </a:ext>
            </a:extLst>
          </p:cNvPr>
          <p:cNvPicPr>
            <a:picLocks noGrp="1" noChangeAspect="1"/>
          </p:cNvPicPr>
          <p:nvPr>
            <p:ph sz="half" idx="2"/>
          </p:nvPr>
        </p:nvPicPr>
        <p:blipFill>
          <a:blip r:embed="rId3"/>
          <a:stretch>
            <a:fillRect/>
          </a:stretch>
        </p:blipFill>
        <p:spPr>
          <a:xfrm>
            <a:off x="6172200" y="2543969"/>
            <a:ext cx="5181600" cy="2914650"/>
          </a:xfrm>
          <a:prstGeom prst="rect">
            <a:avLst/>
          </a:prstGeom>
        </p:spPr>
      </p:pic>
      <p:pic>
        <p:nvPicPr>
          <p:cNvPr id="9" name="Picture 8">
            <a:extLst>
              <a:ext uri="{FF2B5EF4-FFF2-40B4-BE49-F238E27FC236}">
                <a16:creationId xmlns:a16="http://schemas.microsoft.com/office/drawing/2014/main" id="{1828F6FA-DA4B-478A-BF8E-755C234A37B8}"/>
              </a:ext>
            </a:extLst>
          </p:cNvPr>
          <p:cNvPicPr>
            <a:picLocks noChangeAspect="1"/>
          </p:cNvPicPr>
          <p:nvPr/>
        </p:nvPicPr>
        <p:blipFill>
          <a:blip r:embed="rId4"/>
          <a:stretch>
            <a:fillRect/>
          </a:stretch>
        </p:blipFill>
        <p:spPr>
          <a:xfrm>
            <a:off x="3272923" y="4295919"/>
            <a:ext cx="263356" cy="245194"/>
          </a:xfrm>
          <a:prstGeom prst="rect">
            <a:avLst/>
          </a:prstGeom>
        </p:spPr>
      </p:pic>
      <p:pic>
        <p:nvPicPr>
          <p:cNvPr id="10" name="Picture 9">
            <a:extLst>
              <a:ext uri="{FF2B5EF4-FFF2-40B4-BE49-F238E27FC236}">
                <a16:creationId xmlns:a16="http://schemas.microsoft.com/office/drawing/2014/main" id="{E24CA840-718F-4026-A4C4-D209C7AF9746}"/>
              </a:ext>
            </a:extLst>
          </p:cNvPr>
          <p:cNvPicPr>
            <a:picLocks noChangeAspect="1"/>
          </p:cNvPicPr>
          <p:nvPr/>
        </p:nvPicPr>
        <p:blipFill>
          <a:blip r:embed="rId4"/>
          <a:stretch>
            <a:fillRect/>
          </a:stretch>
        </p:blipFill>
        <p:spPr>
          <a:xfrm>
            <a:off x="3075402" y="4131313"/>
            <a:ext cx="176799" cy="164606"/>
          </a:xfrm>
          <a:prstGeom prst="rect">
            <a:avLst/>
          </a:prstGeom>
        </p:spPr>
      </p:pic>
      <p:sp>
        <p:nvSpPr>
          <p:cNvPr id="11" name="Oval 10">
            <a:extLst>
              <a:ext uri="{FF2B5EF4-FFF2-40B4-BE49-F238E27FC236}">
                <a16:creationId xmlns:a16="http://schemas.microsoft.com/office/drawing/2014/main" id="{70B78220-DC2B-4CB7-A2F0-DF0145025A55}"/>
              </a:ext>
            </a:extLst>
          </p:cNvPr>
          <p:cNvSpPr/>
          <p:nvPr/>
        </p:nvSpPr>
        <p:spPr>
          <a:xfrm>
            <a:off x="9126245" y="3586579"/>
            <a:ext cx="168676" cy="150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105325E-C923-418E-826B-6803FC83ACEC}"/>
              </a:ext>
            </a:extLst>
          </p:cNvPr>
          <p:cNvSpPr/>
          <p:nvPr/>
        </p:nvSpPr>
        <p:spPr>
          <a:xfrm>
            <a:off x="8380520" y="4590125"/>
            <a:ext cx="168676" cy="150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144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82CA1-D053-4F89-9CC7-018F4BFADCAD}"/>
              </a:ext>
            </a:extLst>
          </p:cNvPr>
          <p:cNvSpPr>
            <a:spLocks noGrp="1"/>
          </p:cNvSpPr>
          <p:nvPr>
            <p:ph type="title"/>
          </p:nvPr>
        </p:nvSpPr>
        <p:spPr/>
        <p:txBody>
          <a:bodyPr/>
          <a:lstStyle/>
          <a:p>
            <a:endParaRPr lang="en-AU"/>
          </a:p>
        </p:txBody>
      </p:sp>
      <p:pic>
        <p:nvPicPr>
          <p:cNvPr id="2" name="Picture Placeholder 1">
            <a:extLst>
              <a:ext uri="{FF2B5EF4-FFF2-40B4-BE49-F238E27FC236}">
                <a16:creationId xmlns:a16="http://schemas.microsoft.com/office/drawing/2014/main" id="{8E3219F8-E9B1-47FD-AA6B-F97AE2759E20}"/>
              </a:ext>
            </a:extLst>
          </p:cNvPr>
          <p:cNvPicPr>
            <a:picLocks noGrp="1" noChangeAspect="1"/>
          </p:cNvPicPr>
          <p:nvPr>
            <p:ph type="pic" idx="1"/>
          </p:nvPr>
        </p:nvPicPr>
        <p:blipFill>
          <a:blip r:embed="rId3"/>
          <a:srcRect l="4268" r="4268"/>
          <a:stretch>
            <a:fillRect/>
          </a:stretch>
        </p:blipFill>
        <p:spPr>
          <a:xfrm>
            <a:off x="7187920" y="2723304"/>
            <a:ext cx="2992399" cy="2983652"/>
          </a:xfrm>
          <a:prstGeom prst="rect">
            <a:avLst/>
          </a:prstGeom>
        </p:spPr>
      </p:pic>
      <p:sp>
        <p:nvSpPr>
          <p:cNvPr id="6" name="Text Placeholder 5">
            <a:extLst>
              <a:ext uri="{FF2B5EF4-FFF2-40B4-BE49-F238E27FC236}">
                <a16:creationId xmlns:a16="http://schemas.microsoft.com/office/drawing/2014/main" id="{F89245BA-2458-40D6-AE02-9DFD55738F7C}"/>
              </a:ext>
            </a:extLst>
          </p:cNvPr>
          <p:cNvSpPr>
            <a:spLocks noGrp="1"/>
          </p:cNvSpPr>
          <p:nvPr>
            <p:ph type="body" sz="half" idx="2"/>
          </p:nvPr>
        </p:nvSpPr>
        <p:spPr/>
        <p:txBody>
          <a:bodyPr/>
          <a:lstStyle/>
          <a:p>
            <a:endParaRPr lang="en-AU"/>
          </a:p>
        </p:txBody>
      </p:sp>
      <p:graphicFrame>
        <p:nvGraphicFramePr>
          <p:cNvPr id="3" name="Table 2">
            <a:extLst>
              <a:ext uri="{FF2B5EF4-FFF2-40B4-BE49-F238E27FC236}">
                <a16:creationId xmlns:a16="http://schemas.microsoft.com/office/drawing/2014/main" id="{7C5D6401-9D16-4875-849E-B0568E1CB82D}"/>
              </a:ext>
            </a:extLst>
          </p:cNvPr>
          <p:cNvGraphicFramePr>
            <a:graphicFrameLocks noGrp="1"/>
          </p:cNvGraphicFramePr>
          <p:nvPr/>
        </p:nvGraphicFramePr>
        <p:xfrm>
          <a:off x="507076" y="239553"/>
          <a:ext cx="5414346" cy="6055203"/>
        </p:xfrm>
        <a:graphic>
          <a:graphicData uri="http://schemas.openxmlformats.org/drawingml/2006/table">
            <a:tbl>
              <a:tblPr firstRow="1" bandRow="1">
                <a:tableStyleId>{5C22544A-7EE6-4342-B048-85BDC9FD1C3A}</a:tableStyleId>
              </a:tblPr>
              <a:tblGrid>
                <a:gridCol w="2620802">
                  <a:extLst>
                    <a:ext uri="{9D8B030D-6E8A-4147-A177-3AD203B41FA5}">
                      <a16:colId xmlns:a16="http://schemas.microsoft.com/office/drawing/2014/main" val="1891915830"/>
                    </a:ext>
                  </a:extLst>
                </a:gridCol>
                <a:gridCol w="2793544">
                  <a:extLst>
                    <a:ext uri="{9D8B030D-6E8A-4147-A177-3AD203B41FA5}">
                      <a16:colId xmlns:a16="http://schemas.microsoft.com/office/drawing/2014/main" val="1410204629"/>
                    </a:ext>
                  </a:extLst>
                </a:gridCol>
              </a:tblGrid>
              <a:tr h="865029">
                <a:tc gridSpan="2">
                  <a:txBody>
                    <a:bodyPr/>
                    <a:lstStyle/>
                    <a:p>
                      <a:pPr algn="ctr"/>
                      <a:r>
                        <a:rPr lang="en-AU" sz="3600" dirty="0"/>
                        <a:t>Home Model</a:t>
                      </a:r>
                    </a:p>
                  </a:txBody>
                  <a:tcPr/>
                </a:tc>
                <a:tc hMerge="1">
                  <a:txBody>
                    <a:bodyPr/>
                    <a:lstStyle/>
                    <a:p>
                      <a:endParaRPr lang="en-AU" dirty="0"/>
                    </a:p>
                  </a:txBody>
                  <a:tcPr/>
                </a:tc>
                <a:extLst>
                  <a:ext uri="{0D108BD9-81ED-4DB2-BD59-A6C34878D82A}">
                    <a16:rowId xmlns:a16="http://schemas.microsoft.com/office/drawing/2014/main" val="320184333"/>
                  </a:ext>
                </a:extLst>
              </a:tr>
              <a:tr h="865029">
                <a:tc>
                  <a:txBody>
                    <a:bodyPr/>
                    <a:lstStyle/>
                    <a:p>
                      <a:r>
                        <a:rPr lang="en-AU" b="1" dirty="0"/>
                        <a:t>Location</a:t>
                      </a:r>
                    </a:p>
                  </a:txBody>
                  <a:tcPr/>
                </a:tc>
                <a:tc>
                  <a:txBody>
                    <a:bodyPr/>
                    <a:lstStyle/>
                    <a:p>
                      <a:r>
                        <a:rPr lang="en-AU" dirty="0"/>
                        <a:t>Clinician in clinic/home, Client at home</a:t>
                      </a:r>
                    </a:p>
                  </a:txBody>
                  <a:tcPr/>
                </a:tc>
                <a:extLst>
                  <a:ext uri="{0D108BD9-81ED-4DB2-BD59-A6C34878D82A}">
                    <a16:rowId xmlns:a16="http://schemas.microsoft.com/office/drawing/2014/main" val="1749982342"/>
                  </a:ext>
                </a:extLst>
              </a:tr>
              <a:tr h="865029">
                <a:tc>
                  <a:txBody>
                    <a:bodyPr/>
                    <a:lstStyle/>
                    <a:p>
                      <a:r>
                        <a:rPr lang="en-AU" b="1" dirty="0"/>
                        <a:t>Trained Assistant Required?</a:t>
                      </a:r>
                    </a:p>
                  </a:txBody>
                  <a:tcPr/>
                </a:tc>
                <a:tc>
                  <a:txBody>
                    <a:bodyPr/>
                    <a:lstStyle/>
                    <a:p>
                      <a:r>
                        <a:rPr lang="en-AU" dirty="0"/>
                        <a:t>No</a:t>
                      </a:r>
                    </a:p>
                  </a:txBody>
                  <a:tcPr/>
                </a:tc>
                <a:extLst>
                  <a:ext uri="{0D108BD9-81ED-4DB2-BD59-A6C34878D82A}">
                    <a16:rowId xmlns:a16="http://schemas.microsoft.com/office/drawing/2014/main" val="1301381502"/>
                  </a:ext>
                </a:extLst>
              </a:tr>
              <a:tr h="865029">
                <a:tc>
                  <a:txBody>
                    <a:bodyPr/>
                    <a:lstStyle/>
                    <a:p>
                      <a:r>
                        <a:rPr lang="en-AU" b="1" dirty="0"/>
                        <a:t>Restrictions to Test Selections</a:t>
                      </a:r>
                    </a:p>
                  </a:txBody>
                  <a:tcPr/>
                </a:tc>
                <a:tc>
                  <a:txBody>
                    <a:bodyPr/>
                    <a:lstStyle/>
                    <a:p>
                      <a:r>
                        <a:rPr lang="en-AU" dirty="0"/>
                        <a:t>Most</a:t>
                      </a:r>
                    </a:p>
                  </a:txBody>
                  <a:tcPr/>
                </a:tc>
                <a:extLst>
                  <a:ext uri="{0D108BD9-81ED-4DB2-BD59-A6C34878D82A}">
                    <a16:rowId xmlns:a16="http://schemas.microsoft.com/office/drawing/2014/main" val="3565087813"/>
                  </a:ext>
                </a:extLst>
              </a:tr>
              <a:tr h="865029">
                <a:tc>
                  <a:txBody>
                    <a:bodyPr/>
                    <a:lstStyle/>
                    <a:p>
                      <a:r>
                        <a:rPr lang="en-AU" b="1" dirty="0"/>
                        <a:t>Cognitive/Sensory/Motor requirements of Client</a:t>
                      </a:r>
                    </a:p>
                  </a:txBody>
                  <a:tcPr/>
                </a:tc>
                <a:tc>
                  <a:txBody>
                    <a:bodyPr/>
                    <a:lstStyle/>
                    <a:p>
                      <a:r>
                        <a:rPr lang="en-AU" dirty="0"/>
                        <a:t>Significant</a:t>
                      </a:r>
                    </a:p>
                  </a:txBody>
                  <a:tcPr/>
                </a:tc>
                <a:extLst>
                  <a:ext uri="{0D108BD9-81ED-4DB2-BD59-A6C34878D82A}">
                    <a16:rowId xmlns:a16="http://schemas.microsoft.com/office/drawing/2014/main" val="2832034450"/>
                  </a:ext>
                </a:extLst>
              </a:tr>
              <a:tr h="865029">
                <a:tc>
                  <a:txBody>
                    <a:bodyPr/>
                    <a:lstStyle/>
                    <a:p>
                      <a:r>
                        <a:rPr lang="en-AU" b="1" dirty="0"/>
                        <a:t>Travel Requirements</a:t>
                      </a:r>
                    </a:p>
                  </a:txBody>
                  <a:tcPr/>
                </a:tc>
                <a:tc>
                  <a:txBody>
                    <a:bodyPr/>
                    <a:lstStyle/>
                    <a:p>
                      <a:r>
                        <a:rPr lang="en-AU" dirty="0"/>
                        <a:t>None (provided adequate home office set up)</a:t>
                      </a:r>
                    </a:p>
                  </a:txBody>
                  <a:tcPr/>
                </a:tc>
                <a:extLst>
                  <a:ext uri="{0D108BD9-81ED-4DB2-BD59-A6C34878D82A}">
                    <a16:rowId xmlns:a16="http://schemas.microsoft.com/office/drawing/2014/main" val="2293428014"/>
                  </a:ext>
                </a:extLst>
              </a:tr>
              <a:tr h="865029">
                <a:tc>
                  <a:txBody>
                    <a:bodyPr/>
                    <a:lstStyle/>
                    <a:p>
                      <a:r>
                        <a:rPr lang="en-AU" b="1" dirty="0"/>
                        <a:t>Meeting Social Distancing Requirements</a:t>
                      </a:r>
                    </a:p>
                  </a:txBody>
                  <a:tcPr/>
                </a:tc>
                <a:tc>
                  <a:txBody>
                    <a:bodyPr/>
                    <a:lstStyle/>
                    <a:p>
                      <a:r>
                        <a:rPr lang="en-AU" dirty="0"/>
                        <a:t>Yes</a:t>
                      </a:r>
                    </a:p>
                  </a:txBody>
                  <a:tcPr/>
                </a:tc>
                <a:extLst>
                  <a:ext uri="{0D108BD9-81ED-4DB2-BD59-A6C34878D82A}">
                    <a16:rowId xmlns:a16="http://schemas.microsoft.com/office/drawing/2014/main" val="2185244182"/>
                  </a:ext>
                </a:extLst>
              </a:tr>
            </a:tbl>
          </a:graphicData>
        </a:graphic>
      </p:graphicFrame>
      <p:sp>
        <p:nvSpPr>
          <p:cNvPr id="5" name="TextBox 4">
            <a:extLst>
              <a:ext uri="{FF2B5EF4-FFF2-40B4-BE49-F238E27FC236}">
                <a16:creationId xmlns:a16="http://schemas.microsoft.com/office/drawing/2014/main" id="{32BE4017-322A-4C0C-AF5C-5740DD25CC40}"/>
              </a:ext>
            </a:extLst>
          </p:cNvPr>
          <p:cNvSpPr txBox="1"/>
          <p:nvPr/>
        </p:nvSpPr>
        <p:spPr>
          <a:xfrm>
            <a:off x="7646125" y="1216174"/>
            <a:ext cx="3553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The New Frontier !?</a:t>
            </a:r>
          </a:p>
        </p:txBody>
      </p:sp>
    </p:spTree>
    <p:extLst>
      <p:ext uri="{BB962C8B-B14F-4D97-AF65-F5344CB8AC3E}">
        <p14:creationId xmlns:p14="http://schemas.microsoft.com/office/powerpoint/2010/main" val="343567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US" dirty="0"/>
              <a:t>Home Assessment Model</a:t>
            </a:r>
          </a:p>
        </p:txBody>
      </p:sp>
      <p:sp>
        <p:nvSpPr>
          <p:cNvPr id="9" name="TextBox 8"/>
          <p:cNvSpPr txBox="1"/>
          <p:nvPr/>
        </p:nvSpPr>
        <p:spPr>
          <a:xfrm>
            <a:off x="7908374" y="348952"/>
            <a:ext cx="22192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Client Site</a:t>
            </a:r>
          </a:p>
        </p:txBody>
      </p:sp>
      <p:sp>
        <p:nvSpPr>
          <p:cNvPr id="10" name="TextBox 9"/>
          <p:cNvSpPr txBox="1"/>
          <p:nvPr/>
        </p:nvSpPr>
        <p:spPr>
          <a:xfrm>
            <a:off x="8327072" y="3429000"/>
            <a:ext cx="31144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Clinician View</a:t>
            </a:r>
          </a:p>
        </p:txBody>
      </p:sp>
      <p:graphicFrame>
        <p:nvGraphicFramePr>
          <p:cNvPr id="17" name="Table 16">
            <a:extLst>
              <a:ext uri="{FF2B5EF4-FFF2-40B4-BE49-F238E27FC236}">
                <a16:creationId xmlns:a16="http://schemas.microsoft.com/office/drawing/2014/main" id="{902A0A27-F886-43E6-8A04-B052AF5FA20B}"/>
              </a:ext>
            </a:extLst>
          </p:cNvPr>
          <p:cNvGraphicFramePr>
            <a:graphicFrameLocks noGrp="1"/>
          </p:cNvGraphicFramePr>
          <p:nvPr>
            <p:extLst>
              <p:ext uri="{D42A27DB-BD31-4B8C-83A1-F6EECF244321}">
                <p14:modId xmlns:p14="http://schemas.microsoft.com/office/powerpoint/2010/main" val="2526828782"/>
              </p:ext>
            </p:extLst>
          </p:nvPr>
        </p:nvGraphicFramePr>
        <p:xfrm>
          <a:off x="517606" y="1336109"/>
          <a:ext cx="7390768" cy="4146992"/>
        </p:xfrm>
        <a:graphic>
          <a:graphicData uri="http://schemas.openxmlformats.org/drawingml/2006/table">
            <a:tbl>
              <a:tblPr firstRow="1" bandRow="1">
                <a:tableStyleId>{5A111915-BE36-4E01-A7E5-04B1672EAD32}</a:tableStyleId>
              </a:tblPr>
              <a:tblGrid>
                <a:gridCol w="1847692">
                  <a:extLst>
                    <a:ext uri="{9D8B030D-6E8A-4147-A177-3AD203B41FA5}">
                      <a16:colId xmlns:a16="http://schemas.microsoft.com/office/drawing/2014/main" val="20000"/>
                    </a:ext>
                  </a:extLst>
                </a:gridCol>
                <a:gridCol w="1847692">
                  <a:extLst>
                    <a:ext uri="{9D8B030D-6E8A-4147-A177-3AD203B41FA5}">
                      <a16:colId xmlns:a16="http://schemas.microsoft.com/office/drawing/2014/main" val="661614156"/>
                    </a:ext>
                  </a:extLst>
                </a:gridCol>
                <a:gridCol w="1847692">
                  <a:extLst>
                    <a:ext uri="{9D8B030D-6E8A-4147-A177-3AD203B41FA5}">
                      <a16:colId xmlns:a16="http://schemas.microsoft.com/office/drawing/2014/main" val="20001"/>
                    </a:ext>
                  </a:extLst>
                </a:gridCol>
                <a:gridCol w="1847692">
                  <a:extLst>
                    <a:ext uri="{9D8B030D-6E8A-4147-A177-3AD203B41FA5}">
                      <a16:colId xmlns:a16="http://schemas.microsoft.com/office/drawing/2014/main" val="1124660764"/>
                    </a:ext>
                  </a:extLst>
                </a:gridCol>
              </a:tblGrid>
              <a:tr h="877952">
                <a:tc>
                  <a:txBody>
                    <a:bodyPr/>
                    <a:lstStyle/>
                    <a:p>
                      <a:pPr algn="ctr"/>
                      <a:r>
                        <a:rPr lang="en-US" sz="1400" dirty="0">
                          <a:latin typeface="Arial"/>
                          <a:cs typeface="Arial"/>
                        </a:rPr>
                        <a:t>No Modification Required</a:t>
                      </a:r>
                    </a:p>
                  </a:txBody>
                  <a:tcPr marL="68641" marR="68641" marT="34320" marB="34320">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a:cs typeface="Arial"/>
                        </a:rPr>
                        <a:t>Screen Share Stimulus Materials</a:t>
                      </a:r>
                    </a:p>
                    <a:p>
                      <a:pPr algn="ctr"/>
                      <a:endParaRPr lang="en-US" sz="1400" dirty="0">
                        <a:latin typeface="Arial"/>
                        <a:cs typeface="Arial"/>
                      </a:endParaRPr>
                    </a:p>
                  </a:txBody>
                  <a:tcPr marL="68641" marR="68641" marT="34320" marB="34320">
                    <a:solidFill>
                      <a:schemeClr val="accent5">
                        <a:lumMod val="50000"/>
                      </a:schemeClr>
                    </a:solidFill>
                  </a:tcPr>
                </a:tc>
                <a:tc>
                  <a:txBody>
                    <a:bodyPr/>
                    <a:lstStyle/>
                    <a:p>
                      <a:pPr algn="ctr"/>
                      <a:r>
                        <a:rPr lang="en-US" sz="1400" dirty="0">
                          <a:latin typeface="Arial"/>
                          <a:cs typeface="Arial"/>
                        </a:rPr>
                        <a:t>Stimulus Materials  and Forms in </a:t>
                      </a:r>
                      <a:r>
                        <a:rPr lang="en-US" sz="1400" dirty="0" err="1">
                          <a:latin typeface="Arial"/>
                          <a:cs typeface="Arial"/>
                        </a:rPr>
                        <a:t>Coloured</a:t>
                      </a:r>
                      <a:r>
                        <a:rPr lang="en-US" sz="1400" dirty="0">
                          <a:latin typeface="Arial"/>
                          <a:cs typeface="Arial"/>
                        </a:rPr>
                        <a:t> Folders</a:t>
                      </a:r>
                    </a:p>
                  </a:txBody>
                  <a:tcPr marL="68641" marR="68641" marT="34320" marB="34320">
                    <a:solidFill>
                      <a:schemeClr val="accent5">
                        <a:lumMod val="50000"/>
                      </a:schemeClr>
                    </a:solidFill>
                  </a:tcPr>
                </a:tc>
                <a:tc>
                  <a:txBody>
                    <a:bodyPr/>
                    <a:lstStyle/>
                    <a:p>
                      <a:pPr algn="ctr"/>
                      <a:r>
                        <a:rPr lang="en-US" sz="1400" dirty="0">
                          <a:latin typeface="Arial"/>
                          <a:cs typeface="Arial"/>
                        </a:rPr>
                        <a:t>Not possible?</a:t>
                      </a:r>
                    </a:p>
                  </a:txBody>
                  <a:tcPr marL="68641" marR="68641" marT="34320" marB="34320">
                    <a:solidFill>
                      <a:schemeClr val="accent5">
                        <a:lumMod val="50000"/>
                      </a:schemeClr>
                    </a:solidFill>
                  </a:tcPr>
                </a:tc>
                <a:extLst>
                  <a:ext uri="{0D108BD9-81ED-4DB2-BD59-A6C34878D82A}">
                    <a16:rowId xmlns:a16="http://schemas.microsoft.com/office/drawing/2014/main" val="10000"/>
                  </a:ext>
                </a:extLst>
              </a:tr>
              <a:tr h="2700840">
                <a:tc>
                  <a:txBody>
                    <a:bodyPr/>
                    <a:lstStyle/>
                    <a:p>
                      <a:pPr marL="171450" indent="-171450">
                        <a:buFont typeface="Arial" panose="020B0604020202020204" pitchFamily="34" charset="0"/>
                        <a:buChar char="•"/>
                      </a:pPr>
                      <a:r>
                        <a:rPr lang="en-US" sz="1400" b="0" dirty="0">
                          <a:latin typeface="Arial"/>
                          <a:cs typeface="Arial"/>
                        </a:rPr>
                        <a:t>WAIS-IV Digit Span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a:cs typeface="Arial"/>
                        </a:rPr>
                        <a:t>WAIS</a:t>
                      </a:r>
                      <a:r>
                        <a:rPr lang="en-US" sz="1400" baseline="0" dirty="0">
                          <a:latin typeface="Arial"/>
                          <a:cs typeface="Arial"/>
                        </a:rPr>
                        <a:t> – IV Similarities</a:t>
                      </a:r>
                      <a:endParaRPr lang="en-US" sz="1400" b="0" dirty="0">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Arial"/>
                          <a:cs typeface="Arial"/>
                        </a:rPr>
                        <a:t>HVLT-R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a:cs typeface="Arial"/>
                        </a:rPr>
                        <a:t>Semantic Fluency (Animals)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a:cs typeface="Arial"/>
                        </a:rPr>
                        <a:t>Letter</a:t>
                      </a:r>
                      <a:r>
                        <a:rPr lang="en-US" sz="1400" baseline="0" dirty="0">
                          <a:latin typeface="Arial"/>
                          <a:cs typeface="Arial"/>
                        </a:rPr>
                        <a:t> Fluency (</a:t>
                      </a:r>
                      <a:r>
                        <a:rPr lang="en-US" sz="1400" dirty="0">
                          <a:latin typeface="Arial"/>
                          <a:cs typeface="Arial"/>
                        </a:rPr>
                        <a:t>FAS) </a:t>
                      </a:r>
                    </a:p>
                  </a:txBody>
                  <a:tcPr marL="68641" marR="68641" marT="34320" marB="3432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baseline="0" dirty="0">
                          <a:latin typeface="Arial"/>
                          <a:cs typeface="Arial"/>
                        </a:rPr>
                        <a:t>TOPF</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WAIS-IV Vocabulary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WAIS-IV Matrix Reasoning &amp; VP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err="1">
                          <a:latin typeface="Arial"/>
                          <a:cs typeface="Arial"/>
                        </a:rPr>
                        <a:t>MoCA</a:t>
                      </a:r>
                      <a:endParaRPr lang="en-US" sz="1400" dirty="0">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latin typeface="Arial"/>
                          <a:cs typeface="Arial"/>
                        </a:rPr>
                        <a:t>BNT-2</a:t>
                      </a:r>
                      <a:endParaRPr lang="en-US" sz="1400" baseline="0" dirty="0">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latin typeface="Arial"/>
                          <a:cs typeface="Arial"/>
                        </a:rPr>
                        <a:t>Stroop Test (Victoria</a:t>
                      </a:r>
                      <a:r>
                        <a:rPr lang="en-US" sz="1400" baseline="0" dirty="0">
                          <a:latin typeface="Arial"/>
                          <a:cs typeface="Arial"/>
                        </a:rPr>
                        <a:t> Version)?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baseline="0" dirty="0">
                          <a:latin typeface="Arial"/>
                          <a:cs typeface="Arial"/>
                        </a:rPr>
                        <a:t>Oral SDMT?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WMS-IV - VR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RCFT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baseline="0" dirty="0">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400" dirty="0">
                        <a:latin typeface="Arial"/>
                        <a:cs typeface="Arial"/>
                      </a:endParaRPr>
                    </a:p>
                  </a:txBody>
                  <a:tcPr marL="68641" marR="68641" marT="34320" marB="34320"/>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400" dirty="0">
                        <a:latin typeface="Arial"/>
                        <a:cs typeface="Arial"/>
                      </a:endParaRPr>
                    </a:p>
                  </a:txBody>
                  <a:tcPr marL="68641" marR="68641" marT="34320" marB="3432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latin typeface="Arial"/>
                          <a:cs typeface="Arial"/>
                        </a:rPr>
                        <a:t>WAIS-IV</a:t>
                      </a:r>
                      <a:r>
                        <a:rPr lang="en-US" sz="1400" baseline="0" dirty="0">
                          <a:latin typeface="Arial"/>
                          <a:cs typeface="Arial"/>
                        </a:rPr>
                        <a:t> Block Design</a:t>
                      </a:r>
                      <a:endParaRPr lang="en-US" sz="1400" dirty="0">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latin typeface="Arial"/>
                          <a:cs typeface="Arial"/>
                        </a:rPr>
                        <a:t>Trail Making Test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latin typeface="Arial"/>
                        <a:cs typeface="Arial"/>
                      </a:endParaRPr>
                    </a:p>
                  </a:txBody>
                  <a:tcPr marL="68641" marR="68641" marT="34320" marB="34320"/>
                </a:tc>
                <a:extLst>
                  <a:ext uri="{0D108BD9-81ED-4DB2-BD59-A6C34878D82A}">
                    <a16:rowId xmlns:a16="http://schemas.microsoft.com/office/drawing/2014/main" val="2152895101"/>
                  </a:ext>
                </a:extLst>
              </a:tr>
            </a:tbl>
          </a:graphicData>
        </a:graphic>
      </p:graphicFrame>
      <p:pic>
        <p:nvPicPr>
          <p:cNvPr id="2" name="Picture 1">
            <a:extLst>
              <a:ext uri="{FF2B5EF4-FFF2-40B4-BE49-F238E27FC236}">
                <a16:creationId xmlns:a16="http://schemas.microsoft.com/office/drawing/2014/main" id="{D8B6DCEE-6070-48B8-AFD6-2CEE3741F084}"/>
              </a:ext>
            </a:extLst>
          </p:cNvPr>
          <p:cNvPicPr>
            <a:picLocks noChangeAspect="1"/>
          </p:cNvPicPr>
          <p:nvPr/>
        </p:nvPicPr>
        <p:blipFill>
          <a:blip r:embed="rId3"/>
          <a:stretch>
            <a:fillRect/>
          </a:stretch>
        </p:blipFill>
        <p:spPr>
          <a:xfrm>
            <a:off x="8298003" y="3838751"/>
            <a:ext cx="3529899" cy="1985568"/>
          </a:xfrm>
          <a:prstGeom prst="rect">
            <a:avLst/>
          </a:prstGeom>
        </p:spPr>
      </p:pic>
      <p:pic>
        <p:nvPicPr>
          <p:cNvPr id="5" name="Picture 4">
            <a:extLst>
              <a:ext uri="{FF2B5EF4-FFF2-40B4-BE49-F238E27FC236}">
                <a16:creationId xmlns:a16="http://schemas.microsoft.com/office/drawing/2014/main" id="{A56AF59B-5346-493D-85AC-2162827FE8D4}"/>
              </a:ext>
            </a:extLst>
          </p:cNvPr>
          <p:cNvPicPr>
            <a:picLocks noChangeAspect="1"/>
          </p:cNvPicPr>
          <p:nvPr/>
        </p:nvPicPr>
        <p:blipFill>
          <a:blip r:embed="rId4"/>
          <a:stretch>
            <a:fillRect/>
          </a:stretch>
        </p:blipFill>
        <p:spPr>
          <a:xfrm>
            <a:off x="9231280" y="348952"/>
            <a:ext cx="2093323" cy="2791097"/>
          </a:xfrm>
          <a:prstGeom prst="rect">
            <a:avLst/>
          </a:prstGeom>
        </p:spPr>
      </p:pic>
      <p:sp>
        <p:nvSpPr>
          <p:cNvPr id="11" name="TextBox 10">
            <a:extLst>
              <a:ext uri="{FF2B5EF4-FFF2-40B4-BE49-F238E27FC236}">
                <a16:creationId xmlns:a16="http://schemas.microsoft.com/office/drawing/2014/main" id="{6BC67A83-E4A3-4913-B3B5-C09AF5319057}"/>
              </a:ext>
            </a:extLst>
          </p:cNvPr>
          <p:cNvSpPr txBox="1"/>
          <p:nvPr/>
        </p:nvSpPr>
        <p:spPr>
          <a:xfrm>
            <a:off x="1732470" y="5132039"/>
            <a:ext cx="496104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Online Admin of </a:t>
            </a:r>
            <a:r>
              <a:rPr kumimoji="0" lang="en-AU" sz="1600" b="0" i="0" u="none" strike="noStrike" kern="1200" cap="none" spc="0" normalizeH="0" baseline="0" noProof="0" dirty="0" err="1">
                <a:ln>
                  <a:noFill/>
                </a:ln>
                <a:solidFill>
                  <a:prstClr val="black"/>
                </a:solidFill>
                <a:effectLst/>
                <a:uLnTx/>
                <a:uFillTx/>
                <a:latin typeface="Calibri" panose="020F0502020204030204"/>
                <a:ea typeface="+mn-ea"/>
                <a:cs typeface="+mn-cs"/>
              </a:rPr>
              <a:t>MoCA</a:t>
            </a: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 has been released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Check publisher permissions</a:t>
            </a:r>
          </a:p>
        </p:txBody>
      </p:sp>
    </p:spTree>
    <p:extLst>
      <p:ext uri="{BB962C8B-B14F-4D97-AF65-F5344CB8AC3E}">
        <p14:creationId xmlns:p14="http://schemas.microsoft.com/office/powerpoint/2010/main" val="706895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9505" cy="6857542"/>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93178" y="681628"/>
            <a:ext cx="1562267" cy="1172973"/>
            <a:chOff x="7493121" y="1000124"/>
            <a:chExt cx="1562267" cy="1172973"/>
          </a:xfrm>
        </p:grpSpPr>
        <p:sp>
          <p:nvSpPr>
            <p:cNvPr id="12"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539414" y="1270007"/>
            <a:ext cx="5845097" cy="4317987"/>
          </a:xfrm>
        </p:spPr>
        <p:txBody>
          <a:bodyPr vert="horz" lIns="91440" tIns="45720" rIns="91440" bIns="45720" rtlCol="0" anchor="ctr">
            <a:normAutofit/>
          </a:bodyPr>
          <a:lstStyle/>
          <a:p>
            <a:pPr algn="r"/>
            <a:r>
              <a:rPr lang="en-US" sz="5000" b="1" kern="1200">
                <a:solidFill>
                  <a:schemeClr val="bg1"/>
                </a:solidFill>
                <a:latin typeface="+mj-lt"/>
                <a:ea typeface="+mj-ea"/>
                <a:cs typeface="+mj-cs"/>
              </a:rPr>
              <a:t>TeleNeuropsychology </a:t>
            </a:r>
            <a:br>
              <a:rPr lang="en-US" sz="5000" b="1" kern="1200">
                <a:solidFill>
                  <a:schemeClr val="bg1"/>
                </a:solidFill>
                <a:latin typeface="+mj-lt"/>
                <a:ea typeface="+mj-ea"/>
                <a:cs typeface="+mj-cs"/>
              </a:rPr>
            </a:br>
            <a:r>
              <a:rPr lang="en-US" sz="5000" b="1" kern="1200">
                <a:solidFill>
                  <a:schemeClr val="bg1"/>
                </a:solidFill>
                <a:latin typeface="+mj-lt"/>
                <a:ea typeface="+mj-ea"/>
                <a:cs typeface="+mj-cs"/>
              </a:rPr>
              <a:t>Evidence-Base</a:t>
            </a:r>
          </a:p>
        </p:txBody>
      </p:sp>
    </p:spTree>
    <p:extLst>
      <p:ext uri="{BB962C8B-B14F-4D97-AF65-F5344CB8AC3E}">
        <p14:creationId xmlns:p14="http://schemas.microsoft.com/office/powerpoint/2010/main" val="4273501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548"/>
            <a:ext cx="10972800" cy="1143000"/>
          </a:xfrm>
        </p:spPr>
        <p:txBody>
          <a:bodyPr>
            <a:normAutofit fontScale="90000"/>
          </a:bodyPr>
          <a:lstStyle/>
          <a:p>
            <a:r>
              <a:rPr lang="en-US" b="1" dirty="0"/>
              <a:t>Appraising the Evidence of Test Administration via Telehealth</a:t>
            </a:r>
          </a:p>
        </p:txBody>
      </p:sp>
      <p:sp>
        <p:nvSpPr>
          <p:cNvPr id="3" name="Content Placeholder 2"/>
          <p:cNvSpPr>
            <a:spLocks noGrp="1"/>
          </p:cNvSpPr>
          <p:nvPr>
            <p:ph idx="1"/>
          </p:nvPr>
        </p:nvSpPr>
        <p:spPr>
          <a:xfrm>
            <a:off x="609600" y="1892913"/>
            <a:ext cx="10972800" cy="4818720"/>
          </a:xfrm>
        </p:spPr>
        <p:txBody>
          <a:bodyPr>
            <a:normAutofit/>
          </a:bodyPr>
          <a:lstStyle/>
          <a:p>
            <a:r>
              <a:rPr lang="en-US" dirty="0"/>
              <a:t>Most studies which aim to validate remote administration of tests compare a face-to-face condition with a telehealth condition. </a:t>
            </a:r>
          </a:p>
          <a:p>
            <a:endParaRPr lang="en-US" dirty="0"/>
          </a:p>
          <a:p>
            <a:r>
              <a:rPr lang="en-US" dirty="0"/>
              <a:t>When evaluating this evidence, consider:</a:t>
            </a:r>
          </a:p>
          <a:p>
            <a:pPr lvl="1"/>
            <a:r>
              <a:rPr lang="en-US" dirty="0"/>
              <a:t>Are you using the same procedure for the telehealth administration (i.e., are their findings translatable to your approach)? </a:t>
            </a:r>
          </a:p>
          <a:p>
            <a:pPr lvl="1"/>
            <a:r>
              <a:rPr lang="en-US" dirty="0"/>
              <a:t>Are the statistical techniques used to establish </a:t>
            </a:r>
            <a:r>
              <a:rPr lang="en-US" i="1" dirty="0"/>
              <a:t>equivalence/agreement </a:t>
            </a:r>
            <a:r>
              <a:rPr lang="en-US" dirty="0"/>
              <a:t> appropriate? </a:t>
            </a:r>
          </a:p>
          <a:p>
            <a:pPr lvl="2"/>
            <a:r>
              <a:rPr lang="en-US" dirty="0"/>
              <a:t>Less appropriate: </a:t>
            </a:r>
            <a:r>
              <a:rPr lang="en-US" i="1" dirty="0"/>
              <a:t>t-</a:t>
            </a:r>
            <a:r>
              <a:rPr lang="en-US" dirty="0"/>
              <a:t>tests, Spearman’s/Pearson’s correlations. </a:t>
            </a:r>
          </a:p>
          <a:p>
            <a:pPr lvl="2"/>
            <a:r>
              <a:rPr lang="en-US" dirty="0"/>
              <a:t>More appropriate: Intraclass Correlation Coefficients (ICCs), non-inferiority/equivalence testing, Bland-Altman procedures.</a:t>
            </a:r>
          </a:p>
        </p:txBody>
      </p:sp>
    </p:spTree>
    <p:extLst>
      <p:ext uri="{BB962C8B-B14F-4D97-AF65-F5344CB8AC3E}">
        <p14:creationId xmlns:p14="http://schemas.microsoft.com/office/powerpoint/2010/main" val="2152877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4525"/>
            <a:ext cx="10972800" cy="1143000"/>
          </a:xfrm>
        </p:spPr>
        <p:txBody>
          <a:bodyPr>
            <a:normAutofit/>
          </a:bodyPr>
          <a:lstStyle/>
          <a:p>
            <a:r>
              <a:rPr lang="en-US" b="1" dirty="0"/>
              <a:t>What Does Meta-Analytic Evidence Suggest?</a:t>
            </a:r>
          </a:p>
        </p:txBody>
      </p:sp>
      <p:pic>
        <p:nvPicPr>
          <p:cNvPr id="4" name="Content Placeholder 3">
            <a:extLst>
              <a:ext uri="{FF2B5EF4-FFF2-40B4-BE49-F238E27FC236}">
                <a16:creationId xmlns:a16="http://schemas.microsoft.com/office/drawing/2014/main" id="{929272D9-B6D5-4E27-8C06-AD06EDD0C5E7}"/>
              </a:ext>
            </a:extLst>
          </p:cNvPr>
          <p:cNvPicPr>
            <a:picLocks noChangeAspect="1"/>
          </p:cNvPicPr>
          <p:nvPr/>
        </p:nvPicPr>
        <p:blipFill>
          <a:blip r:embed="rId2"/>
          <a:stretch>
            <a:fillRect/>
          </a:stretch>
        </p:blipFill>
        <p:spPr>
          <a:xfrm>
            <a:off x="1067920" y="1923468"/>
            <a:ext cx="9600797" cy="3908625"/>
          </a:xfrm>
          <a:prstGeom prst="rect">
            <a:avLst/>
          </a:prstGeom>
        </p:spPr>
      </p:pic>
    </p:spTree>
    <p:extLst>
      <p:ext uri="{BB962C8B-B14F-4D97-AF65-F5344CB8AC3E}">
        <p14:creationId xmlns:p14="http://schemas.microsoft.com/office/powerpoint/2010/main" val="2704902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4783EC-96D5-4C52-9DDA-46E58466EBE8}"/>
              </a:ext>
            </a:extLst>
          </p:cNvPr>
          <p:cNvPicPr>
            <a:picLocks noGrp="1" noChangeAspect="1"/>
          </p:cNvPicPr>
          <p:nvPr>
            <p:ph idx="1"/>
          </p:nvPr>
        </p:nvPicPr>
        <p:blipFill>
          <a:blip r:embed="rId3"/>
          <a:stretch>
            <a:fillRect/>
          </a:stretch>
        </p:blipFill>
        <p:spPr>
          <a:xfrm>
            <a:off x="1198799" y="250825"/>
            <a:ext cx="9997602" cy="4351338"/>
          </a:xfrm>
          <a:prstGeom prst="rect">
            <a:avLst/>
          </a:prstGeom>
        </p:spPr>
      </p:pic>
      <p:sp>
        <p:nvSpPr>
          <p:cNvPr id="5" name="TextBox 4">
            <a:extLst>
              <a:ext uri="{FF2B5EF4-FFF2-40B4-BE49-F238E27FC236}">
                <a16:creationId xmlns:a16="http://schemas.microsoft.com/office/drawing/2014/main" id="{238A192C-F023-4296-9B22-AB65C5EF6DF0}"/>
              </a:ext>
            </a:extLst>
          </p:cNvPr>
          <p:cNvSpPr txBox="1"/>
          <p:nvPr/>
        </p:nvSpPr>
        <p:spPr>
          <a:xfrm>
            <a:off x="2349500" y="5029200"/>
            <a:ext cx="8166100"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0" u="none" strike="noStrike" kern="1200" cap="none" spc="0" normalizeH="0" baseline="0" noProof="0" dirty="0">
                <a:ln>
                  <a:noFill/>
                </a:ln>
                <a:solidFill>
                  <a:prstClr val="black"/>
                </a:solidFill>
                <a:effectLst/>
                <a:uLnTx/>
                <a:uFillTx/>
                <a:latin typeface="Calibri" panose="020F0502020204030204"/>
                <a:ea typeface="+mn-ea"/>
                <a:cs typeface="+mn-cs"/>
              </a:rPr>
              <a:t>An additional 10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427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 Signposting - What Populations Have Been Evaluated?</a:t>
            </a:r>
          </a:p>
        </p:txBody>
      </p:sp>
      <p:graphicFrame>
        <p:nvGraphicFramePr>
          <p:cNvPr id="4" name="Content Placeholder 3"/>
          <p:cNvGraphicFramePr>
            <a:graphicFrameLocks noGrp="1"/>
          </p:cNvGraphicFramePr>
          <p:nvPr>
            <p:ph idx="1"/>
          </p:nvPr>
        </p:nvGraphicFramePr>
        <p:xfrm>
          <a:off x="660400" y="1717676"/>
          <a:ext cx="10693400" cy="4937760"/>
        </p:xfrm>
        <a:graphic>
          <a:graphicData uri="http://schemas.openxmlformats.org/drawingml/2006/table">
            <a:tbl>
              <a:tblPr firstRow="1" bandRow="1">
                <a:tableStyleId>{2D5ABB26-0587-4C30-8999-92F81FD0307C}</a:tableStyleId>
              </a:tblPr>
              <a:tblGrid>
                <a:gridCol w="3382606">
                  <a:extLst>
                    <a:ext uri="{9D8B030D-6E8A-4147-A177-3AD203B41FA5}">
                      <a16:colId xmlns:a16="http://schemas.microsoft.com/office/drawing/2014/main" val="20000"/>
                    </a:ext>
                  </a:extLst>
                </a:gridCol>
                <a:gridCol w="7310794">
                  <a:extLst>
                    <a:ext uri="{9D8B030D-6E8A-4147-A177-3AD203B41FA5}">
                      <a16:colId xmlns:a16="http://schemas.microsoft.com/office/drawing/2014/main" val="20001"/>
                    </a:ext>
                  </a:extLst>
                </a:gridCol>
              </a:tblGrid>
              <a:tr h="847554">
                <a:tc>
                  <a:txBody>
                    <a:bodyPr/>
                    <a:lstStyle/>
                    <a:p>
                      <a:r>
                        <a:rPr lang="en-US" sz="1800" b="1" dirty="0"/>
                        <a:t>Healthy</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t>Cullum et al.</a:t>
                      </a:r>
                      <a:r>
                        <a:rPr lang="en-US" sz="1800" baseline="0" dirty="0"/>
                        <a:t> (2006); Cullum et al. (2014); </a:t>
                      </a:r>
                      <a:r>
                        <a:rPr lang="en-US" sz="1800" baseline="0" dirty="0" err="1"/>
                        <a:t>Galusha</a:t>
                      </a:r>
                      <a:r>
                        <a:rPr lang="en-US" sz="1800" baseline="0" dirty="0"/>
                        <a:t>-Glasscock et al. (2015); Hildebrand et al. (2004); </a:t>
                      </a:r>
                      <a:r>
                        <a:rPr lang="en-US" sz="1800" dirty="0"/>
                        <a:t>Jacobsen et al.</a:t>
                      </a:r>
                      <a:r>
                        <a:rPr lang="en-US" sz="1800" baseline="0" dirty="0"/>
                        <a:t> (2003); </a:t>
                      </a:r>
                      <a:r>
                        <a:rPr lang="en-US" sz="1800" baseline="0" dirty="0" err="1"/>
                        <a:t>Rebchuk</a:t>
                      </a:r>
                      <a:r>
                        <a:rPr lang="en-US" sz="1800" baseline="0" dirty="0"/>
                        <a:t> et al. (2019); Stead &amp; Vinson (2019)</a:t>
                      </a:r>
                      <a:endParaRPr lang="en-US" sz="1800"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096835">
                <a:tc>
                  <a:txBody>
                    <a:bodyPr/>
                    <a:lstStyle/>
                    <a:p>
                      <a:r>
                        <a:rPr lang="en-US" sz="1800" b="1" dirty="0"/>
                        <a:t>MCI and AD</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Cullum et al.</a:t>
                      </a:r>
                      <a:r>
                        <a:rPr lang="en-US" sz="1800" baseline="0" dirty="0"/>
                        <a:t> (2006); Cullum et al. (2014); </a:t>
                      </a:r>
                      <a:r>
                        <a:rPr lang="en-US" sz="1800" baseline="0" dirty="0" err="1"/>
                        <a:t>Galusha</a:t>
                      </a:r>
                      <a:r>
                        <a:rPr lang="en-US" sz="1800" baseline="0" dirty="0"/>
                        <a:t>-Glasscock et al.(2015); </a:t>
                      </a:r>
                      <a:r>
                        <a:rPr lang="en-US" sz="1800" baseline="0" dirty="0" err="1">
                          <a:solidFill>
                            <a:schemeClr val="tx1"/>
                          </a:solidFill>
                        </a:rPr>
                        <a:t>Vestel</a:t>
                      </a:r>
                      <a:r>
                        <a:rPr lang="en-US" sz="1800" baseline="0" dirty="0">
                          <a:solidFill>
                            <a:schemeClr val="tx1"/>
                          </a:solidFill>
                        </a:rPr>
                        <a:t> et al. (2006); </a:t>
                      </a:r>
                      <a:r>
                        <a:rPr lang="en-US" sz="1800" baseline="0" dirty="0"/>
                        <a:t>Wadsworth et al. (2016, American Indians); </a:t>
                      </a:r>
                      <a:r>
                        <a:rPr lang="en-US" sz="1800" baseline="0" dirty="0" err="1"/>
                        <a:t>Loh</a:t>
                      </a:r>
                      <a:r>
                        <a:rPr lang="en-US" sz="1800" baseline="0" dirty="0"/>
                        <a:t> et al., (2007); </a:t>
                      </a:r>
                      <a:r>
                        <a:rPr lang="en-US" sz="1800" baseline="0" dirty="0" err="1"/>
                        <a:t>Carotenuto</a:t>
                      </a:r>
                      <a:r>
                        <a:rPr lang="en-US" sz="1800" baseline="0" dirty="0"/>
                        <a:t> et al., (2018); Yoshida et al. (2019); Vestal et al. (2006); Lindauer et al. (2017)</a:t>
                      </a:r>
                      <a:endParaRPr lang="en-US" sz="1800"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4332">
                <a:tc>
                  <a:txBody>
                    <a:bodyPr/>
                    <a:lstStyle/>
                    <a:p>
                      <a:r>
                        <a:rPr lang="en-US" sz="1800" b="1" dirty="0"/>
                        <a:t>Movement Disorders </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a:t>Abdolhi</a:t>
                      </a:r>
                      <a:r>
                        <a:rPr lang="en-US" sz="1800" dirty="0"/>
                        <a:t> (PD/HD 2016); </a:t>
                      </a:r>
                      <a:r>
                        <a:rPr lang="en-US" sz="1800" dirty="0" err="1"/>
                        <a:t>Stillerova</a:t>
                      </a:r>
                      <a:r>
                        <a:rPr lang="en-US" sz="1800" dirty="0"/>
                        <a:t> et al. (2016)</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4067310253"/>
                  </a:ext>
                </a:extLst>
              </a:tr>
              <a:tr h="348993">
                <a:tc>
                  <a:txBody>
                    <a:bodyPr/>
                    <a:lstStyle/>
                    <a:p>
                      <a:r>
                        <a:rPr lang="en-US" sz="1800" b="1" dirty="0"/>
                        <a:t>Substance</a:t>
                      </a:r>
                      <a:r>
                        <a:rPr lang="en-US" sz="1800" b="1" baseline="0" dirty="0"/>
                        <a:t> Abuse</a:t>
                      </a:r>
                      <a:endParaRPr lang="en-US" sz="18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t>Kirkwood et al.</a:t>
                      </a:r>
                      <a:r>
                        <a:rPr lang="en-US" sz="1800" baseline="0" dirty="0"/>
                        <a:t> (2000)</a:t>
                      </a:r>
                      <a:endParaRPr lang="en-US" sz="1800"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05752">
                <a:tc>
                  <a:txBody>
                    <a:bodyPr/>
                    <a:lstStyle/>
                    <a:p>
                      <a:r>
                        <a:rPr lang="en-US" sz="1800" b="1" dirty="0"/>
                        <a:t>Adults</a:t>
                      </a:r>
                      <a:r>
                        <a:rPr lang="en-US" sz="1800" b="1" baseline="0" dirty="0"/>
                        <a:t> Developmental Disorders</a:t>
                      </a:r>
                      <a:endParaRPr lang="en-US" sz="18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t>Temple et al.</a:t>
                      </a:r>
                      <a:r>
                        <a:rPr lang="en-US" sz="1800" baseline="0" dirty="0"/>
                        <a:t> (2010)</a:t>
                      </a:r>
                      <a:endParaRPr lang="en-US" sz="1800"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48993">
                <a:tc>
                  <a:txBody>
                    <a:bodyPr/>
                    <a:lstStyle/>
                    <a:p>
                      <a:r>
                        <a:rPr lang="en-US" sz="1800" b="1" baseline="0" dirty="0"/>
                        <a:t>Psychiatric</a:t>
                      </a:r>
                      <a:endParaRPr lang="en-US" sz="18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t>Stain et al.</a:t>
                      </a:r>
                      <a:r>
                        <a:rPr lang="en-US" sz="1800" baseline="0" dirty="0"/>
                        <a:t> (2011); Grosch et al. (2014); </a:t>
                      </a:r>
                      <a:r>
                        <a:rPr lang="en-US" sz="1800" baseline="0" dirty="0" err="1"/>
                        <a:t>Vahia</a:t>
                      </a:r>
                      <a:r>
                        <a:rPr lang="en-US" sz="1800" baseline="0" dirty="0"/>
                        <a:t> et al. (2015)</a:t>
                      </a:r>
                      <a:endParaRPr lang="en-US" sz="1800"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48993">
                <a:tc>
                  <a:txBody>
                    <a:bodyPr/>
                    <a:lstStyle/>
                    <a:p>
                      <a:r>
                        <a:rPr lang="en-US" sz="1800" b="1" dirty="0"/>
                        <a:t>MS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t>Settle</a:t>
                      </a:r>
                      <a:r>
                        <a:rPr lang="en-US" sz="1800" baseline="0" dirty="0"/>
                        <a:t> et al. (2015)</a:t>
                      </a:r>
                      <a:endParaRPr lang="en-US" sz="1800"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48993">
                <a:tc>
                  <a:txBody>
                    <a:bodyPr/>
                    <a:lstStyle/>
                    <a:p>
                      <a:r>
                        <a:rPr lang="en-US" sz="1800" b="1" dirty="0"/>
                        <a:t>Stroke</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t>Park et al. ( 2017); Chapman et al.</a:t>
                      </a:r>
                      <a:r>
                        <a:rPr lang="en-US" sz="1800" baseline="0" dirty="0"/>
                        <a:t> (2019)</a:t>
                      </a:r>
                      <a:endParaRPr lang="en-US" sz="1800"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48993">
                <a:tc>
                  <a:txBody>
                    <a:bodyPr/>
                    <a:lstStyle/>
                    <a:p>
                      <a:r>
                        <a:rPr lang="en-US" sz="1800" b="1" dirty="0"/>
                        <a:t>Mixed Rehabilitation</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err="1"/>
                        <a:t>Montani</a:t>
                      </a:r>
                      <a:r>
                        <a:rPr lang="en-US" sz="1800" dirty="0"/>
                        <a:t> et al. (1997)</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63928766"/>
                  </a:ext>
                </a:extLst>
              </a:tr>
            </a:tbl>
          </a:graphicData>
        </a:graphic>
      </p:graphicFrame>
    </p:spTree>
    <p:extLst>
      <p:ext uri="{BB962C8B-B14F-4D97-AF65-F5344CB8AC3E}">
        <p14:creationId xmlns:p14="http://schemas.microsoft.com/office/powerpoint/2010/main" val="54842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 Signposting - What Tests Have Been Evaluated?</a:t>
            </a:r>
          </a:p>
        </p:txBody>
      </p:sp>
      <p:graphicFrame>
        <p:nvGraphicFramePr>
          <p:cNvPr id="4" name="Content Placeholder 3"/>
          <p:cNvGraphicFramePr>
            <a:graphicFrameLocks noGrp="1"/>
          </p:cNvGraphicFramePr>
          <p:nvPr>
            <p:ph idx="1"/>
          </p:nvPr>
        </p:nvGraphicFramePr>
        <p:xfrm>
          <a:off x="737392" y="2281816"/>
          <a:ext cx="10972800" cy="3251200"/>
        </p:xfrm>
        <a:graphic>
          <a:graphicData uri="http://schemas.openxmlformats.org/drawingml/2006/table">
            <a:tbl>
              <a:tblPr firstRow="1" bandRow="1">
                <a:tableStyleId>{2D5ABB26-0587-4C30-8999-92F81FD0307C}</a:tableStyleId>
              </a:tblPr>
              <a:tblGrid>
                <a:gridCol w="3106505">
                  <a:extLst>
                    <a:ext uri="{9D8B030D-6E8A-4147-A177-3AD203B41FA5}">
                      <a16:colId xmlns:a16="http://schemas.microsoft.com/office/drawing/2014/main" val="20000"/>
                    </a:ext>
                  </a:extLst>
                </a:gridCol>
                <a:gridCol w="7866295">
                  <a:extLst>
                    <a:ext uri="{9D8B030D-6E8A-4147-A177-3AD203B41FA5}">
                      <a16:colId xmlns:a16="http://schemas.microsoft.com/office/drawing/2014/main" val="20001"/>
                    </a:ext>
                  </a:extLst>
                </a:gridCol>
              </a:tblGrid>
              <a:tr h="2153920">
                <a:tc>
                  <a:txBody>
                    <a:bodyPr/>
                    <a:lstStyle/>
                    <a:p>
                      <a:r>
                        <a:rPr lang="en-US" sz="2100" b="1" dirty="0"/>
                        <a:t>Screening</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2100" baseline="0" dirty="0" err="1"/>
                        <a:t>MoCA</a:t>
                      </a:r>
                      <a:r>
                        <a:rPr lang="en-US" sz="2100" baseline="0" dirty="0"/>
                        <a:t> </a:t>
                      </a:r>
                      <a:r>
                        <a:rPr lang="en-US" sz="1600" baseline="0" dirty="0"/>
                        <a:t>(Abdolahi et al., 2016; Chapman et al., 2019; </a:t>
                      </a:r>
                      <a:r>
                        <a:rPr lang="en-US" sz="1600" baseline="0" dirty="0" err="1"/>
                        <a:t>Stillerova</a:t>
                      </a:r>
                      <a:r>
                        <a:rPr lang="en-US" sz="1600" baseline="0" dirty="0"/>
                        <a:t> et al., 2016; Lindauer et al., 2017) </a:t>
                      </a:r>
                    </a:p>
                    <a:p>
                      <a:pPr marL="285750" indent="-285750">
                        <a:buFont typeface="Arial"/>
                        <a:buChar char="•"/>
                      </a:pPr>
                      <a:r>
                        <a:rPr lang="en-US" sz="2100" baseline="0" dirty="0"/>
                        <a:t>MMSE </a:t>
                      </a:r>
                      <a:r>
                        <a:rPr lang="en-US" sz="1600" baseline="0" dirty="0"/>
                        <a:t>(Cullum et al., 2006, 2014; Grosch et al., 2015; </a:t>
                      </a:r>
                      <a:r>
                        <a:rPr lang="en-US" sz="1600" baseline="0" dirty="0" err="1"/>
                        <a:t>Loh</a:t>
                      </a:r>
                      <a:r>
                        <a:rPr lang="en-US" sz="1600" baseline="0" dirty="0"/>
                        <a:t> et al., 2004, 2007; McEachern et al., 2008; Montani et al., 1996, 1997; </a:t>
                      </a:r>
                      <a:r>
                        <a:rPr lang="en-US" sz="1600" baseline="0" dirty="0" err="1"/>
                        <a:t>Salgari</a:t>
                      </a:r>
                      <a:r>
                        <a:rPr lang="en-US" sz="1600" baseline="0" dirty="0"/>
                        <a:t> et al., 2002; Wadsworth et al., 2016) </a:t>
                      </a:r>
                    </a:p>
                    <a:p>
                      <a:pPr marL="285750" indent="-285750">
                        <a:buFont typeface="Arial"/>
                        <a:buChar char="•"/>
                      </a:pPr>
                      <a:r>
                        <a:rPr lang="en-US" sz="2100" baseline="0" dirty="0"/>
                        <a:t>CAMCOG </a:t>
                      </a:r>
                      <a:r>
                        <a:rPr lang="en-US" sz="1600" baseline="0" dirty="0"/>
                        <a:t>(Ball &amp; </a:t>
                      </a:r>
                      <a:r>
                        <a:rPr lang="en-US" sz="1600" baseline="0" dirty="0" err="1"/>
                        <a:t>Puffett</a:t>
                      </a:r>
                      <a:r>
                        <a:rPr lang="en-US" sz="1600" baseline="0" dirty="0"/>
                        <a:t>, 1998)</a:t>
                      </a:r>
                    </a:p>
                    <a:p>
                      <a:pPr marL="285750" indent="-285750">
                        <a:buFont typeface="Arial"/>
                        <a:buChar char="•"/>
                      </a:pPr>
                      <a:r>
                        <a:rPr lang="en-US" sz="2100" baseline="0" dirty="0"/>
                        <a:t>RUDAS </a:t>
                      </a:r>
                      <a:r>
                        <a:rPr lang="en-US" sz="1600" baseline="0" dirty="0"/>
                        <a:t>(Wong et al., 2012)</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084454855"/>
                  </a:ext>
                </a:extLst>
              </a:tr>
              <a:tr h="1097280">
                <a:tc>
                  <a:txBody>
                    <a:bodyPr/>
                    <a:lstStyle/>
                    <a:p>
                      <a:r>
                        <a:rPr lang="en-US" sz="2100" b="1" dirty="0"/>
                        <a:t>Batteries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2100" baseline="0" dirty="0"/>
                        <a:t>WASI </a:t>
                      </a:r>
                      <a:r>
                        <a:rPr lang="en-US" sz="1600" baseline="0" dirty="0"/>
                        <a:t>(Temple et al., 2010)</a:t>
                      </a:r>
                      <a:endParaRPr lang="en-US" sz="2100" baseline="0" dirty="0"/>
                    </a:p>
                    <a:p>
                      <a:pPr marL="285750" indent="-285750">
                        <a:buFont typeface="Arial"/>
                        <a:buChar char="•"/>
                      </a:pPr>
                      <a:r>
                        <a:rPr lang="en-US" sz="2100" baseline="0" dirty="0"/>
                        <a:t>RBANS </a:t>
                      </a:r>
                      <a:r>
                        <a:rPr lang="en-US" sz="1600" baseline="0" dirty="0"/>
                        <a:t>(</a:t>
                      </a:r>
                      <a:r>
                        <a:rPr lang="en-US" sz="1600" baseline="0" dirty="0" err="1"/>
                        <a:t>Galusha</a:t>
                      </a:r>
                      <a:r>
                        <a:rPr lang="en-US" sz="1600" baseline="0" dirty="0"/>
                        <a:t>-Glasscock et al., 2015)</a:t>
                      </a:r>
                    </a:p>
                    <a:p>
                      <a:pPr marL="285750" indent="-285750">
                        <a:buFont typeface="Arial"/>
                        <a:buChar char="•"/>
                      </a:pPr>
                      <a:r>
                        <a:rPr lang="en-US" sz="2100" baseline="0" dirty="0"/>
                        <a:t>NIH Toolbox Cognitive Battery </a:t>
                      </a:r>
                      <a:r>
                        <a:rPr lang="en-US" sz="1600" baseline="0" dirty="0"/>
                        <a:t>(</a:t>
                      </a:r>
                      <a:r>
                        <a:rPr lang="en-US" sz="1600" baseline="0" dirty="0" err="1"/>
                        <a:t>Rebchuk</a:t>
                      </a:r>
                      <a:r>
                        <a:rPr lang="en-US" sz="1600" baseline="0" dirty="0"/>
                        <a:t> et al., 2019)</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44513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 Signposting - What Tests Have Been Evaluated?</a:t>
            </a:r>
          </a:p>
        </p:txBody>
      </p:sp>
      <p:graphicFrame>
        <p:nvGraphicFramePr>
          <p:cNvPr id="4" name="Content Placeholder 3"/>
          <p:cNvGraphicFramePr>
            <a:graphicFrameLocks noGrp="1"/>
          </p:cNvGraphicFramePr>
          <p:nvPr>
            <p:ph idx="1"/>
          </p:nvPr>
        </p:nvGraphicFramePr>
        <p:xfrm>
          <a:off x="737392" y="2281816"/>
          <a:ext cx="10972800" cy="3657600"/>
        </p:xfrm>
        <a:graphic>
          <a:graphicData uri="http://schemas.openxmlformats.org/drawingml/2006/table">
            <a:tbl>
              <a:tblPr firstRow="1" bandRow="1">
                <a:tableStyleId>{2D5ABB26-0587-4C30-8999-92F81FD0307C}</a:tableStyleId>
              </a:tblPr>
              <a:tblGrid>
                <a:gridCol w="3106505">
                  <a:extLst>
                    <a:ext uri="{9D8B030D-6E8A-4147-A177-3AD203B41FA5}">
                      <a16:colId xmlns:a16="http://schemas.microsoft.com/office/drawing/2014/main" val="20000"/>
                    </a:ext>
                  </a:extLst>
                </a:gridCol>
                <a:gridCol w="7866295">
                  <a:extLst>
                    <a:ext uri="{9D8B030D-6E8A-4147-A177-3AD203B41FA5}">
                      <a16:colId xmlns:a16="http://schemas.microsoft.com/office/drawing/2014/main" val="20001"/>
                    </a:ext>
                  </a:extLst>
                </a:gridCol>
              </a:tblGrid>
              <a:tr h="1097280">
                <a:tc>
                  <a:txBody>
                    <a:bodyPr/>
                    <a:lstStyle/>
                    <a:p>
                      <a:r>
                        <a:rPr lang="en-US" sz="2100" b="1" dirty="0"/>
                        <a:t>Premorbid Ability</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2100" baseline="0" dirty="0"/>
                        <a:t>NART </a:t>
                      </a:r>
                      <a:r>
                        <a:rPr lang="en-US" sz="1600" baseline="0" dirty="0"/>
                        <a:t>(Kirkwood et al., 2000)</a:t>
                      </a:r>
                      <a:endParaRPr lang="en-US" sz="2100" baseline="0" dirty="0"/>
                    </a:p>
                    <a:p>
                      <a:pPr marL="285750" indent="-285750">
                        <a:buFont typeface="Arial"/>
                        <a:buChar char="•"/>
                      </a:pPr>
                      <a:r>
                        <a:rPr lang="en-US" sz="2100" baseline="0" dirty="0"/>
                        <a:t>WTAR </a:t>
                      </a:r>
                      <a:r>
                        <a:rPr lang="en-US" sz="1600" baseline="0" dirty="0"/>
                        <a:t>(Stain et al., 2011)</a:t>
                      </a:r>
                      <a:endParaRPr lang="en-US" sz="2100" baseline="0" dirty="0"/>
                    </a:p>
                    <a:p>
                      <a:pPr marL="285750" indent="-285750">
                        <a:buFont typeface="Arial"/>
                        <a:buChar char="•"/>
                      </a:pPr>
                      <a:r>
                        <a:rPr lang="en-US" sz="2100" baseline="0" dirty="0"/>
                        <a:t>TOPF </a:t>
                      </a:r>
                      <a:r>
                        <a:rPr lang="en-US" sz="1600" baseline="0" dirty="0"/>
                        <a:t>(Chapman et al., under review)</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560320">
                <a:tc>
                  <a:txBody>
                    <a:bodyPr/>
                    <a:lstStyle/>
                    <a:p>
                      <a:r>
                        <a:rPr lang="en-US" sz="2100" b="1" dirty="0"/>
                        <a:t>Attention and Information</a:t>
                      </a:r>
                      <a:r>
                        <a:rPr lang="en-US" sz="2100" b="1" baseline="0" dirty="0"/>
                        <a:t> Processing</a:t>
                      </a:r>
                      <a:endParaRPr lang="en-US" sz="21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2100" dirty="0"/>
                        <a:t>Digit Span </a:t>
                      </a:r>
                      <a:r>
                        <a:rPr lang="en-US" sz="1600" dirty="0"/>
                        <a:t>(Chapman et al., under review;</a:t>
                      </a:r>
                      <a:r>
                        <a:rPr lang="en-US" sz="1600" baseline="0" dirty="0"/>
                        <a:t> </a:t>
                      </a:r>
                      <a:r>
                        <a:rPr lang="en-US" sz="1600" dirty="0"/>
                        <a:t>Cullum et al., 2006, 2014;</a:t>
                      </a:r>
                      <a:r>
                        <a:rPr lang="en-US" sz="1600" baseline="0" dirty="0"/>
                        <a:t> </a:t>
                      </a:r>
                      <a:r>
                        <a:rPr lang="en-US" sz="1600" dirty="0"/>
                        <a:t>Jacobsen</a:t>
                      </a:r>
                      <a:r>
                        <a:rPr lang="en-US" sz="1600" baseline="0" dirty="0"/>
                        <a:t> et al., 2003; Stain et al., 2011; Stead &amp; Vinson, 2019; Wadsworth et al., 2016)</a:t>
                      </a:r>
                      <a:endParaRPr lang="en-US" sz="2100" baseline="0" dirty="0"/>
                    </a:p>
                    <a:p>
                      <a:pPr marL="285750" indent="-285750">
                        <a:buFont typeface="Arial"/>
                        <a:buChar char="•"/>
                      </a:pPr>
                      <a:r>
                        <a:rPr lang="en-US" sz="2100" baseline="0" dirty="0"/>
                        <a:t>Symbol Digit Modalities Test </a:t>
                      </a:r>
                      <a:r>
                        <a:rPr lang="en-US" sz="1600" baseline="0" dirty="0"/>
                        <a:t>(Chapman et al., under review; Jacobsen et al., 2003; Settle et al., 2015)</a:t>
                      </a:r>
                      <a:r>
                        <a:rPr lang="en-US" sz="2100" baseline="0" dirty="0"/>
                        <a:t>,</a:t>
                      </a:r>
                    </a:p>
                    <a:p>
                      <a:pPr marL="285750" indent="-285750">
                        <a:buFont typeface="Arial"/>
                        <a:buChar char="•"/>
                      </a:pPr>
                      <a:r>
                        <a:rPr lang="en-US" sz="2100" baseline="0" dirty="0"/>
                        <a:t>Brief Test of Attention </a:t>
                      </a:r>
                      <a:r>
                        <a:rPr lang="en-US" sz="1600" baseline="0" dirty="0"/>
                        <a:t>(Hildebrand et al., 2004)</a:t>
                      </a:r>
                      <a:endParaRPr lang="en-US" sz="2100" baseline="0" dirty="0"/>
                    </a:p>
                    <a:p>
                      <a:pPr marL="285750" indent="-285750">
                        <a:buFont typeface="Arial"/>
                        <a:buChar char="•"/>
                      </a:pPr>
                      <a:r>
                        <a:rPr lang="en-US" sz="2100" baseline="0" dirty="0"/>
                        <a:t>Seashore Rhythm Test </a:t>
                      </a:r>
                      <a:r>
                        <a:rPr lang="en-US" sz="1600" baseline="0" dirty="0"/>
                        <a:t>(Jacobsen et al., 2003)</a:t>
                      </a:r>
                      <a:endParaRPr lang="en-US" sz="2100" baseline="0" dirty="0"/>
                    </a:p>
                    <a:p>
                      <a:pPr marL="285750" indent="-285750">
                        <a:buFont typeface="Arial"/>
                        <a:buChar char="•"/>
                      </a:pPr>
                      <a:r>
                        <a:rPr lang="en-US" sz="2100" baseline="0" dirty="0"/>
                        <a:t>Adult Memory and Information Processing Battery </a:t>
                      </a:r>
                      <a:r>
                        <a:rPr lang="en-US" sz="1600" baseline="0" dirty="0"/>
                        <a:t>(Kirkwood et al., 2000)</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62389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l"/>
            <a:r>
              <a:rPr lang="en-GB" sz="4000" dirty="0">
                <a:latin typeface="Verdana" panose="020B0604030504040204" pitchFamily="34" charset="0"/>
                <a:ea typeface="Verdana" panose="020B0604030504040204" pitchFamily="34" charset="0"/>
              </a:rPr>
              <a:t>Q&amp;A</a:t>
            </a:r>
          </a:p>
        </p:txBody>
      </p:sp>
      <p:sp>
        <p:nvSpPr>
          <p:cNvPr id="3" name="Content Placeholder 2">
            <a:extLst>
              <a:ext uri="{FF2B5EF4-FFF2-40B4-BE49-F238E27FC236}">
                <a16:creationId xmlns:a16="http://schemas.microsoft.com/office/drawing/2014/main" id="{44090493-4C11-4BA4-82FE-395BDE6AA4B2}"/>
              </a:ext>
            </a:extLst>
          </p:cNvPr>
          <p:cNvSpPr>
            <a:spLocks noGrp="1"/>
          </p:cNvSpPr>
          <p:nvPr>
            <p:ph idx="1"/>
          </p:nvPr>
        </p:nvSpPr>
        <p:spPr>
          <a:xfrm>
            <a:off x="1941487" y="1921165"/>
            <a:ext cx="7394873" cy="3879866"/>
          </a:xfrm>
        </p:spPr>
        <p:txBody>
          <a:bodyPr/>
          <a:lstStyle/>
          <a:p>
            <a:r>
              <a:rPr lang="en-GB" sz="2400" dirty="0">
                <a:solidFill>
                  <a:srgbClr val="666666"/>
                </a:solidFill>
                <a:ea typeface="ＭＳ Ｐゴシック"/>
                <a:cs typeface="Calibri"/>
              </a:rPr>
              <a:t>Please type your questions and who you are directing your question to in the question and answer box. We will read them out and answer them live.</a:t>
            </a:r>
          </a:p>
          <a:p>
            <a:pPr marL="0" indent="0">
              <a:buNone/>
            </a:pPr>
            <a:endParaRPr lang="en-GB" sz="2400" dirty="0">
              <a:solidFill>
                <a:srgbClr val="666666"/>
              </a:solidFill>
              <a:ea typeface="ＭＳ Ｐゴシック"/>
              <a:cs typeface="Calibri"/>
            </a:endParaRPr>
          </a:p>
          <a:p>
            <a:pPr marL="0" indent="0">
              <a:buNone/>
            </a:pPr>
            <a:endParaRPr lang="en-GB" sz="2400" dirty="0">
              <a:solidFill>
                <a:srgbClr val="666666"/>
              </a:solidFill>
              <a:ea typeface="ＭＳ Ｐゴシック"/>
              <a:cs typeface="Calibri"/>
            </a:endParaRPr>
          </a:p>
          <a:p>
            <a:pPr marL="0" indent="0">
              <a:buNone/>
            </a:pPr>
            <a:endParaRPr lang="en-GB" sz="2400" dirty="0">
              <a:solidFill>
                <a:srgbClr val="666666"/>
              </a:solidFill>
              <a:ea typeface="ＭＳ Ｐゴシック"/>
              <a:cs typeface="Calibri"/>
            </a:endParaRPr>
          </a:p>
          <a:p>
            <a:r>
              <a:rPr lang="en-GB" sz="2400" dirty="0">
                <a:solidFill>
                  <a:srgbClr val="666666"/>
                </a:solidFill>
              </a:rPr>
              <a:t>If we are unable to answer every question during the webinar then we will ensure that we answer them afterwards.</a:t>
            </a:r>
          </a:p>
          <a:p>
            <a:pPr marL="0" indent="0">
              <a:buNone/>
            </a:pPr>
            <a:endParaRPr lang="en-GB" dirty="0">
              <a:solidFill>
                <a:srgbClr val="666666"/>
              </a:solidFill>
              <a:cs typeface="Calibri"/>
            </a:endParaRPr>
          </a:p>
          <a:p>
            <a:pPr marL="0" indent="0">
              <a:buNone/>
            </a:pPr>
            <a:endParaRPr lang="en-GB" sz="2400" dirty="0">
              <a:solidFill>
                <a:srgbClr val="002060"/>
              </a:solidFill>
            </a:endParaRPr>
          </a:p>
        </p:txBody>
      </p:sp>
      <p:pic>
        <p:nvPicPr>
          <p:cNvPr id="5" name="Picture 4" descr="A picture containing game&#10;&#10;Description generated with very high confidence">
            <a:extLst>
              <a:ext uri="{FF2B5EF4-FFF2-40B4-BE49-F238E27FC236}">
                <a16:creationId xmlns:a16="http://schemas.microsoft.com/office/drawing/2014/main" id="{0E92A031-0800-4C86-81C4-589B64DDFF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652"/>
          <a:stretch/>
        </p:blipFill>
        <p:spPr bwMode="auto">
          <a:xfrm>
            <a:off x="4379761" y="3541320"/>
            <a:ext cx="2518323" cy="639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46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 Signposting - What Tests Have Been Evaluated?</a:t>
            </a:r>
          </a:p>
        </p:txBody>
      </p:sp>
      <p:graphicFrame>
        <p:nvGraphicFramePr>
          <p:cNvPr id="4" name="Content Placeholder 3"/>
          <p:cNvGraphicFramePr>
            <a:graphicFrameLocks noGrp="1"/>
          </p:cNvGraphicFramePr>
          <p:nvPr>
            <p:ph idx="1"/>
          </p:nvPr>
        </p:nvGraphicFramePr>
        <p:xfrm>
          <a:off x="609600" y="1882399"/>
          <a:ext cx="10972800" cy="4145280"/>
        </p:xfrm>
        <a:graphic>
          <a:graphicData uri="http://schemas.openxmlformats.org/drawingml/2006/table">
            <a:tbl>
              <a:tblPr firstRow="1" bandRow="1">
                <a:tableStyleId>{2D5ABB26-0587-4C30-8999-92F81FD0307C}</a:tableStyleId>
              </a:tblPr>
              <a:tblGrid>
                <a:gridCol w="3224104">
                  <a:extLst>
                    <a:ext uri="{9D8B030D-6E8A-4147-A177-3AD203B41FA5}">
                      <a16:colId xmlns:a16="http://schemas.microsoft.com/office/drawing/2014/main" val="20000"/>
                    </a:ext>
                  </a:extLst>
                </a:gridCol>
                <a:gridCol w="7748696">
                  <a:extLst>
                    <a:ext uri="{9D8B030D-6E8A-4147-A177-3AD203B41FA5}">
                      <a16:colId xmlns:a16="http://schemas.microsoft.com/office/drawing/2014/main" val="20001"/>
                    </a:ext>
                  </a:extLst>
                </a:gridCol>
              </a:tblGrid>
              <a:tr h="2153920">
                <a:tc>
                  <a:txBody>
                    <a:bodyPr/>
                    <a:lstStyle/>
                    <a:p>
                      <a:r>
                        <a:rPr lang="en-US" sz="2100" b="1" dirty="0"/>
                        <a:t>Language</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2100" dirty="0"/>
                        <a:t>Letter and Category Fluency </a:t>
                      </a:r>
                      <a:r>
                        <a:rPr lang="en-US" sz="1600" dirty="0"/>
                        <a:t>(Chapman et al., under review</a:t>
                      </a:r>
                      <a:r>
                        <a:rPr lang="en-US" sz="1600" baseline="0" dirty="0"/>
                        <a:t>; </a:t>
                      </a:r>
                      <a:r>
                        <a:rPr lang="en-US" sz="1600" dirty="0"/>
                        <a:t>Cullum et al., 2006, 2014</a:t>
                      </a:r>
                      <a:r>
                        <a:rPr lang="en-US" sz="1600" baseline="0" dirty="0"/>
                        <a:t>; </a:t>
                      </a:r>
                      <a:r>
                        <a:rPr lang="en-US" sz="1600" dirty="0"/>
                        <a:t>Hildebrand</a:t>
                      </a:r>
                      <a:r>
                        <a:rPr lang="en-US" sz="1600" baseline="0" dirty="0"/>
                        <a:t> et al., 2004; Stain et al., 2011; Vestal et al., 2006; Wadsworth et al., 2016)</a:t>
                      </a:r>
                      <a:endParaRPr lang="en-US" sz="2100" baseline="0" dirty="0"/>
                    </a:p>
                    <a:p>
                      <a:pPr marL="285750" indent="-285750">
                        <a:buFont typeface="Arial"/>
                        <a:buChar char="•"/>
                      </a:pPr>
                      <a:r>
                        <a:rPr lang="en-US" sz="2100" baseline="0" dirty="0"/>
                        <a:t>Boston Naming Test </a:t>
                      </a:r>
                      <a:r>
                        <a:rPr lang="en-US" sz="1600" baseline="0" dirty="0"/>
                        <a:t>(Chapman et al., under review; Cullum et al., 2006, 2014; Stead &amp; Vinson, 2019; Vestal et al., 2006; Wadsworth et al., 2016)</a:t>
                      </a:r>
                      <a:endParaRPr lang="en-US" sz="2100" baseline="0" dirty="0"/>
                    </a:p>
                    <a:p>
                      <a:pPr marL="285750" indent="-285750">
                        <a:buFont typeface="Arial"/>
                        <a:buChar char="•"/>
                      </a:pPr>
                      <a:r>
                        <a:rPr lang="en-US" sz="2100" baseline="0" dirty="0"/>
                        <a:t>WAIS-3 Vocabulary </a:t>
                      </a:r>
                      <a:r>
                        <a:rPr lang="en-US" sz="1600" baseline="0" dirty="0"/>
                        <a:t>(Hildebrand et al., 2004; Jacobsen et al., 2003)</a:t>
                      </a:r>
                      <a:endParaRPr lang="en-US" sz="2100" baseline="0" dirty="0"/>
                    </a:p>
                    <a:p>
                      <a:pPr marL="285750" indent="-285750">
                        <a:buFont typeface="Arial"/>
                        <a:buChar char="•"/>
                      </a:pPr>
                      <a:r>
                        <a:rPr lang="en-US" sz="2100" baseline="0" dirty="0"/>
                        <a:t>MAE Aural Comprehension </a:t>
                      </a:r>
                      <a:r>
                        <a:rPr lang="en-US" sz="1600" baseline="0" dirty="0"/>
                        <a:t>(Vestal et al., 2006)</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991360">
                <a:tc>
                  <a:txBody>
                    <a:bodyPr/>
                    <a:lstStyle/>
                    <a:p>
                      <a:r>
                        <a:rPr lang="en-US" sz="2100" b="1" dirty="0"/>
                        <a:t>Visuospatial</a:t>
                      </a:r>
                      <a:r>
                        <a:rPr lang="en-US" sz="2100" b="1" baseline="0" dirty="0"/>
                        <a:t> Function </a:t>
                      </a:r>
                      <a:endParaRPr lang="en-US" sz="21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2100" baseline="0" dirty="0"/>
                        <a:t>Clock Drawing </a:t>
                      </a:r>
                      <a:r>
                        <a:rPr lang="en-US" sz="1600" baseline="0" dirty="0"/>
                        <a:t>(Cullum et al., 2006, 2014; Hildebrand et al., 2004; Montani et al., 1997; Wadsworth et al., 2016)</a:t>
                      </a:r>
                      <a:endParaRPr lang="en-US" sz="2100" baseline="0" dirty="0"/>
                    </a:p>
                    <a:p>
                      <a:pPr marL="285750" indent="-285750">
                        <a:buFont typeface="Arial"/>
                        <a:buChar char="•"/>
                      </a:pPr>
                      <a:r>
                        <a:rPr lang="en-US" sz="2100" baseline="0" dirty="0"/>
                        <a:t>WAIS-3 Matrix Reasoning </a:t>
                      </a:r>
                      <a:r>
                        <a:rPr lang="en-US" sz="1600" baseline="0" dirty="0"/>
                        <a:t>(Hildebrand et al., 2004)</a:t>
                      </a:r>
                      <a:endParaRPr lang="en-US" sz="2100" baseline="0" dirty="0"/>
                    </a:p>
                    <a:p>
                      <a:pPr marL="285750" indent="-285750">
                        <a:buFont typeface="Arial"/>
                        <a:buChar char="•"/>
                      </a:pPr>
                      <a:r>
                        <a:rPr lang="en-US" sz="2100" baseline="0" dirty="0"/>
                        <a:t>Beery VMI </a:t>
                      </a:r>
                      <a:r>
                        <a:rPr lang="en-US" sz="1600" baseline="0" dirty="0"/>
                        <a:t>(Temple et al., 2010)</a:t>
                      </a:r>
                      <a:endParaRPr lang="en-US" sz="2100" baseline="0" dirty="0"/>
                    </a:p>
                    <a:p>
                      <a:pPr marL="285750" indent="-285750">
                        <a:buFont typeface="Arial"/>
                        <a:buChar char="•"/>
                      </a:pPr>
                      <a:r>
                        <a:rPr lang="en-US" sz="2100" baseline="0" dirty="0"/>
                        <a:t>VOSP </a:t>
                      </a:r>
                      <a:r>
                        <a:rPr lang="en-US" sz="1600" baseline="0" dirty="0"/>
                        <a:t>(Jacobsen et al., 2003)</a:t>
                      </a:r>
                    </a:p>
                    <a:p>
                      <a:pPr marL="285750" indent="-285750">
                        <a:buFont typeface="Arial"/>
                        <a:buChar char="•"/>
                      </a:pPr>
                      <a:r>
                        <a:rPr lang="en-US" sz="2100" baseline="0" dirty="0"/>
                        <a:t>WAIS-IV Block Design</a:t>
                      </a:r>
                      <a:r>
                        <a:rPr lang="en-US" sz="1600" baseline="0" dirty="0"/>
                        <a:t> (Chapman et al., under review)</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30452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 Signposting - What Tests Have Been Evaluated?</a:t>
            </a:r>
          </a:p>
        </p:txBody>
      </p:sp>
      <p:graphicFrame>
        <p:nvGraphicFramePr>
          <p:cNvPr id="4" name="Content Placeholder 3"/>
          <p:cNvGraphicFramePr>
            <a:graphicFrameLocks noGrp="1"/>
          </p:cNvGraphicFramePr>
          <p:nvPr>
            <p:ph idx="1"/>
          </p:nvPr>
        </p:nvGraphicFramePr>
        <p:xfrm>
          <a:off x="609600" y="1882399"/>
          <a:ext cx="10972800" cy="4233333"/>
        </p:xfrm>
        <a:graphic>
          <a:graphicData uri="http://schemas.openxmlformats.org/drawingml/2006/table">
            <a:tbl>
              <a:tblPr firstRow="1" bandRow="1">
                <a:tableStyleId>{2D5ABB26-0587-4C30-8999-92F81FD0307C}</a:tableStyleId>
              </a:tblPr>
              <a:tblGrid>
                <a:gridCol w="3224104">
                  <a:extLst>
                    <a:ext uri="{9D8B030D-6E8A-4147-A177-3AD203B41FA5}">
                      <a16:colId xmlns:a16="http://schemas.microsoft.com/office/drawing/2014/main" val="20000"/>
                    </a:ext>
                  </a:extLst>
                </a:gridCol>
                <a:gridCol w="7748696">
                  <a:extLst>
                    <a:ext uri="{9D8B030D-6E8A-4147-A177-3AD203B41FA5}">
                      <a16:colId xmlns:a16="http://schemas.microsoft.com/office/drawing/2014/main" val="20001"/>
                    </a:ext>
                  </a:extLst>
                </a:gridCol>
              </a:tblGrid>
              <a:tr h="2641600">
                <a:tc>
                  <a:txBody>
                    <a:bodyPr/>
                    <a:lstStyle/>
                    <a:p>
                      <a:r>
                        <a:rPr lang="en-US" sz="2100" b="1" dirty="0"/>
                        <a:t>Learning</a:t>
                      </a:r>
                      <a:r>
                        <a:rPr lang="en-US" sz="2100" b="1" baseline="0" dirty="0"/>
                        <a:t> and Memory</a:t>
                      </a:r>
                      <a:endParaRPr lang="en-US" sz="21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dirty="0"/>
                        <a:t>HVLT-R </a:t>
                      </a:r>
                      <a:r>
                        <a:rPr lang="en-US" sz="1600" dirty="0"/>
                        <a:t>(Chapman et al., under review;</a:t>
                      </a:r>
                      <a:r>
                        <a:rPr lang="en-US" sz="1600" baseline="0" dirty="0"/>
                        <a:t> </a:t>
                      </a:r>
                      <a:r>
                        <a:rPr lang="en-US" sz="1600" dirty="0"/>
                        <a:t>Cullum</a:t>
                      </a:r>
                      <a:r>
                        <a:rPr lang="en-US" sz="1600" baseline="0" dirty="0"/>
                        <a:t> et al., 2006, 2014; Stead &amp; Vinson, 2019; Wadsworth et al., 2016)</a:t>
                      </a:r>
                      <a:endParaRPr lang="en-US" sz="2100" baseline="0" dirty="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baseline="0" dirty="0"/>
                        <a:t>RAVLT </a:t>
                      </a:r>
                      <a:r>
                        <a:rPr lang="en-US" sz="1600" baseline="0" dirty="0"/>
                        <a:t>(Hildebrand et al., 2004)</a:t>
                      </a:r>
                      <a:endParaRPr lang="en-US" sz="2100" baseline="0" dirty="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baseline="0" dirty="0"/>
                        <a:t>RCFT </a:t>
                      </a:r>
                      <a:r>
                        <a:rPr lang="en-US" sz="1600" baseline="0" dirty="0"/>
                        <a:t>(Chapman et al., under review)</a:t>
                      </a:r>
                      <a:endParaRPr lang="en-US" sz="2100" baseline="0" dirty="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baseline="0" dirty="0"/>
                        <a:t>WMS-IV Visual Reproduction </a:t>
                      </a:r>
                      <a:r>
                        <a:rPr lang="en-US" sz="1600" baseline="0" dirty="0"/>
                        <a:t>(Chapman et al., under review)</a:t>
                      </a:r>
                      <a:endParaRPr lang="en-US" sz="2100" baseline="0" dirty="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baseline="0" dirty="0"/>
                        <a:t>WMS-R Logical Memory </a:t>
                      </a:r>
                      <a:r>
                        <a:rPr lang="en-US" sz="1600" baseline="0" dirty="0"/>
                        <a:t>(Jacobsen et al., 2003; Stain et al., 2011)</a:t>
                      </a:r>
                      <a:endParaRPr lang="en-US" sz="2100" baseline="0" dirty="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baseline="0" dirty="0"/>
                        <a:t>Benton Visual Retention Test </a:t>
                      </a:r>
                      <a:r>
                        <a:rPr lang="en-US" sz="1600" baseline="0" dirty="0"/>
                        <a:t>(Jacobsen et al., 2003)</a:t>
                      </a:r>
                      <a:endParaRPr lang="en-US" sz="2100" baseline="0" dirty="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baseline="0" dirty="0"/>
                        <a:t>Adult Memory Information Processing </a:t>
                      </a:r>
                      <a:r>
                        <a:rPr lang="en-US" sz="1600" baseline="0" dirty="0"/>
                        <a:t>(Kirkwood et al., 2000)</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097280">
                <a:tc>
                  <a:txBody>
                    <a:bodyPr/>
                    <a:lstStyle/>
                    <a:p>
                      <a:r>
                        <a:rPr lang="en-US" sz="2100" b="1" dirty="0"/>
                        <a:t>Executive</a:t>
                      </a:r>
                      <a:r>
                        <a:rPr lang="en-US" sz="2100" b="1" baseline="0" dirty="0"/>
                        <a:t> Function</a:t>
                      </a:r>
                      <a:endParaRPr lang="en-US" sz="21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baseline="0" dirty="0"/>
                        <a:t>Trail Making Test </a:t>
                      </a:r>
                      <a:r>
                        <a:rPr lang="en-US" sz="1600" baseline="0" dirty="0"/>
                        <a:t>(Chapman et al., under review; Wadsworth et al., 2016)</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baseline="0" dirty="0"/>
                        <a:t>WAIS-IV Similarities</a:t>
                      </a:r>
                      <a:r>
                        <a:rPr lang="en-US" sz="1600" baseline="0" dirty="0"/>
                        <a:t> (Chapman et al., under review)</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100" baseline="0" dirty="0"/>
                        <a:t>Stroop Test (Victoria Modification</a:t>
                      </a:r>
                      <a:r>
                        <a:rPr lang="en-US" sz="1600" baseline="0" dirty="0"/>
                        <a:t>; Chapman et al., under review)</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94453">
                <a:tc>
                  <a:txBody>
                    <a:bodyPr/>
                    <a:lstStyle/>
                    <a:p>
                      <a:r>
                        <a:rPr lang="en-US" sz="2100" b="1" dirty="0"/>
                        <a:t>Psychomotor</a:t>
                      </a:r>
                      <a:r>
                        <a:rPr lang="en-US" sz="2100" b="1" baseline="0" dirty="0"/>
                        <a:t> Function</a:t>
                      </a:r>
                      <a:endParaRPr lang="en-US" sz="21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2100" dirty="0"/>
                        <a:t>Grooved</a:t>
                      </a:r>
                      <a:r>
                        <a:rPr lang="en-US" sz="2100" baseline="0" dirty="0"/>
                        <a:t> Pegboard </a:t>
                      </a:r>
                      <a:r>
                        <a:rPr lang="en-US" sz="1600" baseline="0" dirty="0"/>
                        <a:t>(Jacobsen et al., 2003)</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83215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4525"/>
            <a:ext cx="10972800" cy="1143000"/>
          </a:xfrm>
        </p:spPr>
        <p:txBody>
          <a:bodyPr>
            <a:normAutofit/>
          </a:bodyPr>
          <a:lstStyle/>
          <a:p>
            <a:r>
              <a:rPr lang="en-US" b="1" dirty="0"/>
              <a:t>What Does Meta-Analytic Evidence Suggest?</a:t>
            </a:r>
          </a:p>
        </p:txBody>
      </p:sp>
      <p:sp>
        <p:nvSpPr>
          <p:cNvPr id="3" name="Content Placeholder 2"/>
          <p:cNvSpPr>
            <a:spLocks noGrp="1"/>
          </p:cNvSpPr>
          <p:nvPr>
            <p:ph idx="1"/>
          </p:nvPr>
        </p:nvSpPr>
        <p:spPr>
          <a:xfrm>
            <a:off x="609600" y="1904836"/>
            <a:ext cx="10972800" cy="4632752"/>
          </a:xfrm>
        </p:spPr>
        <p:txBody>
          <a:bodyPr>
            <a:normAutofit/>
          </a:bodyPr>
          <a:lstStyle/>
          <a:p>
            <a:r>
              <a:rPr lang="en-US" dirty="0"/>
              <a:t>Aim: </a:t>
            </a:r>
            <a:r>
              <a:rPr lang="en-AU" dirty="0">
                <a:latin typeface="Arial" panose="020B0604020202020204" pitchFamily="34" charset="0"/>
                <a:cs typeface="Arial" panose="020B0604020202020204" pitchFamily="34" charset="0"/>
              </a:rPr>
              <a:t>to assess the effect of videoconference administration on adult neurocognitive tests. To examine whether scores acquired during videoconference administration were different from those acquired during on site administration.</a:t>
            </a:r>
          </a:p>
          <a:p>
            <a:r>
              <a:rPr lang="en-AU" dirty="0">
                <a:latin typeface="Arial" panose="020B0604020202020204" pitchFamily="34" charset="0"/>
                <a:cs typeface="Arial" panose="020B0604020202020204" pitchFamily="34" charset="0"/>
              </a:rPr>
              <a:t>Included studies (see next slide): </a:t>
            </a:r>
          </a:p>
          <a:p>
            <a:pPr lvl="1"/>
            <a:r>
              <a:rPr lang="en-AU" i="1" dirty="0">
                <a:latin typeface="Arial" panose="020B0604020202020204" pitchFamily="34" charset="0"/>
                <a:cs typeface="Arial" panose="020B0604020202020204" pitchFamily="34" charset="0"/>
              </a:rPr>
              <a:t>n</a:t>
            </a:r>
            <a:r>
              <a:rPr lang="en-AU" dirty="0">
                <a:latin typeface="Arial" panose="020B0604020202020204" pitchFamily="34" charset="0"/>
                <a:cs typeface="Arial" panose="020B0604020202020204" pitchFamily="34" charset="0"/>
              </a:rPr>
              <a:t> of studies = 12</a:t>
            </a:r>
          </a:p>
          <a:p>
            <a:pPr lvl="1"/>
            <a:r>
              <a:rPr lang="en-AU" dirty="0">
                <a:latin typeface="Arial" panose="020B0604020202020204" pitchFamily="34" charset="0"/>
                <a:cs typeface="Arial" panose="020B0604020202020204" pitchFamily="34" charset="0"/>
              </a:rPr>
              <a:t>Healthy populations, psychiatric populations and neurocognitive populations. </a:t>
            </a:r>
          </a:p>
          <a:p>
            <a:pPr lvl="1"/>
            <a:r>
              <a:rPr lang="en-AU" dirty="0">
                <a:latin typeface="Arial" panose="020B0604020202020204" pitchFamily="34" charset="0"/>
                <a:cs typeface="Arial" panose="020B0604020202020204" pitchFamily="34" charset="0"/>
              </a:rPr>
              <a:t>Participant age range from 34 – 88. </a:t>
            </a:r>
          </a:p>
          <a:p>
            <a:endParaRPr lang="en-AU"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86781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D090A5-92E7-4697-9B43-B51EB987760D}"/>
              </a:ext>
            </a:extLst>
          </p:cNvPr>
          <p:cNvPicPr>
            <a:picLocks noChangeAspect="1"/>
          </p:cNvPicPr>
          <p:nvPr/>
        </p:nvPicPr>
        <p:blipFill>
          <a:blip r:embed="rId3"/>
          <a:stretch>
            <a:fillRect/>
          </a:stretch>
        </p:blipFill>
        <p:spPr>
          <a:xfrm>
            <a:off x="2598561" y="338548"/>
            <a:ext cx="8652140" cy="6232937"/>
          </a:xfrm>
          <a:prstGeom prst="rect">
            <a:avLst/>
          </a:prstGeom>
        </p:spPr>
      </p:pic>
    </p:spTree>
    <p:extLst>
      <p:ext uri="{BB962C8B-B14F-4D97-AF65-F5344CB8AC3E}">
        <p14:creationId xmlns:p14="http://schemas.microsoft.com/office/powerpoint/2010/main" val="4259954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DA242-E416-4F13-BA84-1AC327DEF46E}"/>
              </a:ext>
            </a:extLst>
          </p:cNvPr>
          <p:cNvPicPr>
            <a:picLocks noChangeAspect="1"/>
          </p:cNvPicPr>
          <p:nvPr/>
        </p:nvPicPr>
        <p:blipFill>
          <a:blip r:embed="rId3"/>
          <a:stretch>
            <a:fillRect/>
          </a:stretch>
        </p:blipFill>
        <p:spPr>
          <a:xfrm>
            <a:off x="591600" y="1181100"/>
            <a:ext cx="11008799" cy="3958343"/>
          </a:xfrm>
          <a:prstGeom prst="rect">
            <a:avLst/>
          </a:prstGeom>
        </p:spPr>
      </p:pic>
    </p:spTree>
    <p:extLst>
      <p:ext uri="{BB962C8B-B14F-4D97-AF65-F5344CB8AC3E}">
        <p14:creationId xmlns:p14="http://schemas.microsoft.com/office/powerpoint/2010/main" val="3175988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Chapman et al. Under Review</a:t>
            </a:r>
          </a:p>
        </p:txBody>
      </p:sp>
      <p:pic>
        <p:nvPicPr>
          <p:cNvPr id="6" name="table"/>
          <p:cNvPicPr>
            <a:picLocks noChangeAspect="1"/>
          </p:cNvPicPr>
          <p:nvPr/>
        </p:nvPicPr>
        <p:blipFill>
          <a:blip r:embed="rId3"/>
          <a:stretch>
            <a:fillRect/>
          </a:stretch>
        </p:blipFill>
        <p:spPr>
          <a:xfrm>
            <a:off x="-155790" y="1555016"/>
            <a:ext cx="11742121" cy="4932497"/>
          </a:xfrm>
          <a:prstGeom prst="rect">
            <a:avLst/>
          </a:prstGeom>
        </p:spPr>
      </p:pic>
    </p:spTree>
    <p:extLst>
      <p:ext uri="{BB962C8B-B14F-4D97-AF65-F5344CB8AC3E}">
        <p14:creationId xmlns:p14="http://schemas.microsoft.com/office/powerpoint/2010/main" val="3522942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7DAA-F2CE-4902-BC5D-E203BB7A6FF1}"/>
              </a:ext>
            </a:extLst>
          </p:cNvPr>
          <p:cNvSpPr>
            <a:spLocks noGrp="1"/>
          </p:cNvSpPr>
          <p:nvPr>
            <p:ph type="title"/>
          </p:nvPr>
        </p:nvSpPr>
        <p:spPr>
          <a:xfrm>
            <a:off x="838200" y="355293"/>
            <a:ext cx="10515600" cy="1325563"/>
          </a:xfrm>
        </p:spPr>
        <p:txBody>
          <a:bodyPr/>
          <a:lstStyle/>
          <a:p>
            <a:r>
              <a:rPr lang="en-AU" b="1" dirty="0"/>
              <a:t>Interim Summary</a:t>
            </a:r>
            <a:r>
              <a:rPr lang="en-AU" dirty="0"/>
              <a:t> </a:t>
            </a:r>
          </a:p>
        </p:txBody>
      </p:sp>
      <p:sp>
        <p:nvSpPr>
          <p:cNvPr id="3" name="Content Placeholder 2">
            <a:extLst>
              <a:ext uri="{FF2B5EF4-FFF2-40B4-BE49-F238E27FC236}">
                <a16:creationId xmlns:a16="http://schemas.microsoft.com/office/drawing/2014/main" id="{98E260BE-A03B-4388-BD3E-74EFB4142734}"/>
              </a:ext>
            </a:extLst>
          </p:cNvPr>
          <p:cNvSpPr>
            <a:spLocks noGrp="1"/>
          </p:cNvSpPr>
          <p:nvPr>
            <p:ph idx="1"/>
          </p:nvPr>
        </p:nvSpPr>
        <p:spPr>
          <a:xfrm>
            <a:off x="838200" y="1680856"/>
            <a:ext cx="10515600" cy="4351338"/>
          </a:xfrm>
        </p:spPr>
        <p:txBody>
          <a:bodyPr>
            <a:normAutofit lnSpcReduction="10000"/>
          </a:bodyPr>
          <a:lstStyle/>
          <a:p>
            <a:r>
              <a:rPr lang="en-AU" dirty="0"/>
              <a:t>Emerging evidence supports the feasibility, reliability and validity of teleneuropsychology assessment. Evidence building across clinical populations and tests.</a:t>
            </a:r>
          </a:p>
          <a:p>
            <a:r>
              <a:rPr lang="en-AU" dirty="0"/>
              <a:t>Importantly, no specific test to date has been shown to be invalid.</a:t>
            </a:r>
          </a:p>
          <a:p>
            <a:r>
              <a:rPr lang="en-AU" dirty="0"/>
              <a:t>Evidence is particularly limited for:</a:t>
            </a:r>
          </a:p>
          <a:p>
            <a:pPr lvl="1"/>
            <a:r>
              <a:rPr lang="en-AU" dirty="0"/>
              <a:t>Home assessment model</a:t>
            </a:r>
          </a:p>
          <a:p>
            <a:pPr lvl="1"/>
            <a:r>
              <a:rPr lang="en-AU" dirty="0"/>
              <a:t>Executive Functions and Psychomotor Speed </a:t>
            </a:r>
          </a:p>
          <a:p>
            <a:pPr lvl="1"/>
            <a:r>
              <a:rPr lang="en-AU" dirty="0"/>
              <a:t>Those with profound cognitive/communication impairments </a:t>
            </a:r>
          </a:p>
          <a:p>
            <a:pPr lvl="1"/>
            <a:r>
              <a:rPr lang="en-AU" dirty="0"/>
              <a:t>Cross cultural teleneuropsychology assessment</a:t>
            </a:r>
          </a:p>
          <a:p>
            <a:r>
              <a:rPr lang="en-AU" dirty="0"/>
              <a:t>Need to accommodate these limitations into test interpretation and clinical formulation.</a:t>
            </a:r>
          </a:p>
          <a:p>
            <a:endParaRPr lang="en-AU" dirty="0"/>
          </a:p>
        </p:txBody>
      </p:sp>
    </p:spTree>
    <p:extLst>
      <p:ext uri="{BB962C8B-B14F-4D97-AF65-F5344CB8AC3E}">
        <p14:creationId xmlns:p14="http://schemas.microsoft.com/office/powerpoint/2010/main" val="666493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848465" y="3298722"/>
            <a:ext cx="8495070" cy="1784402"/>
          </a:xfrm>
        </p:spPr>
        <p:txBody>
          <a:bodyPr vert="horz" lIns="91440" tIns="45720" rIns="91440" bIns="45720" rtlCol="0" anchor="b">
            <a:normAutofit/>
          </a:bodyPr>
          <a:lstStyle/>
          <a:p>
            <a:pPr algn="ctr"/>
            <a:r>
              <a:rPr lang="en-US" b="1" kern="1200" dirty="0">
                <a:solidFill>
                  <a:srgbClr val="FFFFFF"/>
                </a:solidFill>
                <a:latin typeface="+mj-lt"/>
                <a:ea typeface="+mj-ea"/>
                <a:cs typeface="+mj-cs"/>
              </a:rPr>
              <a:t>TeleNeuropsychology Practice</a:t>
            </a:r>
          </a:p>
        </p:txBody>
      </p:sp>
      <p:sp>
        <p:nvSpPr>
          <p:cNvPr id="22" name="Oval 21">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Pencil">
            <a:extLst>
              <a:ext uri="{FF2B5EF4-FFF2-40B4-BE49-F238E27FC236}">
                <a16:creationId xmlns:a16="http://schemas.microsoft.com/office/drawing/2014/main" id="{235C12DE-77A7-40D7-98E1-B503E9CDD8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2098021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07A8C-D2A3-7446-B1B6-BEBCEF8287A5}"/>
              </a:ext>
            </a:extLst>
          </p:cNvPr>
          <p:cNvSpPr>
            <a:spLocks noGrp="1"/>
          </p:cNvSpPr>
          <p:nvPr>
            <p:ph type="title"/>
          </p:nvPr>
        </p:nvSpPr>
        <p:spPr/>
        <p:txBody>
          <a:bodyPr/>
          <a:lstStyle/>
          <a:p>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5D04D187-D8DC-AB4C-A827-3840F818BC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03210"/>
            <a:ext cx="12192000" cy="7620001"/>
          </a:xfrm>
        </p:spPr>
      </p:pic>
    </p:spTree>
    <p:extLst>
      <p:ext uri="{BB962C8B-B14F-4D97-AF65-F5344CB8AC3E}">
        <p14:creationId xmlns:p14="http://schemas.microsoft.com/office/powerpoint/2010/main" val="207400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B15E-9B15-244D-A1A4-3F27E88A0551}"/>
              </a:ext>
            </a:extLst>
          </p:cNvPr>
          <p:cNvSpPr>
            <a:spLocks noGrp="1"/>
          </p:cNvSpPr>
          <p:nvPr>
            <p:ph type="title"/>
          </p:nvPr>
        </p:nvSpPr>
        <p:spPr/>
        <p:txBody>
          <a:bodyPr/>
          <a:lstStyle/>
          <a:p>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59443072-3B90-A844-99C2-B5A4B70B2B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4" y="-379955"/>
            <a:ext cx="12188656" cy="7617910"/>
          </a:xfrm>
        </p:spPr>
      </p:pic>
    </p:spTree>
    <p:extLst>
      <p:ext uri="{BB962C8B-B14F-4D97-AF65-F5344CB8AC3E}">
        <p14:creationId xmlns:p14="http://schemas.microsoft.com/office/powerpoint/2010/main" val="3047749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l"/>
            <a:r>
              <a:rPr lang="en-GB" sz="4000" dirty="0">
                <a:latin typeface="Verdana" panose="020B0604030504040204" pitchFamily="34" charset="0"/>
                <a:ea typeface="Verdana" panose="020B0604030504040204" pitchFamily="34" charset="0"/>
              </a:rPr>
              <a:t>Discussion</a:t>
            </a:r>
          </a:p>
        </p:txBody>
      </p:sp>
      <p:sp>
        <p:nvSpPr>
          <p:cNvPr id="3" name="Content Placeholder 2">
            <a:extLst>
              <a:ext uri="{FF2B5EF4-FFF2-40B4-BE49-F238E27FC236}">
                <a16:creationId xmlns:a16="http://schemas.microsoft.com/office/drawing/2014/main" id="{44090493-4C11-4BA4-82FE-395BDE6AA4B2}"/>
              </a:ext>
            </a:extLst>
          </p:cNvPr>
          <p:cNvSpPr>
            <a:spLocks noGrp="1"/>
          </p:cNvSpPr>
          <p:nvPr>
            <p:ph idx="1"/>
          </p:nvPr>
        </p:nvSpPr>
        <p:spPr>
          <a:xfrm>
            <a:off x="1941487" y="2050473"/>
            <a:ext cx="7394873" cy="3750558"/>
          </a:xfrm>
        </p:spPr>
        <p:txBody>
          <a:bodyPr/>
          <a:lstStyle/>
          <a:p>
            <a:r>
              <a:rPr lang="en-GB" sz="2400" dirty="0">
                <a:solidFill>
                  <a:srgbClr val="666666"/>
                </a:solidFill>
                <a:ea typeface="+mn-lt"/>
                <a:cs typeface="+mn-lt"/>
              </a:rPr>
              <a:t>You can contribute to the discussion by 'raising your hand'. We will unmute you so that you can speak. You will need to confirm that you want to be unmuted.</a:t>
            </a:r>
            <a:endParaRPr lang="en-US" sz="2400" dirty="0">
              <a:solidFill>
                <a:srgbClr val="666666"/>
              </a:solidFill>
            </a:endParaRPr>
          </a:p>
          <a:p>
            <a:pPr marL="0" indent="0">
              <a:buNone/>
            </a:pPr>
            <a:endParaRPr lang="en-GB" sz="2400" dirty="0">
              <a:solidFill>
                <a:srgbClr val="666666"/>
              </a:solidFill>
              <a:ea typeface="ＭＳ Ｐゴシック"/>
              <a:cs typeface="Calibri"/>
            </a:endParaRPr>
          </a:p>
          <a:p>
            <a:pPr marL="0" indent="0">
              <a:buNone/>
            </a:pPr>
            <a:endParaRPr lang="en-GB" sz="2400" dirty="0">
              <a:solidFill>
                <a:srgbClr val="666666"/>
              </a:solidFill>
              <a:ea typeface="ＭＳ Ｐゴシック"/>
              <a:cs typeface="Calibri"/>
            </a:endParaRPr>
          </a:p>
          <a:p>
            <a:pPr marL="0" indent="0">
              <a:buNone/>
            </a:pPr>
            <a:endParaRPr lang="en-GB" sz="2400" dirty="0">
              <a:solidFill>
                <a:srgbClr val="666666"/>
              </a:solidFill>
              <a:ea typeface="ＭＳ Ｐゴシック"/>
              <a:cs typeface="Calibri"/>
            </a:endParaRPr>
          </a:p>
          <a:p>
            <a:r>
              <a:rPr lang="en-GB" sz="2400" dirty="0">
                <a:solidFill>
                  <a:srgbClr val="666666"/>
                </a:solidFill>
              </a:rPr>
              <a:t>If you are joining by telephone, please press * followed by 9 to raise your hand. You will be informed when the host has unmuted you.</a:t>
            </a:r>
          </a:p>
          <a:p>
            <a:pPr marL="0" indent="0">
              <a:buNone/>
            </a:pPr>
            <a:endParaRPr lang="en-GB" sz="2400" dirty="0">
              <a:solidFill>
                <a:srgbClr val="666666"/>
              </a:solidFill>
              <a:ea typeface="ＭＳ Ｐゴシック"/>
              <a:cs typeface="Calibri"/>
            </a:endParaRPr>
          </a:p>
          <a:p>
            <a:pPr marL="0" indent="0">
              <a:buNone/>
            </a:pPr>
            <a:endParaRPr lang="en-GB" dirty="0">
              <a:solidFill>
                <a:srgbClr val="666666"/>
              </a:solidFill>
              <a:cs typeface="Calibri"/>
            </a:endParaRPr>
          </a:p>
          <a:p>
            <a:pPr marL="0" indent="0">
              <a:buNone/>
            </a:pPr>
            <a:endParaRPr lang="en-GB" sz="2400" dirty="0">
              <a:solidFill>
                <a:srgbClr val="002060"/>
              </a:solidFill>
            </a:endParaRPr>
          </a:p>
        </p:txBody>
      </p:sp>
      <p:pic>
        <p:nvPicPr>
          <p:cNvPr id="8" name="Picture 4" descr="A picture containing game&#10;&#10;Description generated with very high confidence">
            <a:extLst>
              <a:ext uri="{FF2B5EF4-FFF2-40B4-BE49-F238E27FC236}">
                <a16:creationId xmlns:a16="http://schemas.microsoft.com/office/drawing/2014/main" id="{1CD2B3A1-498F-43FF-8671-792B8F05EA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38"/>
          <a:stretch/>
        </p:blipFill>
        <p:spPr bwMode="auto">
          <a:xfrm>
            <a:off x="4749238" y="3829482"/>
            <a:ext cx="2457028" cy="63955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C8E01468-ACFE-45F5-A856-CF17AF029E99}"/>
              </a:ext>
            </a:extLst>
          </p:cNvPr>
          <p:cNvCxnSpPr>
            <a:cxnSpLocks/>
          </p:cNvCxnSpPr>
          <p:nvPr/>
        </p:nvCxnSpPr>
        <p:spPr>
          <a:xfrm>
            <a:off x="5969286" y="3256429"/>
            <a:ext cx="8466" cy="520170"/>
          </a:xfrm>
          <a:prstGeom prst="straightConnector1">
            <a:avLst/>
          </a:prstGeom>
          <a:ln>
            <a:solidFill>
              <a:srgbClr val="00548E"/>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53717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30D7-74DB-264D-9B94-1A21ED143543}"/>
              </a:ext>
            </a:extLst>
          </p:cNvPr>
          <p:cNvSpPr>
            <a:spLocks noGrp="1"/>
          </p:cNvSpPr>
          <p:nvPr>
            <p:ph type="title"/>
          </p:nvPr>
        </p:nvSpPr>
        <p:spPr/>
        <p:txBody>
          <a:bodyPr/>
          <a:lstStyle/>
          <a:p>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36264A22-72DE-E446-8D19-CDFF5DD1B3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012" y="-404758"/>
            <a:ext cx="12268024" cy="7667515"/>
          </a:xfrm>
        </p:spPr>
      </p:pic>
    </p:spTree>
    <p:extLst>
      <p:ext uri="{BB962C8B-B14F-4D97-AF65-F5344CB8AC3E}">
        <p14:creationId xmlns:p14="http://schemas.microsoft.com/office/powerpoint/2010/main" val="446000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F8E993-9961-054F-A20B-91407F8F0ADD}"/>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Clinical Priorities during COVID19 pandemic</a:t>
            </a: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1953590-46EF-BA44-A763-2D3A7D88DBBC}"/>
              </a:ext>
            </a:extLst>
          </p:cNvPr>
          <p:cNvSpPr>
            <a:spLocks noGrp="1"/>
          </p:cNvSpPr>
          <p:nvPr>
            <p:ph idx="1"/>
          </p:nvPr>
        </p:nvSpPr>
        <p:spPr>
          <a:xfrm>
            <a:off x="4447308" y="591344"/>
            <a:ext cx="6906491" cy="5585619"/>
          </a:xfrm>
        </p:spPr>
        <p:txBody>
          <a:bodyPr anchor="ctr">
            <a:normAutofit/>
          </a:bodyPr>
          <a:lstStyle/>
          <a:p>
            <a:pPr>
              <a:spcAft>
                <a:spcPts val="600"/>
              </a:spcAft>
            </a:pPr>
            <a:r>
              <a:rPr lang="en-US" dirty="0">
                <a:solidFill>
                  <a:srgbClr val="0070C0"/>
                </a:solidFill>
              </a:rPr>
              <a:t>Ultimate goal</a:t>
            </a:r>
            <a:r>
              <a:rPr lang="en-US" dirty="0"/>
              <a:t>: keeping people safe and well </a:t>
            </a:r>
          </a:p>
          <a:p>
            <a:pPr lvl="1">
              <a:spcAft>
                <a:spcPts val="600"/>
              </a:spcAft>
            </a:pPr>
            <a:r>
              <a:rPr lang="en-US" dirty="0"/>
              <a:t>Physical/mental/cognitive/spiritual</a:t>
            </a:r>
          </a:p>
          <a:p>
            <a:pPr>
              <a:spcAft>
                <a:spcPts val="600"/>
              </a:spcAft>
            </a:pPr>
            <a:r>
              <a:rPr lang="en-US" dirty="0"/>
              <a:t>Prevent admission to hospital/care facilities</a:t>
            </a:r>
          </a:p>
          <a:p>
            <a:pPr>
              <a:spcAft>
                <a:spcPts val="600"/>
              </a:spcAft>
            </a:pPr>
            <a:r>
              <a:rPr lang="en-US" dirty="0"/>
              <a:t>Prevent delirium</a:t>
            </a:r>
          </a:p>
          <a:p>
            <a:pPr>
              <a:spcAft>
                <a:spcPts val="600"/>
              </a:spcAft>
            </a:pPr>
            <a:r>
              <a:rPr lang="en-US" dirty="0"/>
              <a:t>Manage significant BPSD</a:t>
            </a:r>
          </a:p>
          <a:p>
            <a:pPr>
              <a:spcAft>
                <a:spcPts val="600"/>
              </a:spcAft>
            </a:pPr>
            <a:r>
              <a:rPr lang="en-US" dirty="0"/>
              <a:t>Assist ‘At Risk’ families  – abuse/neglect/unstable accom/employment</a:t>
            </a:r>
          </a:p>
          <a:p>
            <a:pPr>
              <a:spcAft>
                <a:spcPts val="600"/>
              </a:spcAft>
            </a:pPr>
            <a:r>
              <a:rPr lang="en-US" dirty="0"/>
              <a:t>Support clients and caregivers mental health </a:t>
            </a:r>
          </a:p>
          <a:p>
            <a:pPr>
              <a:spcAft>
                <a:spcPts val="600"/>
              </a:spcAft>
            </a:pPr>
            <a:r>
              <a:rPr lang="en-US" dirty="0"/>
              <a:t>Continue to provide a useful service - YOD</a:t>
            </a:r>
          </a:p>
          <a:p>
            <a:endParaRPr lang="en-US" dirty="0"/>
          </a:p>
        </p:txBody>
      </p:sp>
    </p:spTree>
    <p:extLst>
      <p:ext uri="{BB962C8B-B14F-4D97-AF65-F5344CB8AC3E}">
        <p14:creationId xmlns:p14="http://schemas.microsoft.com/office/powerpoint/2010/main" val="750550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A7C4-B370-9241-8520-110B9C22C5F1}"/>
              </a:ext>
            </a:extLst>
          </p:cNvPr>
          <p:cNvSpPr>
            <a:spLocks noGrp="1"/>
          </p:cNvSpPr>
          <p:nvPr>
            <p:ph type="title"/>
          </p:nvPr>
        </p:nvSpPr>
        <p:spPr/>
        <p:txBody>
          <a:bodyPr/>
          <a:lstStyle/>
          <a:p>
            <a:r>
              <a:rPr lang="en-US" b="1" dirty="0">
                <a:solidFill>
                  <a:srgbClr val="0070C0"/>
                </a:solidFill>
              </a:rPr>
              <a:t>When Telehealth is Not an Option</a:t>
            </a:r>
          </a:p>
        </p:txBody>
      </p:sp>
      <p:sp>
        <p:nvSpPr>
          <p:cNvPr id="3" name="Content Placeholder 2">
            <a:extLst>
              <a:ext uri="{FF2B5EF4-FFF2-40B4-BE49-F238E27FC236}">
                <a16:creationId xmlns:a16="http://schemas.microsoft.com/office/drawing/2014/main" id="{67522924-D61C-3946-900E-FD15257003C0}"/>
              </a:ext>
            </a:extLst>
          </p:cNvPr>
          <p:cNvSpPr>
            <a:spLocks noGrp="1"/>
          </p:cNvSpPr>
          <p:nvPr>
            <p:ph idx="1"/>
          </p:nvPr>
        </p:nvSpPr>
        <p:spPr/>
        <p:txBody>
          <a:bodyPr>
            <a:normAutofit fontScale="92500" lnSpcReduction="10000"/>
          </a:bodyPr>
          <a:lstStyle/>
          <a:p>
            <a:pPr marL="0" indent="0">
              <a:buNone/>
            </a:pPr>
            <a:r>
              <a:rPr lang="en-US" dirty="0"/>
              <a:t>Some clients:</a:t>
            </a:r>
          </a:p>
          <a:p>
            <a:pPr lvl="1"/>
            <a:r>
              <a:rPr lang="en-US" dirty="0"/>
              <a:t>Cannot come to hospital </a:t>
            </a:r>
          </a:p>
          <a:p>
            <a:pPr lvl="1"/>
            <a:r>
              <a:rPr lang="en-US" dirty="0"/>
              <a:t>Need help</a:t>
            </a:r>
          </a:p>
          <a:p>
            <a:pPr lvl="1"/>
            <a:r>
              <a:rPr lang="en-US" dirty="0"/>
              <a:t>Cannot manage telehealth or would prefer not to try</a:t>
            </a:r>
          </a:p>
          <a:p>
            <a:pPr marL="0" indent="0">
              <a:buNone/>
            </a:pPr>
            <a:r>
              <a:rPr lang="en-US" b="1" dirty="0">
                <a:solidFill>
                  <a:srgbClr val="002060"/>
                </a:solidFill>
              </a:rPr>
              <a:t>Phone is your only option</a:t>
            </a:r>
          </a:p>
          <a:p>
            <a:pPr marL="0" indent="0">
              <a:buNone/>
            </a:pPr>
            <a:r>
              <a:rPr lang="en-US" dirty="0"/>
              <a:t>What can you still do? Quite a lot…</a:t>
            </a:r>
          </a:p>
          <a:p>
            <a:pPr lvl="1"/>
            <a:r>
              <a:rPr lang="en-US" dirty="0"/>
              <a:t>Triage urgent issues, problem solve, manage crises, provide support, demonstrate compassion, prevent future problems, refer on, check in</a:t>
            </a:r>
          </a:p>
          <a:p>
            <a:pPr lvl="1"/>
            <a:r>
              <a:rPr lang="en-US" dirty="0"/>
              <a:t>Cognitive screening – verbal tasks</a:t>
            </a:r>
          </a:p>
          <a:p>
            <a:pPr lvl="1"/>
            <a:r>
              <a:rPr lang="en-US" dirty="0"/>
              <a:t>If concerned – GP/medical/crisis support lines</a:t>
            </a:r>
          </a:p>
          <a:p>
            <a:pPr lvl="1"/>
            <a:r>
              <a:rPr lang="en-US" dirty="0"/>
              <a:t>Run telephone/online support groups </a:t>
            </a:r>
          </a:p>
          <a:p>
            <a:pPr lvl="1"/>
            <a:r>
              <a:rPr lang="en-US" dirty="0"/>
              <a:t>Contain and reassure</a:t>
            </a:r>
          </a:p>
        </p:txBody>
      </p:sp>
      <p:pic>
        <p:nvPicPr>
          <p:cNvPr id="4" name="Picture 3">
            <a:extLst>
              <a:ext uri="{FF2B5EF4-FFF2-40B4-BE49-F238E27FC236}">
                <a16:creationId xmlns:a16="http://schemas.microsoft.com/office/drawing/2014/main" id="{B43F05A5-5672-234D-A39B-4FB5304434D9}"/>
              </a:ext>
            </a:extLst>
          </p:cNvPr>
          <p:cNvPicPr>
            <a:picLocks noChangeAspect="1"/>
          </p:cNvPicPr>
          <p:nvPr/>
        </p:nvPicPr>
        <p:blipFill>
          <a:blip r:embed="rId2"/>
          <a:stretch>
            <a:fillRect/>
          </a:stretch>
        </p:blipFill>
        <p:spPr>
          <a:xfrm>
            <a:off x="9126747" y="187025"/>
            <a:ext cx="2642079" cy="3302599"/>
          </a:xfrm>
          <a:prstGeom prst="rect">
            <a:avLst/>
          </a:prstGeom>
        </p:spPr>
      </p:pic>
    </p:spTree>
    <p:extLst>
      <p:ext uri="{BB962C8B-B14F-4D97-AF65-F5344CB8AC3E}">
        <p14:creationId xmlns:p14="http://schemas.microsoft.com/office/powerpoint/2010/main" val="3426647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848465" y="3298722"/>
            <a:ext cx="8495070" cy="1784402"/>
          </a:xfrm>
        </p:spPr>
        <p:txBody>
          <a:bodyPr anchor="b">
            <a:normAutofit/>
          </a:bodyPr>
          <a:lstStyle/>
          <a:p>
            <a:r>
              <a:rPr lang="en-US" dirty="0">
                <a:solidFill>
                  <a:srgbClr val="FFFFFF"/>
                </a:solidFill>
              </a:rPr>
              <a:t>Getting Ready for the Assessment</a:t>
            </a:r>
          </a:p>
        </p:txBody>
      </p:sp>
      <p:sp>
        <p:nvSpPr>
          <p:cNvPr id="13" name="Oval 12">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Graphic 7" descr="CheckList">
            <a:extLst>
              <a:ext uri="{FF2B5EF4-FFF2-40B4-BE49-F238E27FC236}">
                <a16:creationId xmlns:a16="http://schemas.microsoft.com/office/drawing/2014/main" id="{58CBE0E0-82DE-4F88-AE67-17496D9558B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3817661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29"/>
            <a:ext cx="12192000" cy="1677060"/>
          </a:xfrm>
          <a:noFill/>
        </p:spPr>
        <p:txBody>
          <a:bodyPr anchor="ctr"/>
          <a:lstStyle/>
          <a:p>
            <a:r>
              <a:rPr lang="en-US" dirty="0"/>
              <a:t>	</a:t>
            </a:r>
            <a:br>
              <a:rPr lang="en-US" dirty="0"/>
            </a:br>
            <a:r>
              <a:rPr lang="en-US" dirty="0"/>
              <a:t>	</a:t>
            </a:r>
            <a:r>
              <a:rPr lang="en-US" b="1" dirty="0">
                <a:solidFill>
                  <a:srgbClr val="0070C0"/>
                </a:solidFill>
              </a:rPr>
              <a:t>Technology</a:t>
            </a:r>
          </a:p>
        </p:txBody>
      </p:sp>
      <p:sp>
        <p:nvSpPr>
          <p:cNvPr id="3" name="Content Placeholder 2"/>
          <p:cNvSpPr>
            <a:spLocks noGrp="1"/>
          </p:cNvSpPr>
          <p:nvPr>
            <p:ph idx="1"/>
          </p:nvPr>
        </p:nvSpPr>
        <p:spPr/>
        <p:txBody>
          <a:bodyPr>
            <a:normAutofit fontScale="55000" lnSpcReduction="20000"/>
          </a:bodyPr>
          <a:lstStyle/>
          <a:p>
            <a:pPr marL="0" indent="0">
              <a:buNone/>
            </a:pPr>
            <a:r>
              <a:rPr lang="en-US" sz="4200" dirty="0">
                <a:cs typeface="Calibri"/>
              </a:rPr>
              <a:t>Screen Size</a:t>
            </a:r>
          </a:p>
          <a:p>
            <a:pPr lvl="1"/>
            <a:r>
              <a:rPr lang="en-US" sz="4200" dirty="0">
                <a:cs typeface="Calibri"/>
              </a:rPr>
              <a:t>iPad/tablet is a minimum standard </a:t>
            </a:r>
          </a:p>
          <a:p>
            <a:pPr lvl="1"/>
            <a:r>
              <a:rPr lang="en-US" sz="4200" dirty="0">
                <a:cs typeface="Calibri"/>
              </a:rPr>
              <a:t>Laptop/Desktop with &lt;13" screen - best practice</a:t>
            </a:r>
          </a:p>
          <a:p>
            <a:pPr lvl="1"/>
            <a:r>
              <a:rPr lang="en-US" sz="4200" dirty="0"/>
              <a:t>Dual screens - clinician</a:t>
            </a:r>
          </a:p>
          <a:p>
            <a:pPr marL="0" indent="0">
              <a:buNone/>
            </a:pPr>
            <a:r>
              <a:rPr lang="en-US" sz="4200" dirty="0">
                <a:cs typeface="Calibri"/>
              </a:rPr>
              <a:t>Connection/Speed</a:t>
            </a:r>
          </a:p>
          <a:p>
            <a:pPr marL="457200" lvl="1" indent="0">
              <a:buNone/>
            </a:pPr>
            <a:r>
              <a:rPr lang="en-US" sz="4200" dirty="0">
                <a:cs typeface="Calibri"/>
                <a:hlinkClick r:id="rId2"/>
              </a:rPr>
              <a:t>www.speedtest.ne</a:t>
            </a:r>
            <a:r>
              <a:rPr lang="en-US" sz="4200" dirty="0">
                <a:cs typeface="Calibri"/>
              </a:rPr>
              <a:t>t</a:t>
            </a:r>
          </a:p>
          <a:p>
            <a:pPr lvl="1"/>
            <a:r>
              <a:rPr lang="en-US" sz="4200" dirty="0">
                <a:cs typeface="Calibri"/>
              </a:rPr>
              <a:t>Cabled if possible or stable WiFi - if an emergency – use phone 4G/5G</a:t>
            </a:r>
          </a:p>
          <a:p>
            <a:pPr marL="0" indent="0">
              <a:buNone/>
            </a:pPr>
            <a:r>
              <a:rPr lang="en-US" sz="4200" dirty="0">
                <a:cs typeface="Calibri"/>
              </a:rPr>
              <a:t>Platform</a:t>
            </a:r>
          </a:p>
          <a:p>
            <a:pPr lvl="1"/>
            <a:r>
              <a:rPr lang="en-US" sz="4200" dirty="0">
                <a:cs typeface="Calibri"/>
              </a:rPr>
              <a:t>Secure and HIPAA/Privacy compliant</a:t>
            </a:r>
          </a:p>
          <a:p>
            <a:pPr lvl="1"/>
            <a:r>
              <a:rPr lang="en-US" sz="4200" dirty="0">
                <a:cs typeface="Calibri"/>
              </a:rPr>
              <a:t>Familiarise with platform and functions </a:t>
            </a:r>
          </a:p>
          <a:p>
            <a:pPr lvl="1"/>
            <a:r>
              <a:rPr lang="en-US" sz="4200" dirty="0">
                <a:cs typeface="Calibri"/>
              </a:rPr>
              <a:t>Screenshare/Chat/PDF Share/Camera/Whiteboard</a:t>
            </a:r>
          </a:p>
          <a:p>
            <a:pPr lvl="1"/>
            <a:endParaRPr lang="en-US" sz="4200" dirty="0">
              <a:cs typeface="Calibri"/>
            </a:endParaRPr>
          </a:p>
          <a:p>
            <a:r>
              <a:rPr lang="en-US" sz="4200" dirty="0">
                <a:cs typeface="Calibri"/>
              </a:rPr>
              <a:t>Background noise </a:t>
            </a:r>
            <a:r>
              <a:rPr lang="mr-IN" sz="4200" dirty="0">
                <a:cs typeface="Calibri"/>
              </a:rPr>
              <a:t>–</a:t>
            </a:r>
            <a:r>
              <a:rPr lang="en-US" sz="4200" dirty="0">
                <a:cs typeface="Calibri"/>
              </a:rPr>
              <a:t> consider lapel microphone or headphones</a:t>
            </a:r>
          </a:p>
          <a:p>
            <a:endParaRPr lang="en-US" dirty="0"/>
          </a:p>
        </p:txBody>
      </p:sp>
      <p:pic>
        <p:nvPicPr>
          <p:cNvPr id="5" name="Picture 4" descr="brain sca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284" y="445399"/>
            <a:ext cx="2952516" cy="2211537"/>
          </a:xfrm>
          <a:prstGeom prst="rect">
            <a:avLst/>
          </a:prstGeom>
        </p:spPr>
      </p:pic>
    </p:spTree>
    <p:extLst>
      <p:ext uri="{BB962C8B-B14F-4D97-AF65-F5344CB8AC3E}">
        <p14:creationId xmlns:p14="http://schemas.microsoft.com/office/powerpoint/2010/main" val="2673374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BE22-12B5-4197-97EC-2625B2888CB8}"/>
              </a:ext>
            </a:extLst>
          </p:cNvPr>
          <p:cNvSpPr>
            <a:spLocks noGrp="1"/>
          </p:cNvSpPr>
          <p:nvPr>
            <p:ph type="title"/>
          </p:nvPr>
        </p:nvSpPr>
        <p:spPr>
          <a:xfrm>
            <a:off x="1136428" y="627564"/>
            <a:ext cx="7474172" cy="1325563"/>
          </a:xfrm>
        </p:spPr>
        <p:txBody>
          <a:bodyPr>
            <a:normAutofit/>
          </a:bodyPr>
          <a:lstStyle/>
          <a:p>
            <a:r>
              <a:rPr lang="en-US" dirty="0">
                <a:solidFill>
                  <a:srgbClr val="0070C0"/>
                </a:solidFill>
                <a:cs typeface="Calibri Light"/>
              </a:rPr>
              <a:t>Telehealth 101 – Prior to Appointment</a:t>
            </a:r>
          </a:p>
        </p:txBody>
      </p:sp>
      <p:sp>
        <p:nvSpPr>
          <p:cNvPr id="3" name="Content Placeholder 2">
            <a:extLst>
              <a:ext uri="{FF2B5EF4-FFF2-40B4-BE49-F238E27FC236}">
                <a16:creationId xmlns:a16="http://schemas.microsoft.com/office/drawing/2014/main" id="{0D97FE01-CF6F-4E32-BBEC-88671AC4389A}"/>
              </a:ext>
            </a:extLst>
          </p:cNvPr>
          <p:cNvSpPr>
            <a:spLocks noGrp="1"/>
          </p:cNvSpPr>
          <p:nvPr>
            <p:ph idx="1"/>
          </p:nvPr>
        </p:nvSpPr>
        <p:spPr>
          <a:xfrm>
            <a:off x="862643" y="1953127"/>
            <a:ext cx="8052758" cy="4904873"/>
          </a:xfrm>
        </p:spPr>
        <p:txBody>
          <a:bodyPr vert="horz" lIns="91440" tIns="45720" rIns="91440" bIns="45720" rtlCol="0" anchor="ctr">
            <a:normAutofit/>
          </a:bodyPr>
          <a:lstStyle/>
          <a:p>
            <a:pPr marL="457200" indent="-457200"/>
            <a:r>
              <a:rPr lang="en-US" dirty="0">
                <a:ea typeface="+mn-lt"/>
                <a:cs typeface="+mn-lt"/>
              </a:rPr>
              <a:t>Where the person will be seen? </a:t>
            </a:r>
          </a:p>
          <a:p>
            <a:pPr marL="457200" indent="-457200"/>
            <a:r>
              <a:rPr lang="en-US" dirty="0">
                <a:ea typeface="+mn-lt"/>
                <a:cs typeface="+mn-lt"/>
              </a:rPr>
              <a:t>Call the client prior to obtain verbal/written consent to proceed</a:t>
            </a:r>
            <a:endParaRPr lang="en-US" dirty="0">
              <a:cs typeface="Calibri" panose="020F0502020204030204"/>
            </a:endParaRPr>
          </a:p>
          <a:p>
            <a:pPr marL="457200" indent="-457200"/>
            <a:r>
              <a:rPr lang="en-US" dirty="0">
                <a:ea typeface="+mn-lt"/>
                <a:cs typeface="+mn-lt"/>
              </a:rPr>
              <a:t>Explain what will happen and check access to technology and support</a:t>
            </a:r>
            <a:endParaRPr lang="en-US" dirty="0">
              <a:cs typeface="Calibri" panose="020F0502020204030204"/>
            </a:endParaRPr>
          </a:p>
          <a:p>
            <a:pPr marL="457200" indent="-457200"/>
            <a:r>
              <a:rPr lang="en-US" dirty="0">
                <a:ea typeface="+mn-lt"/>
                <a:cs typeface="+mn-lt"/>
              </a:rPr>
              <a:t>Support person at the other end - educate this person on what you may need them to do</a:t>
            </a:r>
            <a:endParaRPr lang="en-US" dirty="0">
              <a:cs typeface="Calibri" panose="020F0502020204030204"/>
            </a:endParaRPr>
          </a:p>
          <a:p>
            <a:pPr marL="457200" indent="-457200"/>
            <a:r>
              <a:rPr lang="en-US" dirty="0">
                <a:ea typeface="+mn-lt"/>
                <a:cs typeface="+mn-lt"/>
              </a:rPr>
              <a:t>Test call prior to the appointment with the client or healthcare service</a:t>
            </a:r>
            <a:endParaRPr lang="en-US" dirty="0">
              <a:cs typeface="Calibri"/>
            </a:endParaRPr>
          </a:p>
          <a:p>
            <a:pPr marL="457200" indent="-457200"/>
            <a:endParaRPr lang="en-US" sz="2200" dirty="0">
              <a:cs typeface="Calibri"/>
            </a:endParaRPr>
          </a:p>
        </p:txBody>
      </p:sp>
      <p:sp>
        <p:nvSpPr>
          <p:cNvPr id="16" name="Rectangle 1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close up of a sign&#10;&#10;Description generated with very high confidence">
            <a:extLst>
              <a:ext uri="{FF2B5EF4-FFF2-40B4-BE49-F238E27FC236}">
                <a16:creationId xmlns:a16="http://schemas.microsoft.com/office/drawing/2014/main" id="{BE00385B-2ABE-4B85-B0A8-048ECD372154}"/>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20174" r="19728"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779983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F5BA4-F8E4-E14D-A792-B12BAAA5FF15}"/>
              </a:ext>
            </a:extLst>
          </p:cNvPr>
          <p:cNvSpPr>
            <a:spLocks noGrp="1"/>
          </p:cNvSpPr>
          <p:nvPr>
            <p:ph type="title"/>
          </p:nvPr>
        </p:nvSpPr>
        <p:spPr/>
        <p:txBody>
          <a:bodyPr/>
          <a:lstStyle/>
          <a:p>
            <a:r>
              <a:rPr lang="en-US" b="1" dirty="0">
                <a:solidFill>
                  <a:srgbClr val="0070C0"/>
                </a:solidFill>
              </a:rPr>
              <a:t>Consent Procedures</a:t>
            </a:r>
          </a:p>
        </p:txBody>
      </p:sp>
      <p:sp>
        <p:nvSpPr>
          <p:cNvPr id="3" name="Content Placeholder 2">
            <a:extLst>
              <a:ext uri="{FF2B5EF4-FFF2-40B4-BE49-F238E27FC236}">
                <a16:creationId xmlns:a16="http://schemas.microsoft.com/office/drawing/2014/main" id="{739C307E-E0A1-6545-A3BC-D2469D1BB679}"/>
              </a:ext>
            </a:extLst>
          </p:cNvPr>
          <p:cNvSpPr>
            <a:spLocks noGrp="1"/>
          </p:cNvSpPr>
          <p:nvPr>
            <p:ph idx="1"/>
          </p:nvPr>
        </p:nvSpPr>
        <p:spPr/>
        <p:txBody>
          <a:bodyPr/>
          <a:lstStyle/>
          <a:p>
            <a:r>
              <a:rPr lang="en-US" dirty="0"/>
              <a:t>Written and verbal consent, as per local policy</a:t>
            </a:r>
          </a:p>
          <a:p>
            <a:r>
              <a:rPr lang="en-US" dirty="0"/>
              <a:t>See BPS DON guidelines for sample consent form</a:t>
            </a:r>
          </a:p>
          <a:p>
            <a:r>
              <a:rPr lang="en-US" dirty="0"/>
              <a:t>No screen recording, screenshots, photocopying, reproducing etc.</a:t>
            </a:r>
          </a:p>
          <a:p>
            <a:r>
              <a:rPr lang="en-US" dirty="0"/>
              <a:t>Copyright laws/confidentiality of test material</a:t>
            </a:r>
          </a:p>
          <a:p>
            <a:r>
              <a:rPr lang="en-US" dirty="0"/>
              <a:t>Tests used may be different from ‘In-Clinic’ Ax</a:t>
            </a:r>
          </a:p>
          <a:p>
            <a:r>
              <a:rPr lang="en-US" dirty="0"/>
              <a:t>Evidence base</a:t>
            </a:r>
          </a:p>
          <a:p>
            <a:r>
              <a:rPr lang="en-US" dirty="0"/>
              <a:t>May affect diagnostic certainty/conclusions</a:t>
            </a:r>
          </a:p>
          <a:p>
            <a:r>
              <a:rPr lang="en-US" dirty="0"/>
              <a:t>Medicolegal – person must be able to use technology independently</a:t>
            </a:r>
          </a:p>
        </p:txBody>
      </p:sp>
    </p:spTree>
    <p:extLst>
      <p:ext uri="{BB962C8B-B14F-4D97-AF65-F5344CB8AC3E}">
        <p14:creationId xmlns:p14="http://schemas.microsoft.com/office/powerpoint/2010/main" val="2772780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7" y="321734"/>
            <a:ext cx="10905066" cy="1135737"/>
          </a:xfrm>
        </p:spPr>
        <p:txBody>
          <a:bodyPr>
            <a:normAutofit/>
          </a:bodyPr>
          <a:lstStyle/>
          <a:p>
            <a:r>
              <a:rPr lang="en-US" b="1" dirty="0">
                <a:solidFill>
                  <a:srgbClr val="0070C0"/>
                </a:solidFill>
              </a:rPr>
              <a:t>Setting Up Your Workspace Environment</a:t>
            </a:r>
          </a:p>
        </p:txBody>
      </p:sp>
      <p:sp>
        <p:nvSpPr>
          <p:cNvPr id="3" name="Content Placeholder 2"/>
          <p:cNvSpPr>
            <a:spLocks noGrp="1"/>
          </p:cNvSpPr>
          <p:nvPr>
            <p:ph idx="1"/>
          </p:nvPr>
        </p:nvSpPr>
        <p:spPr>
          <a:xfrm>
            <a:off x="643469" y="1782981"/>
            <a:ext cx="7214562" cy="4393982"/>
          </a:xfrm>
        </p:spPr>
        <p:txBody>
          <a:bodyPr>
            <a:normAutofit/>
          </a:bodyPr>
          <a:lstStyle/>
          <a:p>
            <a:r>
              <a:rPr lang="en-US" dirty="0">
                <a:cs typeface="Calibri" panose="020F0502020204030204"/>
              </a:rPr>
              <a:t>Sign on your door advising of video call</a:t>
            </a:r>
            <a:endParaRPr lang="en-US" b="1" dirty="0">
              <a:cs typeface="Calibri" panose="020F0502020204030204"/>
            </a:endParaRPr>
          </a:p>
          <a:p>
            <a:r>
              <a:rPr lang="en-US" dirty="0">
                <a:ea typeface="+mn-lt"/>
                <a:cs typeface="+mn-lt"/>
              </a:rPr>
              <a:t>Minimise external distractions in environment </a:t>
            </a:r>
          </a:p>
          <a:p>
            <a:r>
              <a:rPr lang="en-US" dirty="0">
                <a:ea typeface="+mn-lt"/>
                <a:cs typeface="+mn-lt"/>
              </a:rPr>
              <a:t>Open applications/disable notifications/alerts</a:t>
            </a:r>
          </a:p>
          <a:p>
            <a:r>
              <a:rPr lang="en-US" dirty="0">
                <a:cs typeface="Calibri" panose="020F0502020204030204"/>
              </a:rPr>
              <a:t>Contact number beside you/phone on </a:t>
            </a:r>
          </a:p>
          <a:p>
            <a:r>
              <a:rPr lang="en-US" dirty="0">
                <a:ea typeface="+mn-lt"/>
                <a:cs typeface="+mn-lt"/>
              </a:rPr>
              <a:t>Once video call is working – phone on silent or vibrate</a:t>
            </a:r>
          </a:p>
          <a:p>
            <a:r>
              <a:rPr lang="en-US" dirty="0">
                <a:ea typeface="+mn-lt"/>
                <a:cs typeface="+mn-lt"/>
              </a:rPr>
              <a:t>Lighting/sound</a:t>
            </a:r>
          </a:p>
          <a:p>
            <a:r>
              <a:rPr lang="en-US" dirty="0">
                <a:ea typeface="+mn-lt"/>
                <a:cs typeface="+mn-lt"/>
              </a:rPr>
              <a:t>Confidential information should be out of view</a:t>
            </a:r>
          </a:p>
        </p:txBody>
      </p:sp>
      <p:grpSp>
        <p:nvGrpSpPr>
          <p:cNvPr id="23"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please-turn-off-your-mobile-phon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1499" y="1808659"/>
            <a:ext cx="3047033" cy="4306758"/>
          </a:xfrm>
          <a:prstGeom prst="rect">
            <a:avLst/>
          </a:prstGeom>
        </p:spPr>
      </p:pic>
    </p:spTree>
    <p:extLst>
      <p:ext uri="{BB962C8B-B14F-4D97-AF65-F5344CB8AC3E}">
        <p14:creationId xmlns:p14="http://schemas.microsoft.com/office/powerpoint/2010/main" val="3276229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335A-9F1B-4E44-B43E-D06C622818A6}"/>
              </a:ext>
            </a:extLst>
          </p:cNvPr>
          <p:cNvSpPr>
            <a:spLocks noGrp="1"/>
          </p:cNvSpPr>
          <p:nvPr>
            <p:ph type="title"/>
          </p:nvPr>
        </p:nvSpPr>
        <p:spPr/>
        <p:txBody>
          <a:bodyPr/>
          <a:lstStyle/>
          <a:p>
            <a:r>
              <a:rPr lang="en-US" b="1" dirty="0">
                <a:solidFill>
                  <a:srgbClr val="0070C0"/>
                </a:solidFill>
              </a:rPr>
              <a:t>The Appointment </a:t>
            </a:r>
          </a:p>
        </p:txBody>
      </p:sp>
      <p:sp>
        <p:nvSpPr>
          <p:cNvPr id="3" name="Content Placeholder 2">
            <a:extLst>
              <a:ext uri="{FF2B5EF4-FFF2-40B4-BE49-F238E27FC236}">
                <a16:creationId xmlns:a16="http://schemas.microsoft.com/office/drawing/2014/main" id="{AEF9EF9C-4D55-4453-8C90-7B24D81019B4}"/>
              </a:ext>
            </a:extLst>
          </p:cNvPr>
          <p:cNvSpPr>
            <a:spLocks noGrp="1"/>
          </p:cNvSpPr>
          <p:nvPr>
            <p:ph idx="1"/>
          </p:nvPr>
        </p:nvSpPr>
        <p:spPr>
          <a:xfrm>
            <a:off x="838200" y="1253331"/>
            <a:ext cx="10515600" cy="4351338"/>
          </a:xfrm>
        </p:spPr>
        <p:txBody>
          <a:bodyPr>
            <a:normAutofit fontScale="92500"/>
          </a:bodyPr>
          <a:lstStyle/>
          <a:p>
            <a:endParaRPr lang="en-US" dirty="0"/>
          </a:p>
          <a:p>
            <a:r>
              <a:rPr lang="en-US" dirty="0"/>
              <a:t>Explain the back-up plan if the technology breaks down</a:t>
            </a:r>
          </a:p>
          <a:p>
            <a:r>
              <a:rPr lang="en-US" dirty="0"/>
              <a:t>Obtain phone contact details, email, DOB, address/NOK </a:t>
            </a:r>
          </a:p>
          <a:p>
            <a:r>
              <a:rPr lang="en-US" dirty="0"/>
              <a:t>The location of where the patient is at the time of Ax</a:t>
            </a:r>
          </a:p>
          <a:p>
            <a:r>
              <a:rPr lang="en-US" dirty="0"/>
              <a:t>Check sound and vision</a:t>
            </a:r>
          </a:p>
          <a:p>
            <a:r>
              <a:rPr lang="en-US" dirty="0"/>
              <a:t>Adjust image quality if poor by reducing the bandwidth. </a:t>
            </a:r>
          </a:p>
          <a:p>
            <a:r>
              <a:rPr lang="en-US" dirty="0"/>
              <a:t>The client may look ‘grainy’ but the sound and picture will be more stable</a:t>
            </a:r>
          </a:p>
          <a:p>
            <a:r>
              <a:rPr lang="en-US" dirty="0"/>
              <a:t>Position the camera so you are looking at it</a:t>
            </a:r>
          </a:p>
          <a:p>
            <a:r>
              <a:rPr lang="en-US" dirty="0"/>
              <a:t>Continue with the appointment just like you would with any other </a:t>
            </a:r>
          </a:p>
          <a:p>
            <a:endParaRPr lang="en-US" dirty="0"/>
          </a:p>
        </p:txBody>
      </p:sp>
      <p:pic>
        <p:nvPicPr>
          <p:cNvPr id="4" name="Picture 4" descr="A close up of a computer&#10;&#10;Description generated with high confidence">
            <a:extLst>
              <a:ext uri="{FF2B5EF4-FFF2-40B4-BE49-F238E27FC236}">
                <a16:creationId xmlns:a16="http://schemas.microsoft.com/office/drawing/2014/main" id="{780EE098-AE38-4045-8506-51C880999AB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350" r="10174" b="3"/>
          <a:stretch/>
        </p:blipFill>
        <p:spPr>
          <a:xfrm>
            <a:off x="9752089" y="454610"/>
            <a:ext cx="2439911" cy="2708694"/>
          </a:xfrm>
          <a:prstGeom prst="rect">
            <a:avLst/>
          </a:prstGeom>
        </p:spPr>
      </p:pic>
      <p:sp>
        <p:nvSpPr>
          <p:cNvPr id="6" name="TextBox 5">
            <a:extLst>
              <a:ext uri="{FF2B5EF4-FFF2-40B4-BE49-F238E27FC236}">
                <a16:creationId xmlns:a16="http://schemas.microsoft.com/office/drawing/2014/main" id="{5C5546DE-2E5A-4E11-A86C-DA47BEAE39E5}"/>
              </a:ext>
            </a:extLst>
          </p:cNvPr>
          <p:cNvSpPr txBox="1"/>
          <p:nvPr/>
        </p:nvSpPr>
        <p:spPr>
          <a:xfrm>
            <a:off x="9366738" y="1927225"/>
            <a:ext cx="2743200" cy="317500"/>
          </a:xfrm>
          <a:prstGeom prst="rect">
            <a:avLst/>
          </a:prstGeom>
        </p:spPr>
        <p:txBody>
          <a:bodyPr anchor="t">
            <a:normAutofit fontScale="92500" lnSpcReduction="20000"/>
          </a:bodyPr>
          <a:lstStyle/>
          <a:p>
            <a:endParaRPr lang="en-US" dirty="0">
              <a:cs typeface="Calibri"/>
            </a:endParaRPr>
          </a:p>
        </p:txBody>
      </p:sp>
    </p:spTree>
    <p:extLst>
      <p:ext uri="{BB962C8B-B14F-4D97-AF65-F5344CB8AC3E}">
        <p14:creationId xmlns:p14="http://schemas.microsoft.com/office/powerpoint/2010/main" val="3616649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D55944-C33B-4241-90D6-D1B4367CAF13}"/>
              </a:ext>
            </a:extLst>
          </p:cNvPr>
          <p:cNvSpPr>
            <a:spLocks noGrp="1"/>
          </p:cNvSpPr>
          <p:nvPr>
            <p:ph type="title"/>
          </p:nvPr>
        </p:nvSpPr>
        <p:spPr>
          <a:xfrm>
            <a:off x="643467" y="543147"/>
            <a:ext cx="10905066" cy="1135737"/>
          </a:xfrm>
        </p:spPr>
        <p:txBody>
          <a:bodyPr>
            <a:normAutofit/>
          </a:bodyPr>
          <a:lstStyle/>
          <a:p>
            <a:r>
              <a:rPr lang="en-US" b="1" dirty="0">
                <a:solidFill>
                  <a:srgbClr val="0070C0"/>
                </a:solidFill>
                <a:cs typeface="Calibri Light"/>
              </a:rPr>
              <a:t>The Appointment </a:t>
            </a:r>
            <a:endParaRPr lang="en-US" b="1" dirty="0">
              <a:solidFill>
                <a:srgbClr val="0070C0"/>
              </a:solidFill>
            </a:endParaRPr>
          </a:p>
        </p:txBody>
      </p:sp>
      <p:sp>
        <p:nvSpPr>
          <p:cNvPr id="3" name="Content Placeholder 2">
            <a:extLst>
              <a:ext uri="{FF2B5EF4-FFF2-40B4-BE49-F238E27FC236}">
                <a16:creationId xmlns:a16="http://schemas.microsoft.com/office/drawing/2014/main" id="{CECCFB62-C41F-4D75-80FC-3B2BF24C0555}"/>
              </a:ext>
            </a:extLst>
          </p:cNvPr>
          <p:cNvSpPr>
            <a:spLocks noGrp="1"/>
          </p:cNvSpPr>
          <p:nvPr>
            <p:ph idx="1"/>
          </p:nvPr>
        </p:nvSpPr>
        <p:spPr>
          <a:xfrm>
            <a:off x="643467" y="1782981"/>
            <a:ext cx="8431521" cy="4393982"/>
          </a:xfrm>
        </p:spPr>
        <p:txBody>
          <a:bodyPr vert="horz" lIns="91440" tIns="45720" rIns="91440" bIns="45720" rtlCol="0">
            <a:normAutofit fontScale="92500"/>
          </a:bodyPr>
          <a:lstStyle/>
          <a:p>
            <a:r>
              <a:rPr lang="en-US" dirty="0">
                <a:ea typeface="+mn-lt"/>
                <a:cs typeface="+mn-lt"/>
              </a:rPr>
              <a:t>Introductions – name, position, location</a:t>
            </a:r>
            <a:endParaRPr lang="en-US" dirty="0"/>
          </a:p>
          <a:p>
            <a:r>
              <a:rPr lang="en-US" dirty="0">
                <a:ea typeface="+mn-lt"/>
                <a:cs typeface="+mn-lt"/>
              </a:rPr>
              <a:t>Who is in the room? Out of view?</a:t>
            </a:r>
            <a:endParaRPr lang="en-US" dirty="0"/>
          </a:p>
          <a:p>
            <a:r>
              <a:rPr lang="en-US" dirty="0">
                <a:ea typeface="+mn-lt"/>
                <a:cs typeface="+mn-lt"/>
              </a:rPr>
              <a:t>Confidentiality - session is private, adheres privacy laws F2F</a:t>
            </a:r>
          </a:p>
          <a:p>
            <a:r>
              <a:rPr lang="en-US" dirty="0">
                <a:ea typeface="+mn-lt"/>
                <a:cs typeface="+mn-lt"/>
              </a:rPr>
              <a:t>Identification is visible </a:t>
            </a:r>
          </a:p>
          <a:p>
            <a:r>
              <a:rPr lang="en-US" dirty="0">
                <a:ea typeface="+mn-lt"/>
                <a:cs typeface="+mn-lt"/>
              </a:rPr>
              <a:t>Explain purpose and structure of appointment</a:t>
            </a:r>
          </a:p>
          <a:p>
            <a:r>
              <a:rPr lang="en-US" dirty="0">
                <a:ea typeface="+mn-lt"/>
                <a:cs typeface="+mn-lt"/>
              </a:rPr>
              <a:t>Set expectations – duration/medium/breaks/assistance </a:t>
            </a:r>
          </a:p>
          <a:p>
            <a:r>
              <a:rPr lang="en-US" dirty="0">
                <a:ea typeface="+mn-lt"/>
                <a:cs typeface="+mn-lt"/>
              </a:rPr>
              <a:t>Check what their understanding of purpose is? </a:t>
            </a:r>
          </a:p>
          <a:p>
            <a:r>
              <a:rPr lang="en-US" dirty="0">
                <a:ea typeface="+mn-lt"/>
                <a:cs typeface="+mn-lt"/>
              </a:rPr>
              <a:t>Person-Centered Care/Goals</a:t>
            </a:r>
          </a:p>
          <a:p>
            <a:endParaRPr lang="en-US" sz="2000" dirty="0">
              <a:cs typeface="Calibri"/>
            </a:endParaRPr>
          </a:p>
        </p:txBody>
      </p:sp>
      <p:pic>
        <p:nvPicPr>
          <p:cNvPr id="10" name="Picture 9" descr="images.jpg"/>
          <p:cNvPicPr>
            <a:picLocks noChangeAspect="1"/>
          </p:cNvPicPr>
          <p:nvPr/>
        </p:nvPicPr>
        <p:blipFill rotWithShape="1">
          <a:blip r:embed="rId3">
            <a:extLst>
              <a:ext uri="{28A0092B-C50C-407E-A947-70E740481C1C}">
                <a14:useLocalDpi xmlns:a14="http://schemas.microsoft.com/office/drawing/2010/main" val="0"/>
              </a:ext>
            </a:extLst>
          </a:blip>
          <a:srcRect l="1123" r="8447"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25" name="Rectangle 2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D2C4598-AD19-407D-BD6C-9904422104CF}"/>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Tree>
    <p:extLst>
      <p:ext uri="{BB962C8B-B14F-4D97-AF65-F5344CB8AC3E}">
        <p14:creationId xmlns:p14="http://schemas.microsoft.com/office/powerpoint/2010/main" val="227408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025438" y="262375"/>
            <a:ext cx="9872134" cy="2071521"/>
          </a:xfrm>
          <a:solidFill>
            <a:srgbClr val="FFFFFF"/>
          </a:solidFill>
          <a:ln w="38100">
            <a:solidFill>
              <a:srgbClr val="7F7F7F"/>
            </a:solidFill>
            <a:miter lim="800000"/>
          </a:ln>
        </p:spPr>
        <p:txBody>
          <a:bodyPr vert="horz" lIns="91440" tIns="45720" rIns="91440" bIns="45720" rtlCol="0" anchor="ctr">
            <a:normAutofit fontScale="90000"/>
          </a:bodyPr>
          <a:lstStyle/>
          <a:p>
            <a:r>
              <a:rPr lang="en-US" sz="3600" b="1" kern="1200" dirty="0">
                <a:solidFill>
                  <a:srgbClr val="3F3F3F"/>
                </a:solidFill>
                <a:latin typeface="+mj-lt"/>
                <a:ea typeface="+mj-ea"/>
                <a:cs typeface="+mj-cs"/>
              </a:rPr>
              <a:t>A practical guide to providing neuropsychological  assessment &amp; intervention using </a:t>
            </a:r>
            <a:r>
              <a:rPr lang="en-US" sz="3600" b="1" dirty="0">
                <a:solidFill>
                  <a:srgbClr val="3F3F3F"/>
                </a:solidFill>
              </a:rPr>
              <a:t>t</a:t>
            </a:r>
            <a:r>
              <a:rPr lang="en-US" sz="3600" b="1" kern="1200" dirty="0">
                <a:solidFill>
                  <a:srgbClr val="3F3F3F"/>
                </a:solidFill>
                <a:latin typeface="+mj-lt"/>
                <a:ea typeface="+mj-ea"/>
                <a:cs typeface="+mj-cs"/>
              </a:rPr>
              <a:t>elehealth </a:t>
            </a:r>
            <a:br>
              <a:rPr lang="en-US" sz="3600" b="1" kern="1200" dirty="0">
                <a:solidFill>
                  <a:srgbClr val="3F3F3F"/>
                </a:solidFill>
                <a:latin typeface="+mj-lt"/>
                <a:ea typeface="+mj-ea"/>
                <a:cs typeface="+mj-cs"/>
              </a:rPr>
            </a:br>
            <a:br>
              <a:rPr lang="en-US" sz="3600" b="1" kern="1200" dirty="0">
                <a:solidFill>
                  <a:srgbClr val="3F3F3F"/>
                </a:solidFill>
                <a:latin typeface="+mj-lt"/>
                <a:ea typeface="+mj-ea"/>
                <a:cs typeface="+mj-cs"/>
              </a:rPr>
            </a:br>
            <a:r>
              <a:rPr lang="en-US" sz="3600" b="1" kern="1200" dirty="0">
                <a:solidFill>
                  <a:srgbClr val="3F3F3F"/>
                </a:solidFill>
                <a:latin typeface="+mj-lt"/>
                <a:ea typeface="+mj-ea"/>
                <a:cs typeface="+mj-cs"/>
              </a:rPr>
              <a:t>Royal College of Psychiatrists, Memory Services National Accreditation </a:t>
            </a:r>
            <a:r>
              <a:rPr lang="en-US" sz="3600" b="1" kern="1200" dirty="0" err="1">
                <a:solidFill>
                  <a:srgbClr val="3F3F3F"/>
                </a:solidFill>
                <a:latin typeface="+mj-lt"/>
                <a:ea typeface="+mj-ea"/>
                <a:cs typeface="+mj-cs"/>
              </a:rPr>
              <a:t>Programme</a:t>
            </a:r>
            <a:r>
              <a:rPr lang="en-US" sz="3600" b="1" kern="1200" dirty="0">
                <a:solidFill>
                  <a:srgbClr val="3F3F3F"/>
                </a:solidFill>
                <a:latin typeface="+mj-lt"/>
                <a:ea typeface="+mj-ea"/>
                <a:cs typeface="+mj-cs"/>
              </a:rPr>
              <a:t> (MSNAP)</a:t>
            </a:r>
          </a:p>
        </p:txBody>
      </p:sp>
      <p:sp>
        <p:nvSpPr>
          <p:cNvPr id="3" name="Subtitle 2"/>
          <p:cNvSpPr>
            <a:spLocks noGrp="1"/>
          </p:cNvSpPr>
          <p:nvPr>
            <p:ph type="subTitle" idx="1"/>
          </p:nvPr>
        </p:nvSpPr>
        <p:spPr>
          <a:xfrm>
            <a:off x="1025438" y="2862291"/>
            <a:ext cx="5403196" cy="3733333"/>
          </a:xfrm>
        </p:spPr>
        <p:txBody>
          <a:bodyPr vert="horz" lIns="91440" tIns="45720" rIns="91440" bIns="45720" rtlCol="0" anchor="t">
            <a:normAutofit/>
          </a:bodyPr>
          <a:lstStyle/>
          <a:p>
            <a:pPr algn="l">
              <a:lnSpc>
                <a:spcPct val="70000"/>
              </a:lnSpc>
              <a:spcBef>
                <a:spcPts val="0"/>
              </a:spcBef>
              <a:spcAft>
                <a:spcPts val="600"/>
              </a:spcAft>
            </a:pPr>
            <a:r>
              <a:rPr lang="en-US" sz="1700" b="1" dirty="0" err="1">
                <a:cs typeface="Calibri"/>
              </a:rPr>
              <a:t>Dr</a:t>
            </a:r>
            <a:r>
              <a:rPr lang="en-US" sz="1700" b="1" dirty="0">
                <a:cs typeface="Calibri"/>
              </a:rPr>
              <a:t> Julia Cook</a:t>
            </a:r>
          </a:p>
          <a:p>
            <a:pPr algn="l">
              <a:lnSpc>
                <a:spcPct val="70000"/>
              </a:lnSpc>
              <a:spcBef>
                <a:spcPts val="0"/>
              </a:spcBef>
              <a:spcAft>
                <a:spcPts val="600"/>
              </a:spcAft>
            </a:pPr>
            <a:r>
              <a:rPr lang="en-US" sz="1700" dirty="0">
                <a:cs typeface="Calibri"/>
              </a:rPr>
              <a:t>Clinical Psychologist</a:t>
            </a:r>
          </a:p>
          <a:p>
            <a:pPr algn="l">
              <a:lnSpc>
                <a:spcPct val="70000"/>
              </a:lnSpc>
              <a:spcBef>
                <a:spcPts val="0"/>
              </a:spcBef>
              <a:spcAft>
                <a:spcPts val="600"/>
              </a:spcAft>
            </a:pPr>
            <a:r>
              <a:rPr lang="en-US" sz="1700" dirty="0">
                <a:cs typeface="Calibri"/>
              </a:rPr>
              <a:t>Early Intervention in Dementia Service &amp; Complex  Dementia Care</a:t>
            </a:r>
          </a:p>
          <a:p>
            <a:pPr algn="l">
              <a:lnSpc>
                <a:spcPct val="70000"/>
              </a:lnSpc>
              <a:spcBef>
                <a:spcPts val="0"/>
              </a:spcBef>
              <a:spcAft>
                <a:spcPts val="600"/>
              </a:spcAft>
            </a:pPr>
            <a:r>
              <a:rPr lang="en-US" sz="1700" dirty="0">
                <a:cs typeface="Calibri"/>
              </a:rPr>
              <a:t>Worcestershire Health &amp; Care NHS Trust</a:t>
            </a:r>
          </a:p>
          <a:p>
            <a:pPr algn="l">
              <a:lnSpc>
                <a:spcPct val="70000"/>
              </a:lnSpc>
              <a:spcBef>
                <a:spcPts val="0"/>
              </a:spcBef>
              <a:spcAft>
                <a:spcPts val="600"/>
              </a:spcAft>
            </a:pPr>
            <a:r>
              <a:rPr lang="en-US" sz="1700" dirty="0">
                <a:cs typeface="Calibri"/>
              </a:rPr>
              <a:t>Email: </a:t>
            </a:r>
            <a:r>
              <a:rPr lang="en-US" sz="1700" dirty="0">
                <a:cs typeface="Calibri"/>
                <a:hlinkClick r:id="rId3"/>
              </a:rPr>
              <a:t>julia.cook@nhs.net</a:t>
            </a:r>
            <a:endParaRPr lang="en-US" sz="1700" dirty="0">
              <a:cs typeface="Calibri"/>
            </a:endParaRPr>
          </a:p>
          <a:p>
            <a:pPr algn="l">
              <a:lnSpc>
                <a:spcPct val="70000"/>
              </a:lnSpc>
              <a:spcBef>
                <a:spcPts val="0"/>
              </a:spcBef>
              <a:spcAft>
                <a:spcPts val="600"/>
              </a:spcAft>
            </a:pPr>
            <a:r>
              <a:rPr lang="en-US" sz="1700" dirty="0">
                <a:cs typeface="Calibri"/>
              </a:rPr>
              <a:t>Twitter: @</a:t>
            </a:r>
            <a:r>
              <a:rPr lang="en-GB" sz="1800" dirty="0" err="1">
                <a:effectLst/>
                <a:latin typeface="Calibri" panose="020F0502020204030204" pitchFamily="34" charset="0"/>
                <a:ea typeface="Times New Roman" panose="02020603050405020304" pitchFamily="18" charset="0"/>
              </a:rPr>
              <a:t>julia_c_psych</a:t>
            </a:r>
            <a:endParaRPr lang="en-US" sz="1700" dirty="0">
              <a:cs typeface="Calibri"/>
            </a:endParaRPr>
          </a:p>
          <a:p>
            <a:pPr algn="l">
              <a:lnSpc>
                <a:spcPct val="70000"/>
              </a:lnSpc>
              <a:spcBef>
                <a:spcPts val="0"/>
              </a:spcBef>
              <a:spcAft>
                <a:spcPts val="600"/>
              </a:spcAft>
            </a:pPr>
            <a:endParaRPr lang="en-US" sz="1700" b="1" dirty="0">
              <a:cs typeface="Calibri"/>
            </a:endParaRPr>
          </a:p>
          <a:p>
            <a:pPr algn="l">
              <a:lnSpc>
                <a:spcPct val="70000"/>
              </a:lnSpc>
              <a:spcBef>
                <a:spcPts val="0"/>
              </a:spcBef>
              <a:spcAft>
                <a:spcPts val="600"/>
              </a:spcAft>
            </a:pPr>
            <a:endParaRPr lang="en-US" sz="1700" b="1" dirty="0">
              <a:cs typeface="Calibri"/>
            </a:endParaRPr>
          </a:p>
          <a:p>
            <a:pPr algn="l">
              <a:lnSpc>
                <a:spcPct val="70000"/>
              </a:lnSpc>
              <a:spcBef>
                <a:spcPts val="0"/>
              </a:spcBef>
              <a:spcAft>
                <a:spcPts val="600"/>
              </a:spcAft>
            </a:pPr>
            <a:r>
              <a:rPr lang="en-US" sz="1700" b="1" dirty="0">
                <a:cs typeface="Calibri"/>
              </a:rPr>
              <a:t>Associate Prof. Rene Stolwyk, </a:t>
            </a:r>
            <a:r>
              <a:rPr lang="en-US" sz="1700" dirty="0">
                <a:cs typeface="Calibri"/>
              </a:rPr>
              <a:t>DPsych (Clin.Neuro)</a:t>
            </a:r>
          </a:p>
          <a:p>
            <a:pPr algn="l">
              <a:lnSpc>
                <a:spcPct val="70000"/>
              </a:lnSpc>
              <a:spcBef>
                <a:spcPts val="0"/>
              </a:spcBef>
              <a:spcAft>
                <a:spcPts val="600"/>
              </a:spcAft>
            </a:pPr>
            <a:r>
              <a:rPr lang="en-US" sz="1700" dirty="0">
                <a:cs typeface="Calibri"/>
              </a:rPr>
              <a:t>Senior Lecturer &amp; Clinical Neuropsychologist </a:t>
            </a:r>
          </a:p>
          <a:p>
            <a:pPr algn="l">
              <a:lnSpc>
                <a:spcPct val="70000"/>
              </a:lnSpc>
              <a:spcBef>
                <a:spcPts val="0"/>
              </a:spcBef>
              <a:spcAft>
                <a:spcPts val="600"/>
              </a:spcAft>
            </a:pPr>
            <a:r>
              <a:rPr lang="en-US" sz="1700" dirty="0">
                <a:cs typeface="Calibri"/>
              </a:rPr>
              <a:t>Monash University, Melbourne, Australia</a:t>
            </a:r>
          </a:p>
          <a:p>
            <a:pPr algn="l">
              <a:lnSpc>
                <a:spcPct val="70000"/>
              </a:lnSpc>
              <a:spcBef>
                <a:spcPts val="0"/>
              </a:spcBef>
              <a:spcAft>
                <a:spcPts val="600"/>
              </a:spcAft>
            </a:pPr>
            <a:r>
              <a:rPr lang="en-US" sz="1700" dirty="0">
                <a:cs typeface="Calibri"/>
              </a:rPr>
              <a:t>Email: </a:t>
            </a:r>
            <a:r>
              <a:rPr lang="en-US" sz="1700" dirty="0">
                <a:cs typeface="Calibri"/>
                <a:hlinkClick r:id="rId4">
                  <a:extLst>
                    <a:ext uri="{A12FA001-AC4F-418D-AE19-62706E023703}">
                      <ahyp:hlinkClr xmlns:ahyp="http://schemas.microsoft.com/office/drawing/2018/hyperlinkcolor" val="tx"/>
                    </a:ext>
                  </a:extLst>
                </a:hlinkClick>
              </a:rPr>
              <a:t>rene.stolwyk@monash.edu</a:t>
            </a:r>
            <a:endParaRPr lang="en-US" sz="1700" dirty="0">
              <a:cs typeface="Calibri"/>
            </a:endParaRPr>
          </a:p>
          <a:p>
            <a:pPr algn="l">
              <a:lnSpc>
                <a:spcPct val="70000"/>
              </a:lnSpc>
              <a:spcBef>
                <a:spcPts val="0"/>
              </a:spcBef>
              <a:spcAft>
                <a:spcPts val="600"/>
              </a:spcAft>
            </a:pPr>
            <a:r>
              <a:rPr lang="en-US" sz="1700" dirty="0">
                <a:cs typeface="Calibri"/>
              </a:rPr>
              <a:t>Twitter: @rene_stolwyk</a:t>
            </a:r>
          </a:p>
          <a:p>
            <a:pPr algn="l">
              <a:lnSpc>
                <a:spcPct val="70000"/>
              </a:lnSpc>
              <a:spcBef>
                <a:spcPts val="0"/>
              </a:spcBef>
              <a:spcAft>
                <a:spcPts val="600"/>
              </a:spcAft>
            </a:pPr>
            <a:endParaRPr lang="en-US" sz="1700" b="1" dirty="0">
              <a:cs typeface="Calibri"/>
            </a:endParaRPr>
          </a:p>
          <a:p>
            <a:pPr algn="l">
              <a:spcBef>
                <a:spcPts val="0"/>
              </a:spcBef>
              <a:spcAft>
                <a:spcPts val="600"/>
              </a:spcAft>
            </a:pPr>
            <a:endParaRPr lang="en-US" sz="1700" dirty="0"/>
          </a:p>
        </p:txBody>
      </p:sp>
      <p:cxnSp>
        <p:nvCxnSpPr>
          <p:cNvPr id="12" name="Straight Connector 11">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F7B77F-4A33-4FF9-8884-FD5812D3693A}"/>
              </a:ext>
            </a:extLst>
          </p:cNvPr>
          <p:cNvSpPr txBox="1"/>
          <p:nvPr/>
        </p:nvSpPr>
        <p:spPr>
          <a:xfrm>
            <a:off x="6273300" y="2618450"/>
            <a:ext cx="5225896" cy="3733333"/>
          </a:xfrm>
          <a:prstGeom prst="rect">
            <a:avLst/>
          </a:prstGeom>
        </p:spPr>
        <p:txBody>
          <a:bodyPr vert="horz" lIns="91440" tIns="45720" rIns="91440" bIns="45720" rtlCol="0" anchor="t">
            <a:noAutofit/>
          </a:bodyPr>
          <a:lstStyle/>
          <a:p>
            <a:pPr>
              <a:lnSpc>
                <a:spcPct val="90000"/>
              </a:lnSpc>
            </a:pPr>
            <a:endParaRPr lang="en-US" sz="1700" b="1" dirty="0">
              <a:cs typeface="Calibri"/>
            </a:endParaRPr>
          </a:p>
          <a:p>
            <a:pPr>
              <a:lnSpc>
                <a:spcPct val="90000"/>
              </a:lnSpc>
            </a:pPr>
            <a:r>
              <a:rPr lang="en-US" sz="1700" b="1" dirty="0">
                <a:cs typeface="Calibri"/>
              </a:rPr>
              <a:t>Dr Rebecca Poz</a:t>
            </a:r>
          </a:p>
          <a:p>
            <a:r>
              <a:rPr lang="en-GB" sz="1700" dirty="0"/>
              <a:t>Clinical Psychologist &amp; Clinical Neuropsychologist</a:t>
            </a:r>
          </a:p>
          <a:p>
            <a:r>
              <a:rPr lang="en-GB" sz="1700" dirty="0"/>
              <a:t>Older People’s Service &amp; Memory Assessment and Therapy Service</a:t>
            </a:r>
          </a:p>
          <a:p>
            <a:r>
              <a:rPr lang="en-GB" sz="1700" dirty="0"/>
              <a:t>Norfolk &amp; Suffolk NHS Foundation Trust</a:t>
            </a:r>
          </a:p>
          <a:p>
            <a:r>
              <a:rPr lang="en-GB" sz="1700" dirty="0"/>
              <a:t>Email: </a:t>
            </a:r>
            <a:r>
              <a:rPr lang="en-GB" sz="1700" u="sng" dirty="0">
                <a:hlinkClick r:id="rId5"/>
              </a:rPr>
              <a:t>rebecca.poz@nsft.nhs.uk</a:t>
            </a:r>
            <a:endParaRPr lang="en-GB" sz="1700" dirty="0"/>
          </a:p>
          <a:p>
            <a:r>
              <a:rPr lang="en-GB" sz="1700" dirty="0"/>
              <a:t>Twitter: @</a:t>
            </a:r>
            <a:r>
              <a:rPr lang="en-GB" sz="1700" dirty="0" err="1"/>
              <a:t>rebeccapoz</a:t>
            </a:r>
            <a:endParaRPr lang="en-GB" sz="1700" dirty="0"/>
          </a:p>
          <a:p>
            <a:r>
              <a:rPr lang="en-GB" sz="1700" dirty="0"/>
              <a:t> </a:t>
            </a:r>
            <a:endParaRPr lang="en-US" sz="1700" b="1" dirty="0">
              <a:cs typeface="Calibri"/>
            </a:endParaRPr>
          </a:p>
          <a:p>
            <a:pPr>
              <a:lnSpc>
                <a:spcPct val="90000"/>
              </a:lnSpc>
            </a:pPr>
            <a:endParaRPr lang="en-US" sz="1700" b="1" dirty="0">
              <a:cs typeface="Calibri"/>
            </a:endParaRPr>
          </a:p>
          <a:p>
            <a:pPr>
              <a:lnSpc>
                <a:spcPct val="90000"/>
              </a:lnSpc>
              <a:spcAft>
                <a:spcPts val="600"/>
              </a:spcAft>
            </a:pPr>
            <a:r>
              <a:rPr lang="en-US" sz="1700" b="1" dirty="0">
                <a:cs typeface="Calibri"/>
              </a:rPr>
              <a:t>Dr Wendy Kelso</a:t>
            </a:r>
            <a:r>
              <a:rPr lang="en-US" sz="1700" dirty="0">
                <a:cs typeface="Calibri"/>
              </a:rPr>
              <a:t>, DPsych (Clin Neuro)</a:t>
            </a:r>
          </a:p>
          <a:p>
            <a:pPr>
              <a:lnSpc>
                <a:spcPct val="90000"/>
              </a:lnSpc>
              <a:spcAft>
                <a:spcPts val="600"/>
              </a:spcAft>
            </a:pPr>
            <a:r>
              <a:rPr lang="en-US" sz="1700" dirty="0">
                <a:cs typeface="Calibri"/>
              </a:rPr>
              <a:t>Senior Clinical Neuropsychologist, Neuropsychiatry</a:t>
            </a:r>
          </a:p>
          <a:p>
            <a:pPr>
              <a:lnSpc>
                <a:spcPct val="90000"/>
              </a:lnSpc>
              <a:spcAft>
                <a:spcPts val="600"/>
              </a:spcAft>
            </a:pPr>
            <a:r>
              <a:rPr lang="en-US" sz="1700" dirty="0">
                <a:cs typeface="Calibri"/>
              </a:rPr>
              <a:t>Royal Melbourne Hospital, Parkville, Australia</a:t>
            </a:r>
          </a:p>
          <a:p>
            <a:pPr>
              <a:lnSpc>
                <a:spcPct val="90000"/>
              </a:lnSpc>
              <a:spcAft>
                <a:spcPts val="600"/>
              </a:spcAft>
            </a:pPr>
            <a:r>
              <a:rPr lang="en-US" sz="1700" dirty="0">
                <a:cs typeface="Calibri"/>
              </a:rPr>
              <a:t>Email: </a:t>
            </a:r>
            <a:r>
              <a:rPr lang="en-US" sz="1700" dirty="0">
                <a:cs typeface="Calibri"/>
                <a:hlinkClick r:id="rId6">
                  <a:extLst>
                    <a:ext uri="{A12FA001-AC4F-418D-AE19-62706E023703}">
                      <ahyp:hlinkClr xmlns:ahyp="http://schemas.microsoft.com/office/drawing/2018/hyperlinkcolor" val="tx"/>
                    </a:ext>
                  </a:extLst>
                </a:hlinkClick>
              </a:rPr>
              <a:t>wendy.kelso@mh.org.au</a:t>
            </a:r>
            <a:endParaRPr lang="en-US" sz="1700" dirty="0">
              <a:cs typeface="Calibri"/>
            </a:endParaRPr>
          </a:p>
          <a:p>
            <a:pPr>
              <a:lnSpc>
                <a:spcPct val="90000"/>
              </a:lnSpc>
              <a:spcAft>
                <a:spcPts val="600"/>
              </a:spcAft>
            </a:pPr>
            <a:r>
              <a:rPr lang="en-US" sz="1700" dirty="0">
                <a:cs typeface="Calibri"/>
              </a:rPr>
              <a:t>Twitter: @kelsowm</a:t>
            </a:r>
          </a:p>
          <a:p>
            <a:pPr>
              <a:lnSpc>
                <a:spcPct val="90000"/>
              </a:lnSpc>
              <a:spcAft>
                <a:spcPts val="600"/>
              </a:spcAft>
            </a:pPr>
            <a:endParaRPr lang="en-US" sz="1700" dirty="0">
              <a:cs typeface="Calibri"/>
            </a:endParaRPr>
          </a:p>
          <a:p>
            <a:pPr>
              <a:lnSpc>
                <a:spcPct val="90000"/>
              </a:lnSpc>
              <a:spcAft>
                <a:spcPts val="600"/>
              </a:spcAft>
            </a:pPr>
            <a:endParaRPr lang="en-US" sz="1700" dirty="0">
              <a:cs typeface="Calibri"/>
            </a:endParaRPr>
          </a:p>
        </p:txBody>
      </p:sp>
      <p:pic>
        <p:nvPicPr>
          <p:cNvPr id="6" name="Picture 5">
            <a:extLst>
              <a:ext uri="{FF2B5EF4-FFF2-40B4-BE49-F238E27FC236}">
                <a16:creationId xmlns:a16="http://schemas.microsoft.com/office/drawing/2014/main" id="{042DCCC3-9B24-4742-937D-44A2392C2A78}"/>
              </a:ext>
            </a:extLst>
          </p:cNvPr>
          <p:cNvPicPr>
            <a:picLocks noChangeAspect="1"/>
          </p:cNvPicPr>
          <p:nvPr/>
        </p:nvPicPr>
        <p:blipFill>
          <a:blip r:embed="rId7"/>
          <a:stretch>
            <a:fillRect/>
          </a:stretch>
        </p:blipFill>
        <p:spPr>
          <a:xfrm>
            <a:off x="5645983" y="2359855"/>
            <a:ext cx="552527" cy="3129349"/>
          </a:xfrm>
          <a:prstGeom prst="rect">
            <a:avLst/>
          </a:prstGeom>
        </p:spPr>
      </p:pic>
      <p:pic>
        <p:nvPicPr>
          <p:cNvPr id="7" name="Picture 6">
            <a:extLst>
              <a:ext uri="{FF2B5EF4-FFF2-40B4-BE49-F238E27FC236}">
                <a16:creationId xmlns:a16="http://schemas.microsoft.com/office/drawing/2014/main" id="{E9291671-4A5C-452D-A272-7A34991DD4E2}"/>
              </a:ext>
            </a:extLst>
          </p:cNvPr>
          <p:cNvPicPr>
            <a:picLocks noChangeAspect="1"/>
          </p:cNvPicPr>
          <p:nvPr/>
        </p:nvPicPr>
        <p:blipFill>
          <a:blip r:embed="rId7"/>
          <a:stretch>
            <a:fillRect/>
          </a:stretch>
        </p:blipFill>
        <p:spPr>
          <a:xfrm>
            <a:off x="5791904" y="2925728"/>
            <a:ext cx="552527" cy="2743583"/>
          </a:xfrm>
          <a:prstGeom prst="rect">
            <a:avLst/>
          </a:prstGeom>
        </p:spPr>
      </p:pic>
    </p:spTree>
    <p:extLst>
      <p:ext uri="{BB962C8B-B14F-4D97-AF65-F5344CB8AC3E}">
        <p14:creationId xmlns:p14="http://schemas.microsoft.com/office/powerpoint/2010/main" val="3874263727"/>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Rectangle 22">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C7D0D503-FA8B-486F-A581-D92A4EA506FD}"/>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cs typeface="Calibri Light"/>
              </a:rPr>
              <a:t>Introductions - Example</a:t>
            </a:r>
          </a:p>
        </p:txBody>
      </p:sp>
      <p:sp>
        <p:nvSpPr>
          <p:cNvPr id="3" name="Content Placeholder 2">
            <a:extLst>
              <a:ext uri="{FF2B5EF4-FFF2-40B4-BE49-F238E27FC236}">
                <a16:creationId xmlns:a16="http://schemas.microsoft.com/office/drawing/2014/main" id="{36884B9B-3157-4007-8311-644D7CAFA38D}"/>
              </a:ext>
            </a:extLst>
          </p:cNvPr>
          <p:cNvSpPr>
            <a:spLocks noGrp="1"/>
          </p:cNvSpPr>
          <p:nvPr>
            <p:ph idx="1"/>
          </p:nvPr>
        </p:nvSpPr>
        <p:spPr>
          <a:xfrm>
            <a:off x="1367624" y="2490436"/>
            <a:ext cx="9708995" cy="3567173"/>
          </a:xfrm>
        </p:spPr>
        <p:txBody>
          <a:bodyPr vert="horz" lIns="91440" tIns="45720" rIns="91440" bIns="45720" rtlCol="0" anchor="ctr">
            <a:normAutofit lnSpcReduction="10000"/>
          </a:bodyPr>
          <a:lstStyle/>
          <a:p>
            <a:pPr marL="0" indent="0">
              <a:buNone/>
            </a:pPr>
            <a:endParaRPr lang="en-US" sz="2200" b="1" dirty="0">
              <a:cs typeface="Calibri" panose="020F0502020204030204"/>
            </a:endParaRPr>
          </a:p>
          <a:p>
            <a:r>
              <a:rPr lang="en-US" sz="2200" i="1" dirty="0">
                <a:ea typeface="+mn-lt"/>
                <a:cs typeface="+mn-lt"/>
              </a:rPr>
              <a:t>‘</a:t>
            </a:r>
            <a:r>
              <a:rPr lang="en-US" sz="2400" i="1" dirty="0">
                <a:ea typeface="+mn-lt"/>
                <a:cs typeface="+mn-lt"/>
              </a:rPr>
              <a:t>Thank you very much for coming in today to see me. My name is Julia and I am a Clinical Psychologist based in Kidderminster’s Dementia Assessment Service. While I would normally see you face to face, today we will be conducting the appointment via a videocall</a:t>
            </a:r>
          </a:p>
          <a:p>
            <a:pPr marL="0" indent="0">
              <a:buNone/>
            </a:pPr>
            <a:endParaRPr lang="en-US" sz="2400" i="1" dirty="0">
              <a:ea typeface="+mn-lt"/>
              <a:cs typeface="+mn-lt"/>
            </a:endParaRPr>
          </a:p>
          <a:p>
            <a:r>
              <a:rPr lang="en-US" sz="2400" i="1" dirty="0">
                <a:ea typeface="+mn-lt"/>
                <a:cs typeface="+mn-lt"/>
              </a:rPr>
              <a:t>This is new technology. It will require some changes to the way we work together. Please be patient while we adjust to a different way of working. We will do our best together to ensure this is a useful service for you. If at any time you have questions or concerns, please let me know…’</a:t>
            </a:r>
            <a:endParaRPr lang="en-US" sz="2400" i="1" dirty="0">
              <a:cs typeface="Calibri"/>
            </a:endParaRPr>
          </a:p>
          <a:p>
            <a:pPr marL="0" indent="0">
              <a:buNone/>
            </a:pPr>
            <a:endParaRPr lang="en-US" sz="2200" i="1" dirty="0">
              <a:cs typeface="Calibri"/>
            </a:endParaRPr>
          </a:p>
          <a:p>
            <a:endParaRPr lang="en-US" sz="2200" dirty="0">
              <a:cs typeface="Calibri"/>
            </a:endParaRPr>
          </a:p>
        </p:txBody>
      </p:sp>
    </p:spTree>
    <p:extLst>
      <p:ext uri="{BB962C8B-B14F-4D97-AF65-F5344CB8AC3E}">
        <p14:creationId xmlns:p14="http://schemas.microsoft.com/office/powerpoint/2010/main" val="3649648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p:cNvSpPr>
            <a:spLocks noGrp="1"/>
          </p:cNvSpPr>
          <p:nvPr>
            <p:ph type="ctrTitle"/>
          </p:nvPr>
        </p:nvSpPr>
        <p:spPr>
          <a:xfrm>
            <a:off x="1848465" y="3298722"/>
            <a:ext cx="8495070" cy="1784402"/>
          </a:xfrm>
        </p:spPr>
        <p:txBody>
          <a:bodyPr anchor="b">
            <a:normAutofit/>
          </a:bodyPr>
          <a:lstStyle/>
          <a:p>
            <a:r>
              <a:rPr lang="en-US" dirty="0">
                <a:solidFill>
                  <a:srgbClr val="FFFFFF"/>
                </a:solidFill>
              </a:rPr>
              <a:t>Telehealth Etiquette</a:t>
            </a:r>
          </a:p>
        </p:txBody>
      </p:sp>
      <p:sp>
        <p:nvSpPr>
          <p:cNvPr id="15" name="Oval 14">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Graphic 9" descr="Stethoscope">
            <a:extLst>
              <a:ext uri="{FF2B5EF4-FFF2-40B4-BE49-F238E27FC236}">
                <a16:creationId xmlns:a16="http://schemas.microsoft.com/office/drawing/2014/main" id="{15EF05CC-7F6A-4E72-B30D-ED6E6F69E5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1371357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428" y="627564"/>
            <a:ext cx="7474172" cy="1325563"/>
          </a:xfrm>
        </p:spPr>
        <p:txBody>
          <a:bodyPr>
            <a:normAutofit/>
          </a:bodyPr>
          <a:lstStyle/>
          <a:p>
            <a:r>
              <a:rPr lang="en-US" b="1" dirty="0">
                <a:solidFill>
                  <a:srgbClr val="0070C0"/>
                </a:solidFill>
              </a:rPr>
              <a:t>Adapting Your Therapeutic Skills</a:t>
            </a:r>
          </a:p>
        </p:txBody>
      </p:sp>
      <p:sp>
        <p:nvSpPr>
          <p:cNvPr id="3" name="Content Placeholder 2"/>
          <p:cNvSpPr>
            <a:spLocks noGrp="1"/>
          </p:cNvSpPr>
          <p:nvPr>
            <p:ph idx="1"/>
          </p:nvPr>
        </p:nvSpPr>
        <p:spPr>
          <a:xfrm>
            <a:off x="1136429" y="931653"/>
            <a:ext cx="8840182" cy="6090249"/>
          </a:xfrm>
        </p:spPr>
        <p:txBody>
          <a:bodyPr anchor="ctr">
            <a:normAutofit/>
          </a:bodyPr>
          <a:lstStyle/>
          <a:p>
            <a:r>
              <a:rPr lang="en-US" sz="2400" dirty="0">
                <a:ea typeface="+mn-lt"/>
                <a:cs typeface="+mn-lt"/>
              </a:rPr>
              <a:t>Frame face - head and shoulders in view</a:t>
            </a:r>
            <a:endParaRPr lang="en-US" sz="2400" dirty="0"/>
          </a:p>
          <a:p>
            <a:r>
              <a:rPr lang="en-US" sz="2400" dirty="0">
                <a:ea typeface="+mn-lt"/>
                <a:cs typeface="+mn-lt"/>
              </a:rPr>
              <a:t>Animation </a:t>
            </a:r>
          </a:p>
          <a:p>
            <a:pPr lvl="1"/>
            <a:r>
              <a:rPr lang="en-US" dirty="0">
                <a:ea typeface="+mn-lt"/>
                <a:cs typeface="+mn-lt"/>
              </a:rPr>
              <a:t>Facial expression – smiles/frowns</a:t>
            </a:r>
          </a:p>
          <a:p>
            <a:pPr lvl="1"/>
            <a:r>
              <a:rPr lang="en-US" dirty="0">
                <a:ea typeface="+mn-lt"/>
                <a:cs typeface="+mn-lt"/>
              </a:rPr>
              <a:t>Voice – clear, animated, not monotone</a:t>
            </a:r>
          </a:p>
          <a:p>
            <a:r>
              <a:rPr lang="en-US" sz="2400" dirty="0">
                <a:ea typeface="+mn-lt"/>
                <a:cs typeface="+mn-lt"/>
              </a:rPr>
              <a:t>Make body language mirror what you are trying to express</a:t>
            </a:r>
          </a:p>
          <a:p>
            <a:r>
              <a:rPr lang="en-US" sz="2400" dirty="0">
                <a:ea typeface="+mn-lt"/>
                <a:cs typeface="+mn-lt"/>
              </a:rPr>
              <a:t>Empathy – lean forward and look into camera</a:t>
            </a:r>
          </a:p>
          <a:p>
            <a:r>
              <a:rPr lang="en-US" sz="2400" dirty="0">
                <a:cs typeface="Calibri"/>
              </a:rPr>
              <a:t>Requires a higher level of attention – both clinician and client </a:t>
            </a:r>
          </a:p>
          <a:p>
            <a:r>
              <a:rPr lang="en-US" sz="2400" dirty="0">
                <a:cs typeface="Calibri"/>
              </a:rPr>
              <a:t>Minimise your on-screen image once used to platform</a:t>
            </a:r>
          </a:p>
          <a:p>
            <a:r>
              <a:rPr lang="en-US" sz="2400" dirty="0">
                <a:cs typeface="Calibri"/>
              </a:rPr>
              <a:t>Set up room so you can alter your posture </a:t>
            </a:r>
          </a:p>
          <a:p>
            <a:endParaRPr lang="en-US" sz="1900" dirty="0"/>
          </a:p>
        </p:txBody>
      </p:sp>
      <p:sp>
        <p:nvSpPr>
          <p:cNvPr id="38" name="Rectangle 2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2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Ekman faces.jpg"/>
          <p:cNvPicPr>
            <a:picLocks noChangeAspect="1"/>
          </p:cNvPicPr>
          <p:nvPr/>
        </p:nvPicPr>
        <p:blipFill rotWithShape="1">
          <a:blip r:embed="rId3">
            <a:alphaModFix/>
            <a:extLst>
              <a:ext uri="{28A0092B-C50C-407E-A947-70E740481C1C}">
                <a14:useLocalDpi xmlns:a14="http://schemas.microsoft.com/office/drawing/2010/main" val="0"/>
              </a:ext>
            </a:extLst>
          </a:blip>
          <a:srcRect l="6509" r="6985"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67648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611" y="627564"/>
            <a:ext cx="7931989" cy="1325563"/>
          </a:xfrm>
        </p:spPr>
        <p:txBody>
          <a:bodyPr>
            <a:normAutofit/>
          </a:bodyPr>
          <a:lstStyle/>
          <a:p>
            <a:r>
              <a:rPr lang="en-US" b="1" dirty="0">
                <a:solidFill>
                  <a:srgbClr val="0070C0"/>
                </a:solidFill>
              </a:rPr>
              <a:t>Building</a:t>
            </a:r>
            <a:r>
              <a:rPr lang="en-US" dirty="0">
                <a:solidFill>
                  <a:srgbClr val="0070C0"/>
                </a:solidFill>
              </a:rPr>
              <a:t> </a:t>
            </a:r>
            <a:r>
              <a:rPr lang="en-US" b="1" dirty="0">
                <a:solidFill>
                  <a:srgbClr val="0070C0"/>
                </a:solidFill>
              </a:rPr>
              <a:t>Rapport</a:t>
            </a:r>
          </a:p>
        </p:txBody>
      </p:sp>
      <p:sp>
        <p:nvSpPr>
          <p:cNvPr id="3" name="Content Placeholder 2"/>
          <p:cNvSpPr>
            <a:spLocks noGrp="1"/>
          </p:cNvSpPr>
          <p:nvPr>
            <p:ph idx="1"/>
          </p:nvPr>
        </p:nvSpPr>
        <p:spPr>
          <a:xfrm>
            <a:off x="678611" y="379563"/>
            <a:ext cx="10834777" cy="7211682"/>
          </a:xfrm>
        </p:spPr>
        <p:txBody>
          <a:bodyPr anchor="ctr">
            <a:normAutofit/>
          </a:bodyPr>
          <a:lstStyle/>
          <a:p>
            <a:pPr marL="0" indent="0">
              <a:buNone/>
            </a:pPr>
            <a:endParaRPr lang="en-US" sz="1700" dirty="0">
              <a:ea typeface="+mn-lt"/>
              <a:cs typeface="+mn-lt"/>
            </a:endParaRPr>
          </a:p>
          <a:p>
            <a:r>
              <a:rPr lang="en-US" dirty="0">
                <a:ea typeface="+mn-lt"/>
                <a:cs typeface="+mn-lt"/>
              </a:rPr>
              <a:t>Reassurance of physical privacy</a:t>
            </a:r>
          </a:p>
          <a:p>
            <a:r>
              <a:rPr lang="en-US" dirty="0">
                <a:ea typeface="+mn-lt"/>
                <a:cs typeface="+mn-lt"/>
              </a:rPr>
              <a:t>Importance of small talk </a:t>
            </a:r>
            <a:r>
              <a:rPr lang="mr-IN" dirty="0">
                <a:ea typeface="+mn-lt"/>
                <a:cs typeface="+mn-lt"/>
              </a:rPr>
              <a:t>–</a:t>
            </a:r>
            <a:r>
              <a:rPr lang="en-US" dirty="0">
                <a:ea typeface="+mn-lt"/>
                <a:cs typeface="+mn-lt"/>
              </a:rPr>
              <a:t> get to know your client</a:t>
            </a:r>
          </a:p>
          <a:p>
            <a:r>
              <a:rPr lang="en-US" dirty="0">
                <a:ea typeface="+mn-lt"/>
                <a:cs typeface="+mn-lt"/>
              </a:rPr>
              <a:t>Familiarity with platform – anxiety impacts rapport </a:t>
            </a:r>
          </a:p>
          <a:p>
            <a:r>
              <a:rPr lang="en-US" dirty="0">
                <a:ea typeface="+mn-lt"/>
                <a:cs typeface="+mn-lt"/>
              </a:rPr>
              <a:t>Be explicit – ask if you cannot 'read' body language</a:t>
            </a:r>
            <a:endParaRPr lang="en-US" dirty="0">
              <a:cs typeface="Calibri" panose="020F0502020204030204"/>
            </a:endParaRPr>
          </a:p>
          <a:p>
            <a:r>
              <a:rPr lang="en-US" dirty="0">
                <a:cs typeface="Calibri" panose="020F0502020204030204"/>
              </a:rPr>
              <a:t>Clients reveal more detailed personal information than F2F</a:t>
            </a:r>
          </a:p>
          <a:p>
            <a:r>
              <a:rPr lang="en-US" dirty="0">
                <a:cs typeface="Calibri" panose="020F0502020204030204"/>
              </a:rPr>
              <a:t>More informal medium – be mindful of boundaries</a:t>
            </a:r>
          </a:p>
          <a:p>
            <a:r>
              <a:rPr lang="en-US" dirty="0">
                <a:cs typeface="Calibri" panose="020F0502020204030204"/>
              </a:rPr>
              <a:t>Summarise information to enhance comprehension</a:t>
            </a:r>
          </a:p>
          <a:p>
            <a:endParaRPr lang="en-US" sz="17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A7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drawing, clock&#10;&#10;Description generated with very high confidence">
            <a:extLst>
              <a:ext uri="{FF2B5EF4-FFF2-40B4-BE49-F238E27FC236}">
                <a16:creationId xmlns:a16="http://schemas.microsoft.com/office/drawing/2014/main" id="{1317678D-5D8C-4FF9-87EA-685A5706951C}"/>
              </a:ext>
            </a:extLst>
          </p:cNvPr>
          <p:cNvPicPr>
            <a:picLocks noChangeAspect="1"/>
          </p:cNvPicPr>
          <p:nvPr/>
        </p:nvPicPr>
        <p:blipFill rotWithShape="1">
          <a:blip r:embed="rId2">
            <a:alphaModFix/>
          </a:blip>
          <a:srcRect l="14081" r="23494" b="-1"/>
          <a:stretch/>
        </p:blipFill>
        <p:spPr>
          <a:xfrm>
            <a:off x="9029206"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152333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5563"/>
          </a:xfrm>
        </p:spPr>
        <p:txBody>
          <a:bodyPr>
            <a:normAutofit/>
          </a:bodyPr>
          <a:lstStyle/>
          <a:p>
            <a:r>
              <a:rPr lang="en-US" dirty="0">
                <a:solidFill>
                  <a:srgbClr val="FFFFFF"/>
                </a:solidFill>
              </a:rPr>
              <a:t>Checking In with</a:t>
            </a:r>
            <a:br>
              <a:rPr lang="en-US" dirty="0">
                <a:solidFill>
                  <a:srgbClr val="FFFFFF"/>
                </a:solidFill>
              </a:rPr>
            </a:br>
            <a:r>
              <a:rPr lang="en-US" b="1" dirty="0">
                <a:solidFill>
                  <a:srgbClr val="0070C0"/>
                </a:solidFill>
              </a:rPr>
              <a:t>Check in With the Client</a:t>
            </a:r>
          </a:p>
        </p:txBody>
      </p:sp>
      <p:pic>
        <p:nvPicPr>
          <p:cNvPr id="5" name="Picture 4">
            <a:extLst>
              <a:ext uri="{FF2B5EF4-FFF2-40B4-BE49-F238E27FC236}">
                <a16:creationId xmlns:a16="http://schemas.microsoft.com/office/drawing/2014/main" id="{4756F329-2F0D-CE4D-94AA-5A80DF4015A8}"/>
              </a:ext>
            </a:extLst>
          </p:cNvPr>
          <p:cNvPicPr>
            <a:picLocks noChangeAspect="1"/>
          </p:cNvPicPr>
          <p:nvPr/>
        </p:nvPicPr>
        <p:blipFill rotWithShape="1">
          <a:blip r:embed="rId3"/>
          <a:srcRect l="7935" r="19136" b="2"/>
          <a:stretch/>
        </p:blipFill>
        <p:spPr>
          <a:xfrm>
            <a:off x="888202" y="2276856"/>
            <a:ext cx="3395263" cy="2640201"/>
          </a:xfrm>
          <a:prstGeom prst="rect">
            <a:avLst/>
          </a:prstGeom>
        </p:spPr>
      </p:pic>
      <p:sp>
        <p:nvSpPr>
          <p:cNvPr id="3" name="Content Placeholder 2"/>
          <p:cNvSpPr>
            <a:spLocks noGrp="1"/>
          </p:cNvSpPr>
          <p:nvPr>
            <p:ph idx="1"/>
          </p:nvPr>
        </p:nvSpPr>
        <p:spPr>
          <a:xfrm>
            <a:off x="4550195" y="539497"/>
            <a:ext cx="9489056" cy="6318503"/>
          </a:xfrm>
        </p:spPr>
        <p:txBody>
          <a:bodyPr vert="horz" lIns="91440" tIns="45720" rIns="91440" bIns="45720" rtlCol="0" anchor="ctr">
            <a:normAutofit/>
          </a:bodyPr>
          <a:lstStyle/>
          <a:p>
            <a:pPr marL="0" indent="0">
              <a:buNone/>
            </a:pPr>
            <a:endParaRPr lang="en-US" dirty="0">
              <a:cs typeface="Calibri"/>
            </a:endParaRPr>
          </a:p>
          <a:p>
            <a:r>
              <a:rPr lang="en-US" dirty="0">
                <a:cs typeface="Calibri"/>
              </a:rPr>
              <a:t>This type of assessment is also new for your client</a:t>
            </a:r>
          </a:p>
          <a:p>
            <a:r>
              <a:rPr lang="en-US" dirty="0">
                <a:cs typeface="Calibri"/>
              </a:rPr>
              <a:t>They may be anxious or uncertain</a:t>
            </a:r>
          </a:p>
          <a:p>
            <a:pPr marL="0" indent="0">
              <a:buNone/>
            </a:pPr>
            <a:endParaRPr lang="en-US" dirty="0">
              <a:cs typeface="Calibri"/>
            </a:endParaRPr>
          </a:p>
          <a:p>
            <a:r>
              <a:rPr lang="en-US" dirty="0">
                <a:cs typeface="Calibri"/>
              </a:rPr>
              <a:t>The client may not tell you if..</a:t>
            </a:r>
          </a:p>
          <a:p>
            <a:pPr lvl="1"/>
            <a:r>
              <a:rPr lang="en-US" sz="2800" dirty="0">
                <a:cs typeface="Calibri"/>
              </a:rPr>
              <a:t>They cannot hear you</a:t>
            </a:r>
          </a:p>
          <a:p>
            <a:pPr lvl="1"/>
            <a:r>
              <a:rPr lang="en-US" sz="2800" dirty="0">
                <a:cs typeface="Calibri"/>
              </a:rPr>
              <a:t>They cannot see you</a:t>
            </a:r>
          </a:p>
          <a:p>
            <a:pPr lvl="1"/>
            <a:r>
              <a:rPr lang="en-US" sz="2800" dirty="0">
                <a:cs typeface="Calibri"/>
              </a:rPr>
              <a:t>They didn't understand what you said</a:t>
            </a:r>
          </a:p>
          <a:p>
            <a:pPr lvl="1"/>
            <a:r>
              <a:rPr lang="en-US" sz="2800" dirty="0">
                <a:cs typeface="Calibri"/>
              </a:rPr>
              <a:t>Grooming/self-care</a:t>
            </a:r>
          </a:p>
          <a:p>
            <a:endParaRPr lang="en-US" sz="2000" dirty="0"/>
          </a:p>
        </p:txBody>
      </p:sp>
    </p:spTree>
    <p:extLst>
      <p:ext uri="{BB962C8B-B14F-4D97-AF65-F5344CB8AC3E}">
        <p14:creationId xmlns:p14="http://schemas.microsoft.com/office/powerpoint/2010/main" val="3738322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CEB813B-2456-1D4A-9A0F-DA104F65EAD9}"/>
              </a:ext>
            </a:extLst>
          </p:cNvPr>
          <p:cNvSpPr>
            <a:spLocks noGrp="1"/>
          </p:cNvSpPr>
          <p:nvPr>
            <p:ph type="ctrTitle"/>
          </p:nvPr>
        </p:nvSpPr>
        <p:spPr>
          <a:xfrm>
            <a:off x="1848465" y="3298722"/>
            <a:ext cx="8495070" cy="1784402"/>
          </a:xfrm>
        </p:spPr>
        <p:txBody>
          <a:bodyPr anchor="b">
            <a:normAutofit/>
          </a:bodyPr>
          <a:lstStyle/>
          <a:p>
            <a:r>
              <a:rPr lang="en-US" dirty="0">
                <a:solidFill>
                  <a:srgbClr val="FFFFFF"/>
                </a:solidFill>
              </a:rPr>
              <a:t>Special Considerations</a:t>
            </a:r>
          </a:p>
        </p:txBody>
      </p:sp>
      <p:sp>
        <p:nvSpPr>
          <p:cNvPr id="7" name="Subtitle 6">
            <a:extLst>
              <a:ext uri="{FF2B5EF4-FFF2-40B4-BE49-F238E27FC236}">
                <a16:creationId xmlns:a16="http://schemas.microsoft.com/office/drawing/2014/main" id="{026A24AA-2C3B-EB40-8A75-CE5AABE8758F}"/>
              </a:ext>
            </a:extLst>
          </p:cNvPr>
          <p:cNvSpPr>
            <a:spLocks noGrp="1"/>
          </p:cNvSpPr>
          <p:nvPr>
            <p:ph type="subTitle" idx="1"/>
          </p:nvPr>
        </p:nvSpPr>
        <p:spPr>
          <a:xfrm>
            <a:off x="1848465" y="5258851"/>
            <a:ext cx="8495070" cy="904005"/>
          </a:xfrm>
        </p:spPr>
        <p:txBody>
          <a:bodyPr>
            <a:normAutofit/>
          </a:bodyPr>
          <a:lstStyle/>
          <a:p>
            <a:endParaRPr lang="en-US" dirty="0">
              <a:solidFill>
                <a:srgbClr val="FFFFFF"/>
              </a:solidFill>
            </a:endParaRPr>
          </a:p>
        </p:txBody>
      </p:sp>
      <p:sp>
        <p:nvSpPr>
          <p:cNvPr id="16" name="Oval 15">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Tick">
            <a:extLst>
              <a:ext uri="{FF2B5EF4-FFF2-40B4-BE49-F238E27FC236}">
                <a16:creationId xmlns:a16="http://schemas.microsoft.com/office/drawing/2014/main" id="{97FD98EB-FE88-4F10-B766-011E0AA7EF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3693900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75CB-E84D-9944-986E-813D1FBD47F7}"/>
              </a:ext>
            </a:extLst>
          </p:cNvPr>
          <p:cNvSpPr>
            <a:spLocks noGrp="1"/>
          </p:cNvSpPr>
          <p:nvPr>
            <p:ph type="title"/>
          </p:nvPr>
        </p:nvSpPr>
        <p:spPr>
          <a:noFill/>
        </p:spPr>
        <p:txBody>
          <a:bodyPr/>
          <a:lstStyle/>
          <a:p>
            <a:r>
              <a:rPr lang="en-US" b="1" dirty="0">
                <a:solidFill>
                  <a:srgbClr val="0070C0"/>
                </a:solidFill>
              </a:rPr>
              <a:t>‘In-Home’ Assessment: Tests to Consider</a:t>
            </a:r>
          </a:p>
        </p:txBody>
      </p:sp>
      <p:sp>
        <p:nvSpPr>
          <p:cNvPr id="4" name="Content Placeholder 3">
            <a:extLst>
              <a:ext uri="{FF2B5EF4-FFF2-40B4-BE49-F238E27FC236}">
                <a16:creationId xmlns:a16="http://schemas.microsoft.com/office/drawing/2014/main" id="{A2B5B38B-BCD4-5648-A8D5-3A02661A1D03}"/>
              </a:ext>
            </a:extLst>
          </p:cNvPr>
          <p:cNvSpPr>
            <a:spLocks noGrp="1"/>
          </p:cNvSpPr>
          <p:nvPr>
            <p:ph sz="half" idx="1"/>
          </p:nvPr>
        </p:nvSpPr>
        <p:spPr/>
        <p:txBody>
          <a:bodyPr>
            <a:normAutofit fontScale="92500" lnSpcReduction="20000"/>
          </a:bodyPr>
          <a:lstStyle/>
          <a:p>
            <a:pPr marL="0" indent="0">
              <a:spcAft>
                <a:spcPts val="600"/>
              </a:spcAft>
              <a:buNone/>
            </a:pPr>
            <a:r>
              <a:rPr lang="en-US" b="1" dirty="0"/>
              <a:t>Premorbid:</a:t>
            </a:r>
            <a:r>
              <a:rPr lang="en-US" dirty="0"/>
              <a:t> TOPF/NART/Vocab/Info</a:t>
            </a:r>
          </a:p>
          <a:p>
            <a:pPr marL="0" lvl="0" indent="0">
              <a:spcAft>
                <a:spcPts val="600"/>
              </a:spcAft>
              <a:buNone/>
            </a:pPr>
            <a:r>
              <a:rPr lang="en-US" b="1" dirty="0">
                <a:solidFill>
                  <a:prstClr val="black"/>
                </a:solidFill>
              </a:rPr>
              <a:t>Attention &amp; Working Memory: </a:t>
            </a:r>
            <a:r>
              <a:rPr lang="en-US" dirty="0">
                <a:solidFill>
                  <a:prstClr val="black"/>
                </a:solidFill>
              </a:rPr>
              <a:t>Digit Span, Arithmetic, Mental Control, Oral Trails A</a:t>
            </a:r>
            <a:endParaRPr lang="en-US" b="1" dirty="0"/>
          </a:p>
          <a:p>
            <a:pPr marL="0" indent="0">
              <a:spcAft>
                <a:spcPts val="600"/>
              </a:spcAft>
              <a:buNone/>
            </a:pPr>
            <a:r>
              <a:rPr lang="en-US" b="1" dirty="0"/>
              <a:t>Verbal Memory: </a:t>
            </a:r>
            <a:r>
              <a:rPr lang="en-US" dirty="0"/>
              <a:t>Word Lists/Stories/PAL</a:t>
            </a:r>
          </a:p>
          <a:p>
            <a:pPr marL="0" indent="0">
              <a:spcAft>
                <a:spcPts val="600"/>
              </a:spcAft>
              <a:buNone/>
            </a:pPr>
            <a:r>
              <a:rPr lang="en-US" b="1" dirty="0"/>
              <a:t>Visual Memory</a:t>
            </a:r>
            <a:r>
              <a:rPr lang="en-US" dirty="0"/>
              <a:t>: Rey Delay, VR I &amp; II, </a:t>
            </a:r>
            <a:r>
              <a:rPr lang="en-US" dirty="0" err="1"/>
              <a:t>L’hermitte</a:t>
            </a:r>
            <a:r>
              <a:rPr lang="en-US" dirty="0"/>
              <a:t> Board, Benton Visual Retention Test</a:t>
            </a:r>
          </a:p>
          <a:p>
            <a:pPr marL="0" indent="0">
              <a:spcAft>
                <a:spcPts val="600"/>
              </a:spcAft>
              <a:buNone/>
            </a:pPr>
            <a:r>
              <a:rPr lang="en-US" b="1" dirty="0"/>
              <a:t>Language: </a:t>
            </a:r>
            <a:r>
              <a:rPr lang="en-US" dirty="0"/>
              <a:t>Cookie Theft, BNT, SydBat, Category Fluency, Reading, Writing, Spelling</a:t>
            </a:r>
          </a:p>
          <a:p>
            <a:pPr marL="0" indent="0">
              <a:buNone/>
            </a:pPr>
            <a:endParaRPr lang="en-US" dirty="0"/>
          </a:p>
          <a:p>
            <a:pPr marL="0" indent="0">
              <a:buNone/>
            </a:pPr>
            <a:endParaRPr lang="en-US" dirty="0"/>
          </a:p>
          <a:p>
            <a:pPr marL="0" indent="0">
              <a:buNone/>
            </a:pPr>
            <a:endParaRPr lang="en-US" dirty="0"/>
          </a:p>
        </p:txBody>
      </p:sp>
      <p:sp>
        <p:nvSpPr>
          <p:cNvPr id="5" name="Content Placeholder 4">
            <a:extLst>
              <a:ext uri="{FF2B5EF4-FFF2-40B4-BE49-F238E27FC236}">
                <a16:creationId xmlns:a16="http://schemas.microsoft.com/office/drawing/2014/main" id="{11BECFC0-DAE6-7143-8E9F-BDF937C273CA}"/>
              </a:ext>
            </a:extLst>
          </p:cNvPr>
          <p:cNvSpPr>
            <a:spLocks noGrp="1"/>
          </p:cNvSpPr>
          <p:nvPr>
            <p:ph sz="half" idx="2"/>
          </p:nvPr>
        </p:nvSpPr>
        <p:spPr/>
        <p:txBody>
          <a:bodyPr>
            <a:normAutofit fontScale="92500" lnSpcReduction="20000"/>
          </a:bodyPr>
          <a:lstStyle/>
          <a:p>
            <a:pPr marL="0" indent="0">
              <a:spcAft>
                <a:spcPts val="600"/>
              </a:spcAft>
              <a:buNone/>
            </a:pPr>
            <a:r>
              <a:rPr lang="en-US" b="1" dirty="0"/>
              <a:t>Visuospatial:</a:t>
            </a:r>
            <a:r>
              <a:rPr lang="en-US" dirty="0"/>
              <a:t> Simple Copy, Rey Figure Copy, Clock Drawing, Line Bisection, Neglect, Praxis, MR, VOSP</a:t>
            </a:r>
          </a:p>
          <a:p>
            <a:pPr marL="0" indent="0">
              <a:spcAft>
                <a:spcPts val="600"/>
              </a:spcAft>
              <a:buNone/>
            </a:pPr>
            <a:r>
              <a:rPr lang="en-US" b="1" dirty="0"/>
              <a:t>Speed of Processing</a:t>
            </a:r>
            <a:r>
              <a:rPr lang="en-US" dirty="0"/>
              <a:t>: Symbol Digit Modalities Test (Oral), Motor speed</a:t>
            </a:r>
          </a:p>
          <a:p>
            <a:pPr marL="0" indent="0">
              <a:spcAft>
                <a:spcPts val="600"/>
              </a:spcAft>
              <a:buNone/>
            </a:pPr>
            <a:r>
              <a:rPr lang="en-US" b="1" dirty="0"/>
              <a:t>Executive Functioning: </a:t>
            </a:r>
            <a:r>
              <a:rPr lang="en-US" dirty="0"/>
              <a:t>Oral Trails B, VP, Phonemic Fluency, </a:t>
            </a:r>
            <a:r>
              <a:rPr lang="en-US" dirty="0" err="1"/>
              <a:t>Haylings</a:t>
            </a:r>
            <a:r>
              <a:rPr lang="en-US" dirty="0"/>
              <a:t> Sentence Completion Test, Similarities, Practical problem solving, ‘Go-No Go’ paradigms</a:t>
            </a:r>
          </a:p>
          <a:p>
            <a:pPr marL="0" indent="0">
              <a:spcAft>
                <a:spcPts val="600"/>
              </a:spcAft>
              <a:buNone/>
            </a:pPr>
            <a:r>
              <a:rPr lang="en-US" b="1" dirty="0"/>
              <a:t>Social Cognition: </a:t>
            </a:r>
            <a:r>
              <a:rPr lang="en-US" dirty="0"/>
              <a:t>Hinting Test, Faux Pas Test</a:t>
            </a:r>
          </a:p>
        </p:txBody>
      </p:sp>
    </p:spTree>
    <p:extLst>
      <p:ext uri="{BB962C8B-B14F-4D97-AF65-F5344CB8AC3E}">
        <p14:creationId xmlns:p14="http://schemas.microsoft.com/office/powerpoint/2010/main" val="1167258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4F829-278A-DB4B-BE37-A1833380F90A}"/>
              </a:ext>
            </a:extLst>
          </p:cNvPr>
          <p:cNvSpPr>
            <a:spLocks noGrp="1"/>
          </p:cNvSpPr>
          <p:nvPr>
            <p:ph type="title"/>
          </p:nvPr>
        </p:nvSpPr>
        <p:spPr>
          <a:xfrm>
            <a:off x="373975" y="327804"/>
            <a:ext cx="8236625" cy="1625323"/>
          </a:xfrm>
        </p:spPr>
        <p:txBody>
          <a:bodyPr>
            <a:normAutofit/>
          </a:bodyPr>
          <a:lstStyle/>
          <a:p>
            <a:br>
              <a:rPr lang="en-AU" sz="2800" i="1" dirty="0"/>
            </a:br>
            <a:r>
              <a:rPr lang="en-AU" sz="2800" b="1" i="1" dirty="0"/>
              <a:t>     </a:t>
            </a:r>
            <a:r>
              <a:rPr lang="en-AU" b="1" dirty="0">
                <a:solidFill>
                  <a:srgbClr val="0070C0"/>
                </a:solidFill>
              </a:rPr>
              <a:t>Clients with Hearing Impairment</a:t>
            </a:r>
            <a:br>
              <a:rPr lang="en-AU" sz="2800" b="1" dirty="0"/>
            </a:br>
            <a:endParaRPr lang="en-US" sz="2800" b="1" dirty="0"/>
          </a:p>
        </p:txBody>
      </p:sp>
      <p:sp>
        <p:nvSpPr>
          <p:cNvPr id="3" name="Content Placeholder 2">
            <a:extLst>
              <a:ext uri="{FF2B5EF4-FFF2-40B4-BE49-F238E27FC236}">
                <a16:creationId xmlns:a16="http://schemas.microsoft.com/office/drawing/2014/main" id="{317BB23E-78DD-F24F-9023-712C9EEB2AD8}"/>
              </a:ext>
            </a:extLst>
          </p:cNvPr>
          <p:cNvSpPr>
            <a:spLocks noGrp="1"/>
          </p:cNvSpPr>
          <p:nvPr>
            <p:ph idx="1"/>
          </p:nvPr>
        </p:nvSpPr>
        <p:spPr>
          <a:xfrm>
            <a:off x="621103" y="1764784"/>
            <a:ext cx="8236626" cy="4765411"/>
          </a:xfrm>
        </p:spPr>
        <p:txBody>
          <a:bodyPr anchor="ctr">
            <a:normAutofit/>
          </a:bodyPr>
          <a:lstStyle/>
          <a:p>
            <a:pPr lvl="0"/>
            <a:r>
              <a:rPr lang="en-AU" dirty="0"/>
              <a:t>Determine the presence/degree - test call</a:t>
            </a:r>
          </a:p>
          <a:p>
            <a:pPr lvl="0"/>
            <a:r>
              <a:rPr lang="en-AU" dirty="0"/>
              <a:t>Ensure client is wearing hearing aids</a:t>
            </a:r>
          </a:p>
          <a:p>
            <a:pPr lvl="0"/>
            <a:r>
              <a:rPr lang="en-AU" dirty="0"/>
              <a:t>Turn up speaker volume</a:t>
            </a:r>
          </a:p>
          <a:p>
            <a:pPr lvl="0"/>
            <a:r>
              <a:rPr lang="en-AU" dirty="0"/>
              <a:t>Consider use of a headset to minimise feedback</a:t>
            </a:r>
          </a:p>
          <a:p>
            <a:pPr lvl="0"/>
            <a:r>
              <a:rPr lang="en-AU" dirty="0"/>
              <a:t>Speak loudly and clearly - annunciate</a:t>
            </a:r>
          </a:p>
          <a:p>
            <a:pPr lvl="0"/>
            <a:r>
              <a:rPr lang="en-AU" dirty="0"/>
              <a:t>Look at the camera when speaking – this enables lip reading</a:t>
            </a:r>
          </a:p>
          <a:p>
            <a:pPr lvl="0"/>
            <a:r>
              <a:rPr lang="en-AU" dirty="0"/>
              <a:t>Ask the person to repeat back what they have heard</a:t>
            </a:r>
          </a:p>
          <a:p>
            <a:pPr marL="0" indent="0">
              <a:buNone/>
            </a:pPr>
            <a:endParaRPr lang="en-US" sz="2200" dirty="0"/>
          </a:p>
        </p:txBody>
      </p:sp>
      <p:sp>
        <p:nvSpPr>
          <p:cNvPr id="28" name="Rectangle 2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B9C5776-94DF-B541-8719-B7EFF4C93CA4}"/>
              </a:ext>
            </a:extLst>
          </p:cNvPr>
          <p:cNvPicPr>
            <a:picLocks noChangeAspect="1"/>
          </p:cNvPicPr>
          <p:nvPr/>
        </p:nvPicPr>
        <p:blipFill rotWithShape="1">
          <a:blip r:embed="rId2">
            <a:alphaModFix/>
          </a:blip>
          <a:srcRect r="-3" b="157"/>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584399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DC14-7880-7C49-A7D3-A645CDE8B1A7}"/>
              </a:ext>
            </a:extLst>
          </p:cNvPr>
          <p:cNvSpPr>
            <a:spLocks noGrp="1"/>
          </p:cNvSpPr>
          <p:nvPr>
            <p:ph type="title"/>
          </p:nvPr>
        </p:nvSpPr>
        <p:spPr/>
        <p:txBody>
          <a:bodyPr>
            <a:normAutofit/>
          </a:bodyPr>
          <a:lstStyle/>
          <a:p>
            <a:r>
              <a:rPr lang="en-US" b="1" dirty="0">
                <a:solidFill>
                  <a:srgbClr val="0070C0"/>
                </a:solidFill>
              </a:rPr>
              <a:t>Clients with Low Vision</a:t>
            </a:r>
          </a:p>
        </p:txBody>
      </p:sp>
      <p:sp>
        <p:nvSpPr>
          <p:cNvPr id="3" name="Content Placeholder 2">
            <a:extLst>
              <a:ext uri="{FF2B5EF4-FFF2-40B4-BE49-F238E27FC236}">
                <a16:creationId xmlns:a16="http://schemas.microsoft.com/office/drawing/2014/main" id="{226FF1BC-695A-1947-9D44-1119C8C34270}"/>
              </a:ext>
            </a:extLst>
          </p:cNvPr>
          <p:cNvSpPr>
            <a:spLocks noGrp="1"/>
          </p:cNvSpPr>
          <p:nvPr>
            <p:ph idx="1"/>
          </p:nvPr>
        </p:nvSpPr>
        <p:spPr/>
        <p:txBody>
          <a:bodyPr>
            <a:normAutofit/>
          </a:bodyPr>
          <a:lstStyle/>
          <a:p>
            <a:pPr lvl="0"/>
            <a:r>
              <a:rPr lang="en-AU" dirty="0"/>
              <a:t>Assistant or family member to facilitate assessment </a:t>
            </a:r>
          </a:p>
          <a:p>
            <a:pPr lvl="0"/>
            <a:r>
              <a:rPr lang="en-AU" dirty="0"/>
              <a:t>Orientate client to work desk set-up, technology, stimuli, etc.</a:t>
            </a:r>
          </a:p>
          <a:p>
            <a:pPr lvl="0"/>
            <a:r>
              <a:rPr lang="en-AU" dirty="0"/>
              <a:t>Often visual stimuli can be magnified or simplified</a:t>
            </a:r>
          </a:p>
          <a:p>
            <a:pPr lvl="0"/>
            <a:r>
              <a:rPr lang="en-AU" dirty="0"/>
              <a:t>Completely blind? - May need to rely on verbal assessment, some visual Ax, OT Ax and informant history – ‘visual’ still useful</a:t>
            </a:r>
          </a:p>
          <a:p>
            <a:pPr lvl="0"/>
            <a:r>
              <a:rPr lang="en-AU" dirty="0"/>
              <a:t>Visual environment - uncluttered, with good lighting and good surface definition between the stimuli and the desk</a:t>
            </a:r>
          </a:p>
          <a:p>
            <a:pPr lvl="0"/>
            <a:r>
              <a:rPr lang="en-AU" dirty="0"/>
              <a:t>Examiner should wear solid colours - avoid patterns</a:t>
            </a:r>
          </a:p>
          <a:p>
            <a:pPr lvl="0"/>
            <a:r>
              <a:rPr lang="en-AU" dirty="0"/>
              <a:t>Think about modifications if seeing ‘in-person’</a:t>
            </a:r>
          </a:p>
          <a:p>
            <a:endParaRPr lang="en-US" dirty="0"/>
          </a:p>
        </p:txBody>
      </p:sp>
      <p:pic>
        <p:nvPicPr>
          <p:cNvPr id="4" name="Picture 3">
            <a:extLst>
              <a:ext uri="{FF2B5EF4-FFF2-40B4-BE49-F238E27FC236}">
                <a16:creationId xmlns:a16="http://schemas.microsoft.com/office/drawing/2014/main" id="{52C75699-093D-E046-9C1B-2A1673B56D69}"/>
              </a:ext>
            </a:extLst>
          </p:cNvPr>
          <p:cNvPicPr>
            <a:picLocks noChangeAspect="1"/>
          </p:cNvPicPr>
          <p:nvPr/>
        </p:nvPicPr>
        <p:blipFill>
          <a:blip r:embed="rId2"/>
          <a:stretch>
            <a:fillRect/>
          </a:stretch>
        </p:blipFill>
        <p:spPr>
          <a:xfrm>
            <a:off x="8966200" y="230188"/>
            <a:ext cx="1422400" cy="1422400"/>
          </a:xfrm>
          <a:prstGeom prst="rect">
            <a:avLst/>
          </a:prstGeom>
        </p:spPr>
      </p:pic>
    </p:spTree>
    <p:extLst>
      <p:ext uri="{BB962C8B-B14F-4D97-AF65-F5344CB8AC3E}">
        <p14:creationId xmlns:p14="http://schemas.microsoft.com/office/powerpoint/2010/main" val="3074300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7F17-8AAF-DB4A-86A5-756709C52379}"/>
              </a:ext>
            </a:extLst>
          </p:cNvPr>
          <p:cNvSpPr>
            <a:spLocks noGrp="1"/>
          </p:cNvSpPr>
          <p:nvPr>
            <p:ph type="title"/>
          </p:nvPr>
        </p:nvSpPr>
        <p:spPr/>
        <p:txBody>
          <a:bodyPr/>
          <a:lstStyle/>
          <a:p>
            <a:r>
              <a:rPr lang="en-US" b="1" dirty="0">
                <a:solidFill>
                  <a:srgbClr val="0070C0"/>
                </a:solidFill>
              </a:rPr>
              <a:t>Communication Difficulties</a:t>
            </a:r>
          </a:p>
        </p:txBody>
      </p:sp>
      <p:sp>
        <p:nvSpPr>
          <p:cNvPr id="3" name="Content Placeholder 2">
            <a:extLst>
              <a:ext uri="{FF2B5EF4-FFF2-40B4-BE49-F238E27FC236}">
                <a16:creationId xmlns:a16="http://schemas.microsoft.com/office/drawing/2014/main" id="{38E603FC-360A-664B-B497-865CE7C76FBB}"/>
              </a:ext>
            </a:extLst>
          </p:cNvPr>
          <p:cNvSpPr>
            <a:spLocks noGrp="1"/>
          </p:cNvSpPr>
          <p:nvPr>
            <p:ph idx="1"/>
          </p:nvPr>
        </p:nvSpPr>
        <p:spPr>
          <a:xfrm>
            <a:off x="293299" y="1932228"/>
            <a:ext cx="11215777" cy="5167312"/>
          </a:xfrm>
        </p:spPr>
        <p:txBody>
          <a:bodyPr>
            <a:normAutofit/>
          </a:bodyPr>
          <a:lstStyle/>
          <a:p>
            <a:pPr lvl="1"/>
            <a:r>
              <a:rPr lang="en-AU" sz="2800" dirty="0"/>
              <a:t>Allow extra time</a:t>
            </a:r>
          </a:p>
          <a:p>
            <a:pPr lvl="1"/>
            <a:r>
              <a:rPr lang="en-AU" sz="2800" dirty="0"/>
              <a:t>Reduce distractions - quiet environment</a:t>
            </a:r>
          </a:p>
          <a:p>
            <a:pPr lvl="1"/>
            <a:r>
              <a:rPr lang="en-AU" sz="2800" dirty="0"/>
              <a:t>Pause before and after IMPORTANT information</a:t>
            </a:r>
          </a:p>
          <a:p>
            <a:pPr lvl="1"/>
            <a:r>
              <a:rPr lang="en-AU" sz="2800" dirty="0"/>
              <a:t>What makes things easier to communicate effectively?</a:t>
            </a:r>
          </a:p>
          <a:p>
            <a:pPr lvl="1"/>
            <a:r>
              <a:rPr lang="en-AU" sz="2800" dirty="0"/>
              <a:t>Establish context - e.g. Are you talking about this or that?</a:t>
            </a:r>
          </a:p>
          <a:p>
            <a:pPr lvl="1"/>
            <a:r>
              <a:rPr lang="en-AU" sz="2800" dirty="0"/>
              <a:t>Ask Yes/No questions</a:t>
            </a:r>
          </a:p>
          <a:p>
            <a:pPr lvl="1"/>
            <a:r>
              <a:rPr lang="en-AU" sz="2800" dirty="0"/>
              <a:t>Use the chat, whiteboard and screenshare tools were necessary</a:t>
            </a:r>
          </a:p>
          <a:p>
            <a:pPr lvl="1"/>
            <a:r>
              <a:rPr lang="en-AU" sz="2800" dirty="0"/>
              <a:t>Simplifying, rephrase and repeat where test allow this</a:t>
            </a:r>
          </a:p>
          <a:p>
            <a:pPr lvl="1"/>
            <a:r>
              <a:rPr lang="en-AU" sz="2800" dirty="0"/>
              <a:t>Add gesture, written key words, drawing, pictures</a:t>
            </a:r>
          </a:p>
          <a:p>
            <a:endParaRPr lang="en-US" dirty="0"/>
          </a:p>
        </p:txBody>
      </p:sp>
      <p:pic>
        <p:nvPicPr>
          <p:cNvPr id="4" name="Picture 3">
            <a:extLst>
              <a:ext uri="{FF2B5EF4-FFF2-40B4-BE49-F238E27FC236}">
                <a16:creationId xmlns:a16="http://schemas.microsoft.com/office/drawing/2014/main" id="{F9F4F392-8670-8641-95F2-192596A34559}"/>
              </a:ext>
            </a:extLst>
          </p:cNvPr>
          <p:cNvPicPr>
            <a:picLocks noChangeAspect="1"/>
          </p:cNvPicPr>
          <p:nvPr/>
        </p:nvPicPr>
        <p:blipFill rotWithShape="1">
          <a:blip r:embed="rId3"/>
          <a:srcRect l="879" r="13280" b="-1"/>
          <a:stretch/>
        </p:blipFill>
        <p:spPr>
          <a:xfrm>
            <a:off x="8603528" y="0"/>
            <a:ext cx="3588472" cy="2790443"/>
          </a:xfrm>
          <a:prstGeom prst="rect">
            <a:avLst/>
          </a:prstGeom>
        </p:spPr>
      </p:pic>
    </p:spTree>
    <p:extLst>
      <p:ext uri="{BB962C8B-B14F-4D97-AF65-F5344CB8AC3E}">
        <p14:creationId xmlns:p14="http://schemas.microsoft.com/office/powerpoint/2010/main" val="3939864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77240" y="731519"/>
            <a:ext cx="2845191" cy="3237579"/>
          </a:xfrm>
        </p:spPr>
        <p:txBody>
          <a:bodyPr>
            <a:normAutofit/>
          </a:bodyPr>
          <a:lstStyle/>
          <a:p>
            <a:r>
              <a:rPr lang="en-US" sz="2100" b="1" dirty="0">
                <a:solidFill>
                  <a:srgbClr val="FFFFFF"/>
                </a:solidFill>
              </a:rPr>
              <a:t>Setting Expectations!</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379709" y="686862"/>
            <a:ext cx="7037591" cy="5475129"/>
          </a:xfrm>
        </p:spPr>
        <p:txBody>
          <a:bodyPr anchor="ctr">
            <a:normAutofit/>
          </a:bodyPr>
          <a:lstStyle/>
          <a:p>
            <a:endParaRPr lang="en-AU" sz="1600" dirty="0"/>
          </a:p>
          <a:p>
            <a:r>
              <a:rPr lang="en-US" sz="1600" dirty="0"/>
              <a:t>Much of our work to date has focused on addressing rural unmet needs, addressing COVID-19 is a work in progress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Transitioning to telehealth will take time. This may be just the start of your telehealth journey…</a:t>
            </a:r>
          </a:p>
        </p:txBody>
      </p:sp>
      <p:pic>
        <p:nvPicPr>
          <p:cNvPr id="1028" name="Picture 4" descr="SMACC-Back - On the Beliefs of Early Adopters and Straw Men">
            <a:extLst>
              <a:ext uri="{FF2B5EF4-FFF2-40B4-BE49-F238E27FC236}">
                <a16:creationId xmlns:a16="http://schemas.microsoft.com/office/drawing/2014/main" id="{FBEED87B-8BF5-495B-9258-71CF691F5D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9709" y="2464307"/>
            <a:ext cx="6775269" cy="270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364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5177-73EA-E64C-83F4-73A809BBDE4E}"/>
              </a:ext>
            </a:extLst>
          </p:cNvPr>
          <p:cNvSpPr>
            <a:spLocks noGrp="1"/>
          </p:cNvSpPr>
          <p:nvPr>
            <p:ph type="title"/>
          </p:nvPr>
        </p:nvSpPr>
        <p:spPr/>
        <p:txBody>
          <a:bodyPr/>
          <a:lstStyle/>
          <a:p>
            <a:r>
              <a:rPr lang="en-US" b="1" dirty="0">
                <a:solidFill>
                  <a:srgbClr val="0070C0"/>
                </a:solidFill>
              </a:rPr>
              <a:t>Interpreters</a:t>
            </a:r>
          </a:p>
        </p:txBody>
      </p:sp>
      <p:sp>
        <p:nvSpPr>
          <p:cNvPr id="3" name="Content Placeholder 2">
            <a:extLst>
              <a:ext uri="{FF2B5EF4-FFF2-40B4-BE49-F238E27FC236}">
                <a16:creationId xmlns:a16="http://schemas.microsoft.com/office/drawing/2014/main" id="{60A0FBF2-3E5B-9C4C-990F-96DCC8E44632}"/>
              </a:ext>
            </a:extLst>
          </p:cNvPr>
          <p:cNvSpPr>
            <a:spLocks noGrp="1"/>
          </p:cNvSpPr>
          <p:nvPr>
            <p:ph idx="1"/>
          </p:nvPr>
        </p:nvSpPr>
        <p:spPr/>
        <p:txBody>
          <a:bodyPr>
            <a:normAutofit fontScale="92500" lnSpcReduction="10000"/>
          </a:bodyPr>
          <a:lstStyle/>
          <a:p>
            <a:pPr lvl="0"/>
            <a:r>
              <a:rPr lang="en-AU" dirty="0"/>
              <a:t>If possible, employ a neuropsychologist that speaks the dialect</a:t>
            </a:r>
          </a:p>
          <a:p>
            <a:pPr lvl="0"/>
            <a:r>
              <a:rPr lang="en-AU" dirty="0"/>
              <a:t>Options: phone interpreting, teleinterpreting (3-way call) or interpreter on-site</a:t>
            </a:r>
          </a:p>
          <a:p>
            <a:pPr lvl="0"/>
            <a:r>
              <a:rPr lang="en-AU" dirty="0"/>
              <a:t>Provide TH information in dialect of client, prior to session</a:t>
            </a:r>
          </a:p>
          <a:p>
            <a:pPr lvl="0"/>
            <a:r>
              <a:rPr lang="en-AU" dirty="0"/>
              <a:t>Explain to interpreter how Ax will be conducted and tasks delivered via TH. Allow enough time for translation</a:t>
            </a:r>
          </a:p>
          <a:p>
            <a:pPr lvl="0"/>
            <a:r>
              <a:rPr lang="en-AU" dirty="0"/>
              <a:t>Seeking direct interpretation of what client says in both conversation directions</a:t>
            </a:r>
          </a:p>
          <a:p>
            <a:pPr lvl="0"/>
            <a:r>
              <a:rPr lang="en-AU" dirty="0"/>
              <a:t>Ask interpreter for impression of client’s expressive &amp; receptive language in native tongue (i.e. speech intelligibility, word-finding, thought form)</a:t>
            </a:r>
          </a:p>
          <a:p>
            <a:pPr lvl="0"/>
            <a:r>
              <a:rPr lang="en-AU" dirty="0"/>
              <a:t>Debrief the interpreter after the consult</a:t>
            </a:r>
            <a:endParaRPr lang="en-US" dirty="0"/>
          </a:p>
        </p:txBody>
      </p:sp>
      <p:pic>
        <p:nvPicPr>
          <p:cNvPr id="4" name="Picture 3">
            <a:extLst>
              <a:ext uri="{FF2B5EF4-FFF2-40B4-BE49-F238E27FC236}">
                <a16:creationId xmlns:a16="http://schemas.microsoft.com/office/drawing/2014/main" id="{79318018-AA38-A24D-BB0B-CF5691D097A2}"/>
              </a:ext>
            </a:extLst>
          </p:cNvPr>
          <p:cNvPicPr>
            <a:picLocks noChangeAspect="1"/>
          </p:cNvPicPr>
          <p:nvPr/>
        </p:nvPicPr>
        <p:blipFill rotWithShape="1">
          <a:blip r:embed="rId3"/>
          <a:srcRect t="22239"/>
          <a:stretch/>
        </p:blipFill>
        <p:spPr>
          <a:xfrm>
            <a:off x="9574880" y="133419"/>
            <a:ext cx="2617120" cy="2035106"/>
          </a:xfrm>
          <a:prstGeom prst="rect">
            <a:avLst/>
          </a:prstGeom>
        </p:spPr>
      </p:pic>
    </p:spTree>
    <p:extLst>
      <p:ext uri="{BB962C8B-B14F-4D97-AF65-F5344CB8AC3E}">
        <p14:creationId xmlns:p14="http://schemas.microsoft.com/office/powerpoint/2010/main" val="4144497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93F9-76A8-8E49-92B1-C5A15B1D9AFE}"/>
              </a:ext>
            </a:extLst>
          </p:cNvPr>
          <p:cNvSpPr>
            <a:spLocks noGrp="1"/>
          </p:cNvSpPr>
          <p:nvPr>
            <p:ph type="title"/>
          </p:nvPr>
        </p:nvSpPr>
        <p:spPr/>
        <p:txBody>
          <a:bodyPr>
            <a:normAutofit fontScale="90000"/>
          </a:bodyPr>
          <a:lstStyle/>
          <a:p>
            <a:br>
              <a:rPr lang="en-AU" dirty="0"/>
            </a:br>
            <a:r>
              <a:rPr lang="en-AU" b="1" dirty="0">
                <a:solidFill>
                  <a:srgbClr val="0070C0"/>
                </a:solidFill>
              </a:rPr>
              <a:t>Clients with Cognitive Impairment</a:t>
            </a:r>
            <a:br>
              <a:rPr lang="en-AU" b="1" dirty="0"/>
            </a:br>
            <a:endParaRPr lang="en-US" b="1" dirty="0"/>
          </a:p>
        </p:txBody>
      </p:sp>
      <p:sp>
        <p:nvSpPr>
          <p:cNvPr id="3" name="Content Placeholder 2">
            <a:extLst>
              <a:ext uri="{FF2B5EF4-FFF2-40B4-BE49-F238E27FC236}">
                <a16:creationId xmlns:a16="http://schemas.microsoft.com/office/drawing/2014/main" id="{5B8B3A9D-DBFF-6E40-96D0-D1B458FB9A3A}"/>
              </a:ext>
            </a:extLst>
          </p:cNvPr>
          <p:cNvSpPr>
            <a:spLocks noGrp="1"/>
          </p:cNvSpPr>
          <p:nvPr>
            <p:ph idx="1"/>
          </p:nvPr>
        </p:nvSpPr>
        <p:spPr/>
        <p:txBody>
          <a:bodyPr/>
          <a:lstStyle/>
          <a:p>
            <a:pPr lvl="0"/>
            <a:r>
              <a:rPr lang="en-AU" dirty="0"/>
              <a:t>Check prior performance on cognitive screening - is Ax feasible?</a:t>
            </a:r>
          </a:p>
          <a:p>
            <a:pPr lvl="0"/>
            <a:r>
              <a:rPr lang="en-AU" dirty="0"/>
              <a:t>Support person/facilitator to assist the client</a:t>
            </a:r>
          </a:p>
          <a:p>
            <a:pPr lvl="0"/>
            <a:r>
              <a:rPr lang="en-AU" dirty="0"/>
              <a:t>Allow more time and ‘virtual breaks’ </a:t>
            </a:r>
          </a:p>
          <a:p>
            <a:pPr lvl="0"/>
            <a:r>
              <a:rPr lang="en-AU" dirty="0"/>
              <a:t>Clients - highly anxious, longer to develop rapport </a:t>
            </a:r>
          </a:p>
          <a:p>
            <a:pPr lvl="0"/>
            <a:r>
              <a:rPr lang="en-AU" dirty="0"/>
              <a:t>Provide reassurance, clear explanations, containment – normalise</a:t>
            </a:r>
          </a:p>
          <a:p>
            <a:pPr lvl="0"/>
            <a:r>
              <a:rPr lang="en-AU" dirty="0"/>
              <a:t>Simplify and repeat instructions where possible – reduce information overload</a:t>
            </a:r>
          </a:p>
          <a:p>
            <a:endParaRPr lang="en-US" dirty="0"/>
          </a:p>
        </p:txBody>
      </p:sp>
      <p:pic>
        <p:nvPicPr>
          <p:cNvPr id="4" name="Picture 3">
            <a:extLst>
              <a:ext uri="{FF2B5EF4-FFF2-40B4-BE49-F238E27FC236}">
                <a16:creationId xmlns:a16="http://schemas.microsoft.com/office/drawing/2014/main" id="{3A8D9A8C-BFB1-514F-981F-7382C88BC00D}"/>
              </a:ext>
            </a:extLst>
          </p:cNvPr>
          <p:cNvPicPr>
            <a:picLocks noChangeAspect="1"/>
          </p:cNvPicPr>
          <p:nvPr/>
        </p:nvPicPr>
        <p:blipFill rotWithShape="1">
          <a:blip r:embed="rId3"/>
          <a:srcRect r="10316"/>
          <a:stretch/>
        </p:blipFill>
        <p:spPr>
          <a:xfrm>
            <a:off x="8877300" y="371416"/>
            <a:ext cx="1778000" cy="1319272"/>
          </a:xfrm>
          <a:prstGeom prst="rect">
            <a:avLst/>
          </a:prstGeom>
        </p:spPr>
      </p:pic>
    </p:spTree>
    <p:extLst>
      <p:ext uri="{BB962C8B-B14F-4D97-AF65-F5344CB8AC3E}">
        <p14:creationId xmlns:p14="http://schemas.microsoft.com/office/powerpoint/2010/main" val="2720782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D133-7701-F349-BB28-83E5BC4E7008}"/>
              </a:ext>
            </a:extLst>
          </p:cNvPr>
          <p:cNvSpPr>
            <a:spLocks noGrp="1"/>
          </p:cNvSpPr>
          <p:nvPr>
            <p:ph type="title"/>
          </p:nvPr>
        </p:nvSpPr>
        <p:spPr>
          <a:xfrm>
            <a:off x="0" y="1"/>
            <a:ext cx="12192000" cy="1690688"/>
          </a:xfrm>
          <a:noFill/>
        </p:spPr>
        <p:txBody>
          <a:bodyPr/>
          <a:lstStyle/>
          <a:p>
            <a:r>
              <a:rPr lang="en-US" dirty="0"/>
              <a:t>	</a:t>
            </a:r>
            <a:br>
              <a:rPr lang="en-US" dirty="0"/>
            </a:br>
            <a:r>
              <a:rPr lang="en-US" dirty="0"/>
              <a:t>	</a:t>
            </a:r>
            <a:r>
              <a:rPr lang="en-US" b="1" dirty="0">
                <a:solidFill>
                  <a:srgbClr val="0070C0"/>
                </a:solidFill>
              </a:rPr>
              <a:t>Clients with Behavioural Change</a:t>
            </a:r>
          </a:p>
        </p:txBody>
      </p:sp>
      <p:sp>
        <p:nvSpPr>
          <p:cNvPr id="3" name="Content Placeholder 2">
            <a:extLst>
              <a:ext uri="{FF2B5EF4-FFF2-40B4-BE49-F238E27FC236}">
                <a16:creationId xmlns:a16="http://schemas.microsoft.com/office/drawing/2014/main" id="{9B9F3D8D-671D-014D-B678-00B19F402E6F}"/>
              </a:ext>
            </a:extLst>
          </p:cNvPr>
          <p:cNvSpPr>
            <a:spLocks noGrp="1"/>
          </p:cNvSpPr>
          <p:nvPr>
            <p:ph idx="1"/>
          </p:nvPr>
        </p:nvSpPr>
        <p:spPr/>
        <p:txBody>
          <a:bodyPr>
            <a:normAutofit/>
          </a:bodyPr>
          <a:lstStyle/>
          <a:p>
            <a:pPr lvl="0"/>
            <a:r>
              <a:rPr lang="en-AU" dirty="0"/>
              <a:t>Informant history is critical – family/support person/staff</a:t>
            </a:r>
          </a:p>
          <a:p>
            <a:pPr lvl="0"/>
            <a:r>
              <a:rPr lang="en-AU" dirty="0"/>
              <a:t>Assess acuity and risks carefully – pre and post</a:t>
            </a:r>
          </a:p>
          <a:p>
            <a:pPr lvl="0"/>
            <a:r>
              <a:rPr lang="en-AU" dirty="0"/>
              <a:t>Ideally, client can be seen ‘in-person’ initially for behavioural observation, then subsequent sessions can be delivered via telehealth </a:t>
            </a:r>
          </a:p>
          <a:p>
            <a:r>
              <a:rPr lang="en-AU" dirty="0"/>
              <a:t>Involve support people/staff when developing recommendations</a:t>
            </a:r>
          </a:p>
          <a:p>
            <a:pPr lvl="0"/>
            <a:r>
              <a:rPr lang="en-AU" dirty="0"/>
              <a:t>Use telehealth medium to view environmental set-up and complete visual ‘walk around’</a:t>
            </a:r>
          </a:p>
          <a:p>
            <a:pPr lvl="0"/>
            <a:r>
              <a:rPr lang="en-AU" dirty="0"/>
              <a:t>Easier to schedule monitoring sessions </a:t>
            </a:r>
          </a:p>
          <a:p>
            <a:endParaRPr lang="en-US" dirty="0"/>
          </a:p>
        </p:txBody>
      </p:sp>
    </p:spTree>
    <p:extLst>
      <p:ext uri="{BB962C8B-B14F-4D97-AF65-F5344CB8AC3E}">
        <p14:creationId xmlns:p14="http://schemas.microsoft.com/office/powerpoint/2010/main" val="1431653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8EBB9-1E98-8A45-A4A8-B12FA0234D72}"/>
              </a:ext>
            </a:extLst>
          </p:cNvPr>
          <p:cNvSpPr>
            <a:spLocks noGrp="1"/>
          </p:cNvSpPr>
          <p:nvPr>
            <p:ph type="title"/>
          </p:nvPr>
        </p:nvSpPr>
        <p:spPr>
          <a:xfrm>
            <a:off x="0" y="457201"/>
            <a:ext cx="11353800" cy="1690688"/>
          </a:xfrm>
          <a:noFill/>
        </p:spPr>
        <p:txBody>
          <a:bodyPr/>
          <a:lstStyle/>
          <a:p>
            <a:r>
              <a:rPr lang="en-US" dirty="0"/>
              <a:t>	</a:t>
            </a:r>
            <a:r>
              <a:rPr lang="en-US" b="1" dirty="0">
                <a:solidFill>
                  <a:srgbClr val="0070C0"/>
                </a:solidFill>
              </a:rPr>
              <a:t>Pros 					Cons</a:t>
            </a:r>
          </a:p>
        </p:txBody>
      </p:sp>
      <p:sp>
        <p:nvSpPr>
          <p:cNvPr id="3" name="Content Placeholder 2">
            <a:extLst>
              <a:ext uri="{FF2B5EF4-FFF2-40B4-BE49-F238E27FC236}">
                <a16:creationId xmlns:a16="http://schemas.microsoft.com/office/drawing/2014/main" id="{FA0979BA-73DB-4248-A59A-01E81D64D98A}"/>
              </a:ext>
            </a:extLst>
          </p:cNvPr>
          <p:cNvSpPr>
            <a:spLocks noGrp="1"/>
          </p:cNvSpPr>
          <p:nvPr>
            <p:ph sz="half" idx="1"/>
          </p:nvPr>
        </p:nvSpPr>
        <p:spPr/>
        <p:txBody>
          <a:bodyPr>
            <a:normAutofit fontScale="85000" lnSpcReduction="10000"/>
          </a:bodyPr>
          <a:lstStyle/>
          <a:p>
            <a:pPr marL="285750" indent="-285750">
              <a:lnSpc>
                <a:spcPct val="100000"/>
              </a:lnSpc>
              <a:spcBef>
                <a:spcPts val="0"/>
              </a:spcBef>
              <a:spcAft>
                <a:spcPts val="900"/>
              </a:spcAft>
            </a:pPr>
            <a:r>
              <a:rPr lang="en-AU" dirty="0"/>
              <a:t>Convenient (for both), enables greater access </a:t>
            </a:r>
          </a:p>
          <a:p>
            <a:pPr marL="285750" indent="-285750">
              <a:lnSpc>
                <a:spcPct val="100000"/>
              </a:lnSpc>
              <a:spcBef>
                <a:spcPts val="0"/>
              </a:spcBef>
              <a:spcAft>
                <a:spcPts val="900"/>
              </a:spcAft>
            </a:pPr>
            <a:r>
              <a:rPr lang="en-AU" dirty="0"/>
              <a:t>Infection control</a:t>
            </a:r>
          </a:p>
          <a:p>
            <a:pPr marL="285750" indent="-285750">
              <a:lnSpc>
                <a:spcPct val="100000"/>
              </a:lnSpc>
              <a:spcBef>
                <a:spcPts val="0"/>
              </a:spcBef>
              <a:spcAft>
                <a:spcPts val="900"/>
              </a:spcAft>
            </a:pPr>
            <a:r>
              <a:rPr lang="en-AU" dirty="0"/>
              <a:t>Sessions ‘in-home’ – content more generalisable to everyday life</a:t>
            </a:r>
          </a:p>
          <a:p>
            <a:pPr marL="285750" indent="-285750">
              <a:lnSpc>
                <a:spcPct val="100000"/>
              </a:lnSpc>
              <a:spcBef>
                <a:spcPts val="0"/>
              </a:spcBef>
              <a:spcAft>
                <a:spcPts val="900"/>
              </a:spcAft>
            </a:pPr>
            <a:r>
              <a:rPr lang="en-AU" dirty="0"/>
              <a:t>Greater family engagement - opportunity to use family members to enhance use of behavioural/rehabilitation strategies</a:t>
            </a:r>
          </a:p>
          <a:p>
            <a:pPr marL="285750" indent="-285750">
              <a:lnSpc>
                <a:spcPct val="100000"/>
              </a:lnSpc>
              <a:spcBef>
                <a:spcPts val="0"/>
              </a:spcBef>
              <a:spcAft>
                <a:spcPts val="900"/>
              </a:spcAft>
            </a:pPr>
            <a:r>
              <a:rPr lang="en-AU" dirty="0"/>
              <a:t>Able to build a strong therapeutic relationship</a:t>
            </a:r>
          </a:p>
          <a:p>
            <a:endParaRPr lang="en-US" dirty="0"/>
          </a:p>
        </p:txBody>
      </p:sp>
      <p:sp>
        <p:nvSpPr>
          <p:cNvPr id="4" name="Content Placeholder 3">
            <a:extLst>
              <a:ext uri="{FF2B5EF4-FFF2-40B4-BE49-F238E27FC236}">
                <a16:creationId xmlns:a16="http://schemas.microsoft.com/office/drawing/2014/main" id="{CC70B880-6EAF-4646-94F9-A6B08AB44E88}"/>
              </a:ext>
            </a:extLst>
          </p:cNvPr>
          <p:cNvSpPr>
            <a:spLocks noGrp="1"/>
          </p:cNvSpPr>
          <p:nvPr>
            <p:ph sz="half" idx="2"/>
          </p:nvPr>
        </p:nvSpPr>
        <p:spPr/>
        <p:txBody>
          <a:bodyPr>
            <a:normAutofit fontScale="85000" lnSpcReduction="10000"/>
          </a:bodyPr>
          <a:lstStyle/>
          <a:p>
            <a:r>
              <a:rPr lang="en-US" dirty="0"/>
              <a:t>Less control over environment</a:t>
            </a:r>
          </a:p>
          <a:p>
            <a:r>
              <a:rPr lang="en-US" dirty="0"/>
              <a:t>Limited validated tests</a:t>
            </a:r>
          </a:p>
          <a:p>
            <a:r>
              <a:rPr lang="en-US" dirty="0"/>
              <a:t>Minimal research for ‘in-home’ model</a:t>
            </a:r>
          </a:p>
          <a:p>
            <a:r>
              <a:rPr lang="en-US" dirty="0"/>
              <a:t>Data and test security – copyright</a:t>
            </a:r>
          </a:p>
          <a:p>
            <a:r>
              <a:rPr lang="en-US" dirty="0"/>
              <a:t>Technology breaks down</a:t>
            </a:r>
          </a:p>
          <a:p>
            <a:r>
              <a:rPr lang="en-US" dirty="0"/>
              <a:t>Tech inaccessible – economic/access</a:t>
            </a:r>
          </a:p>
          <a:p>
            <a:r>
              <a:rPr lang="en-US" dirty="0"/>
              <a:t>Confusing for some clients</a:t>
            </a:r>
          </a:p>
          <a:p>
            <a:r>
              <a:rPr lang="en-US" dirty="0"/>
              <a:t>Requires greater administration and set-up time</a:t>
            </a:r>
          </a:p>
          <a:p>
            <a:r>
              <a:rPr lang="en-US" dirty="0"/>
              <a:t>Less diagnostic certainty</a:t>
            </a:r>
          </a:p>
          <a:p>
            <a:endParaRPr lang="en-US" dirty="0"/>
          </a:p>
        </p:txBody>
      </p:sp>
      <p:pic>
        <p:nvPicPr>
          <p:cNvPr id="5" name="Picture 4">
            <a:extLst>
              <a:ext uri="{FF2B5EF4-FFF2-40B4-BE49-F238E27FC236}">
                <a16:creationId xmlns:a16="http://schemas.microsoft.com/office/drawing/2014/main" id="{DF5114F4-BECA-D242-B6BF-2CC7520508C3}"/>
              </a:ext>
            </a:extLst>
          </p:cNvPr>
          <p:cNvPicPr>
            <a:picLocks noChangeAspect="1"/>
          </p:cNvPicPr>
          <p:nvPr/>
        </p:nvPicPr>
        <p:blipFill>
          <a:blip r:embed="rId2"/>
          <a:stretch>
            <a:fillRect/>
          </a:stretch>
        </p:blipFill>
        <p:spPr>
          <a:xfrm>
            <a:off x="10230928" y="0"/>
            <a:ext cx="1961072" cy="1699596"/>
          </a:xfrm>
          <a:prstGeom prst="rect">
            <a:avLst/>
          </a:prstGeom>
        </p:spPr>
      </p:pic>
    </p:spTree>
    <p:extLst>
      <p:ext uri="{BB962C8B-B14F-4D97-AF65-F5344CB8AC3E}">
        <p14:creationId xmlns:p14="http://schemas.microsoft.com/office/powerpoint/2010/main" val="3757544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4"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Rectangle 27">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Title 5">
            <a:extLst>
              <a:ext uri="{FF2B5EF4-FFF2-40B4-BE49-F238E27FC236}">
                <a16:creationId xmlns:a16="http://schemas.microsoft.com/office/drawing/2014/main" id="{67CC5221-B494-4158-8C56-61504E63B474}"/>
              </a:ext>
            </a:extLst>
          </p:cNvPr>
          <p:cNvSpPr>
            <a:spLocks noGrp="1"/>
          </p:cNvSpPr>
          <p:nvPr>
            <p:ph type="title"/>
          </p:nvPr>
        </p:nvSpPr>
        <p:spPr>
          <a:xfrm>
            <a:off x="1047280" y="759805"/>
            <a:ext cx="10306520" cy="1325563"/>
          </a:xfrm>
        </p:spPr>
        <p:txBody>
          <a:bodyPr>
            <a:normAutofit/>
          </a:bodyPr>
          <a:lstStyle/>
          <a:p>
            <a:r>
              <a:rPr lang="en-AU" sz="4000" b="1" dirty="0">
                <a:solidFill>
                  <a:srgbClr val="FFFFFF"/>
                </a:solidFill>
              </a:rPr>
              <a:t>Reporting</a:t>
            </a:r>
          </a:p>
        </p:txBody>
      </p:sp>
      <p:pic>
        <p:nvPicPr>
          <p:cNvPr id="11" name="Graphic 10" descr="Doctor">
            <a:extLst>
              <a:ext uri="{FF2B5EF4-FFF2-40B4-BE49-F238E27FC236}">
                <a16:creationId xmlns:a16="http://schemas.microsoft.com/office/drawing/2014/main" id="{108ED887-EE9B-4B5F-8727-87CD101B6B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525" y="4008744"/>
            <a:ext cx="2208362" cy="2208362"/>
          </a:xfrm>
          <a:prstGeom prst="rect">
            <a:avLst/>
          </a:prstGeom>
        </p:spPr>
      </p:pic>
      <p:sp>
        <p:nvSpPr>
          <p:cNvPr id="7" name="Content Placeholder 6">
            <a:extLst>
              <a:ext uri="{FF2B5EF4-FFF2-40B4-BE49-F238E27FC236}">
                <a16:creationId xmlns:a16="http://schemas.microsoft.com/office/drawing/2014/main" id="{4A52136B-624E-4995-A435-E2CE9EF00A1B}"/>
              </a:ext>
            </a:extLst>
          </p:cNvPr>
          <p:cNvSpPr>
            <a:spLocks noGrp="1"/>
          </p:cNvSpPr>
          <p:nvPr>
            <p:ph idx="1"/>
          </p:nvPr>
        </p:nvSpPr>
        <p:spPr>
          <a:xfrm>
            <a:off x="2156604" y="2378076"/>
            <a:ext cx="9885871" cy="5696249"/>
          </a:xfrm>
        </p:spPr>
        <p:txBody>
          <a:bodyPr>
            <a:normAutofit/>
          </a:bodyPr>
          <a:lstStyle/>
          <a:p>
            <a:pPr marL="0" indent="0">
              <a:buNone/>
            </a:pPr>
            <a:r>
              <a:rPr lang="en-AU" sz="1500" dirty="0"/>
              <a:t>‘</a:t>
            </a:r>
            <a:r>
              <a:rPr lang="en-AU" sz="2000" i="1" dirty="0"/>
              <a:t>Thankyou for referring Mrs Smith for neuropsychological assessment. Mrs Smith was seen via telehealth using the Attend Anywhere platform at her home in Suffolk. The examiner was based in Bury St Edmunds’ Memory Assessment Service. Mrs Smith viewed a 15” desktop computer for the consultation.</a:t>
            </a:r>
          </a:p>
          <a:p>
            <a:pPr marL="0" indent="0">
              <a:buNone/>
            </a:pPr>
            <a:r>
              <a:rPr lang="en-AU" sz="2000" i="1" dirty="0"/>
              <a:t>Mr and Mrs Smith were present for the interview. Mrs Smith was seen by herself when completing formal cognitive assessment tasks.</a:t>
            </a:r>
          </a:p>
          <a:p>
            <a:pPr marL="0" indent="0">
              <a:buNone/>
            </a:pPr>
            <a:r>
              <a:rPr lang="en-AU" sz="2000" i="1" dirty="0"/>
              <a:t>There was one instance of loss of sound during the interview, which  was resolved after refreshing the screen. The sound and vision quality were otherwise excellent.</a:t>
            </a:r>
          </a:p>
          <a:p>
            <a:pPr marL="0" indent="0">
              <a:buNone/>
            </a:pPr>
            <a:r>
              <a:rPr lang="en-AU" sz="2000" i="1" dirty="0"/>
              <a:t>The assessment was thought to be valid, with good effort displayed. Every effort was made to simulate standardised assessment practices. </a:t>
            </a:r>
          </a:p>
          <a:p>
            <a:pPr marL="0" indent="0">
              <a:buNone/>
            </a:pPr>
            <a:r>
              <a:rPr lang="en-AU" sz="2000" i="1" dirty="0"/>
              <a:t>However, as this assessment was conducted via telehealth, special consideration must be made with test interpretation/conclusions, due to deviation from non-standardised administration of test materials’</a:t>
            </a:r>
          </a:p>
          <a:p>
            <a:endParaRPr lang="en-AU" sz="1500" i="1" dirty="0"/>
          </a:p>
        </p:txBody>
      </p:sp>
      <p:sp>
        <p:nvSpPr>
          <p:cNvPr id="2" name="TextBox 1">
            <a:extLst>
              <a:ext uri="{FF2B5EF4-FFF2-40B4-BE49-F238E27FC236}">
                <a16:creationId xmlns:a16="http://schemas.microsoft.com/office/drawing/2014/main" id="{A6143FD8-B36F-4BFD-878D-3E561621802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1975167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3A126E-83D2-4A31-8A60-C53550A42C63}"/>
              </a:ext>
            </a:extLst>
          </p:cNvPr>
          <p:cNvSpPr>
            <a:spLocks noGrp="1"/>
          </p:cNvSpPr>
          <p:nvPr>
            <p:ph type="title"/>
          </p:nvPr>
        </p:nvSpPr>
        <p:spPr>
          <a:xfrm>
            <a:off x="838200" y="365125"/>
            <a:ext cx="10515600" cy="1325563"/>
          </a:xfrm>
        </p:spPr>
        <p:txBody>
          <a:bodyPr>
            <a:normAutofit/>
          </a:bodyPr>
          <a:lstStyle/>
          <a:p>
            <a:r>
              <a:rPr lang="en-AU" sz="4600" dirty="0">
                <a:solidFill>
                  <a:srgbClr val="FFFFFF"/>
                </a:solidFill>
              </a:rPr>
              <a:t>IOPC Guidelines for TeleNP…</a:t>
            </a:r>
          </a:p>
        </p:txBody>
      </p:sp>
      <p:sp>
        <p:nvSpPr>
          <p:cNvPr id="3" name="Content Placeholder 2">
            <a:extLst>
              <a:ext uri="{FF2B5EF4-FFF2-40B4-BE49-F238E27FC236}">
                <a16:creationId xmlns:a16="http://schemas.microsoft.com/office/drawing/2014/main" id="{DA0291C5-4554-470A-86CA-199668713C55}"/>
              </a:ext>
            </a:extLst>
          </p:cNvPr>
          <p:cNvSpPr>
            <a:spLocks noGrp="1"/>
          </p:cNvSpPr>
          <p:nvPr>
            <p:ph idx="1"/>
          </p:nvPr>
        </p:nvSpPr>
        <p:spPr>
          <a:xfrm>
            <a:off x="838200" y="2438400"/>
            <a:ext cx="10515600" cy="3738562"/>
          </a:xfrm>
        </p:spPr>
        <p:txBody>
          <a:bodyPr>
            <a:normAutofit/>
          </a:bodyPr>
          <a:lstStyle/>
          <a:p>
            <a:r>
              <a:rPr lang="en-US" sz="2600" i="1" dirty="0"/>
              <a:t>“Due to circumstances that prevent in-person clinical visits, this assessment was conducted using telehealth methods (including remote audiovisual presentation of test instructions and test stimuli, and remote observation of performance via audiovisual technologies). The standard administration of these procedures involves in-person, face-to-face methods. The impact of applying non-standard administration methods has been evaluated only in part by scientific research. While every effort was made to simulate standard assessment practices, the diagnostic conclusions and recommendations for treatment provided in this report are being advanced with these reservations.”</a:t>
            </a:r>
            <a:endParaRPr lang="en-AU" sz="2600" i="1" dirty="0"/>
          </a:p>
        </p:txBody>
      </p:sp>
    </p:spTree>
    <p:extLst>
      <p:ext uri="{BB962C8B-B14F-4D97-AF65-F5344CB8AC3E}">
        <p14:creationId xmlns:p14="http://schemas.microsoft.com/office/powerpoint/2010/main" val="7985953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chemeClr val="accent5"/>
                </a:solidFill>
              </a:rPr>
              <a:t>Medicolegal Assessment via Telehealth?</a:t>
            </a:r>
          </a:p>
        </p:txBody>
      </p:sp>
      <p:sp>
        <p:nvSpPr>
          <p:cNvPr id="3" name="Content Placeholder 2"/>
          <p:cNvSpPr>
            <a:spLocks noGrp="1"/>
          </p:cNvSpPr>
          <p:nvPr>
            <p:ph idx="1"/>
          </p:nvPr>
        </p:nvSpPr>
        <p:spPr/>
        <p:txBody>
          <a:bodyPr>
            <a:normAutofit fontScale="85000" lnSpcReduction="10000"/>
          </a:bodyPr>
          <a:lstStyle/>
          <a:p>
            <a:r>
              <a:rPr lang="en-AU" dirty="0"/>
              <a:t>Vigorous debate since COVID19 pandemic</a:t>
            </a:r>
          </a:p>
          <a:p>
            <a:r>
              <a:rPr lang="en-AU" dirty="0"/>
              <a:t>Main Concerns: </a:t>
            </a:r>
          </a:p>
          <a:p>
            <a:pPr lvl="1"/>
            <a:r>
              <a:rPr lang="en-AU" dirty="0"/>
              <a:t>Test Integrity/copyright</a:t>
            </a:r>
          </a:p>
          <a:p>
            <a:pPr lvl="1"/>
            <a:r>
              <a:rPr lang="en-AU" dirty="0"/>
              <a:t>Reliability and validity</a:t>
            </a:r>
          </a:p>
          <a:p>
            <a:pPr lvl="1"/>
            <a:r>
              <a:rPr lang="en-AU" dirty="0"/>
              <a:t>Cheating </a:t>
            </a:r>
          </a:p>
          <a:p>
            <a:pPr lvl="1"/>
            <a:r>
              <a:rPr lang="en-AU" dirty="0"/>
              <a:t>Effort Testing</a:t>
            </a:r>
          </a:p>
          <a:p>
            <a:pPr lvl="1"/>
            <a:r>
              <a:rPr lang="en-AU" dirty="0"/>
              <a:t>Lack of controlled environment</a:t>
            </a:r>
          </a:p>
          <a:p>
            <a:pPr lvl="1"/>
            <a:r>
              <a:rPr lang="en-AU" dirty="0"/>
              <a:t>Reports being scrutinised in court</a:t>
            </a:r>
          </a:p>
          <a:p>
            <a:r>
              <a:rPr lang="en-AU" dirty="0"/>
              <a:t>Laws different across jurisdictions</a:t>
            </a:r>
          </a:p>
          <a:p>
            <a:r>
              <a:rPr lang="en-AU" dirty="0"/>
              <a:t>Require permission from both parties for TH </a:t>
            </a:r>
            <a:r>
              <a:rPr lang="en-AU" dirty="0" err="1"/>
              <a:t>Ax</a:t>
            </a:r>
            <a:r>
              <a:rPr lang="en-AU" dirty="0"/>
              <a:t> before proceeding</a:t>
            </a:r>
          </a:p>
          <a:p>
            <a:r>
              <a:rPr lang="en-AU" dirty="0"/>
              <a:t>Outline risks – written consent</a:t>
            </a:r>
          </a:p>
          <a:p>
            <a:r>
              <a:rPr lang="en-AU" dirty="0"/>
              <a:t>Client must be able to manage technology independently – no undue influence</a:t>
            </a:r>
          </a:p>
        </p:txBody>
      </p:sp>
    </p:spTree>
    <p:extLst>
      <p:ext uri="{BB962C8B-B14F-4D97-AF65-F5344CB8AC3E}">
        <p14:creationId xmlns:p14="http://schemas.microsoft.com/office/powerpoint/2010/main" val="3041001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8D16-5DA8-404E-A260-4916ED0E8448}"/>
              </a:ext>
            </a:extLst>
          </p:cNvPr>
          <p:cNvSpPr>
            <a:spLocks noGrp="1"/>
          </p:cNvSpPr>
          <p:nvPr>
            <p:ph type="title"/>
          </p:nvPr>
        </p:nvSpPr>
        <p:spPr/>
        <p:txBody>
          <a:bodyPr/>
          <a:lstStyle/>
          <a:p>
            <a:r>
              <a:rPr lang="en-US" b="1" dirty="0">
                <a:solidFill>
                  <a:srgbClr val="0070C0"/>
                </a:solidFill>
              </a:rPr>
              <a:t>Risk Management</a:t>
            </a:r>
          </a:p>
        </p:txBody>
      </p:sp>
      <p:sp>
        <p:nvSpPr>
          <p:cNvPr id="3" name="Content Placeholder 2">
            <a:extLst>
              <a:ext uri="{FF2B5EF4-FFF2-40B4-BE49-F238E27FC236}">
                <a16:creationId xmlns:a16="http://schemas.microsoft.com/office/drawing/2014/main" id="{BAE16300-108A-4FEA-B2B9-D3B2D26D6739}"/>
              </a:ext>
            </a:extLst>
          </p:cNvPr>
          <p:cNvSpPr>
            <a:spLocks noGrp="1"/>
          </p:cNvSpPr>
          <p:nvPr>
            <p:ph idx="1"/>
          </p:nvPr>
        </p:nvSpPr>
        <p:spPr/>
        <p:txBody>
          <a:bodyPr>
            <a:normAutofit fontScale="92500" lnSpcReduction="10000"/>
          </a:bodyPr>
          <a:lstStyle/>
          <a:p>
            <a:r>
              <a:rPr lang="en-AU" dirty="0"/>
              <a:t>If telehealth requested – triage, and appropriateness</a:t>
            </a:r>
          </a:p>
          <a:p>
            <a:r>
              <a:rPr lang="en-AU" dirty="0"/>
              <a:t>Consider</a:t>
            </a:r>
          </a:p>
          <a:p>
            <a:pPr lvl="1"/>
            <a:r>
              <a:rPr lang="en-AU" dirty="0"/>
              <a:t>Reason</a:t>
            </a:r>
          </a:p>
          <a:p>
            <a:pPr lvl="1"/>
            <a:r>
              <a:rPr lang="en-AU" dirty="0"/>
              <a:t>Appropriateness</a:t>
            </a:r>
          </a:p>
          <a:p>
            <a:pPr lvl="1"/>
            <a:r>
              <a:rPr lang="en-AU" dirty="0"/>
              <a:t>Risk</a:t>
            </a:r>
          </a:p>
          <a:p>
            <a:pPr lvl="1"/>
            <a:r>
              <a:rPr lang="en-AU" dirty="0"/>
              <a:t>Alternatives</a:t>
            </a:r>
          </a:p>
          <a:p>
            <a:r>
              <a:rPr lang="en-AU" dirty="0"/>
              <a:t>Decisions and responsibility lie with the clinician</a:t>
            </a:r>
          </a:p>
          <a:p>
            <a:r>
              <a:rPr lang="en-AU" dirty="0"/>
              <a:t>Insurance and liability</a:t>
            </a:r>
          </a:p>
          <a:p>
            <a:r>
              <a:rPr lang="en-AU" dirty="0"/>
              <a:t>Doing a telehealth assessment is remarkably similar to doing a face to face assessment. You are not assessing with a blindfold on!</a:t>
            </a:r>
          </a:p>
          <a:p>
            <a:r>
              <a:rPr lang="en-AU" dirty="0"/>
              <a:t>Managing patient risk</a:t>
            </a:r>
          </a:p>
          <a:p>
            <a:endParaRPr lang="en-US" dirty="0"/>
          </a:p>
          <a:p>
            <a:endParaRPr lang="en-US" dirty="0"/>
          </a:p>
        </p:txBody>
      </p:sp>
    </p:spTree>
    <p:extLst>
      <p:ext uri="{BB962C8B-B14F-4D97-AF65-F5344CB8AC3E}">
        <p14:creationId xmlns:p14="http://schemas.microsoft.com/office/powerpoint/2010/main" val="8063344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B61C-5136-44FA-8EB1-84DA6FDF8922}"/>
              </a:ext>
            </a:extLst>
          </p:cNvPr>
          <p:cNvSpPr>
            <a:spLocks noGrp="1"/>
          </p:cNvSpPr>
          <p:nvPr>
            <p:ph type="title"/>
          </p:nvPr>
        </p:nvSpPr>
        <p:spPr>
          <a:xfrm>
            <a:off x="1136428" y="627564"/>
            <a:ext cx="9074372" cy="1325563"/>
          </a:xfrm>
        </p:spPr>
        <p:txBody>
          <a:bodyPr>
            <a:normAutofit/>
          </a:bodyPr>
          <a:lstStyle/>
          <a:p>
            <a:r>
              <a:rPr lang="en-US" b="1" dirty="0">
                <a:solidFill>
                  <a:srgbClr val="0070C0"/>
                </a:solidFill>
                <a:cs typeface="Calibri Light"/>
              </a:rPr>
              <a:t>What Clinical Skills Do You Need?</a:t>
            </a:r>
          </a:p>
        </p:txBody>
      </p:sp>
      <p:sp>
        <p:nvSpPr>
          <p:cNvPr id="3" name="Content Placeholder 2">
            <a:extLst>
              <a:ext uri="{FF2B5EF4-FFF2-40B4-BE49-F238E27FC236}">
                <a16:creationId xmlns:a16="http://schemas.microsoft.com/office/drawing/2014/main" id="{847A3528-09FC-48D0-A047-949625BD4E2B}"/>
              </a:ext>
            </a:extLst>
          </p:cNvPr>
          <p:cNvSpPr>
            <a:spLocks noGrp="1"/>
          </p:cNvSpPr>
          <p:nvPr>
            <p:ph idx="1"/>
          </p:nvPr>
        </p:nvSpPr>
        <p:spPr>
          <a:xfrm>
            <a:off x="1136428" y="1953127"/>
            <a:ext cx="7778973" cy="4277309"/>
          </a:xfrm>
        </p:spPr>
        <p:txBody>
          <a:bodyPr vert="horz" lIns="91440" tIns="45720" rIns="91440" bIns="45720" rtlCol="0" anchor="ctr">
            <a:noAutofit/>
          </a:bodyPr>
          <a:lstStyle/>
          <a:p>
            <a:pPr marL="457200" indent="-457200"/>
            <a:r>
              <a:rPr lang="en-US" sz="2400" dirty="0">
                <a:ea typeface="+mn-lt"/>
                <a:cs typeface="+mn-lt"/>
              </a:rPr>
              <a:t>Patient and calm demeanor – ‘unflappable’</a:t>
            </a:r>
            <a:endParaRPr lang="en-US" sz="2400" dirty="0">
              <a:cs typeface="Calibri" panose="020F0502020204030204"/>
            </a:endParaRPr>
          </a:p>
          <a:p>
            <a:pPr marL="457200" indent="-457200"/>
            <a:r>
              <a:rPr lang="en-US" sz="2400" dirty="0">
                <a:ea typeface="+mn-lt"/>
                <a:cs typeface="+mn-lt"/>
              </a:rPr>
              <a:t>Well-developed social skills/able to read non-verbal cues </a:t>
            </a:r>
            <a:endParaRPr lang="en-US" sz="2400" dirty="0">
              <a:cs typeface="Calibri" panose="020F0502020204030204"/>
            </a:endParaRPr>
          </a:p>
          <a:p>
            <a:pPr marL="457200" indent="-457200"/>
            <a:r>
              <a:rPr lang="en-US" sz="2400" dirty="0">
                <a:ea typeface="+mn-lt"/>
                <a:cs typeface="+mn-lt"/>
              </a:rPr>
              <a:t>Ability to develop rapport quickly</a:t>
            </a:r>
            <a:endParaRPr lang="en-US" sz="2400" dirty="0">
              <a:cs typeface="Calibri" panose="020F0502020204030204"/>
            </a:endParaRPr>
          </a:p>
          <a:p>
            <a:pPr marL="457200" indent="-457200"/>
            <a:r>
              <a:rPr lang="en-US" sz="2400" dirty="0">
                <a:ea typeface="+mn-lt"/>
                <a:cs typeface="+mn-lt"/>
              </a:rPr>
              <a:t>Communication and collaboration skills – Team Player</a:t>
            </a:r>
            <a:endParaRPr lang="en-US" sz="2400" dirty="0">
              <a:cs typeface="Calibri" panose="020F0502020204030204"/>
            </a:endParaRPr>
          </a:p>
          <a:p>
            <a:pPr marL="457200" indent="-457200"/>
            <a:r>
              <a:rPr lang="en-US" sz="2400" dirty="0">
                <a:ea typeface="+mn-lt"/>
                <a:cs typeface="+mn-lt"/>
              </a:rPr>
              <a:t>Trust and respect </a:t>
            </a:r>
            <a:endParaRPr lang="en-US" sz="2400" dirty="0">
              <a:cs typeface="Calibri" panose="020F0502020204030204"/>
            </a:endParaRPr>
          </a:p>
          <a:p>
            <a:pPr marL="457200" indent="-457200"/>
            <a:r>
              <a:rPr lang="en-US" sz="2400" dirty="0">
                <a:ea typeface="+mn-lt"/>
                <a:cs typeface="+mn-lt"/>
              </a:rPr>
              <a:t>Problem solver and solution focused</a:t>
            </a:r>
          </a:p>
          <a:p>
            <a:pPr marL="457200" indent="-457200"/>
            <a:r>
              <a:rPr lang="en-US" sz="2400" dirty="0">
                <a:ea typeface="+mn-lt"/>
                <a:cs typeface="+mn-lt"/>
              </a:rPr>
              <a:t>Flexible thinker and open minded</a:t>
            </a:r>
            <a:endParaRPr lang="en-US" sz="2400" dirty="0">
              <a:cs typeface="Calibri" panose="020F0502020204030204"/>
            </a:endParaRPr>
          </a:p>
          <a:p>
            <a:pPr marL="457200" indent="-457200"/>
            <a:r>
              <a:rPr lang="en-US" sz="2400" dirty="0">
                <a:ea typeface="+mn-lt"/>
                <a:cs typeface="+mn-lt"/>
              </a:rPr>
              <a:t>Aware of cultural and social issues in communities </a:t>
            </a:r>
            <a:endParaRPr lang="en-US" sz="2400" dirty="0">
              <a:cs typeface="Calibri"/>
            </a:endParaRPr>
          </a:p>
        </p:txBody>
      </p:sp>
      <p:pic>
        <p:nvPicPr>
          <p:cNvPr id="6" name="Picture 6" descr="A close up of a logo&#10;&#10;Description generated with very high confidence">
            <a:extLst>
              <a:ext uri="{FF2B5EF4-FFF2-40B4-BE49-F238E27FC236}">
                <a16:creationId xmlns:a16="http://schemas.microsoft.com/office/drawing/2014/main" id="{47F00D8C-02C8-496B-887A-D3E8E6B23EFE}"/>
              </a:ext>
            </a:extLst>
          </p:cNvPr>
          <p:cNvPicPr>
            <a:picLocks noChangeAspect="1"/>
          </p:cNvPicPr>
          <p:nvPr/>
        </p:nvPicPr>
        <p:blipFill>
          <a:blip r:embed="rId2"/>
          <a:stretch>
            <a:fillRect/>
          </a:stretch>
        </p:blipFill>
        <p:spPr>
          <a:xfrm>
            <a:off x="9228725" y="2324100"/>
            <a:ext cx="2613657" cy="3047999"/>
          </a:xfrm>
          <a:prstGeom prst="rect">
            <a:avLst/>
          </a:prstGeom>
        </p:spPr>
      </p:pic>
    </p:spTree>
    <p:extLst>
      <p:ext uri="{BB962C8B-B14F-4D97-AF65-F5344CB8AC3E}">
        <p14:creationId xmlns:p14="http://schemas.microsoft.com/office/powerpoint/2010/main" val="1520840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428" y="261804"/>
            <a:ext cx="7474172" cy="1325563"/>
          </a:xfrm>
        </p:spPr>
        <p:txBody>
          <a:bodyPr>
            <a:normAutofit/>
          </a:bodyPr>
          <a:lstStyle/>
          <a:p>
            <a:r>
              <a:rPr lang="en-US" b="1" dirty="0">
                <a:solidFill>
                  <a:srgbClr val="0070C0"/>
                </a:solidFill>
              </a:rPr>
              <a:t>Take Home Messages</a:t>
            </a:r>
          </a:p>
        </p:txBody>
      </p:sp>
      <p:sp>
        <p:nvSpPr>
          <p:cNvPr id="3" name="Content Placeholder 2"/>
          <p:cNvSpPr>
            <a:spLocks noGrp="1"/>
          </p:cNvSpPr>
          <p:nvPr>
            <p:ph idx="1"/>
          </p:nvPr>
        </p:nvSpPr>
        <p:spPr>
          <a:xfrm>
            <a:off x="637841" y="1354668"/>
            <a:ext cx="8277559" cy="4680372"/>
          </a:xfrm>
        </p:spPr>
        <p:txBody>
          <a:bodyPr anchor="ctr">
            <a:normAutofit/>
          </a:bodyPr>
          <a:lstStyle/>
          <a:p>
            <a:pPr marL="342900"/>
            <a:r>
              <a:rPr lang="en-US" altLang="en-US" sz="2400" dirty="0"/>
              <a:t>The evidence for teleneuropsychology is developing. Studies to date support the feasibility, acceptability, validity and efficacy of teleneuropsychology assessment and intervention.</a:t>
            </a:r>
          </a:p>
          <a:p>
            <a:pPr marL="342900"/>
            <a:r>
              <a:rPr lang="en-US" altLang="en-US" sz="2400" dirty="0"/>
              <a:t>TeleNP may not be appropriate for every situation. May be more challenging for those with significant sensory, cognitive, language or behavioural presentations. Or limited access to technology.</a:t>
            </a:r>
          </a:p>
          <a:p>
            <a:pPr marL="342900"/>
            <a:r>
              <a:rPr lang="en-US" altLang="en-US" sz="2400" dirty="0"/>
              <a:t>Significant clinician training, practice and supervision is recommended before jumping into assessment. This will take time…</a:t>
            </a:r>
          </a:p>
          <a:p>
            <a:pPr marL="342900"/>
            <a:r>
              <a:rPr lang="en-US" altLang="en-US" sz="2400" dirty="0"/>
              <a:t>Need to be flexible, adaptive and creative to the situation in hand…</a:t>
            </a:r>
          </a:p>
        </p:txBody>
      </p:sp>
      <p:sp>
        <p:nvSpPr>
          <p:cNvPr id="14"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Onboarding">
            <a:extLst>
              <a:ext uri="{FF2B5EF4-FFF2-40B4-BE49-F238E27FC236}">
                <a16:creationId xmlns:a16="http://schemas.microsoft.com/office/drawing/2014/main" id="{B3A0DFA8-98C9-4B72-9588-5B701539D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55583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F6D9-7CB0-4981-BC20-64DFC11BBAA1}"/>
              </a:ext>
            </a:extLst>
          </p:cNvPr>
          <p:cNvSpPr>
            <a:spLocks noGrp="1"/>
          </p:cNvSpPr>
          <p:nvPr>
            <p:ph type="title"/>
          </p:nvPr>
        </p:nvSpPr>
        <p:spPr>
          <a:xfrm>
            <a:off x="1136428" y="627564"/>
            <a:ext cx="7474172" cy="1325563"/>
          </a:xfrm>
        </p:spPr>
        <p:txBody>
          <a:bodyPr>
            <a:normAutofit/>
          </a:bodyPr>
          <a:lstStyle/>
          <a:p>
            <a:r>
              <a:rPr lang="en-AU" b="1" dirty="0"/>
              <a:t>Learning Objectives</a:t>
            </a:r>
          </a:p>
        </p:txBody>
      </p:sp>
      <p:sp>
        <p:nvSpPr>
          <p:cNvPr id="3" name="Content Placeholder 2">
            <a:extLst>
              <a:ext uri="{FF2B5EF4-FFF2-40B4-BE49-F238E27FC236}">
                <a16:creationId xmlns:a16="http://schemas.microsoft.com/office/drawing/2014/main" id="{CEFE3923-4C56-4797-A0F2-F55998EDC31C}"/>
              </a:ext>
            </a:extLst>
          </p:cNvPr>
          <p:cNvSpPr>
            <a:spLocks noGrp="1"/>
          </p:cNvSpPr>
          <p:nvPr>
            <p:ph idx="1"/>
          </p:nvPr>
        </p:nvSpPr>
        <p:spPr>
          <a:xfrm>
            <a:off x="647998" y="1438454"/>
            <a:ext cx="9103436" cy="5124089"/>
          </a:xfrm>
        </p:spPr>
        <p:txBody>
          <a:bodyPr anchor="ctr">
            <a:normAutofit/>
          </a:bodyPr>
          <a:lstStyle/>
          <a:p>
            <a:pPr marL="0" indent="0">
              <a:buNone/>
            </a:pPr>
            <a:r>
              <a:rPr lang="en-US" sz="2400" dirty="0"/>
              <a:t>By the end of this webinar, attendees will be able to:</a:t>
            </a:r>
          </a:p>
          <a:p>
            <a:endParaRPr lang="en-US" sz="2400" dirty="0"/>
          </a:p>
          <a:p>
            <a:pPr lvl="1"/>
            <a:r>
              <a:rPr lang="en-US" dirty="0"/>
              <a:t>Understand different models of teleneuropsychology implementation</a:t>
            </a:r>
          </a:p>
          <a:p>
            <a:pPr lvl="1"/>
            <a:r>
              <a:rPr lang="en-US" dirty="0"/>
              <a:t>Understand when teleneuropsychology may/not be        appropriate to your clinical practice</a:t>
            </a:r>
          </a:p>
          <a:p>
            <a:pPr lvl="1"/>
            <a:r>
              <a:rPr lang="en-US" dirty="0"/>
              <a:t>Appraise current evidence and ethical guidelines relating to teleneuropsychology assessment and intervention</a:t>
            </a:r>
          </a:p>
          <a:p>
            <a:pPr lvl="1"/>
            <a:r>
              <a:rPr lang="en-US" dirty="0"/>
              <a:t>Apply procedures on how to conduct teleneuropsychology assessment and intervention sessions</a:t>
            </a:r>
            <a:endParaRPr lang="en-AU"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Classroom">
            <a:extLst>
              <a:ext uri="{FF2B5EF4-FFF2-40B4-BE49-F238E27FC236}">
                <a16:creationId xmlns:a16="http://schemas.microsoft.com/office/drawing/2014/main" id="{6039744F-0E64-4D34-B351-80BC237E5D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414442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46E0A0-876C-4DC5-A775-4F103D00367B}"/>
              </a:ext>
            </a:extLst>
          </p:cNvPr>
          <p:cNvSpPr>
            <a:spLocks noGrp="1"/>
          </p:cNvSpPr>
          <p:nvPr>
            <p:ph type="title"/>
          </p:nvPr>
        </p:nvSpPr>
        <p:spPr>
          <a:xfrm>
            <a:off x="1523984" y="1054121"/>
            <a:ext cx="9465131" cy="1184111"/>
          </a:xfrm>
        </p:spPr>
        <p:txBody>
          <a:bodyPr>
            <a:normAutofit/>
          </a:bodyPr>
          <a:lstStyle/>
          <a:p>
            <a:r>
              <a:rPr lang="en-AU" b="1" dirty="0"/>
              <a:t>Resources</a:t>
            </a:r>
          </a:p>
        </p:txBody>
      </p:sp>
      <p:sp>
        <p:nvSpPr>
          <p:cNvPr id="3" name="Content Placeholder 2">
            <a:extLst>
              <a:ext uri="{FF2B5EF4-FFF2-40B4-BE49-F238E27FC236}">
                <a16:creationId xmlns:a16="http://schemas.microsoft.com/office/drawing/2014/main" id="{F456DAB4-5C88-49FE-9118-A8A088DF209A}"/>
              </a:ext>
            </a:extLst>
          </p:cNvPr>
          <p:cNvSpPr>
            <a:spLocks noGrp="1"/>
          </p:cNvSpPr>
          <p:nvPr>
            <p:ph idx="1"/>
          </p:nvPr>
        </p:nvSpPr>
        <p:spPr>
          <a:xfrm>
            <a:off x="1524000" y="2399099"/>
            <a:ext cx="9465564" cy="3400969"/>
          </a:xfrm>
        </p:spPr>
        <p:txBody>
          <a:bodyPr>
            <a:normAutofit/>
          </a:bodyPr>
          <a:lstStyle/>
          <a:p>
            <a:r>
              <a:rPr lang="en-AU" sz="2400" dirty="0"/>
              <a:t>General TelePsychology Practice</a:t>
            </a:r>
          </a:p>
          <a:p>
            <a:pPr lvl="1"/>
            <a:r>
              <a:rPr lang="en-AU" sz="2000" dirty="0"/>
              <a:t>APA Telehealth 101 Webinar </a:t>
            </a:r>
            <a:r>
              <a:rPr lang="en-AU" sz="2000" dirty="0">
                <a:hlinkClick r:id="rId2">
                  <a:extLst>
                    <a:ext uri="{A12FA001-AC4F-418D-AE19-62706E023703}">
                      <ahyp:hlinkClr xmlns:ahyp="http://schemas.microsoft.com/office/drawing/2018/hyperlinkcolor" val="tx"/>
                    </a:ext>
                  </a:extLst>
                </a:hlinkClick>
              </a:rPr>
              <a:t>https://apa.content.online/catalog/product.xhtml?eid=15132&amp;eid=1921</a:t>
            </a:r>
            <a:endParaRPr lang="en-AU" sz="2000" dirty="0"/>
          </a:p>
          <a:p>
            <a:pPr lvl="1"/>
            <a:r>
              <a:rPr lang="en-AU" sz="2000" dirty="0"/>
              <a:t>APS Telehealth Webinar - </a:t>
            </a:r>
            <a:r>
              <a:rPr lang="en-US" sz="2000" dirty="0"/>
              <a:t>Adjusting your practice for COVID-19: Telehealth tips you can use now.</a:t>
            </a:r>
          </a:p>
          <a:p>
            <a:pPr lvl="1"/>
            <a:r>
              <a:rPr lang="en-US" sz="2000" dirty="0"/>
              <a:t>APS Ethical Guidelines</a:t>
            </a:r>
          </a:p>
          <a:p>
            <a:pPr lvl="2"/>
            <a:r>
              <a:rPr lang="en-US" sz="1600" dirty="0"/>
              <a:t>Ethical guidelines for providing psychological services and products using the internet and telecommunications</a:t>
            </a:r>
          </a:p>
          <a:p>
            <a:pPr lvl="2"/>
            <a:r>
              <a:rPr lang="en-US" sz="1600" dirty="0"/>
              <a:t>Ethical guidelines for psychological assessment and the use of psychological tests</a:t>
            </a:r>
          </a:p>
          <a:p>
            <a:pPr lvl="1"/>
            <a:r>
              <a:rPr lang="en-AU" sz="2000" dirty="0"/>
              <a:t>http://www.aths.org.au/resources/guidelines/</a:t>
            </a:r>
          </a:p>
        </p:txBody>
      </p:sp>
    </p:spTree>
    <p:extLst>
      <p:ext uri="{BB962C8B-B14F-4D97-AF65-F5344CB8AC3E}">
        <p14:creationId xmlns:p14="http://schemas.microsoft.com/office/powerpoint/2010/main" val="38930805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039AA9-B22D-4066-92C0-B330931ACD33}"/>
              </a:ext>
            </a:extLst>
          </p:cNvPr>
          <p:cNvSpPr>
            <a:spLocks noGrp="1"/>
          </p:cNvSpPr>
          <p:nvPr>
            <p:ph type="title"/>
          </p:nvPr>
        </p:nvSpPr>
        <p:spPr>
          <a:xfrm>
            <a:off x="1523984" y="1054121"/>
            <a:ext cx="9465131" cy="1184111"/>
          </a:xfrm>
        </p:spPr>
        <p:txBody>
          <a:bodyPr>
            <a:normAutofit/>
          </a:bodyPr>
          <a:lstStyle/>
          <a:p>
            <a:r>
              <a:rPr lang="en-AU" dirty="0"/>
              <a:t>Resources</a:t>
            </a:r>
          </a:p>
        </p:txBody>
      </p:sp>
      <p:sp>
        <p:nvSpPr>
          <p:cNvPr id="3" name="Content Placeholder 2">
            <a:extLst>
              <a:ext uri="{FF2B5EF4-FFF2-40B4-BE49-F238E27FC236}">
                <a16:creationId xmlns:a16="http://schemas.microsoft.com/office/drawing/2014/main" id="{D47C1CF8-D0A7-4756-99CF-78E80D0E1F43}"/>
              </a:ext>
            </a:extLst>
          </p:cNvPr>
          <p:cNvSpPr>
            <a:spLocks noGrp="1"/>
          </p:cNvSpPr>
          <p:nvPr>
            <p:ph idx="1"/>
          </p:nvPr>
        </p:nvSpPr>
        <p:spPr>
          <a:xfrm>
            <a:off x="1524000" y="2399099"/>
            <a:ext cx="9465564" cy="3400969"/>
          </a:xfrm>
        </p:spPr>
        <p:txBody>
          <a:bodyPr>
            <a:normAutofit fontScale="92500" lnSpcReduction="20000"/>
          </a:bodyPr>
          <a:lstStyle/>
          <a:p>
            <a:r>
              <a:rPr lang="en-AU" sz="2400" dirty="0"/>
              <a:t>TeleNeuropsychology</a:t>
            </a:r>
          </a:p>
          <a:p>
            <a:pPr lvl="1"/>
            <a:r>
              <a:rPr lang="en-AU" dirty="0"/>
              <a:t>Inter Organizational Practice Committee – Teleneuropsychology guidelines </a:t>
            </a:r>
            <a:r>
              <a:rPr lang="en-AU" dirty="0">
                <a:hlinkClick r:id="rId3">
                  <a:extLst>
                    <a:ext uri="{A12FA001-AC4F-418D-AE19-62706E023703}">
                      <ahyp:hlinkClr xmlns:ahyp="http://schemas.microsoft.com/office/drawing/2018/hyperlinkcolor" val="tx"/>
                    </a:ext>
                  </a:extLst>
                </a:hlinkClick>
              </a:rPr>
              <a:t>https://iopc.online/teleneuropsychology</a:t>
            </a:r>
            <a:endParaRPr lang="en-AU" dirty="0"/>
          </a:p>
          <a:p>
            <a:r>
              <a:rPr lang="en-AU" sz="2400" dirty="0">
                <a:hlinkClick r:id="rId4">
                  <a:extLst>
                    <a:ext uri="{A12FA001-AC4F-418D-AE19-62706E023703}">
                      <ahyp:hlinkClr xmlns:ahyp="http://schemas.microsoft.com/office/drawing/2018/hyperlinkcolor" val="tx"/>
                    </a:ext>
                  </a:extLst>
                </a:hlinkClick>
              </a:rPr>
              <a:t>https://www.pearsonclinical.com.au/covid19support</a:t>
            </a:r>
            <a:endParaRPr lang="en-AU" sz="2400" dirty="0"/>
          </a:p>
          <a:p>
            <a:r>
              <a:rPr lang="en-AU" sz="2400" dirty="0">
                <a:hlinkClick r:id="rId5">
                  <a:extLst>
                    <a:ext uri="{A12FA001-AC4F-418D-AE19-62706E023703}">
                      <ahyp:hlinkClr xmlns:ahyp="http://schemas.microsoft.com/office/drawing/2018/hyperlinkcolor" val="tx"/>
                    </a:ext>
                  </a:extLst>
                </a:hlinkClick>
              </a:rPr>
              <a:t>https://www.pearsonassessments.com/professional-assessments/digital-solutions/telepractice/about.html</a:t>
            </a:r>
            <a:endParaRPr lang="en-AU" sz="2400" dirty="0"/>
          </a:p>
          <a:p>
            <a:r>
              <a:rPr lang="en-AU" sz="2400" dirty="0"/>
              <a:t>Communities of Practice</a:t>
            </a:r>
          </a:p>
          <a:p>
            <a:pPr lvl="1"/>
            <a:r>
              <a:rPr lang="en-AU" sz="2000" dirty="0"/>
              <a:t>NPinOZ</a:t>
            </a:r>
          </a:p>
          <a:p>
            <a:pPr lvl="1"/>
            <a:r>
              <a:rPr lang="en-AU" sz="2000" dirty="0"/>
              <a:t>BrainSPaN</a:t>
            </a:r>
          </a:p>
          <a:p>
            <a:r>
              <a:rPr lang="en-AU" sz="2400" dirty="0"/>
              <a:t>CCN Resource coming soon </a:t>
            </a:r>
          </a:p>
        </p:txBody>
      </p:sp>
      <p:pic>
        <p:nvPicPr>
          <p:cNvPr id="1026" name="Picture 2" descr="This 'grimace face' emoji is causing awkward conversations - make ...">
            <a:extLst>
              <a:ext uri="{FF2B5EF4-FFF2-40B4-BE49-F238E27FC236}">
                <a16:creationId xmlns:a16="http://schemas.microsoft.com/office/drawing/2014/main" id="{34DFBD5F-B17C-408D-AF17-6163BD58C7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0227" y="4859172"/>
            <a:ext cx="1015773" cy="76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62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6616" y="335355"/>
            <a:ext cx="10533184" cy="1003179"/>
          </a:xfrm>
        </p:spPr>
        <p:txBody>
          <a:bodyPr/>
          <a:lstStyle/>
          <a:p>
            <a:r>
              <a:rPr lang="en-AU" dirty="0"/>
              <a:t>Acknowledgements</a:t>
            </a:r>
          </a:p>
        </p:txBody>
      </p:sp>
      <p:sp>
        <p:nvSpPr>
          <p:cNvPr id="8" name="Text Placeholder 4">
            <a:extLst>
              <a:ext uri="{FF2B5EF4-FFF2-40B4-BE49-F238E27FC236}">
                <a16:creationId xmlns:a16="http://schemas.microsoft.com/office/drawing/2014/main" id="{C4B28496-2290-3A4D-AFAF-FAF41F464118}"/>
              </a:ext>
            </a:extLst>
          </p:cNvPr>
          <p:cNvSpPr txBox="1">
            <a:spLocks/>
          </p:cNvSpPr>
          <p:nvPr/>
        </p:nvSpPr>
        <p:spPr>
          <a:xfrm>
            <a:off x="486474" y="1660918"/>
            <a:ext cx="7573129" cy="2994588"/>
          </a:xfrm>
          <a:prstGeom prst="rect">
            <a:avLst/>
          </a:prstGeom>
        </p:spPr>
        <p:txBody>
          <a:bodyPr numCol="1"/>
          <a:lstStyle>
            <a:lvl1pPr marL="215900" indent="-215900"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88" indent="-241300"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75" indent="-176213"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charset="0"/>
              <a:buChar char="•"/>
            </a:pPr>
            <a:endParaRPr lang="en-AU" sz="1400" dirty="0"/>
          </a:p>
          <a:p>
            <a:endParaRPr lang="en-AU" sz="1400" dirty="0"/>
          </a:p>
        </p:txBody>
      </p:sp>
      <p:sp>
        <p:nvSpPr>
          <p:cNvPr id="9" name="TextBox 8">
            <a:extLst>
              <a:ext uri="{FF2B5EF4-FFF2-40B4-BE49-F238E27FC236}">
                <a16:creationId xmlns:a16="http://schemas.microsoft.com/office/drawing/2014/main" id="{4E89E54B-90E2-384F-A48C-6E128D078646}"/>
              </a:ext>
            </a:extLst>
          </p:cNvPr>
          <p:cNvSpPr txBox="1"/>
          <p:nvPr/>
        </p:nvSpPr>
        <p:spPr>
          <a:xfrm>
            <a:off x="519667" y="1205733"/>
            <a:ext cx="3503222" cy="5345053"/>
          </a:xfrm>
          <a:prstGeom prst="rect">
            <a:avLst/>
          </a:prstGeom>
          <a:noFill/>
        </p:spPr>
        <p:txBody>
          <a:bodyPr wrap="square" rtlCol="0" anchor="t">
            <a:spAutoFit/>
          </a:bodyPr>
          <a:lstStyle/>
          <a:p>
            <a:pPr marL="285750" indent="-285750">
              <a:spcBef>
                <a:spcPts val="1000"/>
              </a:spcBef>
              <a:buFont typeface="Arial" charset="0"/>
              <a:buChar char="•"/>
            </a:pPr>
            <a:r>
              <a:rPr lang="en-US" sz="1200" dirty="0">
                <a:latin typeface="Arial" charset="0"/>
                <a:ea typeface="Arial" charset="0"/>
                <a:cs typeface="Arial" charset="0"/>
              </a:rPr>
              <a:t>Jodie Chapman</a:t>
            </a:r>
          </a:p>
          <a:p>
            <a:pPr marL="285750" indent="-285750">
              <a:spcBef>
                <a:spcPts val="1000"/>
              </a:spcBef>
              <a:buFont typeface="Arial" charset="0"/>
              <a:buChar char="•"/>
            </a:pPr>
            <a:r>
              <a:rPr lang="en-US" sz="1200" dirty="0">
                <a:latin typeface="Arial" charset="0"/>
                <a:ea typeface="Arial" charset="0"/>
                <a:cs typeface="Arial" charset="0"/>
              </a:rPr>
              <a:t>David Lawson</a:t>
            </a:r>
          </a:p>
          <a:p>
            <a:pPr marL="285750" indent="-285750">
              <a:spcBef>
                <a:spcPts val="1000"/>
              </a:spcBef>
              <a:buFont typeface="Arial" charset="0"/>
              <a:buChar char="•"/>
            </a:pPr>
            <a:r>
              <a:rPr lang="en-US" sz="1200" dirty="0">
                <a:latin typeface="Arial" charset="0"/>
                <a:ea typeface="Arial" charset="0"/>
                <a:cs typeface="Arial" charset="0"/>
              </a:rPr>
              <a:t>Simone Mangelsdorf</a:t>
            </a:r>
          </a:p>
          <a:p>
            <a:pPr marL="285750" indent="-285750">
              <a:spcBef>
                <a:spcPts val="1000"/>
              </a:spcBef>
              <a:buFont typeface="Arial" charset="0"/>
              <a:buChar char="•"/>
            </a:pPr>
            <a:r>
              <a:rPr lang="en-US" sz="1200" dirty="0">
                <a:latin typeface="Arial"/>
                <a:ea typeface="Arial" charset="0"/>
                <a:cs typeface="Arial"/>
              </a:rPr>
              <a:t>April Philpott</a:t>
            </a:r>
          </a:p>
          <a:p>
            <a:pPr marL="285750" indent="-285750">
              <a:spcBef>
                <a:spcPts val="1000"/>
              </a:spcBef>
              <a:buFont typeface="Arial" charset="0"/>
              <a:buChar char="•"/>
            </a:pPr>
            <a:r>
              <a:rPr lang="en-US" sz="1200" dirty="0">
                <a:latin typeface="Arial"/>
                <a:ea typeface="Arial" charset="0"/>
                <a:cs typeface="Arial"/>
              </a:rPr>
              <a:t>Upeka Embuldeniya</a:t>
            </a:r>
          </a:p>
          <a:p>
            <a:pPr marL="285750" indent="-285750">
              <a:spcBef>
                <a:spcPts val="1000"/>
              </a:spcBef>
              <a:buFont typeface="Arial" charset="0"/>
              <a:buChar char="•"/>
            </a:pPr>
            <a:r>
              <a:rPr lang="en-US" sz="1200" dirty="0">
                <a:latin typeface="Arial"/>
                <a:ea typeface="Arial" charset="0"/>
                <a:cs typeface="Arial"/>
              </a:rPr>
              <a:t>Lauren Arthurson</a:t>
            </a:r>
          </a:p>
          <a:p>
            <a:pPr marL="285750" indent="-285750">
              <a:spcBef>
                <a:spcPts val="1000"/>
              </a:spcBef>
              <a:buFont typeface="Arial" charset="0"/>
              <a:buChar char="•"/>
            </a:pPr>
            <a:r>
              <a:rPr lang="en-US" sz="1200" dirty="0">
                <a:latin typeface="Arial"/>
                <a:ea typeface="Arial" charset="0"/>
                <a:cs typeface="Arial"/>
              </a:rPr>
              <a:t>Dennis Velakoulis</a:t>
            </a:r>
          </a:p>
          <a:p>
            <a:pPr marL="285750" indent="-285750">
              <a:spcBef>
                <a:spcPts val="1000"/>
              </a:spcBef>
              <a:buFont typeface="Arial" charset="0"/>
              <a:buChar char="•"/>
            </a:pPr>
            <a:r>
              <a:rPr lang="en-US" sz="1200" dirty="0">
                <a:latin typeface="Arial"/>
                <a:ea typeface="Arial" charset="0"/>
                <a:cs typeface="Arial"/>
              </a:rPr>
              <a:t>Stefanie Colella</a:t>
            </a:r>
            <a:endParaRPr lang="en-US" sz="1200" dirty="0">
              <a:latin typeface="Arial"/>
              <a:ea typeface="Arial" charset="0"/>
              <a:cs typeface="Arial" charset="0"/>
            </a:endParaRPr>
          </a:p>
          <a:p>
            <a:pPr marL="285750" indent="-285750">
              <a:spcBef>
                <a:spcPts val="1000"/>
              </a:spcBef>
              <a:buFont typeface="Arial" charset="0"/>
              <a:buChar char="•"/>
            </a:pPr>
            <a:r>
              <a:rPr lang="en-US" sz="1200" dirty="0">
                <a:latin typeface="Arial"/>
                <a:ea typeface="Arial" charset="0"/>
                <a:cs typeface="Arial"/>
              </a:rPr>
              <a:t>Melinda Sorraghan</a:t>
            </a:r>
          </a:p>
          <a:p>
            <a:pPr marL="285750" indent="-285750">
              <a:spcBef>
                <a:spcPts val="1000"/>
              </a:spcBef>
              <a:buFont typeface="Arial" charset="0"/>
              <a:buChar char="•"/>
            </a:pPr>
            <a:r>
              <a:rPr lang="en-US" sz="1200" dirty="0">
                <a:latin typeface="Arial"/>
                <a:ea typeface="Arial" charset="0"/>
                <a:cs typeface="Arial"/>
              </a:rPr>
              <a:t>Karen and Kerin </a:t>
            </a:r>
          </a:p>
          <a:p>
            <a:pPr marL="285750" indent="-285750">
              <a:spcBef>
                <a:spcPts val="1000"/>
              </a:spcBef>
              <a:buFont typeface="Arial" charset="0"/>
              <a:buChar char="•"/>
            </a:pPr>
            <a:r>
              <a:rPr lang="en-US" sz="1200" dirty="0">
                <a:latin typeface="Arial"/>
                <a:ea typeface="Arial" charset="0"/>
                <a:cs typeface="Arial"/>
              </a:rPr>
              <a:t>Rebecca Sutherland</a:t>
            </a:r>
          </a:p>
          <a:p>
            <a:pPr marL="285750" indent="-285750">
              <a:spcBef>
                <a:spcPts val="1000"/>
              </a:spcBef>
              <a:buFont typeface="Arial" charset="0"/>
              <a:buChar char="•"/>
            </a:pPr>
            <a:r>
              <a:rPr lang="en-US" sz="1200" dirty="0">
                <a:latin typeface="Arial"/>
                <a:ea typeface="Arial" charset="0"/>
                <a:cs typeface="Arial"/>
              </a:rPr>
              <a:t>Amy Scholes</a:t>
            </a:r>
          </a:p>
          <a:p>
            <a:pPr marL="285750" indent="-285750">
              <a:spcBef>
                <a:spcPts val="1000"/>
              </a:spcBef>
              <a:buFont typeface="Arial" charset="0"/>
              <a:buChar char="•"/>
            </a:pPr>
            <a:r>
              <a:rPr lang="en-US" sz="1200" dirty="0">
                <a:latin typeface="Arial"/>
                <a:ea typeface="Arial" charset="0"/>
                <a:cs typeface="Arial"/>
              </a:rPr>
              <a:t>Warwick Brewer</a:t>
            </a:r>
          </a:p>
          <a:p>
            <a:pPr marL="285750" indent="-285750">
              <a:spcBef>
                <a:spcPts val="1000"/>
              </a:spcBef>
              <a:buFont typeface="Arial" charset="0"/>
              <a:buChar char="•"/>
            </a:pPr>
            <a:r>
              <a:rPr lang="en-US" sz="1200" dirty="0">
                <a:latin typeface="Arial"/>
                <a:ea typeface="Arial" charset="0"/>
                <a:cs typeface="Arial"/>
              </a:rPr>
              <a:t>Liz Mullaly</a:t>
            </a:r>
          </a:p>
          <a:p>
            <a:pPr marL="285750" indent="-285750">
              <a:spcBef>
                <a:spcPts val="1000"/>
              </a:spcBef>
              <a:buFont typeface="Arial" charset="0"/>
              <a:buChar char="•"/>
            </a:pPr>
            <a:r>
              <a:rPr lang="en-US" sz="1200" dirty="0">
                <a:latin typeface="Arial"/>
                <a:ea typeface="Arial" charset="0"/>
                <a:cs typeface="Arial"/>
              </a:rPr>
              <a:t>APS</a:t>
            </a:r>
          </a:p>
          <a:p>
            <a:pPr marL="285750" indent="-285750">
              <a:spcBef>
                <a:spcPts val="1000"/>
              </a:spcBef>
              <a:buFont typeface="Arial" charset="0"/>
              <a:buChar char="•"/>
            </a:pPr>
            <a:endParaRPr lang="en-US" sz="1200" dirty="0">
              <a:latin typeface="Arial"/>
              <a:ea typeface="Arial" charset="0"/>
              <a:cs typeface="Arial" charset="0"/>
            </a:endParaRPr>
          </a:p>
          <a:p>
            <a:pPr>
              <a:spcBef>
                <a:spcPts val="1000"/>
              </a:spcBef>
            </a:pPr>
            <a:endParaRPr lang="en-US" sz="1600" dirty="0">
              <a:latin typeface="Arial" charset="0"/>
              <a:ea typeface="Arial" charset="0"/>
              <a:cs typeface="Arial" charset="0"/>
            </a:endParaRPr>
          </a:p>
        </p:txBody>
      </p:sp>
      <p:pic>
        <p:nvPicPr>
          <p:cNvPr id="11" name="Picture 10">
            <a:extLst>
              <a:ext uri="{FF2B5EF4-FFF2-40B4-BE49-F238E27FC236}">
                <a16:creationId xmlns:a16="http://schemas.microsoft.com/office/drawing/2014/main" id="{0EB4339A-C52A-8E44-A33A-F2D5D4B28145}"/>
              </a:ext>
            </a:extLst>
          </p:cNvPr>
          <p:cNvPicPr>
            <a:picLocks noChangeAspect="1"/>
          </p:cNvPicPr>
          <p:nvPr/>
        </p:nvPicPr>
        <p:blipFill>
          <a:blip r:embed="rId3"/>
          <a:stretch>
            <a:fillRect/>
          </a:stretch>
        </p:blipFill>
        <p:spPr>
          <a:xfrm>
            <a:off x="3658108" y="3713147"/>
            <a:ext cx="1365651" cy="689722"/>
          </a:xfrm>
          <a:prstGeom prst="rect">
            <a:avLst/>
          </a:prstGeom>
        </p:spPr>
      </p:pic>
      <p:pic>
        <p:nvPicPr>
          <p:cNvPr id="15" name="Picture 14">
            <a:extLst>
              <a:ext uri="{FF2B5EF4-FFF2-40B4-BE49-F238E27FC236}">
                <a16:creationId xmlns:a16="http://schemas.microsoft.com/office/drawing/2014/main" id="{74A62D5D-02FB-D742-AF24-B9A3F3ACC8FF}"/>
              </a:ext>
            </a:extLst>
          </p:cNvPr>
          <p:cNvPicPr>
            <a:picLocks noChangeAspect="1"/>
          </p:cNvPicPr>
          <p:nvPr/>
        </p:nvPicPr>
        <p:blipFill>
          <a:blip r:embed="rId4"/>
          <a:stretch>
            <a:fillRect/>
          </a:stretch>
        </p:blipFill>
        <p:spPr>
          <a:xfrm>
            <a:off x="6353007" y="1205733"/>
            <a:ext cx="1487833" cy="87136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D02CCE9-C433-FC4C-981B-A360339E6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0305" y="895330"/>
            <a:ext cx="2850059" cy="823493"/>
          </a:xfrm>
          <a:prstGeom prst="rect">
            <a:avLst/>
          </a:prstGeom>
        </p:spPr>
      </p:pic>
      <p:pic>
        <p:nvPicPr>
          <p:cNvPr id="6" name="Picture 6" descr="A picture containing drawing&#10;&#10;Description generated with very high confidence">
            <a:extLst>
              <a:ext uri="{FF2B5EF4-FFF2-40B4-BE49-F238E27FC236}">
                <a16:creationId xmlns:a16="http://schemas.microsoft.com/office/drawing/2014/main" id="{2645E08A-1023-4C0C-BE19-C52907D8AD58}"/>
              </a:ext>
            </a:extLst>
          </p:cNvPr>
          <p:cNvPicPr>
            <a:picLocks noChangeAspect="1"/>
          </p:cNvPicPr>
          <p:nvPr/>
        </p:nvPicPr>
        <p:blipFill>
          <a:blip r:embed="rId6"/>
          <a:stretch>
            <a:fillRect/>
          </a:stretch>
        </p:blipFill>
        <p:spPr>
          <a:xfrm>
            <a:off x="6893115" y="3782668"/>
            <a:ext cx="1823171" cy="899654"/>
          </a:xfrm>
          <a:prstGeom prst="rect">
            <a:avLst/>
          </a:prstGeom>
        </p:spPr>
      </p:pic>
      <p:pic>
        <p:nvPicPr>
          <p:cNvPr id="10" name="Picture 11" descr="A picture containing table&#10;&#10;Description generated with very high confidence">
            <a:extLst>
              <a:ext uri="{FF2B5EF4-FFF2-40B4-BE49-F238E27FC236}">
                <a16:creationId xmlns:a16="http://schemas.microsoft.com/office/drawing/2014/main" id="{152A9402-7A9A-4A5D-9F56-267139EDE3F7}"/>
              </a:ext>
            </a:extLst>
          </p:cNvPr>
          <p:cNvPicPr>
            <a:picLocks noChangeAspect="1"/>
          </p:cNvPicPr>
          <p:nvPr/>
        </p:nvPicPr>
        <p:blipFill>
          <a:blip r:embed="rId7"/>
          <a:stretch>
            <a:fillRect/>
          </a:stretch>
        </p:blipFill>
        <p:spPr>
          <a:xfrm>
            <a:off x="3500267" y="1185745"/>
            <a:ext cx="2308462" cy="1158502"/>
          </a:xfrm>
          <a:prstGeom prst="rect">
            <a:avLst/>
          </a:prstGeom>
        </p:spPr>
      </p:pic>
      <p:pic>
        <p:nvPicPr>
          <p:cNvPr id="13" name="Picture 13" descr="A picture containing drawing&#10;&#10;Description generated with very high confidence">
            <a:extLst>
              <a:ext uri="{FF2B5EF4-FFF2-40B4-BE49-F238E27FC236}">
                <a16:creationId xmlns:a16="http://schemas.microsoft.com/office/drawing/2014/main" id="{5290F59D-9690-446D-9AA2-6B3DFF38E06E}"/>
              </a:ext>
            </a:extLst>
          </p:cNvPr>
          <p:cNvPicPr>
            <a:picLocks noChangeAspect="1"/>
          </p:cNvPicPr>
          <p:nvPr/>
        </p:nvPicPr>
        <p:blipFill>
          <a:blip r:embed="rId8"/>
          <a:stretch>
            <a:fillRect/>
          </a:stretch>
        </p:blipFill>
        <p:spPr>
          <a:xfrm>
            <a:off x="271496" y="5870060"/>
            <a:ext cx="1814516" cy="987940"/>
          </a:xfrm>
          <a:prstGeom prst="rect">
            <a:avLst/>
          </a:prstGeom>
        </p:spPr>
      </p:pic>
      <p:pic>
        <p:nvPicPr>
          <p:cNvPr id="16" name="Picture 16" descr="A picture containing drawing&#10;&#10;Description generated with very high confidence">
            <a:extLst>
              <a:ext uri="{FF2B5EF4-FFF2-40B4-BE49-F238E27FC236}">
                <a16:creationId xmlns:a16="http://schemas.microsoft.com/office/drawing/2014/main" id="{99F5C02B-9C8B-4070-BC68-D57D9EAB0363}"/>
              </a:ext>
            </a:extLst>
          </p:cNvPr>
          <p:cNvPicPr>
            <a:picLocks noChangeAspect="1"/>
          </p:cNvPicPr>
          <p:nvPr/>
        </p:nvPicPr>
        <p:blipFill>
          <a:blip r:embed="rId9"/>
          <a:stretch>
            <a:fillRect/>
          </a:stretch>
        </p:blipFill>
        <p:spPr>
          <a:xfrm>
            <a:off x="3500267" y="2649686"/>
            <a:ext cx="1841630" cy="670325"/>
          </a:xfrm>
          <a:prstGeom prst="rect">
            <a:avLst/>
          </a:prstGeom>
        </p:spPr>
      </p:pic>
      <p:pic>
        <p:nvPicPr>
          <p:cNvPr id="18" name="Picture 18" descr="A close up of a logo&#10;&#10;Description generated with very high confidence">
            <a:extLst>
              <a:ext uri="{FF2B5EF4-FFF2-40B4-BE49-F238E27FC236}">
                <a16:creationId xmlns:a16="http://schemas.microsoft.com/office/drawing/2014/main" id="{BF5178CD-4A20-458B-8CF3-E20F13B4CEBD}"/>
              </a:ext>
            </a:extLst>
          </p:cNvPr>
          <p:cNvPicPr>
            <a:picLocks noChangeAspect="1"/>
          </p:cNvPicPr>
          <p:nvPr/>
        </p:nvPicPr>
        <p:blipFill>
          <a:blip r:embed="rId10"/>
          <a:stretch>
            <a:fillRect/>
          </a:stretch>
        </p:blipFill>
        <p:spPr>
          <a:xfrm>
            <a:off x="6648665" y="4634414"/>
            <a:ext cx="2499597" cy="876678"/>
          </a:xfrm>
          <a:prstGeom prst="rect">
            <a:avLst/>
          </a:prstGeom>
        </p:spPr>
      </p:pic>
      <p:pic>
        <p:nvPicPr>
          <p:cNvPr id="20" name="Picture 20" descr="A picture containing game&#10;&#10;Description generated with very high confidence">
            <a:extLst>
              <a:ext uri="{FF2B5EF4-FFF2-40B4-BE49-F238E27FC236}">
                <a16:creationId xmlns:a16="http://schemas.microsoft.com/office/drawing/2014/main" id="{52BF694C-43C1-4489-ACB5-D2C67605070E}"/>
              </a:ext>
            </a:extLst>
          </p:cNvPr>
          <p:cNvPicPr>
            <a:picLocks noChangeAspect="1"/>
          </p:cNvPicPr>
          <p:nvPr/>
        </p:nvPicPr>
        <p:blipFill>
          <a:blip r:embed="rId11"/>
          <a:stretch>
            <a:fillRect/>
          </a:stretch>
        </p:blipFill>
        <p:spPr>
          <a:xfrm>
            <a:off x="3658108" y="4675011"/>
            <a:ext cx="1170074" cy="1273843"/>
          </a:xfrm>
          <a:prstGeom prst="rect">
            <a:avLst/>
          </a:prstGeom>
        </p:spPr>
      </p:pic>
      <p:pic>
        <p:nvPicPr>
          <p:cNvPr id="22" name="Picture 22" descr="A picture containing drawing&#10;&#10;Description generated with very high confidence">
            <a:extLst>
              <a:ext uri="{FF2B5EF4-FFF2-40B4-BE49-F238E27FC236}">
                <a16:creationId xmlns:a16="http://schemas.microsoft.com/office/drawing/2014/main" id="{499DBFDE-722F-439A-BE85-41C1E6AA2A89}"/>
              </a:ext>
            </a:extLst>
          </p:cNvPr>
          <p:cNvPicPr>
            <a:picLocks noChangeAspect="1"/>
          </p:cNvPicPr>
          <p:nvPr/>
        </p:nvPicPr>
        <p:blipFill>
          <a:blip r:embed="rId12"/>
          <a:stretch>
            <a:fillRect/>
          </a:stretch>
        </p:blipFill>
        <p:spPr>
          <a:xfrm>
            <a:off x="2472685" y="6049929"/>
            <a:ext cx="1814516" cy="453629"/>
          </a:xfrm>
          <a:prstGeom prst="rect">
            <a:avLst/>
          </a:prstGeom>
        </p:spPr>
      </p:pic>
      <p:pic>
        <p:nvPicPr>
          <p:cNvPr id="2" name="Picture 1">
            <a:extLst>
              <a:ext uri="{FF2B5EF4-FFF2-40B4-BE49-F238E27FC236}">
                <a16:creationId xmlns:a16="http://schemas.microsoft.com/office/drawing/2014/main" id="{247F2D43-74FD-475A-9D13-8FFA8B61CB35}"/>
              </a:ext>
            </a:extLst>
          </p:cNvPr>
          <p:cNvPicPr>
            <a:picLocks noChangeAspect="1"/>
          </p:cNvPicPr>
          <p:nvPr/>
        </p:nvPicPr>
        <p:blipFill>
          <a:blip r:embed="rId13"/>
          <a:stretch>
            <a:fillRect/>
          </a:stretch>
        </p:blipFill>
        <p:spPr>
          <a:xfrm>
            <a:off x="5771409" y="2851093"/>
            <a:ext cx="2699651" cy="571787"/>
          </a:xfrm>
          <a:prstGeom prst="rect">
            <a:avLst/>
          </a:prstGeom>
        </p:spPr>
      </p:pic>
      <p:pic>
        <p:nvPicPr>
          <p:cNvPr id="17" name="Picture 27" descr="Monash_logo_rgb">
            <a:extLst>
              <a:ext uri="{FF2B5EF4-FFF2-40B4-BE49-F238E27FC236}">
                <a16:creationId xmlns:a16="http://schemas.microsoft.com/office/drawing/2014/main" id="{D3CB811C-9708-4361-8B95-38243BB53E7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10304" y="615113"/>
            <a:ext cx="3230001" cy="36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About Safer Care Victoria | Better Safer Care">
            <a:extLst>
              <a:ext uri="{FF2B5EF4-FFF2-40B4-BE49-F238E27FC236}">
                <a16:creationId xmlns:a16="http://schemas.microsoft.com/office/drawing/2014/main" id="{E85E8A1E-F4A1-46F9-8E85-F62CEE9220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09952" y="3638431"/>
            <a:ext cx="2374328" cy="10365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E10BAB-1FE6-4EBD-BD68-0F86E0561FE0}"/>
              </a:ext>
            </a:extLst>
          </p:cNvPr>
          <p:cNvPicPr>
            <a:picLocks noChangeAspect="1"/>
          </p:cNvPicPr>
          <p:nvPr/>
        </p:nvPicPr>
        <p:blipFill>
          <a:blip r:embed="rId16"/>
          <a:stretch>
            <a:fillRect/>
          </a:stretch>
        </p:blipFill>
        <p:spPr>
          <a:xfrm>
            <a:off x="5469914" y="5380419"/>
            <a:ext cx="2672228" cy="1405075"/>
          </a:xfrm>
          <a:prstGeom prst="rect">
            <a:avLst/>
          </a:prstGeom>
        </p:spPr>
      </p:pic>
      <p:pic>
        <p:nvPicPr>
          <p:cNvPr id="7" name="Picture 6">
            <a:extLst>
              <a:ext uri="{FF2B5EF4-FFF2-40B4-BE49-F238E27FC236}">
                <a16:creationId xmlns:a16="http://schemas.microsoft.com/office/drawing/2014/main" id="{54CF829A-3F59-411F-9BCC-6AE057F72E4A}"/>
              </a:ext>
            </a:extLst>
          </p:cNvPr>
          <p:cNvPicPr>
            <a:picLocks noChangeAspect="1"/>
          </p:cNvPicPr>
          <p:nvPr/>
        </p:nvPicPr>
        <p:blipFill>
          <a:blip r:embed="rId17"/>
          <a:stretch>
            <a:fillRect/>
          </a:stretch>
        </p:blipFill>
        <p:spPr>
          <a:xfrm>
            <a:off x="5553195" y="4458418"/>
            <a:ext cx="1001804" cy="1001804"/>
          </a:xfrm>
          <a:prstGeom prst="rect">
            <a:avLst/>
          </a:prstGeom>
        </p:spPr>
      </p:pic>
      <p:pic>
        <p:nvPicPr>
          <p:cNvPr id="23" name="Picture 4" descr="Image result">
            <a:extLst>
              <a:ext uri="{FF2B5EF4-FFF2-40B4-BE49-F238E27FC236}">
                <a16:creationId xmlns:a16="http://schemas.microsoft.com/office/drawing/2014/main" id="{CD90D478-CE3B-47A3-AA99-E7DDFB46EA3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510419" y="5634081"/>
            <a:ext cx="1833346" cy="7299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mage result for nsw department of education logo">
            <a:extLst>
              <a:ext uri="{FF2B5EF4-FFF2-40B4-BE49-F238E27FC236}">
                <a16:creationId xmlns:a16="http://schemas.microsoft.com/office/drawing/2014/main" id="{FA17A8D5-E16F-4C1A-8A2B-65794069C96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18383" y="4697626"/>
            <a:ext cx="2017418" cy="6143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ydney Children's Hospitals Network | care, advocacy, research ...">
            <a:extLst>
              <a:ext uri="{FF2B5EF4-FFF2-40B4-BE49-F238E27FC236}">
                <a16:creationId xmlns:a16="http://schemas.microsoft.com/office/drawing/2014/main" id="{8B42BA3F-2407-4EB0-9465-3F126B74692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82517" y="2235983"/>
            <a:ext cx="2650093" cy="1004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9605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921" y="176353"/>
            <a:ext cx="10515600" cy="1325563"/>
          </a:xfrm>
        </p:spPr>
        <p:txBody>
          <a:bodyPr/>
          <a:lstStyle/>
          <a:p>
            <a:r>
              <a:rPr lang="en-GB" dirty="0"/>
              <a:t>Local experiences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5276166"/>
              </p:ext>
            </p:extLst>
          </p:nvPr>
        </p:nvGraphicFramePr>
        <p:xfrm>
          <a:off x="838200" y="1682497"/>
          <a:ext cx="10515600" cy="4494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7837" y="2581688"/>
            <a:ext cx="2606129" cy="150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9073" y="268224"/>
            <a:ext cx="2035448" cy="1368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3037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161"/>
            <a:ext cx="10515600" cy="1325563"/>
          </a:xfrm>
        </p:spPr>
        <p:txBody>
          <a:bodyPr/>
          <a:lstStyle/>
          <a:p>
            <a:r>
              <a:rPr lang="en-GB" dirty="0"/>
              <a:t>Example in practice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5314668"/>
              </p:ext>
            </p:extLst>
          </p:nvPr>
        </p:nvGraphicFramePr>
        <p:xfrm>
          <a:off x="338328" y="1255776"/>
          <a:ext cx="11561064" cy="4852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52488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57200" y="148132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Roboto" panose="02000000000000000000" pitchFamily="2" charset="0"/>
                <a:ea typeface="Roboto" panose="02000000000000000000" pitchFamily="2" charset="0"/>
                <a:cs typeface="+mn-cs"/>
              </a:defRPr>
            </a:lvl1pPr>
            <a:lvl2pPr marL="460375" indent="-236538" algn="l" defTabSz="914400" rtl="0" eaLnBrk="1" latinLnBrk="0" hangingPunct="1">
              <a:lnSpc>
                <a:spcPct val="90000"/>
              </a:lnSpc>
              <a:spcBef>
                <a:spcPts val="500"/>
              </a:spcBef>
              <a:buFont typeface="Roboto Condensed" panose="02000000000000000000"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rgbClr val="FF0000"/>
              </a:solidFill>
            </a:endParaRPr>
          </a:p>
          <a:p>
            <a:endParaRPr lang="en-GB" dirty="0">
              <a:solidFill>
                <a:srgbClr val="FF0000"/>
              </a:solidFill>
            </a:endParaRPr>
          </a:p>
          <a:p>
            <a:r>
              <a:rPr lang="en-GB" dirty="0"/>
              <a:t>Suffolk: East and West different models</a:t>
            </a:r>
          </a:p>
          <a:p>
            <a:r>
              <a:rPr lang="en-GB" dirty="0"/>
              <a:t>Neuropsychology offer</a:t>
            </a:r>
          </a:p>
          <a:p>
            <a:pPr lvl="1"/>
            <a:r>
              <a:rPr lang="en-GB" dirty="0"/>
              <a:t>Remote</a:t>
            </a:r>
          </a:p>
          <a:p>
            <a:pPr lvl="1"/>
            <a:r>
              <a:rPr lang="en-GB" dirty="0"/>
              <a:t>F2F Home visit</a:t>
            </a:r>
          </a:p>
          <a:p>
            <a:pPr lvl="1"/>
            <a:r>
              <a:rPr lang="en-GB" dirty="0"/>
              <a:t>F2F Clinic (West only)</a:t>
            </a:r>
          </a:p>
          <a:p>
            <a:r>
              <a:rPr lang="en-GB" dirty="0"/>
              <a:t>Pros and Cons crib-sheet</a:t>
            </a:r>
          </a:p>
          <a:p>
            <a:pPr lvl="1"/>
            <a:endParaRPr lang="en-GB" dirty="0">
              <a:solidFill>
                <a:srgbClr val="FF0000"/>
              </a:solidFill>
            </a:endParaRPr>
          </a:p>
          <a:p>
            <a:pPr lvl="1"/>
            <a:endParaRPr lang="en-GB" dirty="0">
              <a:solidFill>
                <a:srgbClr val="FF0000"/>
              </a:solidFill>
            </a:endParaRPr>
          </a:p>
        </p:txBody>
      </p:sp>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Local experiences</a:t>
            </a:r>
            <a:endParaRPr lang="en-GB" dirty="0"/>
          </a:p>
        </p:txBody>
      </p:sp>
      <p:pic>
        <p:nvPicPr>
          <p:cNvPr id="6" name="Picture 5">
            <a:extLst>
              <a:ext uri="{FF2B5EF4-FFF2-40B4-BE49-F238E27FC236}">
                <a16:creationId xmlns:a16="http://schemas.microsoft.com/office/drawing/2014/main" id="{0F213F89-30C3-4225-84DA-F05AE85091E6}"/>
              </a:ext>
            </a:extLst>
          </p:cNvPr>
          <p:cNvPicPr>
            <a:picLocks noChangeAspect="1"/>
          </p:cNvPicPr>
          <p:nvPr/>
        </p:nvPicPr>
        <p:blipFill>
          <a:blip r:embed="rId2"/>
          <a:stretch>
            <a:fillRect/>
          </a:stretch>
        </p:blipFill>
        <p:spPr>
          <a:xfrm>
            <a:off x="8045936" y="302388"/>
            <a:ext cx="2609850" cy="1752600"/>
          </a:xfrm>
          <a:prstGeom prst="rect">
            <a:avLst/>
          </a:prstGeom>
        </p:spPr>
      </p:pic>
      <p:pic>
        <p:nvPicPr>
          <p:cNvPr id="7" name="Picture 6">
            <a:extLst>
              <a:ext uri="{FF2B5EF4-FFF2-40B4-BE49-F238E27FC236}">
                <a16:creationId xmlns:a16="http://schemas.microsoft.com/office/drawing/2014/main" id="{4CF84BDE-7171-4BC7-9A6E-B3EB39603F6E}"/>
              </a:ext>
            </a:extLst>
          </p:cNvPr>
          <p:cNvPicPr>
            <a:picLocks noChangeAspect="1"/>
          </p:cNvPicPr>
          <p:nvPr/>
        </p:nvPicPr>
        <p:blipFill>
          <a:blip r:embed="rId3"/>
          <a:stretch>
            <a:fillRect/>
          </a:stretch>
        </p:blipFill>
        <p:spPr>
          <a:xfrm>
            <a:off x="7705331" y="2864812"/>
            <a:ext cx="3047991" cy="3291830"/>
          </a:xfrm>
          <a:prstGeom prst="rect">
            <a:avLst/>
          </a:prstGeom>
        </p:spPr>
      </p:pic>
    </p:spTree>
    <p:extLst>
      <p:ext uri="{BB962C8B-B14F-4D97-AF65-F5344CB8AC3E}">
        <p14:creationId xmlns:p14="http://schemas.microsoft.com/office/powerpoint/2010/main" val="19419503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52" y="304800"/>
            <a:ext cx="9826752" cy="631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0873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232" y="438913"/>
            <a:ext cx="9297099" cy="625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2467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E6901-E9FC-4707-9DF5-2C64357795B3}"/>
              </a:ext>
            </a:extLst>
          </p:cNvPr>
          <p:cNvSpPr>
            <a:spLocks noGrp="1"/>
          </p:cNvSpPr>
          <p:nvPr>
            <p:ph idx="1"/>
          </p:nvPr>
        </p:nvSpPr>
        <p:spPr>
          <a:xfrm>
            <a:off x="335360" y="1524929"/>
            <a:ext cx="11521280" cy="4482362"/>
          </a:xfrm>
        </p:spPr>
        <p:txBody>
          <a:bodyPr>
            <a:normAutofit/>
          </a:bodyPr>
          <a:lstStyle/>
          <a:p>
            <a:pPr lvl="1"/>
            <a:r>
              <a:rPr lang="en-GB" dirty="0"/>
              <a:t>PPE: test manipulation &amp; audibility (F2F)</a:t>
            </a:r>
          </a:p>
          <a:p>
            <a:pPr lvl="1"/>
            <a:r>
              <a:rPr lang="en-GB" dirty="0"/>
              <a:t>Screen sharing not matching paper (</a:t>
            </a:r>
            <a:r>
              <a:rPr lang="en-GB" dirty="0" err="1"/>
              <a:t>eg</a:t>
            </a:r>
            <a:r>
              <a:rPr lang="en-GB" dirty="0"/>
              <a:t> ACE-III)</a:t>
            </a:r>
          </a:p>
          <a:p>
            <a:pPr lvl="1"/>
            <a:r>
              <a:rPr lang="en-GB" dirty="0"/>
              <a:t>“Lots of preparation to work up to the assessment”</a:t>
            </a:r>
          </a:p>
          <a:p>
            <a:pPr lvl="1"/>
            <a:r>
              <a:rPr lang="en-GB" dirty="0" err="1"/>
              <a:t>eg</a:t>
            </a:r>
            <a:r>
              <a:rPr lang="en-GB" dirty="0"/>
              <a:t> start with an interview video, then an ACE-III, then neuro</a:t>
            </a:r>
          </a:p>
          <a:p>
            <a:pPr lvl="1"/>
            <a:r>
              <a:rPr lang="en-GB" dirty="0"/>
              <a:t>“It’s exhausting”</a:t>
            </a:r>
          </a:p>
          <a:p>
            <a:pPr lvl="1"/>
            <a:r>
              <a:rPr lang="en-GB" dirty="0"/>
              <a:t>Can’t ‘control’ session: screen used, prompts etc</a:t>
            </a:r>
          </a:p>
          <a:p>
            <a:pPr lvl="1"/>
            <a:r>
              <a:rPr lang="en-GB" dirty="0"/>
              <a:t>Not being physically present to keep someone on track and motivated led to some giving up more quickly</a:t>
            </a:r>
          </a:p>
          <a:p>
            <a:pPr lvl="1"/>
            <a:r>
              <a:rPr lang="en-GB" dirty="0"/>
              <a:t>Value of a knowledgeable manager &amp; a good team for triage, discussion and practicing testing remotely</a:t>
            </a:r>
          </a:p>
          <a:p>
            <a:pPr lvl="1"/>
            <a:endParaRPr lang="en-GB" dirty="0">
              <a:solidFill>
                <a:srgbClr val="FF0000"/>
              </a:solidFill>
            </a:endParaRPr>
          </a:p>
          <a:p>
            <a:endParaRPr lang="en-GB" dirty="0"/>
          </a:p>
        </p:txBody>
      </p:sp>
      <p:sp>
        <p:nvSpPr>
          <p:cNvPr id="3" name="Title 2">
            <a:extLst>
              <a:ext uri="{FF2B5EF4-FFF2-40B4-BE49-F238E27FC236}">
                <a16:creationId xmlns:a16="http://schemas.microsoft.com/office/drawing/2014/main" id="{AF24EC3F-0640-452E-9B69-C3B6233BF5DA}"/>
              </a:ext>
            </a:extLst>
          </p:cNvPr>
          <p:cNvSpPr>
            <a:spLocks noGrp="1"/>
          </p:cNvSpPr>
          <p:nvPr>
            <p:ph type="title"/>
          </p:nvPr>
        </p:nvSpPr>
        <p:spPr/>
        <p:txBody>
          <a:bodyPr>
            <a:normAutofit/>
          </a:bodyPr>
          <a:lstStyle/>
          <a:p>
            <a:r>
              <a:rPr lang="en-GB" dirty="0">
                <a:solidFill>
                  <a:schemeClr val="tx1"/>
                </a:solidFill>
              </a:rPr>
              <a:t>Staff experiences</a:t>
            </a:r>
          </a:p>
        </p:txBody>
      </p:sp>
      <p:pic>
        <p:nvPicPr>
          <p:cNvPr id="4" name="Picture 2">
            <a:extLst>
              <a:ext uri="{FF2B5EF4-FFF2-40B4-BE49-F238E27FC236}">
                <a16:creationId xmlns:a16="http://schemas.microsoft.com/office/drawing/2014/main" id="{E627CDBB-4F47-47CF-BBBF-7160DD9402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71" b="23774"/>
          <a:stretch/>
        </p:blipFill>
        <p:spPr bwMode="auto">
          <a:xfrm>
            <a:off x="6985000" y="167347"/>
            <a:ext cx="5207000" cy="135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677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F7C0C00B-A9D8-49E1-8394-C5C586551F02}"/>
              </a:ext>
            </a:extLst>
          </p:cNvPr>
          <p:cNvSpPr txBox="1">
            <a:spLocks/>
          </p:cNvSpPr>
          <p:nvPr/>
        </p:nvSpPr>
        <p:spPr>
          <a:xfrm>
            <a:off x="457200" y="1632220"/>
            <a:ext cx="10003536" cy="437507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Some have declined a video appointment, preferring to wait for a F2F.</a:t>
            </a:r>
          </a:p>
          <a:p>
            <a:r>
              <a:rPr lang="en-GB" dirty="0"/>
              <a:t>“Definitely preferred computer” reduced performance anxiety &amp; travel (3 hours)</a:t>
            </a:r>
          </a:p>
          <a:p>
            <a:r>
              <a:rPr lang="en-GB" dirty="0"/>
              <a:t>“it felt like she was in the room rather than online… (clinician) helped her to feel at ease”</a:t>
            </a:r>
          </a:p>
          <a:p>
            <a:r>
              <a:rPr lang="en-GB" dirty="0"/>
              <a:t>“</a:t>
            </a:r>
            <a:r>
              <a:rPr lang="en-GB" dirty="0" err="1"/>
              <a:t>very,very</a:t>
            </a:r>
            <a:r>
              <a:rPr lang="en-GB" dirty="0"/>
              <a:t> good, very nice… informative…knew what she was talking about”</a:t>
            </a:r>
          </a:p>
          <a:p>
            <a:r>
              <a:rPr lang="en-GB" dirty="0"/>
              <a:t>felt that face-to-face might be easier for clinicians to pick up on emotions, body language and for there to be more discussion</a:t>
            </a:r>
          </a:p>
          <a:p>
            <a:r>
              <a:rPr lang="en-GB" dirty="0"/>
              <a:t>Had to use the mobile “not ideal we couldn’t see each other fully”</a:t>
            </a:r>
          </a:p>
          <a:p>
            <a:r>
              <a:rPr lang="en-GB" dirty="0"/>
              <a:t>How will you deliver bad news online?</a:t>
            </a:r>
          </a:p>
        </p:txBody>
      </p:sp>
      <p:sp>
        <p:nvSpPr>
          <p:cNvPr id="6" name="Title 2">
            <a:extLst>
              <a:ext uri="{FF2B5EF4-FFF2-40B4-BE49-F238E27FC236}">
                <a16:creationId xmlns:a16="http://schemas.microsoft.com/office/drawing/2014/main" id="{BD08FA1A-3B42-4EEB-B55B-107B87572A68}"/>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Patient experiences</a:t>
            </a:r>
            <a:endParaRPr lang="en-GB" dirty="0"/>
          </a:p>
        </p:txBody>
      </p:sp>
      <p:pic>
        <p:nvPicPr>
          <p:cNvPr id="7" name="Picture 2">
            <a:extLst>
              <a:ext uri="{FF2B5EF4-FFF2-40B4-BE49-F238E27FC236}">
                <a16:creationId xmlns:a16="http://schemas.microsoft.com/office/drawing/2014/main" id="{68B70DC3-2949-4318-89EE-06D321377F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26671" r="10128" b="23774"/>
          <a:stretch/>
        </p:blipFill>
        <p:spPr bwMode="auto">
          <a:xfrm>
            <a:off x="8686800" y="60056"/>
            <a:ext cx="3168352" cy="135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680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A0BD94-11DC-4F33-9AB1-CBA36CE2D08B}"/>
              </a:ext>
            </a:extLst>
          </p:cNvPr>
          <p:cNvSpPr>
            <a:spLocks noGrp="1"/>
          </p:cNvSpPr>
          <p:nvPr>
            <p:ph type="title"/>
          </p:nvPr>
        </p:nvSpPr>
        <p:spPr>
          <a:xfrm>
            <a:off x="966952" y="1204108"/>
            <a:ext cx="2669406" cy="1781175"/>
          </a:xfrm>
        </p:spPr>
        <p:txBody>
          <a:bodyPr>
            <a:normAutofit/>
          </a:bodyPr>
          <a:lstStyle/>
          <a:p>
            <a:r>
              <a:rPr lang="en-AU" sz="3200" b="1" dirty="0">
                <a:solidFill>
                  <a:srgbClr val="FFFFFF"/>
                </a:solidFill>
              </a:rPr>
              <a:t>Webinar Schedule</a:t>
            </a:r>
          </a:p>
        </p:txBody>
      </p:sp>
      <p:graphicFrame>
        <p:nvGraphicFramePr>
          <p:cNvPr id="8" name="Content Placeholder 4">
            <a:extLst>
              <a:ext uri="{FF2B5EF4-FFF2-40B4-BE49-F238E27FC236}">
                <a16:creationId xmlns:a16="http://schemas.microsoft.com/office/drawing/2014/main" id="{207738F5-14A7-4756-A0CA-166A256CD086}"/>
              </a:ext>
            </a:extLst>
          </p:cNvPr>
          <p:cNvGraphicFramePr>
            <a:graphicFrameLocks/>
          </p:cNvGraphicFramePr>
          <p:nvPr>
            <p:extLst>
              <p:ext uri="{D42A27DB-BD31-4B8C-83A1-F6EECF244321}">
                <p14:modId xmlns:p14="http://schemas.microsoft.com/office/powerpoint/2010/main" val="146972424"/>
              </p:ext>
            </p:extLst>
          </p:nvPr>
        </p:nvGraphicFramePr>
        <p:xfrm>
          <a:off x="4690466" y="800869"/>
          <a:ext cx="6883207" cy="6212869"/>
        </p:xfrm>
        <a:graphic>
          <a:graphicData uri="http://schemas.openxmlformats.org/drawingml/2006/table">
            <a:tbl>
              <a:tblPr firstRow="1" bandRow="1">
                <a:tableStyleId>{9D7B26C5-4107-4FEC-AEDC-1716B250A1EF}</a:tableStyleId>
              </a:tblPr>
              <a:tblGrid>
                <a:gridCol w="1968088">
                  <a:extLst>
                    <a:ext uri="{9D8B030D-6E8A-4147-A177-3AD203B41FA5}">
                      <a16:colId xmlns:a16="http://schemas.microsoft.com/office/drawing/2014/main" val="225315922"/>
                    </a:ext>
                  </a:extLst>
                </a:gridCol>
                <a:gridCol w="4915119">
                  <a:extLst>
                    <a:ext uri="{9D8B030D-6E8A-4147-A177-3AD203B41FA5}">
                      <a16:colId xmlns:a16="http://schemas.microsoft.com/office/drawing/2014/main" val="2720293713"/>
                    </a:ext>
                  </a:extLst>
                </a:gridCol>
              </a:tblGrid>
              <a:tr h="378147">
                <a:tc>
                  <a:txBody>
                    <a:bodyPr/>
                    <a:lstStyle/>
                    <a:p>
                      <a:r>
                        <a:rPr lang="en-AU" sz="1700" dirty="0"/>
                        <a:t>Time</a:t>
                      </a:r>
                    </a:p>
                  </a:txBody>
                  <a:tcPr marL="85942" marR="85942" marT="42971" marB="42971"/>
                </a:tc>
                <a:tc>
                  <a:txBody>
                    <a:bodyPr/>
                    <a:lstStyle/>
                    <a:p>
                      <a:r>
                        <a:rPr lang="en-AU" sz="1700" dirty="0"/>
                        <a:t>Content and Presenter</a:t>
                      </a:r>
                    </a:p>
                  </a:txBody>
                  <a:tcPr marL="85942" marR="85942" marT="42971" marB="42971"/>
                </a:tc>
                <a:extLst>
                  <a:ext uri="{0D108BD9-81ED-4DB2-BD59-A6C34878D82A}">
                    <a16:rowId xmlns:a16="http://schemas.microsoft.com/office/drawing/2014/main" val="2230781789"/>
                  </a:ext>
                </a:extLst>
              </a:tr>
              <a:tr h="635974">
                <a:tc>
                  <a:txBody>
                    <a:bodyPr/>
                    <a:lstStyle/>
                    <a:p>
                      <a:r>
                        <a:rPr lang="en-AU" sz="1700" dirty="0"/>
                        <a:t>9.00am</a:t>
                      </a:r>
                    </a:p>
                  </a:txBody>
                  <a:tcPr marL="85942" marR="85942" marT="42971" marB="429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Introduction</a:t>
                      </a:r>
                    </a:p>
                  </a:txBody>
                  <a:tcPr marL="85942" marR="85942" marT="42971" marB="42971"/>
                </a:tc>
                <a:extLst>
                  <a:ext uri="{0D108BD9-81ED-4DB2-BD59-A6C34878D82A}">
                    <a16:rowId xmlns:a16="http://schemas.microsoft.com/office/drawing/2014/main" val="2354029191"/>
                  </a:ext>
                </a:extLst>
              </a:tr>
              <a:tr h="683814">
                <a:tc>
                  <a:txBody>
                    <a:bodyPr/>
                    <a:lstStyle/>
                    <a:p>
                      <a:r>
                        <a:rPr lang="en-AU" sz="1700" dirty="0"/>
                        <a:t>9.15am-9.35am</a:t>
                      </a:r>
                    </a:p>
                  </a:txBody>
                  <a:tcPr marL="85942" marR="85942" marT="42971" marB="429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What is Teleneuropsychology?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Models of TeleNeuropsychology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Evidenced Based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Rene Stolwyk</a:t>
                      </a:r>
                    </a:p>
                    <a:p>
                      <a:endParaRPr lang="en-AU" sz="1700" dirty="0"/>
                    </a:p>
                  </a:txBody>
                  <a:tcPr marL="85942" marR="85942" marT="42971" marB="42971"/>
                </a:tc>
                <a:extLst>
                  <a:ext uri="{0D108BD9-81ED-4DB2-BD59-A6C34878D82A}">
                    <a16:rowId xmlns:a16="http://schemas.microsoft.com/office/drawing/2014/main" val="492565190"/>
                  </a:ext>
                </a:extLst>
              </a:tr>
              <a:tr h="635974">
                <a:tc>
                  <a:txBody>
                    <a:bodyPr/>
                    <a:lstStyle/>
                    <a:p>
                      <a:r>
                        <a:rPr lang="en-AU" sz="1700" dirty="0"/>
                        <a:t>9.35am-9.55am</a:t>
                      </a:r>
                    </a:p>
                  </a:txBody>
                  <a:tcPr marL="85942" marR="85942" marT="42971" marB="42971"/>
                </a:tc>
                <a:tc>
                  <a:txBody>
                    <a:bodyPr/>
                    <a:lstStyle/>
                    <a:p>
                      <a:r>
                        <a:rPr lang="en-AU" sz="1700" dirty="0"/>
                        <a:t>General Principles of TeleNeuropsychology Practice</a:t>
                      </a:r>
                    </a:p>
                    <a:p>
                      <a:r>
                        <a:rPr lang="en-AU" sz="1700" dirty="0"/>
                        <a:t>Risks and Benefits</a:t>
                      </a:r>
                    </a:p>
                    <a:p>
                      <a:r>
                        <a:rPr lang="en-AU" sz="1700" dirty="0"/>
                        <a:t>Special Considerations</a:t>
                      </a:r>
                    </a:p>
                    <a:p>
                      <a:r>
                        <a:rPr lang="en-AU" sz="1700" dirty="0"/>
                        <a:t>Wendy Kelso</a:t>
                      </a:r>
                    </a:p>
                  </a:txBody>
                  <a:tcPr marL="85942" marR="85942" marT="42971" marB="42971"/>
                </a:tc>
                <a:extLst>
                  <a:ext uri="{0D108BD9-81ED-4DB2-BD59-A6C34878D82A}">
                    <a16:rowId xmlns:a16="http://schemas.microsoft.com/office/drawing/2014/main" val="2407262955"/>
                  </a:ext>
                </a:extLst>
              </a:tr>
              <a:tr h="635974">
                <a:tc>
                  <a:txBody>
                    <a:bodyPr/>
                    <a:lstStyle/>
                    <a:p>
                      <a:r>
                        <a:rPr lang="en-AU" sz="1700" dirty="0"/>
                        <a:t>9.55am-10am</a:t>
                      </a:r>
                    </a:p>
                  </a:txBody>
                  <a:tcPr marL="85942" marR="85942" marT="42971" marB="42971"/>
                </a:tc>
                <a:tc>
                  <a:txBody>
                    <a:bodyPr/>
                    <a:lstStyle/>
                    <a:p>
                      <a:r>
                        <a:rPr lang="en-AU" sz="1700" dirty="0"/>
                        <a:t>The Australian Experience</a:t>
                      </a:r>
                    </a:p>
                    <a:p>
                      <a:r>
                        <a:rPr lang="en-AU" sz="1700" dirty="0"/>
                        <a:t>Rene Stolwyk and Wendy Kelso</a:t>
                      </a:r>
                    </a:p>
                  </a:txBody>
                  <a:tcPr marL="85942" marR="85942" marT="42971" marB="42971"/>
                </a:tc>
                <a:extLst>
                  <a:ext uri="{0D108BD9-81ED-4DB2-BD59-A6C34878D82A}">
                    <a16:rowId xmlns:a16="http://schemas.microsoft.com/office/drawing/2014/main" val="1013459371"/>
                  </a:ext>
                </a:extLst>
              </a:tr>
              <a:tr h="409075">
                <a:tc>
                  <a:txBody>
                    <a:bodyPr/>
                    <a:lstStyle/>
                    <a:p>
                      <a:r>
                        <a:rPr lang="en-AU" sz="1700" dirty="0"/>
                        <a:t>10am-10.20am</a:t>
                      </a:r>
                    </a:p>
                  </a:txBody>
                  <a:tcPr marL="85942" marR="85942" marT="42971" marB="429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Local experience – Julia Cook and Rebecca Poz</a:t>
                      </a:r>
                    </a:p>
                  </a:txBody>
                  <a:tcPr marL="85942" marR="85942" marT="42971" marB="42971"/>
                </a:tc>
                <a:extLst>
                  <a:ext uri="{0D108BD9-81ED-4DB2-BD59-A6C34878D82A}">
                    <a16:rowId xmlns:a16="http://schemas.microsoft.com/office/drawing/2014/main" val="1039001991"/>
                  </a:ext>
                </a:extLst>
              </a:tr>
              <a:tr h="635974">
                <a:tc>
                  <a:txBody>
                    <a:bodyPr/>
                    <a:lstStyle/>
                    <a:p>
                      <a:r>
                        <a:rPr lang="en-AU" sz="1700" dirty="0"/>
                        <a:t>10.20am – 10:50am</a:t>
                      </a:r>
                    </a:p>
                  </a:txBody>
                  <a:tcPr marL="85942" marR="85942" marT="42971" marB="429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Julia Cook and Rebecca Poz</a:t>
                      </a:r>
                    </a:p>
                  </a:txBody>
                  <a:tcPr marL="85942" marR="85942" marT="42971" marB="42971"/>
                </a:tc>
                <a:extLst>
                  <a:ext uri="{0D108BD9-81ED-4DB2-BD59-A6C34878D82A}">
                    <a16:rowId xmlns:a16="http://schemas.microsoft.com/office/drawing/2014/main" val="2212312534"/>
                  </a:ext>
                </a:extLst>
              </a:tr>
              <a:tr h="635974">
                <a:tc>
                  <a:txBody>
                    <a:bodyPr/>
                    <a:lstStyle/>
                    <a:p>
                      <a:r>
                        <a:rPr lang="en-AU" sz="1700" dirty="0"/>
                        <a:t>10.50am</a:t>
                      </a:r>
                    </a:p>
                  </a:txBody>
                  <a:tcPr marL="85942" marR="85942" marT="42971" marB="429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Conclusions and Future Directions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700" dirty="0"/>
                        <a:t>Session Close</a:t>
                      </a:r>
                    </a:p>
                  </a:txBody>
                  <a:tcPr marL="85942" marR="85942" marT="42971" marB="42971"/>
                </a:tc>
                <a:extLst>
                  <a:ext uri="{0D108BD9-81ED-4DB2-BD59-A6C34878D82A}">
                    <a16:rowId xmlns:a16="http://schemas.microsoft.com/office/drawing/2014/main" val="3159572201"/>
                  </a:ext>
                </a:extLst>
              </a:tr>
              <a:tr h="378147">
                <a:tc>
                  <a:txBody>
                    <a:bodyPr/>
                    <a:lstStyle/>
                    <a:p>
                      <a:endParaRPr lang="en-AU" sz="1700" dirty="0"/>
                    </a:p>
                  </a:txBody>
                  <a:tcPr marL="85942" marR="85942" marT="42971" marB="429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700" dirty="0"/>
                    </a:p>
                  </a:txBody>
                  <a:tcPr marL="85942" marR="85942" marT="42971" marB="42971"/>
                </a:tc>
                <a:extLst>
                  <a:ext uri="{0D108BD9-81ED-4DB2-BD59-A6C34878D82A}">
                    <a16:rowId xmlns:a16="http://schemas.microsoft.com/office/drawing/2014/main" val="3532112703"/>
                  </a:ext>
                </a:extLst>
              </a:tr>
            </a:tbl>
          </a:graphicData>
        </a:graphic>
      </p:graphicFrame>
    </p:spTree>
    <p:extLst>
      <p:ext uri="{BB962C8B-B14F-4D97-AF65-F5344CB8AC3E}">
        <p14:creationId xmlns:p14="http://schemas.microsoft.com/office/powerpoint/2010/main" val="42591346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66008EC9-8163-4B03-9529-2ADC3674E16F}"/>
              </a:ext>
            </a:extLst>
          </p:cNvPr>
          <p:cNvSpPr txBox="1">
            <a:spLocks/>
          </p:cNvSpPr>
          <p:nvPr/>
        </p:nvSpPr>
        <p:spPr>
          <a:xfrm>
            <a:off x="457200" y="1484313"/>
            <a:ext cx="10344912" cy="4522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‘Memory Patients’ and Legal issues?</a:t>
            </a:r>
          </a:p>
          <a:p>
            <a:r>
              <a:rPr lang="en-GB" sz="2400" dirty="0"/>
              <a:t>Court of Protection: “litigants in the </a:t>
            </a:r>
            <a:r>
              <a:rPr lang="en-GB" sz="2400" dirty="0" err="1"/>
              <a:t>CoP</a:t>
            </a:r>
            <a:r>
              <a:rPr lang="en-GB" sz="2400" dirty="0"/>
              <a:t> are right in the vanguard of this awful pandemic”</a:t>
            </a:r>
          </a:p>
          <a:p>
            <a:r>
              <a:rPr lang="en-GB" sz="2400" dirty="0">
                <a:hlinkClick r:id="rId2"/>
              </a:rPr>
              <a:t>https://www.judiciary.uk/wp-content/uploads/2020/03/13-March-2020-Court-of-Protection-Guidance-from-the-Hon-Mr-Justice-Hayden.pdf</a:t>
            </a:r>
            <a:endParaRPr lang="en-GB" sz="2400" dirty="0"/>
          </a:p>
          <a:p>
            <a:r>
              <a:rPr lang="en-GB" sz="2400" dirty="0"/>
              <a:t>“I think it is prudent to indicate that visits should only be made to P where that it is assessed as </a:t>
            </a:r>
            <a:r>
              <a:rPr lang="en-GB" sz="2400" b="1" dirty="0"/>
              <a:t>absolutely necessary</a:t>
            </a:r>
            <a:r>
              <a:rPr lang="en-GB" sz="2400" dirty="0"/>
              <a:t>. Alternative arrangements should always be considered first, such as telephone, facetime and skype conferencing” The Hon Mr Justice Hayden, 2020</a:t>
            </a:r>
          </a:p>
          <a:p>
            <a:r>
              <a:rPr lang="en-GB" sz="2400" dirty="0">
                <a:hlinkClick r:id="rId3"/>
              </a:rPr>
              <a:t>The importance of maintaining the Rule of Law in the Civil Courts during COVID-19</a:t>
            </a:r>
            <a:endParaRPr lang="en-GB" sz="2400" dirty="0"/>
          </a:p>
          <a:p>
            <a:endParaRPr lang="en-GB" dirty="0"/>
          </a:p>
        </p:txBody>
      </p:sp>
      <p:pic>
        <p:nvPicPr>
          <p:cNvPr id="5" name="Picture 2" descr="Court of Protection Solicitors in Dorset and Somerset | Humphries Kirk">
            <a:extLst>
              <a:ext uri="{FF2B5EF4-FFF2-40B4-BE49-F238E27FC236}">
                <a16:creationId xmlns:a16="http://schemas.microsoft.com/office/drawing/2014/main" id="{31A3C162-8F4C-4F32-BBE8-7B71FAA5E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16632"/>
            <a:ext cx="3781425"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636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“We are always assessing, but don’t always test” (Cullum et al 2020 – “Risk Management for </a:t>
            </a:r>
            <a:r>
              <a:rPr lang="en-GB" dirty="0" err="1"/>
              <a:t>TeleNP</a:t>
            </a:r>
            <a:r>
              <a:rPr lang="en-GB" dirty="0"/>
              <a:t>” presentation)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37755611"/>
              </p:ext>
            </p:extLst>
          </p:nvPr>
        </p:nvGraphicFramePr>
        <p:xfrm>
          <a:off x="838200" y="2365249"/>
          <a:ext cx="10515600" cy="4108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16059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838200" y="712801"/>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838200" y="2060448"/>
            <a:ext cx="10515600" cy="4450079"/>
          </a:xfrm>
        </p:spPr>
        <p:txBody>
          <a:bodyPr>
            <a:normAutofit fontScale="70000" lnSpcReduction="20000"/>
          </a:bodyPr>
          <a:lstStyle/>
          <a:p>
            <a:r>
              <a:rPr lang="en-GB" dirty="0"/>
              <a:t>Clinical interview can often be conducted remotely regardless of testing possibilities</a:t>
            </a:r>
          </a:p>
          <a:p>
            <a:r>
              <a:rPr lang="en-GB" dirty="0"/>
              <a:t>Questionnaires to aid process where helpful</a:t>
            </a:r>
          </a:p>
          <a:p>
            <a:r>
              <a:rPr lang="en-GB" dirty="0"/>
              <a:t>Cautious interpretation</a:t>
            </a:r>
          </a:p>
          <a:p>
            <a:r>
              <a:rPr lang="en-GB" dirty="0"/>
              <a:t>Value of repeat/extended assessment – compare individual’s performance across time</a:t>
            </a:r>
          </a:p>
          <a:p>
            <a:r>
              <a:rPr lang="en-GB" dirty="0"/>
              <a:t>Value of practice (!!)</a:t>
            </a:r>
          </a:p>
          <a:p>
            <a:r>
              <a:rPr lang="en-GB" dirty="0"/>
              <a:t>Definitely not a ‘one size fits all’ approach e.g. more moderate/severe presentations</a:t>
            </a:r>
          </a:p>
          <a:p>
            <a:r>
              <a:rPr lang="en-GB" dirty="0"/>
              <a:t>Acknowledging environmental limitations</a:t>
            </a:r>
          </a:p>
          <a:p>
            <a:pPr lvl="1"/>
            <a:r>
              <a:rPr lang="en-GB" dirty="0"/>
              <a:t>Can’t direct eye gaze</a:t>
            </a:r>
          </a:p>
          <a:p>
            <a:pPr lvl="1"/>
            <a:r>
              <a:rPr lang="en-GB" dirty="0"/>
              <a:t>Disconnect from patient &amp; relative – direction of attention</a:t>
            </a:r>
          </a:p>
          <a:p>
            <a:pPr lvl="1"/>
            <a:r>
              <a:rPr lang="en-GB" dirty="0"/>
              <a:t>Risk of distraction despite best efforts of all</a:t>
            </a:r>
          </a:p>
          <a:p>
            <a:pPr lvl="1"/>
            <a:r>
              <a:rPr lang="en-GB" dirty="0"/>
              <a:t>May not be aware of e.g. patient pointing to stimuli, help from relative, writing things down, looking at items to provide assistance</a:t>
            </a:r>
          </a:p>
          <a:p>
            <a:pPr lvl="1"/>
            <a:r>
              <a:rPr lang="en-GB" dirty="0"/>
              <a:t>Need to be more obvious in terms of what you want the person to do; fewer cues from body language</a:t>
            </a:r>
          </a:p>
          <a:p>
            <a:pPr lvl="1"/>
            <a:r>
              <a:rPr lang="en-GB" dirty="0"/>
              <a:t>Camera angle if patient only using one camera –challenge for visuospatial tasks</a:t>
            </a:r>
          </a:p>
          <a:p>
            <a:pPr lvl="1"/>
            <a:r>
              <a:rPr lang="en-GB" dirty="0"/>
              <a:t>Platform interacts with dual document camera and webcam possibilities (e.g. </a:t>
            </a:r>
            <a:r>
              <a:rPr lang="en-GB" dirty="0" err="1"/>
              <a:t>Webex</a:t>
            </a:r>
            <a:r>
              <a:rPr lang="en-GB" dirty="0"/>
              <a:t>)</a:t>
            </a:r>
          </a:p>
          <a:p>
            <a:endParaRPr lang="en-GB" dirty="0"/>
          </a:p>
          <a:p>
            <a:endParaRPr lang="en-GB" dirty="0"/>
          </a:p>
          <a:p>
            <a:endParaRPr lang="en-GB" dirty="0"/>
          </a:p>
        </p:txBody>
      </p:sp>
    </p:spTree>
    <p:extLst>
      <p:ext uri="{BB962C8B-B14F-4D97-AF65-F5344CB8AC3E}">
        <p14:creationId xmlns:p14="http://schemas.microsoft.com/office/powerpoint/2010/main" val="19314790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6" y="617255"/>
            <a:ext cx="10515600" cy="1550684"/>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GB" dirty="0"/>
              <a:t>Potential tests</a:t>
            </a:r>
            <a:br>
              <a:rPr lang="en-GB" dirty="0"/>
            </a:br>
            <a:r>
              <a:rPr lang="en-GB" b="1" dirty="0"/>
              <a:t>Disclaimer: some, but not all of these have an evidence base</a:t>
            </a:r>
          </a:p>
        </p:txBody>
      </p:sp>
      <p:sp>
        <p:nvSpPr>
          <p:cNvPr id="4" name="TextBox 3"/>
          <p:cNvSpPr txBox="1"/>
          <p:nvPr/>
        </p:nvSpPr>
        <p:spPr>
          <a:xfrm>
            <a:off x="323528" y="6165304"/>
            <a:ext cx="8136904" cy="646331"/>
          </a:xfrm>
          <a:prstGeom prst="rect">
            <a:avLst/>
          </a:prstGeom>
          <a:noFill/>
        </p:spPr>
        <p:txBody>
          <a:bodyPr wrap="square" rtlCol="0">
            <a:spAutoFit/>
          </a:bodyPr>
          <a:lstStyle/>
          <a:p>
            <a:r>
              <a:rPr lang="en-GB" dirty="0"/>
              <a:t>Based on own clinical experience, Australian Dementia Network (2020), </a:t>
            </a:r>
            <a:r>
              <a:rPr lang="en-GB" dirty="0" err="1"/>
              <a:t>Brearly</a:t>
            </a:r>
            <a:r>
              <a:rPr lang="en-GB" dirty="0"/>
              <a:t> et al (2017), </a:t>
            </a:r>
            <a:r>
              <a:rPr lang="en-GB" dirty="0" err="1"/>
              <a:t>Marra</a:t>
            </a:r>
            <a:r>
              <a:rPr lang="en-GB" dirty="0"/>
              <a:t> et al., (2020)</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2197" y="113200"/>
            <a:ext cx="4292267" cy="100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44456" y="2121408"/>
            <a:ext cx="6980872" cy="4055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1248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0720" y="619656"/>
            <a:ext cx="8656319" cy="5557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8686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0968" y="609600"/>
            <a:ext cx="9082647" cy="551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46776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667169"/>
            <a:ext cx="10028810" cy="509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80836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a:lstStyle/>
          <a:p>
            <a:r>
              <a:rPr lang="en-GB" dirty="0"/>
              <a:t>Possibilities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16173306"/>
              </p:ext>
            </p:extLst>
          </p:nvPr>
        </p:nvGraphicFramePr>
        <p:xfrm>
          <a:off x="838200" y="2772699"/>
          <a:ext cx="10515600" cy="3404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75745187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320952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Video</a:t>
            </a:r>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3000659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GB" dirty="0"/>
              <a:t>Australian Dementia Network: Managing Memory Clinics during the COVID-19 pandemic: initial perspectives from the Australian Dementia Network Memory Clinics network. April 2020 </a:t>
            </a:r>
            <a:endParaRPr lang="en-GB" dirty="0">
              <a:solidFill>
                <a:schemeClr val="tx2"/>
              </a:solidFill>
            </a:endParaRPr>
          </a:p>
          <a:p>
            <a:r>
              <a:rPr lang="en-GB" dirty="0"/>
              <a:t>Division of Neuropsychology Guidance</a:t>
            </a:r>
          </a:p>
          <a:p>
            <a:r>
              <a:rPr lang="en-GB" dirty="0"/>
              <a:t>NHS E&amp;I – Memory Service Assessments: a new way of working</a:t>
            </a:r>
          </a:p>
          <a:p>
            <a:r>
              <a:rPr lang="en-GB" dirty="0"/>
              <a:t>London Clinical Networks - Guidance on remote working for memory services during COVID-19 </a:t>
            </a:r>
          </a:p>
          <a:p>
            <a:r>
              <a:rPr lang="en-GB" dirty="0"/>
              <a:t>Risk Management for </a:t>
            </a:r>
            <a:r>
              <a:rPr lang="en-GB" dirty="0" err="1"/>
              <a:t>Teleneuropsychology</a:t>
            </a:r>
            <a:r>
              <a:rPr lang="en-GB" dirty="0"/>
              <a:t>: </a:t>
            </a:r>
            <a:r>
              <a:rPr lang="en-GB" u="sng" dirty="0">
                <a:hlinkClick r:id="rId2"/>
              </a:rPr>
              <a:t>https://ce.nationalregister.org/wp-content/uploads/2020/04/Risk-Management-for-Teleneuropsychology.pdf</a:t>
            </a:r>
            <a:endParaRPr lang="en-GB" u="sng" dirty="0"/>
          </a:p>
          <a:p>
            <a:r>
              <a:rPr lang="en-GB" dirty="0"/>
              <a:t>Dementia Academy </a:t>
            </a:r>
            <a:r>
              <a:rPr lang="en-GB" u="sng" dirty="0">
                <a:hlinkClick r:id="rId3"/>
              </a:rPr>
              <a:t>https://dementiaacademy.co/resources/webinars-covid-19/</a:t>
            </a:r>
            <a:r>
              <a:rPr lang="en-GB" u="sng" dirty="0"/>
              <a:t> </a:t>
            </a:r>
            <a:r>
              <a:rPr lang="en-GB" dirty="0"/>
              <a:t>(</a:t>
            </a:r>
            <a:r>
              <a:rPr lang="en-GB" dirty="0" err="1"/>
              <a:t>inc</a:t>
            </a:r>
            <a:r>
              <a:rPr lang="en-GB" dirty="0"/>
              <a:t> remote cognitive screening – sensory impairment)</a:t>
            </a:r>
          </a:p>
          <a:p>
            <a:r>
              <a:rPr lang="en-GB" dirty="0" err="1"/>
              <a:t>Brearly</a:t>
            </a:r>
            <a:r>
              <a:rPr lang="en-GB" dirty="0"/>
              <a:t> et al., 2017 </a:t>
            </a:r>
            <a:r>
              <a:rPr lang="en-GB" dirty="0">
                <a:hlinkClick r:id="rId4"/>
              </a:rPr>
              <a:t>https://link.springer.com/article/10.1007/s11065-017-9349-1?shared-article-renderer</a:t>
            </a:r>
            <a:endParaRPr lang="en-GB" dirty="0"/>
          </a:p>
          <a:p>
            <a:r>
              <a:rPr lang="en-GB" dirty="0" err="1"/>
              <a:t>Mazza</a:t>
            </a:r>
            <a:r>
              <a:rPr lang="en-GB" dirty="0"/>
              <a:t> et al 2020 </a:t>
            </a:r>
            <a:r>
              <a:rPr lang="en-GB" dirty="0">
                <a:hlinkClick r:id="rId5"/>
              </a:rPr>
              <a:t>https://pubmed.ncbi.nlm.nih.gov/32519594/</a:t>
            </a:r>
            <a:endParaRPr lang="en-GB" dirty="0"/>
          </a:p>
          <a:p>
            <a:r>
              <a:rPr lang="en-GB" dirty="0"/>
              <a:t>Wadsworth et al., 2018 </a:t>
            </a:r>
            <a:r>
              <a:rPr lang="en-GB" u="sng" dirty="0">
                <a:hlinkClick r:id="rId6"/>
              </a:rPr>
              <a:t>https://academic.oup.com/acn/article/33/8/1040/4797076</a:t>
            </a:r>
            <a:endParaRPr lang="en-GB" u="sng" dirty="0"/>
          </a:p>
          <a:p>
            <a:r>
              <a:rPr lang="en-GB" dirty="0"/>
              <a:t>Phillips et al., 2020 (MOCA) </a:t>
            </a:r>
            <a:r>
              <a:rPr lang="en-GB" u="sng" dirty="0">
                <a:hlinkClick r:id="rId7"/>
              </a:rPr>
              <a:t>https://onlinelibrary.wiley.com/doi/full/10.1111/jgs.16469</a:t>
            </a:r>
            <a:endParaRPr lang="en-GB" u="sng" dirty="0"/>
          </a:p>
          <a:p>
            <a:pPr marL="0" indent="0">
              <a:buNone/>
            </a:pPr>
            <a:endParaRPr lang="en-GB" dirty="0"/>
          </a:p>
          <a:p>
            <a:endParaRPr lang="en-GB" u="sng" dirty="0">
              <a:solidFill>
                <a:schemeClr val="tx2"/>
              </a:solidFill>
            </a:endParaRPr>
          </a:p>
          <a:p>
            <a:endParaRPr lang="en-GB" u="sng" dirty="0">
              <a:solidFill>
                <a:schemeClr val="tx2"/>
              </a:solidFill>
            </a:endParaRPr>
          </a:p>
        </p:txBody>
      </p:sp>
      <p:sp>
        <p:nvSpPr>
          <p:cNvPr id="2" name="Title 1"/>
          <p:cNvSpPr>
            <a:spLocks noGrp="1"/>
          </p:cNvSpPr>
          <p:nvPr>
            <p:ph type="title"/>
          </p:nvPr>
        </p:nvSpPr>
        <p:spPr/>
        <p:txBody>
          <a:bodyPr/>
          <a:lstStyle/>
          <a:p>
            <a:r>
              <a:rPr lang="en-GB" dirty="0"/>
              <a:t>Useful links/information</a:t>
            </a:r>
          </a:p>
        </p:txBody>
      </p:sp>
    </p:spTree>
    <p:extLst>
      <p:ext uri="{BB962C8B-B14F-4D97-AF65-F5344CB8AC3E}">
        <p14:creationId xmlns:p14="http://schemas.microsoft.com/office/powerpoint/2010/main" val="3389137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r>
              <a:rPr lang="en-GB" dirty="0"/>
              <a:t>Background</a:t>
            </a:r>
          </a:p>
        </p:txBody>
      </p:sp>
      <p:sp>
        <p:nvSpPr>
          <p:cNvPr id="3" name="Content Placeholder 2"/>
          <p:cNvSpPr>
            <a:spLocks noGrp="1"/>
          </p:cNvSpPr>
          <p:nvPr>
            <p:ph idx="1"/>
          </p:nvPr>
        </p:nvSpPr>
        <p:spPr/>
        <p:style>
          <a:lnRef idx="3">
            <a:schemeClr val="lt1"/>
          </a:lnRef>
          <a:fillRef idx="1">
            <a:schemeClr val="accent1"/>
          </a:fillRef>
          <a:effectRef idx="1">
            <a:schemeClr val="accent1"/>
          </a:effectRef>
          <a:fontRef idx="minor">
            <a:schemeClr val="lt1"/>
          </a:fontRef>
        </p:style>
        <p:txBody>
          <a:bodyPr>
            <a:normAutofit/>
          </a:bodyPr>
          <a:lstStyle/>
          <a:p>
            <a:r>
              <a:rPr lang="en-GB" dirty="0"/>
              <a:t>Memory Service Assessments: A New Way of Working (</a:t>
            </a:r>
            <a:r>
              <a:rPr lang="en-GB" dirty="0" err="1"/>
              <a:t>NHSe</a:t>
            </a:r>
            <a:r>
              <a:rPr lang="en-GB" dirty="0"/>
              <a:t>/</a:t>
            </a:r>
            <a:r>
              <a:rPr lang="en-GB" dirty="0" err="1"/>
              <a:t>NHSi</a:t>
            </a:r>
            <a:r>
              <a:rPr lang="en-GB" dirty="0"/>
              <a:t>)</a:t>
            </a:r>
          </a:p>
          <a:p>
            <a:endParaRPr lang="en-GB" dirty="0"/>
          </a:p>
          <a:p>
            <a:r>
              <a:rPr lang="en-GB" dirty="0"/>
              <a:t>Guidance on remote working for memory services during COVID-19  (London Clinical Networks)</a:t>
            </a:r>
          </a:p>
          <a:p>
            <a:endParaRPr lang="en-GB" dirty="0"/>
          </a:p>
          <a:p>
            <a:r>
              <a:rPr lang="en-GB" dirty="0"/>
              <a:t>Inter Organisational Practice Committee (IOPC) guidance, Division of Neuropsychology (DON, BPS) guidance</a:t>
            </a:r>
          </a:p>
          <a:p>
            <a:endParaRPr lang="en-GB" dirty="0"/>
          </a:p>
          <a:p>
            <a:r>
              <a:rPr lang="en-GB" dirty="0"/>
              <a:t>Pearson – letter of no objection</a:t>
            </a:r>
          </a:p>
          <a:p>
            <a:pPr marL="0" indent="0">
              <a:buNone/>
            </a:pPr>
            <a:endParaRPr lang="en-GB" dirty="0"/>
          </a:p>
        </p:txBody>
      </p:sp>
    </p:spTree>
    <p:extLst>
      <p:ext uri="{BB962C8B-B14F-4D97-AF65-F5344CB8AC3E}">
        <p14:creationId xmlns:p14="http://schemas.microsoft.com/office/powerpoint/2010/main" val="11097084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70667" y="2187743"/>
            <a:ext cx="5293449" cy="2482515"/>
          </a:xfrm>
        </p:spPr>
        <p:txBody>
          <a:bodyPr vert="horz" lIns="91440" tIns="45720" rIns="91440" bIns="45720" rtlCol="0" anchor="ctr">
            <a:normAutofit/>
          </a:bodyPr>
          <a:lstStyle/>
          <a:p>
            <a:r>
              <a:rPr lang="en-US" sz="4200" kern="1200" dirty="0">
                <a:solidFill>
                  <a:schemeClr val="tx1"/>
                </a:solidFill>
                <a:latin typeface="+mj-lt"/>
                <a:ea typeface="+mj-ea"/>
                <a:cs typeface="+mj-cs"/>
              </a:rPr>
              <a:t>Thank you!</a:t>
            </a:r>
            <a:br>
              <a:rPr lang="en-US" sz="4200" kern="1200" dirty="0">
                <a:solidFill>
                  <a:schemeClr val="tx1"/>
                </a:solidFill>
                <a:latin typeface="+mj-lt"/>
                <a:ea typeface="+mj-ea"/>
                <a:cs typeface="+mj-cs"/>
              </a:rPr>
            </a:br>
            <a:br>
              <a:rPr lang="en-US" sz="4200" kern="1200" dirty="0">
                <a:solidFill>
                  <a:schemeClr val="tx1"/>
                </a:solidFill>
                <a:latin typeface="+mj-lt"/>
                <a:ea typeface="+mj-ea"/>
                <a:cs typeface="+mj-cs"/>
              </a:rPr>
            </a:b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Questions?</a:t>
            </a:r>
          </a:p>
        </p:txBody>
      </p:sp>
      <p:pic>
        <p:nvPicPr>
          <p:cNvPr id="6" name="Graphic 5" descr="Help">
            <a:extLst>
              <a:ext uri="{FF2B5EF4-FFF2-40B4-BE49-F238E27FC236}">
                <a16:creationId xmlns:a16="http://schemas.microsoft.com/office/drawing/2014/main" id="{E47FBA3B-439D-4AFA-BCA8-A7B4A7848C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2743201"/>
            <a:ext cx="1371600" cy="1371600"/>
          </a:xfrm>
          <a:prstGeom prst="rect">
            <a:avLst/>
          </a:prstGeom>
        </p:spPr>
      </p:pic>
      <p:pic>
        <p:nvPicPr>
          <p:cNvPr id="8" name="Graphic 7">
            <a:extLst>
              <a:ext uri="{FF2B5EF4-FFF2-40B4-BE49-F238E27FC236}">
                <a16:creationId xmlns:a16="http://schemas.microsoft.com/office/drawing/2014/main" id="{9E5E6347-1DE0-4661-9681-5088EFB260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545444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DB5781CE671B42AD5D0A34E88EEBA7" ma:contentTypeVersion="12" ma:contentTypeDescription="Create a new document." ma:contentTypeScope="" ma:versionID="1d5acecd25af8377982506b35d7471e9">
  <xsd:schema xmlns:xsd="http://www.w3.org/2001/XMLSchema" xmlns:xs="http://www.w3.org/2001/XMLSchema" xmlns:p="http://schemas.microsoft.com/office/2006/metadata/properties" xmlns:ns2="38c766a1-b64a-4618-955b-14d24a9d0c01" xmlns:ns3="18c10d92-6611-4c6a-82a5-47160f5e7a17" targetNamespace="http://schemas.microsoft.com/office/2006/metadata/properties" ma:root="true" ma:fieldsID="182ea11565fda37699491db269a5391c" ns2:_="" ns3:_="">
    <xsd:import namespace="38c766a1-b64a-4618-955b-14d24a9d0c01"/>
    <xsd:import namespace="18c10d92-6611-4c6a-82a5-47160f5e7a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c766a1-b64a-4618-955b-14d24a9d0c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c10d92-6611-4c6a-82a5-47160f5e7a1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F94CD0-BFA0-4C55-A702-3589D8A216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c766a1-b64a-4618-955b-14d24a9d0c01"/>
    <ds:schemaRef ds:uri="18c10d92-6611-4c6a-82a5-47160f5e7a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98BC64-3215-44F6-A244-EE02DD1F7646}">
  <ds:schemaRefs>
    <ds:schemaRef ds:uri="http://schemas.microsoft.com/sharepoint/v3/contenttype/forms"/>
  </ds:schemaRefs>
</ds:datastoreItem>
</file>

<file path=customXml/itemProps3.xml><?xml version="1.0" encoding="utf-8"?>
<ds:datastoreItem xmlns:ds="http://schemas.openxmlformats.org/officeDocument/2006/customXml" ds:itemID="{DE348480-45A1-4745-9C85-0702439B06F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850</TotalTime>
  <Words>6736</Words>
  <Application>Microsoft Office PowerPoint</Application>
  <PresentationFormat>Widescreen</PresentationFormat>
  <Paragraphs>832</Paragraphs>
  <Slides>90</Slides>
  <Notes>45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90</vt:i4>
      </vt:variant>
    </vt:vector>
  </HeadingPairs>
  <TitlesOfParts>
    <vt:vector size="103" baseType="lpstr">
      <vt:lpstr>Arial</vt:lpstr>
      <vt:lpstr>Arial Narrow</vt:lpstr>
      <vt:lpstr>Calibri</vt:lpstr>
      <vt:lpstr>Calibri Light</vt:lpstr>
      <vt:lpstr>Gadugi</vt:lpstr>
      <vt:lpstr>Roboto</vt:lpstr>
      <vt:lpstr>Roboto Condensed</vt:lpstr>
      <vt:lpstr>Verdana</vt:lpstr>
      <vt:lpstr>Wingdings</vt:lpstr>
      <vt:lpstr>Wingdings 2</vt:lpstr>
      <vt:lpstr>Office Theme</vt:lpstr>
      <vt:lpstr>Office Theme</vt:lpstr>
      <vt:lpstr>1_Office Theme</vt:lpstr>
      <vt:lpstr> A practical guide to providing neuropsychological  assessment #MSNAP</vt:lpstr>
      <vt:lpstr>  Dr Sarah Ghani (Chair)    Chair of MSNAP Advisory Group  </vt:lpstr>
      <vt:lpstr>Q&amp;A</vt:lpstr>
      <vt:lpstr>Discussion</vt:lpstr>
      <vt:lpstr>A practical guide to providing neuropsychological  assessment &amp; intervention using telehealth   Royal College of Psychiatrists, Memory Services National Accreditation Programme (MSNAP)</vt:lpstr>
      <vt:lpstr>Setting Expectations!</vt:lpstr>
      <vt:lpstr>Learning Objectives</vt:lpstr>
      <vt:lpstr>Webinar Schedule</vt:lpstr>
      <vt:lpstr>Background</vt:lpstr>
      <vt:lpstr>Survey results – potential strengths and opportunities</vt:lpstr>
      <vt:lpstr>Survey results – potential weaknesses, threats and challenges</vt:lpstr>
      <vt:lpstr>Survey results – biggest concerns</vt:lpstr>
      <vt:lpstr>What is TeleNeuropsychology? </vt:lpstr>
      <vt:lpstr>Models of TeleNeuropsychology</vt:lpstr>
      <vt:lpstr>PowerPoint Presentation</vt:lpstr>
      <vt:lpstr>PowerPoint Presentation</vt:lpstr>
      <vt:lpstr>PowerPoint Presentation</vt:lpstr>
      <vt:lpstr>PowerPoint Presentation</vt:lpstr>
      <vt:lpstr>PowerPoint Presentation</vt:lpstr>
      <vt:lpstr>Within Clinic Test Administration Q-interactive</vt:lpstr>
      <vt:lpstr>PowerPoint Presentation</vt:lpstr>
      <vt:lpstr>PowerPoint Presentation</vt:lpstr>
      <vt:lpstr>TeleNeuropsychology  Evidence-Base</vt:lpstr>
      <vt:lpstr>Appraising the Evidence of Test Administration via Telehealth</vt:lpstr>
      <vt:lpstr>What Does Meta-Analytic Evidence Suggest?</vt:lpstr>
      <vt:lpstr>PowerPoint Presentation</vt:lpstr>
      <vt:lpstr>Evidence Signposting - What Populations Have Been Evaluated?</vt:lpstr>
      <vt:lpstr>Evidence Signposting - What Tests Have Been Evaluated?</vt:lpstr>
      <vt:lpstr>Evidence Signposting - What Tests Have Been Evaluated?</vt:lpstr>
      <vt:lpstr>Evidence Signposting - What Tests Have Been Evaluated?</vt:lpstr>
      <vt:lpstr>Evidence Signposting - What Tests Have Been Evaluated?</vt:lpstr>
      <vt:lpstr>What Does Meta-Analytic Evidence Suggest?</vt:lpstr>
      <vt:lpstr>PowerPoint Presentation</vt:lpstr>
      <vt:lpstr>PowerPoint Presentation</vt:lpstr>
      <vt:lpstr>Chapman et al. Under Review</vt:lpstr>
      <vt:lpstr>Interim Summary </vt:lpstr>
      <vt:lpstr>TeleNeuropsychology Practice</vt:lpstr>
      <vt:lpstr>PowerPoint Presentation</vt:lpstr>
      <vt:lpstr>PowerPoint Presentation</vt:lpstr>
      <vt:lpstr>PowerPoint Presentation</vt:lpstr>
      <vt:lpstr>Clinical Priorities during COVID19 pandemic</vt:lpstr>
      <vt:lpstr>When Telehealth is Not an Option</vt:lpstr>
      <vt:lpstr>Getting Ready for the Assessment</vt:lpstr>
      <vt:lpstr>   Technology</vt:lpstr>
      <vt:lpstr>Telehealth 101 – Prior to Appointment</vt:lpstr>
      <vt:lpstr>Consent Procedures</vt:lpstr>
      <vt:lpstr>Setting Up Your Workspace Environment</vt:lpstr>
      <vt:lpstr>The Appointment </vt:lpstr>
      <vt:lpstr>The Appointment </vt:lpstr>
      <vt:lpstr>Introductions - Example</vt:lpstr>
      <vt:lpstr>Telehealth Etiquette</vt:lpstr>
      <vt:lpstr>Adapting Your Therapeutic Skills</vt:lpstr>
      <vt:lpstr>Building Rapport</vt:lpstr>
      <vt:lpstr>Checking In with Check in With the Client</vt:lpstr>
      <vt:lpstr>Special Considerations</vt:lpstr>
      <vt:lpstr>‘In-Home’ Assessment: Tests to Consider</vt:lpstr>
      <vt:lpstr>      Clients with Hearing Impairment </vt:lpstr>
      <vt:lpstr>Clients with Low Vision</vt:lpstr>
      <vt:lpstr>Communication Difficulties</vt:lpstr>
      <vt:lpstr>Interpreters</vt:lpstr>
      <vt:lpstr> Clients with Cognitive Impairment </vt:lpstr>
      <vt:lpstr>   Clients with Behavioural Change</vt:lpstr>
      <vt:lpstr> Pros      Cons</vt:lpstr>
      <vt:lpstr>Reporting</vt:lpstr>
      <vt:lpstr>IOPC Guidelines for TeleNP…</vt:lpstr>
      <vt:lpstr>Medicolegal Assessment via Telehealth?</vt:lpstr>
      <vt:lpstr>Risk Management</vt:lpstr>
      <vt:lpstr>What Clinical Skills Do You Need?</vt:lpstr>
      <vt:lpstr>Take Home Messages</vt:lpstr>
      <vt:lpstr>Resources</vt:lpstr>
      <vt:lpstr>Resources</vt:lpstr>
      <vt:lpstr>Acknowledgements</vt:lpstr>
      <vt:lpstr>Local experiences</vt:lpstr>
      <vt:lpstr>Example in practice</vt:lpstr>
      <vt:lpstr>PowerPoint Presentation</vt:lpstr>
      <vt:lpstr>PowerPoint Presentation</vt:lpstr>
      <vt:lpstr>PowerPoint Presentation</vt:lpstr>
      <vt:lpstr>Staff experiences</vt:lpstr>
      <vt:lpstr>PowerPoint Presentation</vt:lpstr>
      <vt:lpstr>PowerPoint Presentation</vt:lpstr>
      <vt:lpstr>“We are always assessing, but don’t always test” (Cullum et al 2020 – “Risk Management for TeleNP” presentation)</vt:lpstr>
      <vt:lpstr>PowerPoint Presentation</vt:lpstr>
      <vt:lpstr>Potential tests Disclaimer: some, but not all of these have an evidence base</vt:lpstr>
      <vt:lpstr>PowerPoint Presentation</vt:lpstr>
      <vt:lpstr>PowerPoint Presentation</vt:lpstr>
      <vt:lpstr>PowerPoint Presentation</vt:lpstr>
      <vt:lpstr>Possibilities</vt:lpstr>
      <vt:lpstr>Video</vt:lpstr>
      <vt:lpstr>Useful links/information</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practical guide to providing neuropsychological  assessment &amp; intervention using telehealth   Royal College of Psychiatry, Memory Clinics</dc:title>
  <dc:creator>Wendy Kelso</dc:creator>
  <cp:lastModifiedBy>Eve Blanchard</cp:lastModifiedBy>
  <cp:revision>40</cp:revision>
  <dcterms:created xsi:type="dcterms:W3CDTF">2020-07-13T13:43:11Z</dcterms:created>
  <dcterms:modified xsi:type="dcterms:W3CDTF">2020-07-15T07:47:20Z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d238a98-5de3-4afa-b492-e6339810853c_Enabled">
    <vt:lpwstr>True</vt:lpwstr>
  </property>
  <property fmtid="{D5CDD505-2E9C-101B-9397-08002B2CF9AE}" pid="3" name="MSIP_Label_bd238a98-5de3-4afa-b492-e6339810853c_SiteId">
    <vt:lpwstr>75aac48a-29ab-4230-adac-69d3e7ed3e77</vt:lpwstr>
  </property>
  <property fmtid="{D5CDD505-2E9C-101B-9397-08002B2CF9AE}" pid="4" name="MSIP_Label_bd238a98-5de3-4afa-b492-e6339810853c_Owner">
    <vt:lpwstr>Sinead.Rogers@rcpsych.ac.uk</vt:lpwstr>
  </property>
  <property fmtid="{D5CDD505-2E9C-101B-9397-08002B2CF9AE}" pid="5" name="MSIP_Label_bd238a98-5de3-4afa-b492-e6339810853c_SetDate">
    <vt:lpwstr>2020-07-14T17:44:42.0766806Z</vt:lpwstr>
  </property>
  <property fmtid="{D5CDD505-2E9C-101B-9397-08002B2CF9AE}" pid="6" name="MSIP_Label_bd238a98-5de3-4afa-b492-e6339810853c_Name">
    <vt:lpwstr>General</vt:lpwstr>
  </property>
  <property fmtid="{D5CDD505-2E9C-101B-9397-08002B2CF9AE}" pid="7" name="MSIP_Label_bd238a98-5de3-4afa-b492-e6339810853c_Application">
    <vt:lpwstr>Microsoft Azure Information Protection</vt:lpwstr>
  </property>
  <property fmtid="{D5CDD505-2E9C-101B-9397-08002B2CF9AE}" pid="8" name="MSIP_Label_bd238a98-5de3-4afa-b492-e6339810853c_ActionId">
    <vt:lpwstr>4b5caf22-7950-4104-9390-f613efd2f5f1</vt:lpwstr>
  </property>
  <property fmtid="{D5CDD505-2E9C-101B-9397-08002B2CF9AE}" pid="9" name="MSIP_Label_bd238a98-5de3-4afa-b492-e6339810853c_Extended_MSFT_Method">
    <vt:lpwstr>Automatic</vt:lpwstr>
  </property>
  <property fmtid="{D5CDD505-2E9C-101B-9397-08002B2CF9AE}" pid="10" name="Sensitivity">
    <vt:lpwstr>General</vt:lpwstr>
  </property>
  <property fmtid="{D5CDD505-2E9C-101B-9397-08002B2CF9AE}" pid="11" name="ContentTypeId">
    <vt:lpwstr>0x010100D5DB5781CE671B42AD5D0A34E88EEBA7</vt:lpwstr>
  </property>
</Properties>
</file>