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4" r:id="rId5"/>
    <p:sldMasterId id="2147483686" r:id="rId6"/>
    <p:sldMasterId id="2147483648" r:id="rId7"/>
  </p:sldMasterIdLst>
  <p:notesMasterIdLst>
    <p:notesMasterId r:id="rId45"/>
  </p:notesMasterIdLst>
  <p:sldIdLst>
    <p:sldId id="495" r:id="rId8"/>
    <p:sldId id="449" r:id="rId9"/>
    <p:sldId id="444" r:id="rId10"/>
    <p:sldId id="514" r:id="rId11"/>
    <p:sldId id="455" r:id="rId12"/>
    <p:sldId id="561" r:id="rId13"/>
    <p:sldId id="650" r:id="rId14"/>
    <p:sldId id="651" r:id="rId15"/>
    <p:sldId id="258" r:id="rId16"/>
    <p:sldId id="259" r:id="rId17"/>
    <p:sldId id="260" r:id="rId18"/>
    <p:sldId id="268" r:id="rId19"/>
    <p:sldId id="261" r:id="rId20"/>
    <p:sldId id="263" r:id="rId21"/>
    <p:sldId id="264" r:id="rId22"/>
    <p:sldId id="656" r:id="rId23"/>
    <p:sldId id="657" r:id="rId24"/>
    <p:sldId id="269" r:id="rId25"/>
    <p:sldId id="270" r:id="rId26"/>
    <p:sldId id="276" r:id="rId27"/>
    <p:sldId id="648" r:id="rId28"/>
    <p:sldId id="652" r:id="rId29"/>
    <p:sldId id="649" r:id="rId30"/>
    <p:sldId id="653" r:id="rId31"/>
    <p:sldId id="655" r:id="rId32"/>
    <p:sldId id="515" r:id="rId33"/>
    <p:sldId id="519" r:id="rId34"/>
    <p:sldId id="629" r:id="rId35"/>
    <p:sldId id="501" r:id="rId36"/>
    <p:sldId id="528" r:id="rId37"/>
    <p:sldId id="517" r:id="rId38"/>
    <p:sldId id="563" r:id="rId39"/>
    <p:sldId id="564" r:id="rId40"/>
    <p:sldId id="613" r:id="rId41"/>
    <p:sldId id="654" r:id="rId42"/>
    <p:sldId id="497" r:id="rId43"/>
    <p:sldId id="646" r:id="rId44"/>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2C04748-B31A-2BC1-FC0A-F1BEC2A62AEE}" name="Emma Garling" initials="EG" userId="S::emma.garling@rcpsych.ac.uk::1a4557c8-35fc-4be5-ab29-5dc372eaea8b" providerId="AD"/>
  <p188:author id="{035F5AC2-FFC2-8CBE-1EC2-31BB257E7739}" name="Emma Garling" initials="EG" userId="S::Emma.Garling@rcpsych.ac.uk::1a4557c8-35fc-4be5-ab29-5dc372eaea8b" providerId="AD"/>
  <p188:author id="{995122CA-E98F-C260-59F4-28E49E5A3D13}" name="Clementine Fitch Bunce" initials="CFB" userId="S::Clementine.FBunce@rcpsych.ac.uk::066c9ff1-4484-44f4-a5f1-d2961ce7d872" providerId="AD"/>
  <p188:author id="{875C2BDA-44CD-DC9E-F767-58A81A61B46E}" name="Ruth Essel" initials="RE" userId="S::Ruth.Essel@rcpsych.ac.uk::7f430efa-4832-4dc7-9d72-d4007c6f9bd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A724"/>
    <a:srgbClr val="8DB624"/>
    <a:srgbClr val="542567"/>
    <a:srgbClr val="066D8F"/>
    <a:srgbClr val="761F65"/>
    <a:srgbClr val="44546A"/>
    <a:srgbClr val="E2F0D9"/>
    <a:srgbClr val="5C6F55"/>
    <a:srgbClr val="E9EBF5"/>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3A49A8-E4F1-432F-B091-D21D40D69115}" v="10" dt="2022-07-08T09:52:59.7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theme" Target="theme/theme1.xml"/><Relationship Id="rId8" Type="http://schemas.openxmlformats.org/officeDocument/2006/relationships/slide" Target="slides/slide1.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presProps" Target="presProps.xml"/><Relationship Id="rId20" Type="http://schemas.openxmlformats.org/officeDocument/2006/relationships/slide" Target="slides/slide13.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loe Hood" userId="609d5218-b7e5-4a79-9790-09e09122db1b" providerId="ADAL" clId="{AE3A49A8-E4F1-432F-B091-D21D40D69115}"/>
    <pc:docChg chg="modSld">
      <pc:chgData name="Chloe Hood" userId="609d5218-b7e5-4a79-9790-09e09122db1b" providerId="ADAL" clId="{AE3A49A8-E4F1-432F-B091-D21D40D69115}" dt="2022-07-08T09:52:59.736" v="1" actId="20577"/>
      <pc:docMkLst>
        <pc:docMk/>
      </pc:docMkLst>
      <pc:sldChg chg="modSp mod">
        <pc:chgData name="Chloe Hood" userId="609d5218-b7e5-4a79-9790-09e09122db1b" providerId="ADAL" clId="{AE3A49A8-E4F1-432F-B091-D21D40D69115}" dt="2022-07-08T09:52:59.736" v="1" actId="20577"/>
        <pc:sldMkLst>
          <pc:docMk/>
          <pc:sldMk cId="1590129457" sldId="495"/>
        </pc:sldMkLst>
        <pc:spChg chg="mod">
          <ac:chgData name="Chloe Hood" userId="609d5218-b7e5-4a79-9790-09e09122db1b" providerId="ADAL" clId="{AE3A49A8-E4F1-432F-B091-D21D40D69115}" dt="2022-07-08T09:52:59.736" v="1" actId="20577"/>
          <ac:spMkLst>
            <pc:docMk/>
            <pc:sldMk cId="1590129457" sldId="495"/>
            <ac:spMk id="5" creationId="{AD2CDDA5-FFAF-487B-8D63-83DE1101CBA4}"/>
          </ac:spMkLst>
        </pc:sp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829865-A9D6-43E9-89D8-F0AD7429F087}" type="datetimeFigureOut">
              <a:rPr lang="en-GB" smtClean="0"/>
              <a:t>08/07/2022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5B8844-4AC2-47FF-B314-D004A1BDE92F}" type="slidenum">
              <a:rPr lang="en-GB" smtClean="0"/>
              <a:t>‹#›</a:t>
            </a:fld>
            <a:endParaRPr lang="en-GB"/>
          </a:p>
        </p:txBody>
      </p:sp>
    </p:spTree>
    <p:extLst>
      <p:ext uri="{BB962C8B-B14F-4D97-AF65-F5344CB8AC3E}">
        <p14:creationId xmlns:p14="http://schemas.microsoft.com/office/powerpoint/2010/main" val="2333669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FB13DCB-40BD-4DA5-A8E1-231A050101EF}" type="slidenum">
              <a:rPr lang="en-GB" smtClean="0"/>
              <a:t>4</a:t>
            </a:fld>
            <a:endParaRPr lang="en-GB"/>
          </a:p>
        </p:txBody>
      </p:sp>
    </p:spTree>
    <p:extLst>
      <p:ext uri="{BB962C8B-B14F-4D97-AF65-F5344CB8AC3E}">
        <p14:creationId xmlns:p14="http://schemas.microsoft.com/office/powerpoint/2010/main" val="713490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FB13DCB-40BD-4DA5-A8E1-231A050101EF}" type="slidenum">
              <a:rPr lang="en-GB" smtClean="0"/>
              <a:t>5</a:t>
            </a:fld>
            <a:endParaRPr lang="en-GB"/>
          </a:p>
        </p:txBody>
      </p:sp>
    </p:spTree>
    <p:extLst>
      <p:ext uri="{BB962C8B-B14F-4D97-AF65-F5344CB8AC3E}">
        <p14:creationId xmlns:p14="http://schemas.microsoft.com/office/powerpoint/2010/main" val="713490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90000"/>
              </a:lnSpc>
              <a:spcBef>
                <a:spcPts val="1000"/>
              </a:spcBef>
              <a:buFont typeface="Arial"/>
              <a:buChar char="•"/>
            </a:pPr>
            <a:r>
              <a:rPr lang="en-GB"/>
              <a:t>Patient admitted.  Known dementia flagged on system OR alerted to the Dementia Lead/ Team via other system or from admitting ward OR “probable dementia” alerted </a:t>
            </a:r>
            <a:r>
              <a:rPr lang="en-GB" err="1"/>
              <a:t>eg</a:t>
            </a:r>
            <a:r>
              <a:rPr lang="en-GB"/>
              <a:t> from community input or family.  These patients are eligible for the TOTAL count and demographics. (Part One)</a:t>
            </a:r>
            <a:endParaRPr lang="en-US"/>
          </a:p>
          <a:p>
            <a:pPr marL="285750" indent="-285750">
              <a:lnSpc>
                <a:spcPct val="90000"/>
              </a:lnSpc>
              <a:spcBef>
                <a:spcPts val="1000"/>
              </a:spcBef>
              <a:buFont typeface="Arial"/>
              <a:buChar char="•"/>
            </a:pPr>
            <a:r>
              <a:rPr lang="en-GB"/>
              <a:t>In order of admission, the first 80 of these will be audited against the key metrics (part 2) and discharge information (part 3)</a:t>
            </a:r>
          </a:p>
        </p:txBody>
      </p:sp>
      <p:sp>
        <p:nvSpPr>
          <p:cNvPr id="4" name="Slide Number Placeholder 3"/>
          <p:cNvSpPr>
            <a:spLocks noGrp="1"/>
          </p:cNvSpPr>
          <p:nvPr>
            <p:ph type="sldNum" sz="quarter" idx="5"/>
          </p:nvPr>
        </p:nvSpPr>
        <p:spPr/>
        <p:txBody>
          <a:bodyPr/>
          <a:lstStyle/>
          <a:p>
            <a:fld id="{895B8844-4AC2-47FF-B314-D004A1BDE92F}" type="slidenum">
              <a:rPr lang="en-GB" smtClean="0"/>
              <a:t>24</a:t>
            </a:fld>
            <a:endParaRPr lang="en-GB"/>
          </a:p>
        </p:txBody>
      </p:sp>
    </p:spTree>
    <p:extLst>
      <p:ext uri="{BB962C8B-B14F-4D97-AF65-F5344CB8AC3E}">
        <p14:creationId xmlns:p14="http://schemas.microsoft.com/office/powerpoint/2010/main" val="4273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95B8844-4AC2-47FF-B314-D004A1BDE92F}" type="slidenum">
              <a:rPr lang="en-GB" smtClean="0"/>
              <a:t>31</a:t>
            </a:fld>
            <a:endParaRPr lang="en-GB"/>
          </a:p>
        </p:txBody>
      </p:sp>
    </p:spTree>
    <p:extLst>
      <p:ext uri="{BB962C8B-B14F-4D97-AF65-F5344CB8AC3E}">
        <p14:creationId xmlns:p14="http://schemas.microsoft.com/office/powerpoint/2010/main" val="2930102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95B8844-4AC2-47FF-B314-D004A1BDE92F}" type="slidenum">
              <a:rPr lang="en-GB" smtClean="0"/>
              <a:t>32</a:t>
            </a:fld>
            <a:endParaRPr lang="en-GB"/>
          </a:p>
        </p:txBody>
      </p:sp>
    </p:spTree>
    <p:extLst>
      <p:ext uri="{BB962C8B-B14F-4D97-AF65-F5344CB8AC3E}">
        <p14:creationId xmlns:p14="http://schemas.microsoft.com/office/powerpoint/2010/main" val="1813438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95B8844-4AC2-47FF-B314-D004A1BDE92F}" type="slidenum">
              <a:rPr lang="en-GB" smtClean="0"/>
              <a:t>33</a:t>
            </a:fld>
            <a:endParaRPr lang="en-GB"/>
          </a:p>
        </p:txBody>
      </p:sp>
    </p:spTree>
    <p:extLst>
      <p:ext uri="{BB962C8B-B14F-4D97-AF65-F5344CB8AC3E}">
        <p14:creationId xmlns:p14="http://schemas.microsoft.com/office/powerpoint/2010/main" val="36348107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GB" smtClean="0"/>
              <a:t>08/07/2022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08/07/2022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08/07/2022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RCPsych: transition slide">
    <p:bg>
      <p:bgPr>
        <a:solidFill>
          <a:schemeClr val="accent4"/>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98E8E32-F811-4197-8815-7DB236EC0791}"/>
              </a:ext>
            </a:extLst>
          </p:cNvPr>
          <p:cNvSpPr>
            <a:spLocks noGrp="1"/>
          </p:cNvSpPr>
          <p:nvPr>
            <p:ph type="dt" sz="half" idx="10"/>
          </p:nvPr>
        </p:nvSpPr>
        <p:spPr/>
        <p:txBody>
          <a:bodyPr/>
          <a:lstStyle/>
          <a:p>
            <a:fld id="{AB3564DE-D51B-4C81-BAFD-91ADD0968C91}" type="datetimeFigureOut">
              <a:rPr lang="en-GB" smtClean="0"/>
              <a:t>08/07/2022</a:t>
            </a:fld>
            <a:endParaRPr lang="en-GB"/>
          </a:p>
        </p:txBody>
      </p:sp>
      <p:sp>
        <p:nvSpPr>
          <p:cNvPr id="4" name="Footer Placeholder 3">
            <a:extLst>
              <a:ext uri="{FF2B5EF4-FFF2-40B4-BE49-F238E27FC236}">
                <a16:creationId xmlns:a16="http://schemas.microsoft.com/office/drawing/2014/main" id="{C48C9D23-3BC2-4871-A7CE-F23548F6124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ABF50BF-7971-458D-9BA5-08323798DF53}"/>
              </a:ext>
            </a:extLst>
          </p:cNvPr>
          <p:cNvSpPr>
            <a:spLocks noGrp="1"/>
          </p:cNvSpPr>
          <p:nvPr>
            <p:ph type="sldNum" sz="quarter" idx="12"/>
          </p:nvPr>
        </p:nvSpPr>
        <p:spPr/>
        <p:txBody>
          <a:bodyPr/>
          <a:lstStyle/>
          <a:p>
            <a:fld id="{197B46DC-BC03-4763-897B-6310B967D9E4}" type="slidenum">
              <a:rPr lang="en-GB" smtClean="0"/>
              <a:t>‹#›</a:t>
            </a:fld>
            <a:endParaRPr lang="en-GB"/>
          </a:p>
        </p:txBody>
      </p:sp>
      <p:sp>
        <p:nvSpPr>
          <p:cNvPr id="2" name="Rectangle 1">
            <a:extLst>
              <a:ext uri="{FF2B5EF4-FFF2-40B4-BE49-F238E27FC236}">
                <a16:creationId xmlns:a16="http://schemas.microsoft.com/office/drawing/2014/main" id="{14348CAB-8BAD-46A1-9919-9D3458E844DD}"/>
              </a:ext>
            </a:extLst>
          </p:cNvPr>
          <p:cNvSpPr/>
          <p:nvPr userDrawn="1"/>
        </p:nvSpPr>
        <p:spPr>
          <a:xfrm>
            <a:off x="0" y="0"/>
            <a:ext cx="12192000" cy="6858000"/>
          </a:xfrm>
          <a:prstGeom prst="rect">
            <a:avLst/>
          </a:prstGeom>
          <a:solidFill>
            <a:schemeClr val="accent4"/>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9" name="Text Placeholder 8">
            <a:extLst>
              <a:ext uri="{FF2B5EF4-FFF2-40B4-BE49-F238E27FC236}">
                <a16:creationId xmlns:a16="http://schemas.microsoft.com/office/drawing/2014/main" id="{E674900F-F588-48BD-BE69-04237FE953AB}"/>
              </a:ext>
            </a:extLst>
          </p:cNvPr>
          <p:cNvSpPr>
            <a:spLocks noGrp="1"/>
          </p:cNvSpPr>
          <p:nvPr>
            <p:ph type="body" sz="quarter" idx="13" hasCustomPrompt="1"/>
          </p:nvPr>
        </p:nvSpPr>
        <p:spPr>
          <a:xfrm>
            <a:off x="977347" y="2208777"/>
            <a:ext cx="10237305" cy="2440445"/>
          </a:xfrm>
        </p:spPr>
        <p:txBody>
          <a:bodyPr anchor="ctr">
            <a:noAutofit/>
          </a:bodyPr>
          <a:lstStyle>
            <a:lvl1pPr marL="0" indent="0" algn="ctr">
              <a:lnSpc>
                <a:spcPct val="100000"/>
              </a:lnSpc>
              <a:buNone/>
              <a:defRPr sz="6600" b="1">
                <a:solidFill>
                  <a:schemeClr val="bg1"/>
                </a:solidFill>
              </a:defRPr>
            </a:lvl1pPr>
          </a:lstStyle>
          <a:p>
            <a:pPr lvl="0"/>
            <a:r>
              <a:rPr lang="en-US"/>
              <a:t>Transition slide</a:t>
            </a:r>
            <a:endParaRPr lang="en-GB"/>
          </a:p>
        </p:txBody>
      </p:sp>
    </p:spTree>
    <p:extLst>
      <p:ext uri="{BB962C8B-B14F-4D97-AF65-F5344CB8AC3E}">
        <p14:creationId xmlns:p14="http://schemas.microsoft.com/office/powerpoint/2010/main" val="27220734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RCPSych: Main 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C0953-FF17-4C1F-B91B-7261D7B43227}"/>
              </a:ext>
            </a:extLst>
          </p:cNvPr>
          <p:cNvSpPr>
            <a:spLocks noGrp="1"/>
          </p:cNvSpPr>
          <p:nvPr>
            <p:ph type="ctrTitle" hasCustomPrompt="1"/>
          </p:nvPr>
        </p:nvSpPr>
        <p:spPr>
          <a:xfrm>
            <a:off x="1524000" y="2385605"/>
            <a:ext cx="9144000" cy="2222907"/>
          </a:xfrm>
          <a:prstGeom prst="rect">
            <a:avLst/>
          </a:prstGeom>
        </p:spPr>
        <p:txBody>
          <a:bodyPr anchor="ctr">
            <a:normAutofit/>
          </a:bodyPr>
          <a:lstStyle>
            <a:lvl1pPr algn="ctr">
              <a:defRPr sz="4300" b="1">
                <a:solidFill>
                  <a:schemeClr val="bg1"/>
                </a:solidFill>
                <a:latin typeface="Montserrat" panose="00000500000000000000" pitchFamily="2" charset="0"/>
              </a:defRPr>
            </a:lvl1pPr>
          </a:lstStyle>
          <a:p>
            <a:r>
              <a:rPr lang="en-US"/>
              <a:t>Presentation title</a:t>
            </a:r>
            <a:endParaRPr lang="en-GB"/>
          </a:p>
        </p:txBody>
      </p:sp>
      <p:sp>
        <p:nvSpPr>
          <p:cNvPr id="3" name="Subtitle 2">
            <a:extLst>
              <a:ext uri="{FF2B5EF4-FFF2-40B4-BE49-F238E27FC236}">
                <a16:creationId xmlns:a16="http://schemas.microsoft.com/office/drawing/2014/main" id="{45C52260-B54A-4E24-B34F-75F6583EB820}"/>
              </a:ext>
            </a:extLst>
          </p:cNvPr>
          <p:cNvSpPr>
            <a:spLocks noGrp="1"/>
          </p:cNvSpPr>
          <p:nvPr>
            <p:ph type="subTitle" idx="1" hasCustomPrompt="1"/>
          </p:nvPr>
        </p:nvSpPr>
        <p:spPr>
          <a:xfrm>
            <a:off x="1524000" y="5068110"/>
            <a:ext cx="9144000" cy="1288239"/>
          </a:xfrm>
          <a:prstGeom prst="rect">
            <a:avLst/>
          </a:prstGeom>
        </p:spPr>
        <p:txBody>
          <a:bodyPr>
            <a:normAutofit/>
          </a:bodyPr>
          <a:lstStyle>
            <a:lvl1pPr marL="0" indent="0" algn="ctr">
              <a:buNone/>
              <a:defRPr sz="2800">
                <a:solidFill>
                  <a:schemeClr val="bg1"/>
                </a:solidFill>
                <a:latin typeface="Montserrat"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Names of presenter(s)</a:t>
            </a:r>
            <a:endParaRPr lang="en-GB"/>
          </a:p>
        </p:txBody>
      </p:sp>
      <p:sp>
        <p:nvSpPr>
          <p:cNvPr id="4" name="Date Placeholder 3">
            <a:extLst>
              <a:ext uri="{FF2B5EF4-FFF2-40B4-BE49-F238E27FC236}">
                <a16:creationId xmlns:a16="http://schemas.microsoft.com/office/drawing/2014/main" id="{835C21A5-6803-4B41-83B0-11F1CED2760E}"/>
              </a:ext>
            </a:extLst>
          </p:cNvPr>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AF92F4B8-643A-4B85-8B7F-440A90669A28}" type="datetimeFigureOut">
              <a:rPr lang="en-GB" smtClean="0"/>
              <a:pPr/>
              <a:t>08/07/2022</a:t>
            </a:fld>
            <a:endParaRPr lang="en-GB"/>
          </a:p>
        </p:txBody>
      </p:sp>
      <p:sp>
        <p:nvSpPr>
          <p:cNvPr id="5" name="Footer Placeholder 4">
            <a:extLst>
              <a:ext uri="{FF2B5EF4-FFF2-40B4-BE49-F238E27FC236}">
                <a16:creationId xmlns:a16="http://schemas.microsoft.com/office/drawing/2014/main" id="{A9EA4C68-24CD-4345-AB10-240AE6B4828B}"/>
              </a:ext>
            </a:extLst>
          </p:cNvPr>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GB"/>
          </a:p>
        </p:txBody>
      </p:sp>
      <p:sp>
        <p:nvSpPr>
          <p:cNvPr id="6" name="Slide Number Placeholder 5">
            <a:extLst>
              <a:ext uri="{FF2B5EF4-FFF2-40B4-BE49-F238E27FC236}">
                <a16:creationId xmlns:a16="http://schemas.microsoft.com/office/drawing/2014/main" id="{C71B3EAD-CC87-4A0C-BE29-D8F974177351}"/>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bg1"/>
                </a:solidFill>
              </a:defRPr>
            </a:lvl1pPr>
          </a:lstStyle>
          <a:p>
            <a:fld id="{1F80BE16-D3C2-4BF3-BF86-1AE13479DEC1}" type="slidenum">
              <a:rPr lang="en-GB" smtClean="0"/>
              <a:pPr/>
              <a:t>‹#›</a:t>
            </a:fld>
            <a:endParaRPr lang="en-GB"/>
          </a:p>
        </p:txBody>
      </p:sp>
      <p:pic>
        <p:nvPicPr>
          <p:cNvPr id="7" name="Picture 6" descr="A picture containing table, drawing&#10;&#10;Description automatically generated">
            <a:extLst>
              <a:ext uri="{FF2B5EF4-FFF2-40B4-BE49-F238E27FC236}">
                <a16:creationId xmlns:a16="http://schemas.microsoft.com/office/drawing/2014/main" id="{C4B92B34-08FD-407D-8555-94409E0127C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924" b="-10128"/>
          <a:stretch/>
        </p:blipFill>
        <p:spPr>
          <a:xfrm>
            <a:off x="836133" y="-1995"/>
            <a:ext cx="2005525" cy="2387601"/>
          </a:xfrm>
          <a:prstGeom prst="rect">
            <a:avLst/>
          </a:prstGeom>
          <a:solidFill>
            <a:schemeClr val="bg1"/>
          </a:solidFill>
          <a:effectLst>
            <a:outerShdw blurRad="50800" dist="50800" dir="4020000" sx="101000" sy="101000" algn="ctr" rotWithShape="0">
              <a:srgbClr val="000000">
                <a:alpha val="18000"/>
              </a:srgbClr>
            </a:outerShdw>
          </a:effectLst>
        </p:spPr>
      </p:pic>
      <p:pic>
        <p:nvPicPr>
          <p:cNvPr id="8" name="Picture 7">
            <a:extLst>
              <a:ext uri="{FF2B5EF4-FFF2-40B4-BE49-F238E27FC236}">
                <a16:creationId xmlns:a16="http://schemas.microsoft.com/office/drawing/2014/main" id="{EC99290A-F0A2-4B81-8EED-A6ABB9D00CF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32582" y="4375849"/>
            <a:ext cx="9265785" cy="505819"/>
          </a:xfrm>
          <a:prstGeom prst="rect">
            <a:avLst/>
          </a:prstGeom>
        </p:spPr>
      </p:pic>
    </p:spTree>
    <p:extLst>
      <p:ext uri="{BB962C8B-B14F-4D97-AF65-F5344CB8AC3E}">
        <p14:creationId xmlns:p14="http://schemas.microsoft.com/office/powerpoint/2010/main" val="31130702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 purple">
    <p:bg>
      <p:bgPr>
        <a:solidFill>
          <a:schemeClr val="accent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14D5BA-CEE6-4D69-A56B-1AFBBC9A797D}"/>
              </a:ext>
            </a:extLst>
          </p:cNvPr>
          <p:cNvSpPr>
            <a:spLocks noGrp="1"/>
          </p:cNvSpPr>
          <p:nvPr>
            <p:ph idx="1"/>
          </p:nvPr>
        </p:nvSpPr>
        <p:spPr/>
        <p:txBody>
          <a:bodyPr/>
          <a:lstStyle>
            <a:lvl1pPr marL="228600" indent="-270000">
              <a:lnSpc>
                <a:spcPct val="100000"/>
              </a:lnSpc>
              <a:buSzPct val="100000"/>
              <a:buFont typeface="Wingdings 2" panose="05020102010507070707" pitchFamily="18" charset="2"/>
              <a:buChar char=""/>
              <a:defRPr/>
            </a:lvl1pPr>
            <a:lvl2pPr marL="685800" indent="-270000">
              <a:lnSpc>
                <a:spcPct val="100000"/>
              </a:lnSpc>
              <a:buSzPct val="100000"/>
              <a:buFont typeface="Wingdings 2" panose="05020102010507070707" pitchFamily="18" charset="2"/>
              <a:buChar char=""/>
              <a:defRPr/>
            </a:lvl2pPr>
            <a:lvl3pPr marL="1143000" indent="-270000">
              <a:lnSpc>
                <a:spcPct val="100000"/>
              </a:lnSpc>
              <a:buSzPct val="100000"/>
              <a:buFont typeface="Wingdings 2" panose="05020102010507070707" pitchFamily="18" charset="2"/>
              <a:buChar char=""/>
              <a:defRPr/>
            </a:lvl3pPr>
            <a:lvl4pPr marL="1600200" indent="-270000">
              <a:lnSpc>
                <a:spcPct val="100000"/>
              </a:lnSpc>
              <a:buSzPct val="100000"/>
              <a:buFont typeface="Wingdings 2" panose="05020102010507070707" pitchFamily="18" charset="2"/>
              <a:buChar char=""/>
              <a:defRPr/>
            </a:lvl4pPr>
            <a:lvl5pPr marL="2057400" indent="-270000">
              <a:lnSpc>
                <a:spcPct val="100000"/>
              </a:lnSpc>
              <a:buSzPct val="100000"/>
              <a:buFont typeface="Wingdings 2" panose="05020102010507070707" pitchFamily="18"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F511605-F8CB-4752-8C3A-0BF9D685AD48}"/>
              </a:ext>
            </a:extLst>
          </p:cNvPr>
          <p:cNvSpPr>
            <a:spLocks noGrp="1"/>
          </p:cNvSpPr>
          <p:nvPr>
            <p:ph type="dt" sz="half" idx="10"/>
          </p:nvPr>
        </p:nvSpPr>
        <p:spPr/>
        <p:txBody>
          <a:bodyPr/>
          <a:lstStyle/>
          <a:p>
            <a:fld id="{AB3564DE-D51B-4C81-BAFD-91ADD0968C91}" type="datetimeFigureOut">
              <a:rPr lang="en-GB" smtClean="0"/>
              <a:t>08/07/2022</a:t>
            </a:fld>
            <a:endParaRPr lang="en-GB"/>
          </a:p>
        </p:txBody>
      </p:sp>
      <p:sp>
        <p:nvSpPr>
          <p:cNvPr id="5" name="Footer Placeholder 4">
            <a:extLst>
              <a:ext uri="{FF2B5EF4-FFF2-40B4-BE49-F238E27FC236}">
                <a16:creationId xmlns:a16="http://schemas.microsoft.com/office/drawing/2014/main" id="{6A669FFB-601A-4267-B4DC-927FCB7FEA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0E9644A-0CB6-4ED6-A23D-5B87142BCF9B}"/>
              </a:ext>
            </a:extLst>
          </p:cNvPr>
          <p:cNvSpPr>
            <a:spLocks noGrp="1"/>
          </p:cNvSpPr>
          <p:nvPr>
            <p:ph type="sldNum" sz="quarter" idx="12"/>
          </p:nvPr>
        </p:nvSpPr>
        <p:spPr/>
        <p:txBody>
          <a:bodyPr/>
          <a:lstStyle/>
          <a:p>
            <a:fld id="{197B46DC-BC03-4763-897B-6310B967D9E4}" type="slidenum">
              <a:rPr lang="en-GB" smtClean="0"/>
              <a:t>‹#›</a:t>
            </a:fld>
            <a:endParaRPr lang="en-GB"/>
          </a:p>
        </p:txBody>
      </p:sp>
      <p:sp>
        <p:nvSpPr>
          <p:cNvPr id="7" name="Title 6">
            <a:extLst>
              <a:ext uri="{FF2B5EF4-FFF2-40B4-BE49-F238E27FC236}">
                <a16:creationId xmlns:a16="http://schemas.microsoft.com/office/drawing/2014/main" id="{DFAC9B69-F129-400E-AA59-339D3376B2C0}"/>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6467072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 maroon">
    <p:bg>
      <p:bgPr>
        <a:solidFill>
          <a:schemeClr val="accent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14D5BA-CEE6-4D69-A56B-1AFBBC9A797D}"/>
              </a:ext>
            </a:extLst>
          </p:cNvPr>
          <p:cNvSpPr>
            <a:spLocks noGrp="1"/>
          </p:cNvSpPr>
          <p:nvPr>
            <p:ph idx="1"/>
          </p:nvPr>
        </p:nvSpPr>
        <p:spPr/>
        <p:txBody>
          <a:bodyPr/>
          <a:lstStyle>
            <a:lvl1pPr marL="228600" indent="-270000">
              <a:lnSpc>
                <a:spcPct val="100000"/>
              </a:lnSpc>
              <a:buSzPct val="100000"/>
              <a:buFont typeface="Wingdings 2" panose="05020102010507070707" pitchFamily="18" charset="2"/>
              <a:buChar char=""/>
              <a:defRPr/>
            </a:lvl1pPr>
            <a:lvl2pPr marL="685800" indent="-270000">
              <a:lnSpc>
                <a:spcPct val="100000"/>
              </a:lnSpc>
              <a:buSzPct val="100000"/>
              <a:buFont typeface="Wingdings 2" panose="05020102010507070707" pitchFamily="18" charset="2"/>
              <a:buChar char=""/>
              <a:defRPr/>
            </a:lvl2pPr>
            <a:lvl3pPr marL="1143000" indent="-270000">
              <a:lnSpc>
                <a:spcPct val="100000"/>
              </a:lnSpc>
              <a:buSzPct val="100000"/>
              <a:buFont typeface="Wingdings 2" panose="05020102010507070707" pitchFamily="18" charset="2"/>
              <a:buChar char=""/>
              <a:defRPr/>
            </a:lvl3pPr>
            <a:lvl4pPr marL="1600200" indent="-270000">
              <a:lnSpc>
                <a:spcPct val="100000"/>
              </a:lnSpc>
              <a:buSzPct val="100000"/>
              <a:buFont typeface="Wingdings 2" panose="05020102010507070707" pitchFamily="18" charset="2"/>
              <a:buChar char=""/>
              <a:defRPr/>
            </a:lvl4pPr>
            <a:lvl5pPr marL="2057400" indent="-270000">
              <a:lnSpc>
                <a:spcPct val="100000"/>
              </a:lnSpc>
              <a:buSzPct val="100000"/>
              <a:buFont typeface="Wingdings 2" panose="05020102010507070707" pitchFamily="18"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F511605-F8CB-4752-8C3A-0BF9D685AD48}"/>
              </a:ext>
            </a:extLst>
          </p:cNvPr>
          <p:cNvSpPr>
            <a:spLocks noGrp="1"/>
          </p:cNvSpPr>
          <p:nvPr>
            <p:ph type="dt" sz="half" idx="10"/>
          </p:nvPr>
        </p:nvSpPr>
        <p:spPr/>
        <p:txBody>
          <a:bodyPr/>
          <a:lstStyle/>
          <a:p>
            <a:fld id="{AB3564DE-D51B-4C81-BAFD-91ADD0968C91}" type="datetimeFigureOut">
              <a:rPr lang="en-GB" smtClean="0"/>
              <a:t>08/07/2022</a:t>
            </a:fld>
            <a:endParaRPr lang="en-GB"/>
          </a:p>
        </p:txBody>
      </p:sp>
      <p:sp>
        <p:nvSpPr>
          <p:cNvPr id="5" name="Footer Placeholder 4">
            <a:extLst>
              <a:ext uri="{FF2B5EF4-FFF2-40B4-BE49-F238E27FC236}">
                <a16:creationId xmlns:a16="http://schemas.microsoft.com/office/drawing/2014/main" id="{6A669FFB-601A-4267-B4DC-927FCB7FEA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0E9644A-0CB6-4ED6-A23D-5B87142BCF9B}"/>
              </a:ext>
            </a:extLst>
          </p:cNvPr>
          <p:cNvSpPr>
            <a:spLocks noGrp="1"/>
          </p:cNvSpPr>
          <p:nvPr>
            <p:ph type="sldNum" sz="quarter" idx="12"/>
          </p:nvPr>
        </p:nvSpPr>
        <p:spPr/>
        <p:txBody>
          <a:bodyPr/>
          <a:lstStyle/>
          <a:p>
            <a:fld id="{197B46DC-BC03-4763-897B-6310B967D9E4}" type="slidenum">
              <a:rPr lang="en-GB" smtClean="0"/>
              <a:t>‹#›</a:t>
            </a:fld>
            <a:endParaRPr lang="en-GB"/>
          </a:p>
        </p:txBody>
      </p:sp>
      <p:sp>
        <p:nvSpPr>
          <p:cNvPr id="7" name="Title 6">
            <a:extLst>
              <a:ext uri="{FF2B5EF4-FFF2-40B4-BE49-F238E27FC236}">
                <a16:creationId xmlns:a16="http://schemas.microsoft.com/office/drawing/2014/main" id="{DFAC9B69-F129-400E-AA59-339D3376B2C0}"/>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5124665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 teal">
    <p:bg>
      <p:bgPr>
        <a:solidFill>
          <a:schemeClr val="accent3"/>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14D5BA-CEE6-4D69-A56B-1AFBBC9A797D}"/>
              </a:ext>
            </a:extLst>
          </p:cNvPr>
          <p:cNvSpPr>
            <a:spLocks noGrp="1"/>
          </p:cNvSpPr>
          <p:nvPr>
            <p:ph idx="1"/>
          </p:nvPr>
        </p:nvSpPr>
        <p:spPr/>
        <p:txBody>
          <a:bodyPr/>
          <a:lstStyle>
            <a:lvl1pPr marL="228600" indent="-270000">
              <a:lnSpc>
                <a:spcPct val="100000"/>
              </a:lnSpc>
              <a:buSzPct val="100000"/>
              <a:buFont typeface="Wingdings 2" panose="05020102010507070707" pitchFamily="18" charset="2"/>
              <a:buChar char=""/>
              <a:defRPr/>
            </a:lvl1pPr>
            <a:lvl2pPr marL="685800" indent="-270000">
              <a:lnSpc>
                <a:spcPct val="100000"/>
              </a:lnSpc>
              <a:buSzPct val="100000"/>
              <a:buFont typeface="Wingdings 2" panose="05020102010507070707" pitchFamily="18" charset="2"/>
              <a:buChar char=""/>
              <a:defRPr/>
            </a:lvl2pPr>
            <a:lvl3pPr marL="1143000" indent="-270000">
              <a:lnSpc>
                <a:spcPct val="100000"/>
              </a:lnSpc>
              <a:buSzPct val="100000"/>
              <a:buFont typeface="Wingdings 2" panose="05020102010507070707" pitchFamily="18" charset="2"/>
              <a:buChar char=""/>
              <a:defRPr/>
            </a:lvl3pPr>
            <a:lvl4pPr marL="1600200" indent="-270000">
              <a:lnSpc>
                <a:spcPct val="100000"/>
              </a:lnSpc>
              <a:buSzPct val="100000"/>
              <a:buFont typeface="Wingdings 2" panose="05020102010507070707" pitchFamily="18" charset="2"/>
              <a:buChar char=""/>
              <a:defRPr/>
            </a:lvl4pPr>
            <a:lvl5pPr marL="2057400" indent="-270000">
              <a:lnSpc>
                <a:spcPct val="100000"/>
              </a:lnSpc>
              <a:buSzPct val="100000"/>
              <a:buFont typeface="Wingdings 2" panose="05020102010507070707" pitchFamily="18"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F511605-F8CB-4752-8C3A-0BF9D685AD48}"/>
              </a:ext>
            </a:extLst>
          </p:cNvPr>
          <p:cNvSpPr>
            <a:spLocks noGrp="1"/>
          </p:cNvSpPr>
          <p:nvPr>
            <p:ph type="dt" sz="half" idx="10"/>
          </p:nvPr>
        </p:nvSpPr>
        <p:spPr/>
        <p:txBody>
          <a:bodyPr/>
          <a:lstStyle/>
          <a:p>
            <a:fld id="{AB3564DE-D51B-4C81-BAFD-91ADD0968C91}" type="datetimeFigureOut">
              <a:rPr lang="en-GB" smtClean="0"/>
              <a:t>08/07/2022</a:t>
            </a:fld>
            <a:endParaRPr lang="en-GB"/>
          </a:p>
        </p:txBody>
      </p:sp>
      <p:sp>
        <p:nvSpPr>
          <p:cNvPr id="5" name="Footer Placeholder 4">
            <a:extLst>
              <a:ext uri="{FF2B5EF4-FFF2-40B4-BE49-F238E27FC236}">
                <a16:creationId xmlns:a16="http://schemas.microsoft.com/office/drawing/2014/main" id="{6A669FFB-601A-4267-B4DC-927FCB7FEA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0E9644A-0CB6-4ED6-A23D-5B87142BCF9B}"/>
              </a:ext>
            </a:extLst>
          </p:cNvPr>
          <p:cNvSpPr>
            <a:spLocks noGrp="1"/>
          </p:cNvSpPr>
          <p:nvPr>
            <p:ph type="sldNum" sz="quarter" idx="12"/>
          </p:nvPr>
        </p:nvSpPr>
        <p:spPr/>
        <p:txBody>
          <a:bodyPr/>
          <a:lstStyle/>
          <a:p>
            <a:fld id="{197B46DC-BC03-4763-897B-6310B967D9E4}" type="slidenum">
              <a:rPr lang="en-GB" smtClean="0"/>
              <a:t>‹#›</a:t>
            </a:fld>
            <a:endParaRPr lang="en-GB"/>
          </a:p>
        </p:txBody>
      </p:sp>
      <p:sp>
        <p:nvSpPr>
          <p:cNvPr id="7" name="Title 6">
            <a:extLst>
              <a:ext uri="{FF2B5EF4-FFF2-40B4-BE49-F238E27FC236}">
                <a16:creationId xmlns:a16="http://schemas.microsoft.com/office/drawing/2014/main" id="{DFAC9B69-F129-400E-AA59-339D3376B2C0}"/>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7637599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 yellow">
    <p:bg>
      <p:bgPr>
        <a:solidFill>
          <a:schemeClr val="tx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14D5BA-CEE6-4D69-A56B-1AFBBC9A797D}"/>
              </a:ext>
            </a:extLst>
          </p:cNvPr>
          <p:cNvSpPr>
            <a:spLocks noGrp="1"/>
          </p:cNvSpPr>
          <p:nvPr>
            <p:ph idx="1"/>
          </p:nvPr>
        </p:nvSpPr>
        <p:spPr/>
        <p:txBody>
          <a:bodyPr/>
          <a:lstStyle>
            <a:lvl1pPr marL="228600" indent="-270000">
              <a:lnSpc>
                <a:spcPct val="100000"/>
              </a:lnSpc>
              <a:buSzPct val="100000"/>
              <a:buFont typeface="Wingdings 2" panose="05020102010507070707" pitchFamily="18" charset="2"/>
              <a:buChar char=""/>
              <a:defRPr/>
            </a:lvl1pPr>
            <a:lvl2pPr marL="685800" indent="-270000">
              <a:lnSpc>
                <a:spcPct val="100000"/>
              </a:lnSpc>
              <a:buSzPct val="100000"/>
              <a:buFont typeface="Wingdings 2" panose="05020102010507070707" pitchFamily="18" charset="2"/>
              <a:buChar char=""/>
              <a:defRPr/>
            </a:lvl2pPr>
            <a:lvl3pPr marL="1143000" indent="-270000">
              <a:lnSpc>
                <a:spcPct val="100000"/>
              </a:lnSpc>
              <a:buSzPct val="100000"/>
              <a:buFont typeface="Wingdings 2" panose="05020102010507070707" pitchFamily="18" charset="2"/>
              <a:buChar char=""/>
              <a:defRPr/>
            </a:lvl3pPr>
            <a:lvl4pPr marL="1600200" indent="-270000">
              <a:lnSpc>
                <a:spcPct val="100000"/>
              </a:lnSpc>
              <a:buSzPct val="100000"/>
              <a:buFont typeface="Wingdings 2" panose="05020102010507070707" pitchFamily="18" charset="2"/>
              <a:buChar char=""/>
              <a:defRPr/>
            </a:lvl4pPr>
            <a:lvl5pPr marL="2057400" indent="-270000">
              <a:lnSpc>
                <a:spcPct val="100000"/>
              </a:lnSpc>
              <a:buSzPct val="100000"/>
              <a:buFont typeface="Wingdings 2" panose="05020102010507070707" pitchFamily="18"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F511605-F8CB-4752-8C3A-0BF9D685AD48}"/>
              </a:ext>
            </a:extLst>
          </p:cNvPr>
          <p:cNvSpPr>
            <a:spLocks noGrp="1"/>
          </p:cNvSpPr>
          <p:nvPr>
            <p:ph type="dt" sz="half" idx="10"/>
          </p:nvPr>
        </p:nvSpPr>
        <p:spPr/>
        <p:txBody>
          <a:bodyPr/>
          <a:lstStyle/>
          <a:p>
            <a:fld id="{AB3564DE-D51B-4C81-BAFD-91ADD0968C91}" type="datetimeFigureOut">
              <a:rPr lang="en-GB" smtClean="0"/>
              <a:t>08/07/2022</a:t>
            </a:fld>
            <a:endParaRPr lang="en-GB"/>
          </a:p>
        </p:txBody>
      </p:sp>
      <p:sp>
        <p:nvSpPr>
          <p:cNvPr id="5" name="Footer Placeholder 4">
            <a:extLst>
              <a:ext uri="{FF2B5EF4-FFF2-40B4-BE49-F238E27FC236}">
                <a16:creationId xmlns:a16="http://schemas.microsoft.com/office/drawing/2014/main" id="{6A669FFB-601A-4267-B4DC-927FCB7FEA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0E9644A-0CB6-4ED6-A23D-5B87142BCF9B}"/>
              </a:ext>
            </a:extLst>
          </p:cNvPr>
          <p:cNvSpPr>
            <a:spLocks noGrp="1"/>
          </p:cNvSpPr>
          <p:nvPr>
            <p:ph type="sldNum" sz="quarter" idx="12"/>
          </p:nvPr>
        </p:nvSpPr>
        <p:spPr/>
        <p:txBody>
          <a:bodyPr/>
          <a:lstStyle/>
          <a:p>
            <a:fld id="{197B46DC-BC03-4763-897B-6310B967D9E4}" type="slidenum">
              <a:rPr lang="en-GB" smtClean="0"/>
              <a:t>‹#›</a:t>
            </a:fld>
            <a:endParaRPr lang="en-GB"/>
          </a:p>
        </p:txBody>
      </p:sp>
      <p:sp>
        <p:nvSpPr>
          <p:cNvPr id="7" name="Title 6">
            <a:extLst>
              <a:ext uri="{FF2B5EF4-FFF2-40B4-BE49-F238E27FC236}">
                <a16:creationId xmlns:a16="http://schemas.microsoft.com/office/drawing/2014/main" id="{DFAC9B69-F129-400E-AA59-339D3376B2C0}"/>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3439191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CPsych: transition slide">
    <p:bg>
      <p:bgPr>
        <a:solidFill>
          <a:schemeClr val="accent4"/>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98E8E32-F811-4197-8815-7DB236EC0791}"/>
              </a:ext>
            </a:extLst>
          </p:cNvPr>
          <p:cNvSpPr>
            <a:spLocks noGrp="1"/>
          </p:cNvSpPr>
          <p:nvPr>
            <p:ph type="dt" sz="half" idx="10"/>
          </p:nvPr>
        </p:nvSpPr>
        <p:spPr/>
        <p:txBody>
          <a:bodyPr/>
          <a:lstStyle/>
          <a:p>
            <a:fld id="{AB3564DE-D51B-4C81-BAFD-91ADD0968C91}" type="datetimeFigureOut">
              <a:rPr lang="en-GB" smtClean="0"/>
              <a:t>08/07/2022</a:t>
            </a:fld>
            <a:endParaRPr lang="en-GB"/>
          </a:p>
        </p:txBody>
      </p:sp>
      <p:sp>
        <p:nvSpPr>
          <p:cNvPr id="4" name="Footer Placeholder 3">
            <a:extLst>
              <a:ext uri="{FF2B5EF4-FFF2-40B4-BE49-F238E27FC236}">
                <a16:creationId xmlns:a16="http://schemas.microsoft.com/office/drawing/2014/main" id="{C48C9D23-3BC2-4871-A7CE-F23548F6124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ABF50BF-7971-458D-9BA5-08323798DF53}"/>
              </a:ext>
            </a:extLst>
          </p:cNvPr>
          <p:cNvSpPr>
            <a:spLocks noGrp="1"/>
          </p:cNvSpPr>
          <p:nvPr>
            <p:ph type="sldNum" sz="quarter" idx="12"/>
          </p:nvPr>
        </p:nvSpPr>
        <p:spPr/>
        <p:txBody>
          <a:bodyPr/>
          <a:lstStyle/>
          <a:p>
            <a:fld id="{197B46DC-BC03-4763-897B-6310B967D9E4}" type="slidenum">
              <a:rPr lang="en-GB" smtClean="0"/>
              <a:t>‹#›</a:t>
            </a:fld>
            <a:endParaRPr lang="en-GB"/>
          </a:p>
        </p:txBody>
      </p:sp>
      <p:sp>
        <p:nvSpPr>
          <p:cNvPr id="2" name="Rectangle 1">
            <a:extLst>
              <a:ext uri="{FF2B5EF4-FFF2-40B4-BE49-F238E27FC236}">
                <a16:creationId xmlns:a16="http://schemas.microsoft.com/office/drawing/2014/main" id="{14348CAB-8BAD-46A1-9919-9D3458E844DD}"/>
              </a:ext>
            </a:extLst>
          </p:cNvPr>
          <p:cNvSpPr/>
          <p:nvPr userDrawn="1"/>
        </p:nvSpPr>
        <p:spPr>
          <a:xfrm>
            <a:off x="0" y="0"/>
            <a:ext cx="12192000" cy="6858000"/>
          </a:xfrm>
          <a:prstGeom prst="rect">
            <a:avLst/>
          </a:prstGeom>
          <a:solidFill>
            <a:schemeClr val="accent4"/>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9" name="Text Placeholder 8">
            <a:extLst>
              <a:ext uri="{FF2B5EF4-FFF2-40B4-BE49-F238E27FC236}">
                <a16:creationId xmlns:a16="http://schemas.microsoft.com/office/drawing/2014/main" id="{E674900F-F588-48BD-BE69-04237FE953AB}"/>
              </a:ext>
            </a:extLst>
          </p:cNvPr>
          <p:cNvSpPr>
            <a:spLocks noGrp="1"/>
          </p:cNvSpPr>
          <p:nvPr>
            <p:ph type="body" sz="quarter" idx="13" hasCustomPrompt="1"/>
          </p:nvPr>
        </p:nvSpPr>
        <p:spPr>
          <a:xfrm>
            <a:off x="977347" y="2208777"/>
            <a:ext cx="10237305" cy="2440445"/>
          </a:xfrm>
        </p:spPr>
        <p:txBody>
          <a:bodyPr anchor="ctr">
            <a:noAutofit/>
          </a:bodyPr>
          <a:lstStyle>
            <a:lvl1pPr marL="0" indent="0" algn="ctr">
              <a:lnSpc>
                <a:spcPct val="100000"/>
              </a:lnSpc>
              <a:buNone/>
              <a:defRPr sz="6600" b="1">
                <a:solidFill>
                  <a:schemeClr val="bg1"/>
                </a:solidFill>
              </a:defRPr>
            </a:lvl1pPr>
          </a:lstStyle>
          <a:p>
            <a:pPr lvl="0"/>
            <a:r>
              <a:rPr lang="en-US"/>
              <a:t>Transition slide</a:t>
            </a:r>
            <a:endParaRPr lang="en-GB"/>
          </a:p>
        </p:txBody>
      </p:sp>
    </p:spTree>
    <p:extLst>
      <p:ext uri="{BB962C8B-B14F-4D97-AF65-F5344CB8AC3E}">
        <p14:creationId xmlns:p14="http://schemas.microsoft.com/office/powerpoint/2010/main" val="10757982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140A7-1097-4AAA-834E-110B05ED3E7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4206C81-D78E-4DC5-BDC6-90E091175E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151A369-A2A6-43B4-9E74-38792E8F2739}"/>
              </a:ext>
            </a:extLst>
          </p:cNvPr>
          <p:cNvSpPr>
            <a:spLocks noGrp="1"/>
          </p:cNvSpPr>
          <p:nvPr>
            <p:ph type="dt" sz="half" idx="10"/>
          </p:nvPr>
        </p:nvSpPr>
        <p:spPr/>
        <p:txBody>
          <a:bodyPr/>
          <a:lstStyle/>
          <a:p>
            <a:fld id="{B0C446AB-C942-477A-94C1-757BA37661EB}" type="datetimeFigureOut">
              <a:rPr lang="en-GB" smtClean="0"/>
              <a:t>08/07/2022</a:t>
            </a:fld>
            <a:endParaRPr lang="en-GB"/>
          </a:p>
        </p:txBody>
      </p:sp>
      <p:sp>
        <p:nvSpPr>
          <p:cNvPr id="5" name="Footer Placeholder 4">
            <a:extLst>
              <a:ext uri="{FF2B5EF4-FFF2-40B4-BE49-F238E27FC236}">
                <a16:creationId xmlns:a16="http://schemas.microsoft.com/office/drawing/2014/main" id="{1C002317-22D5-44B6-840E-F6D263F43C6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CF102CD-3983-4565-9489-595EE517FE9F}"/>
              </a:ext>
            </a:extLst>
          </p:cNvPr>
          <p:cNvSpPr>
            <a:spLocks noGrp="1"/>
          </p:cNvSpPr>
          <p:nvPr>
            <p:ph type="sldNum" sz="quarter" idx="12"/>
          </p:nvPr>
        </p:nvSpPr>
        <p:spPr/>
        <p:txBody>
          <a:bodyPr/>
          <a:lstStyle/>
          <a:p>
            <a:fld id="{35B78E8D-C40F-4E45-A954-B378808837A8}" type="slidenum">
              <a:rPr lang="en-GB" smtClean="0"/>
              <a:t>‹#›</a:t>
            </a:fld>
            <a:endParaRPr lang="en-GB"/>
          </a:p>
        </p:txBody>
      </p:sp>
    </p:spTree>
    <p:extLst>
      <p:ext uri="{BB962C8B-B14F-4D97-AF65-F5344CB8AC3E}">
        <p14:creationId xmlns:p14="http://schemas.microsoft.com/office/powerpoint/2010/main" val="900016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08/07/2022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7F43A-6312-470F-817D-B943BC93B7C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D7D678C-633E-478A-B99D-577F1CFBC10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F0FD0B1-F6C3-4394-A490-52FCD7F31151}"/>
              </a:ext>
            </a:extLst>
          </p:cNvPr>
          <p:cNvSpPr>
            <a:spLocks noGrp="1"/>
          </p:cNvSpPr>
          <p:nvPr>
            <p:ph type="dt" sz="half" idx="10"/>
          </p:nvPr>
        </p:nvSpPr>
        <p:spPr/>
        <p:txBody>
          <a:bodyPr/>
          <a:lstStyle/>
          <a:p>
            <a:fld id="{B0C446AB-C942-477A-94C1-757BA37661EB}" type="datetimeFigureOut">
              <a:rPr lang="en-GB" smtClean="0"/>
              <a:t>08/07/2022</a:t>
            </a:fld>
            <a:endParaRPr lang="en-GB"/>
          </a:p>
        </p:txBody>
      </p:sp>
      <p:sp>
        <p:nvSpPr>
          <p:cNvPr id="5" name="Footer Placeholder 4">
            <a:extLst>
              <a:ext uri="{FF2B5EF4-FFF2-40B4-BE49-F238E27FC236}">
                <a16:creationId xmlns:a16="http://schemas.microsoft.com/office/drawing/2014/main" id="{47AEE709-5A4C-420C-912F-970E5C467F1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3DD616C-3A62-421F-8DBB-73FD9305DBB7}"/>
              </a:ext>
            </a:extLst>
          </p:cNvPr>
          <p:cNvSpPr>
            <a:spLocks noGrp="1"/>
          </p:cNvSpPr>
          <p:nvPr>
            <p:ph type="sldNum" sz="quarter" idx="12"/>
          </p:nvPr>
        </p:nvSpPr>
        <p:spPr/>
        <p:txBody>
          <a:bodyPr/>
          <a:lstStyle/>
          <a:p>
            <a:fld id="{35B78E8D-C40F-4E45-A954-B378808837A8}" type="slidenum">
              <a:rPr lang="en-GB" smtClean="0"/>
              <a:t>‹#›</a:t>
            </a:fld>
            <a:endParaRPr lang="en-GB"/>
          </a:p>
        </p:txBody>
      </p:sp>
    </p:spTree>
    <p:extLst>
      <p:ext uri="{BB962C8B-B14F-4D97-AF65-F5344CB8AC3E}">
        <p14:creationId xmlns:p14="http://schemas.microsoft.com/office/powerpoint/2010/main" val="20005942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0C496-6B12-45D6-B064-6F489BFE364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2A357B0-C3A7-47C2-B344-AC86E467D5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722B2E5-8FEE-41F5-BBFB-2561168F5B3B}"/>
              </a:ext>
            </a:extLst>
          </p:cNvPr>
          <p:cNvSpPr>
            <a:spLocks noGrp="1"/>
          </p:cNvSpPr>
          <p:nvPr>
            <p:ph type="dt" sz="half" idx="10"/>
          </p:nvPr>
        </p:nvSpPr>
        <p:spPr/>
        <p:txBody>
          <a:bodyPr/>
          <a:lstStyle/>
          <a:p>
            <a:fld id="{B0C446AB-C942-477A-94C1-757BA37661EB}" type="datetimeFigureOut">
              <a:rPr lang="en-GB" smtClean="0"/>
              <a:t>08/07/2022</a:t>
            </a:fld>
            <a:endParaRPr lang="en-GB"/>
          </a:p>
        </p:txBody>
      </p:sp>
      <p:sp>
        <p:nvSpPr>
          <p:cNvPr id="5" name="Footer Placeholder 4">
            <a:extLst>
              <a:ext uri="{FF2B5EF4-FFF2-40B4-BE49-F238E27FC236}">
                <a16:creationId xmlns:a16="http://schemas.microsoft.com/office/drawing/2014/main" id="{4A856609-0782-4709-BE32-A4F4F5ACAC4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36EC691-6A69-4ED3-9086-C20854A05B50}"/>
              </a:ext>
            </a:extLst>
          </p:cNvPr>
          <p:cNvSpPr>
            <a:spLocks noGrp="1"/>
          </p:cNvSpPr>
          <p:nvPr>
            <p:ph type="sldNum" sz="quarter" idx="12"/>
          </p:nvPr>
        </p:nvSpPr>
        <p:spPr/>
        <p:txBody>
          <a:bodyPr/>
          <a:lstStyle/>
          <a:p>
            <a:fld id="{35B78E8D-C40F-4E45-A954-B378808837A8}" type="slidenum">
              <a:rPr lang="en-GB" smtClean="0"/>
              <a:t>‹#›</a:t>
            </a:fld>
            <a:endParaRPr lang="en-GB"/>
          </a:p>
        </p:txBody>
      </p:sp>
    </p:spTree>
    <p:extLst>
      <p:ext uri="{BB962C8B-B14F-4D97-AF65-F5344CB8AC3E}">
        <p14:creationId xmlns:p14="http://schemas.microsoft.com/office/powerpoint/2010/main" val="1981919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23F26-E08C-45EA-A2A7-A79C5F960A0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D5B0FCB-9BEE-4C24-AFF9-3E605E8E761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F0061FD-5B5C-415E-BBAF-363A988A8C9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11695CC-A6CB-4203-9329-BA2BBD4D1740}"/>
              </a:ext>
            </a:extLst>
          </p:cNvPr>
          <p:cNvSpPr>
            <a:spLocks noGrp="1"/>
          </p:cNvSpPr>
          <p:nvPr>
            <p:ph type="dt" sz="half" idx="10"/>
          </p:nvPr>
        </p:nvSpPr>
        <p:spPr/>
        <p:txBody>
          <a:bodyPr/>
          <a:lstStyle/>
          <a:p>
            <a:fld id="{B0C446AB-C942-477A-94C1-757BA37661EB}" type="datetimeFigureOut">
              <a:rPr lang="en-GB" smtClean="0"/>
              <a:t>08/07/2022</a:t>
            </a:fld>
            <a:endParaRPr lang="en-GB"/>
          </a:p>
        </p:txBody>
      </p:sp>
      <p:sp>
        <p:nvSpPr>
          <p:cNvPr id="6" name="Footer Placeholder 5">
            <a:extLst>
              <a:ext uri="{FF2B5EF4-FFF2-40B4-BE49-F238E27FC236}">
                <a16:creationId xmlns:a16="http://schemas.microsoft.com/office/drawing/2014/main" id="{FAC8B868-7161-47C5-A48D-23E977F0E78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B198F4F-2D2F-4A4A-9EFC-94FD6F740347}"/>
              </a:ext>
            </a:extLst>
          </p:cNvPr>
          <p:cNvSpPr>
            <a:spLocks noGrp="1"/>
          </p:cNvSpPr>
          <p:nvPr>
            <p:ph type="sldNum" sz="quarter" idx="12"/>
          </p:nvPr>
        </p:nvSpPr>
        <p:spPr/>
        <p:txBody>
          <a:bodyPr/>
          <a:lstStyle/>
          <a:p>
            <a:fld id="{35B78E8D-C40F-4E45-A954-B378808837A8}" type="slidenum">
              <a:rPr lang="en-GB" smtClean="0"/>
              <a:t>‹#›</a:t>
            </a:fld>
            <a:endParaRPr lang="en-GB"/>
          </a:p>
        </p:txBody>
      </p:sp>
    </p:spTree>
    <p:extLst>
      <p:ext uri="{BB962C8B-B14F-4D97-AF65-F5344CB8AC3E}">
        <p14:creationId xmlns:p14="http://schemas.microsoft.com/office/powerpoint/2010/main" val="8371302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F4342-158E-46A9-91A5-5307E810368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907C715-69DD-463E-85E5-309FC8A3AC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8BD94A4-3B09-4B04-A720-0EE3A27BD9F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5C9CD11-BD43-47F8-B9D7-42F9E8F4F6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6F9D749-553E-4A60-8082-3DEB8654629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ECFA9DF-F754-4579-A97C-46DAFA63C323}"/>
              </a:ext>
            </a:extLst>
          </p:cNvPr>
          <p:cNvSpPr>
            <a:spLocks noGrp="1"/>
          </p:cNvSpPr>
          <p:nvPr>
            <p:ph type="dt" sz="half" idx="10"/>
          </p:nvPr>
        </p:nvSpPr>
        <p:spPr/>
        <p:txBody>
          <a:bodyPr/>
          <a:lstStyle/>
          <a:p>
            <a:fld id="{B0C446AB-C942-477A-94C1-757BA37661EB}" type="datetimeFigureOut">
              <a:rPr lang="en-GB" smtClean="0"/>
              <a:t>08/07/2022</a:t>
            </a:fld>
            <a:endParaRPr lang="en-GB"/>
          </a:p>
        </p:txBody>
      </p:sp>
      <p:sp>
        <p:nvSpPr>
          <p:cNvPr id="8" name="Footer Placeholder 7">
            <a:extLst>
              <a:ext uri="{FF2B5EF4-FFF2-40B4-BE49-F238E27FC236}">
                <a16:creationId xmlns:a16="http://schemas.microsoft.com/office/drawing/2014/main" id="{9F19BF0B-B074-4259-8FDD-A14F9C9938F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1E2D9EC-0048-4C06-AD0A-151022637BEF}"/>
              </a:ext>
            </a:extLst>
          </p:cNvPr>
          <p:cNvSpPr>
            <a:spLocks noGrp="1"/>
          </p:cNvSpPr>
          <p:nvPr>
            <p:ph type="sldNum" sz="quarter" idx="12"/>
          </p:nvPr>
        </p:nvSpPr>
        <p:spPr/>
        <p:txBody>
          <a:bodyPr/>
          <a:lstStyle/>
          <a:p>
            <a:fld id="{35B78E8D-C40F-4E45-A954-B378808837A8}" type="slidenum">
              <a:rPr lang="en-GB" smtClean="0"/>
              <a:t>‹#›</a:t>
            </a:fld>
            <a:endParaRPr lang="en-GB"/>
          </a:p>
        </p:txBody>
      </p:sp>
    </p:spTree>
    <p:extLst>
      <p:ext uri="{BB962C8B-B14F-4D97-AF65-F5344CB8AC3E}">
        <p14:creationId xmlns:p14="http://schemas.microsoft.com/office/powerpoint/2010/main" val="31507461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1D58B-10D3-4885-93BE-538E0C2D8E5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F6819FC-BF41-474A-BB76-D565723B1411}"/>
              </a:ext>
            </a:extLst>
          </p:cNvPr>
          <p:cNvSpPr>
            <a:spLocks noGrp="1"/>
          </p:cNvSpPr>
          <p:nvPr>
            <p:ph type="dt" sz="half" idx="10"/>
          </p:nvPr>
        </p:nvSpPr>
        <p:spPr/>
        <p:txBody>
          <a:bodyPr/>
          <a:lstStyle/>
          <a:p>
            <a:fld id="{B0C446AB-C942-477A-94C1-757BA37661EB}" type="datetimeFigureOut">
              <a:rPr lang="en-GB" smtClean="0"/>
              <a:t>08/07/2022</a:t>
            </a:fld>
            <a:endParaRPr lang="en-GB"/>
          </a:p>
        </p:txBody>
      </p:sp>
      <p:sp>
        <p:nvSpPr>
          <p:cNvPr id="4" name="Footer Placeholder 3">
            <a:extLst>
              <a:ext uri="{FF2B5EF4-FFF2-40B4-BE49-F238E27FC236}">
                <a16:creationId xmlns:a16="http://schemas.microsoft.com/office/drawing/2014/main" id="{36C3AA09-D374-4697-9B3A-1F3C3484B01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5561853-7E57-434B-9830-60FD043697EF}"/>
              </a:ext>
            </a:extLst>
          </p:cNvPr>
          <p:cNvSpPr>
            <a:spLocks noGrp="1"/>
          </p:cNvSpPr>
          <p:nvPr>
            <p:ph type="sldNum" sz="quarter" idx="12"/>
          </p:nvPr>
        </p:nvSpPr>
        <p:spPr/>
        <p:txBody>
          <a:bodyPr/>
          <a:lstStyle/>
          <a:p>
            <a:fld id="{35B78E8D-C40F-4E45-A954-B378808837A8}" type="slidenum">
              <a:rPr lang="en-GB" smtClean="0"/>
              <a:t>‹#›</a:t>
            </a:fld>
            <a:endParaRPr lang="en-GB"/>
          </a:p>
        </p:txBody>
      </p:sp>
    </p:spTree>
    <p:extLst>
      <p:ext uri="{BB962C8B-B14F-4D97-AF65-F5344CB8AC3E}">
        <p14:creationId xmlns:p14="http://schemas.microsoft.com/office/powerpoint/2010/main" val="26209651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998391-A179-4F30-949F-5DC2DF471B44}"/>
              </a:ext>
            </a:extLst>
          </p:cNvPr>
          <p:cNvSpPr>
            <a:spLocks noGrp="1"/>
          </p:cNvSpPr>
          <p:nvPr>
            <p:ph type="dt" sz="half" idx="10"/>
          </p:nvPr>
        </p:nvSpPr>
        <p:spPr/>
        <p:txBody>
          <a:bodyPr/>
          <a:lstStyle/>
          <a:p>
            <a:fld id="{B0C446AB-C942-477A-94C1-757BA37661EB}" type="datetimeFigureOut">
              <a:rPr lang="en-GB" smtClean="0"/>
              <a:t>08/07/2022</a:t>
            </a:fld>
            <a:endParaRPr lang="en-GB"/>
          </a:p>
        </p:txBody>
      </p:sp>
      <p:sp>
        <p:nvSpPr>
          <p:cNvPr id="3" name="Footer Placeholder 2">
            <a:extLst>
              <a:ext uri="{FF2B5EF4-FFF2-40B4-BE49-F238E27FC236}">
                <a16:creationId xmlns:a16="http://schemas.microsoft.com/office/drawing/2014/main" id="{B66D1C4D-4037-4334-8376-3F0F92CA287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C2C8843-0CB8-46ED-B763-E8F94ED45E1E}"/>
              </a:ext>
            </a:extLst>
          </p:cNvPr>
          <p:cNvSpPr>
            <a:spLocks noGrp="1"/>
          </p:cNvSpPr>
          <p:nvPr>
            <p:ph type="sldNum" sz="quarter" idx="12"/>
          </p:nvPr>
        </p:nvSpPr>
        <p:spPr/>
        <p:txBody>
          <a:bodyPr/>
          <a:lstStyle/>
          <a:p>
            <a:fld id="{35B78E8D-C40F-4E45-A954-B378808837A8}" type="slidenum">
              <a:rPr lang="en-GB" smtClean="0"/>
              <a:t>‹#›</a:t>
            </a:fld>
            <a:endParaRPr lang="en-GB"/>
          </a:p>
        </p:txBody>
      </p:sp>
    </p:spTree>
    <p:extLst>
      <p:ext uri="{BB962C8B-B14F-4D97-AF65-F5344CB8AC3E}">
        <p14:creationId xmlns:p14="http://schemas.microsoft.com/office/powerpoint/2010/main" val="32732465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ACC0D-6B1F-4AE2-8110-1DAF1DABE3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8C7EAC0-C7A5-425A-BEDE-B722BF8BBA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3E860B8-6B72-45E5-A207-AE8AF9970B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32C032-452F-4B30-B94A-8B5C3C40E6D4}"/>
              </a:ext>
            </a:extLst>
          </p:cNvPr>
          <p:cNvSpPr>
            <a:spLocks noGrp="1"/>
          </p:cNvSpPr>
          <p:nvPr>
            <p:ph type="dt" sz="half" idx="10"/>
          </p:nvPr>
        </p:nvSpPr>
        <p:spPr/>
        <p:txBody>
          <a:bodyPr/>
          <a:lstStyle/>
          <a:p>
            <a:fld id="{B0C446AB-C942-477A-94C1-757BA37661EB}" type="datetimeFigureOut">
              <a:rPr lang="en-GB" smtClean="0"/>
              <a:t>08/07/2022</a:t>
            </a:fld>
            <a:endParaRPr lang="en-GB"/>
          </a:p>
        </p:txBody>
      </p:sp>
      <p:sp>
        <p:nvSpPr>
          <p:cNvPr id="6" name="Footer Placeholder 5">
            <a:extLst>
              <a:ext uri="{FF2B5EF4-FFF2-40B4-BE49-F238E27FC236}">
                <a16:creationId xmlns:a16="http://schemas.microsoft.com/office/drawing/2014/main" id="{48F3CCD1-7274-4CA0-82A1-24722C4CFC1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EF2469C-445C-42D6-93CB-DD13E6CACDA0}"/>
              </a:ext>
            </a:extLst>
          </p:cNvPr>
          <p:cNvSpPr>
            <a:spLocks noGrp="1"/>
          </p:cNvSpPr>
          <p:nvPr>
            <p:ph type="sldNum" sz="quarter" idx="12"/>
          </p:nvPr>
        </p:nvSpPr>
        <p:spPr/>
        <p:txBody>
          <a:bodyPr/>
          <a:lstStyle/>
          <a:p>
            <a:fld id="{35B78E8D-C40F-4E45-A954-B378808837A8}" type="slidenum">
              <a:rPr lang="en-GB" smtClean="0"/>
              <a:t>‹#›</a:t>
            </a:fld>
            <a:endParaRPr lang="en-GB"/>
          </a:p>
        </p:txBody>
      </p:sp>
    </p:spTree>
    <p:extLst>
      <p:ext uri="{BB962C8B-B14F-4D97-AF65-F5344CB8AC3E}">
        <p14:creationId xmlns:p14="http://schemas.microsoft.com/office/powerpoint/2010/main" val="32708370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FEB93-8223-46C9-87E5-5F2CCB249B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153978D-014F-42F1-8436-EFBC503B00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41EC0C5-9AF6-44B8-937B-53A622CF0F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B30B32-3CCA-4A23-A4FB-07928C7351F6}"/>
              </a:ext>
            </a:extLst>
          </p:cNvPr>
          <p:cNvSpPr>
            <a:spLocks noGrp="1"/>
          </p:cNvSpPr>
          <p:nvPr>
            <p:ph type="dt" sz="half" idx="10"/>
          </p:nvPr>
        </p:nvSpPr>
        <p:spPr/>
        <p:txBody>
          <a:bodyPr/>
          <a:lstStyle/>
          <a:p>
            <a:fld id="{B0C446AB-C942-477A-94C1-757BA37661EB}" type="datetimeFigureOut">
              <a:rPr lang="en-GB" smtClean="0"/>
              <a:t>08/07/2022</a:t>
            </a:fld>
            <a:endParaRPr lang="en-GB"/>
          </a:p>
        </p:txBody>
      </p:sp>
      <p:sp>
        <p:nvSpPr>
          <p:cNvPr id="6" name="Footer Placeholder 5">
            <a:extLst>
              <a:ext uri="{FF2B5EF4-FFF2-40B4-BE49-F238E27FC236}">
                <a16:creationId xmlns:a16="http://schemas.microsoft.com/office/drawing/2014/main" id="{395A1C68-3BBF-4FB9-84CB-F9CA58BF8D1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F7DED1B-2125-4EDB-9F4E-DCF6799CE362}"/>
              </a:ext>
            </a:extLst>
          </p:cNvPr>
          <p:cNvSpPr>
            <a:spLocks noGrp="1"/>
          </p:cNvSpPr>
          <p:nvPr>
            <p:ph type="sldNum" sz="quarter" idx="12"/>
          </p:nvPr>
        </p:nvSpPr>
        <p:spPr/>
        <p:txBody>
          <a:bodyPr/>
          <a:lstStyle/>
          <a:p>
            <a:fld id="{35B78E8D-C40F-4E45-A954-B378808837A8}" type="slidenum">
              <a:rPr lang="en-GB" smtClean="0"/>
              <a:t>‹#›</a:t>
            </a:fld>
            <a:endParaRPr lang="en-GB"/>
          </a:p>
        </p:txBody>
      </p:sp>
    </p:spTree>
    <p:extLst>
      <p:ext uri="{BB962C8B-B14F-4D97-AF65-F5344CB8AC3E}">
        <p14:creationId xmlns:p14="http://schemas.microsoft.com/office/powerpoint/2010/main" val="35289349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13DD4-984F-48EF-BD40-65FE3704119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CFD1AAD-E540-4BD6-A93F-029679663B3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12E08CC-E959-4268-BC1C-6A2AC4614E8F}"/>
              </a:ext>
            </a:extLst>
          </p:cNvPr>
          <p:cNvSpPr>
            <a:spLocks noGrp="1"/>
          </p:cNvSpPr>
          <p:nvPr>
            <p:ph type="dt" sz="half" idx="10"/>
          </p:nvPr>
        </p:nvSpPr>
        <p:spPr/>
        <p:txBody>
          <a:bodyPr/>
          <a:lstStyle/>
          <a:p>
            <a:fld id="{B0C446AB-C942-477A-94C1-757BA37661EB}" type="datetimeFigureOut">
              <a:rPr lang="en-GB" smtClean="0"/>
              <a:t>08/07/2022</a:t>
            </a:fld>
            <a:endParaRPr lang="en-GB"/>
          </a:p>
        </p:txBody>
      </p:sp>
      <p:sp>
        <p:nvSpPr>
          <p:cNvPr id="5" name="Footer Placeholder 4">
            <a:extLst>
              <a:ext uri="{FF2B5EF4-FFF2-40B4-BE49-F238E27FC236}">
                <a16:creationId xmlns:a16="http://schemas.microsoft.com/office/drawing/2014/main" id="{0FDFC777-9C51-4BAA-B1CE-24401B853F1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293A09D-2050-4FA2-B84D-C7816A5BB360}"/>
              </a:ext>
            </a:extLst>
          </p:cNvPr>
          <p:cNvSpPr>
            <a:spLocks noGrp="1"/>
          </p:cNvSpPr>
          <p:nvPr>
            <p:ph type="sldNum" sz="quarter" idx="12"/>
          </p:nvPr>
        </p:nvSpPr>
        <p:spPr/>
        <p:txBody>
          <a:bodyPr/>
          <a:lstStyle/>
          <a:p>
            <a:fld id="{35B78E8D-C40F-4E45-A954-B378808837A8}" type="slidenum">
              <a:rPr lang="en-GB" smtClean="0"/>
              <a:t>‹#›</a:t>
            </a:fld>
            <a:endParaRPr lang="en-GB"/>
          </a:p>
        </p:txBody>
      </p:sp>
    </p:spTree>
    <p:extLst>
      <p:ext uri="{BB962C8B-B14F-4D97-AF65-F5344CB8AC3E}">
        <p14:creationId xmlns:p14="http://schemas.microsoft.com/office/powerpoint/2010/main" val="6297429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4A512DC-2F50-42B6-93E2-A628D95209E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46C5801-18CA-47E9-A4F7-924A0F7A076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E19425E-15AC-4FE9-9F00-42ED143E818A}"/>
              </a:ext>
            </a:extLst>
          </p:cNvPr>
          <p:cNvSpPr>
            <a:spLocks noGrp="1"/>
          </p:cNvSpPr>
          <p:nvPr>
            <p:ph type="dt" sz="half" idx="10"/>
          </p:nvPr>
        </p:nvSpPr>
        <p:spPr/>
        <p:txBody>
          <a:bodyPr/>
          <a:lstStyle/>
          <a:p>
            <a:fld id="{B0C446AB-C942-477A-94C1-757BA37661EB}" type="datetimeFigureOut">
              <a:rPr lang="en-GB" smtClean="0"/>
              <a:t>08/07/2022</a:t>
            </a:fld>
            <a:endParaRPr lang="en-GB"/>
          </a:p>
        </p:txBody>
      </p:sp>
      <p:sp>
        <p:nvSpPr>
          <p:cNvPr id="5" name="Footer Placeholder 4">
            <a:extLst>
              <a:ext uri="{FF2B5EF4-FFF2-40B4-BE49-F238E27FC236}">
                <a16:creationId xmlns:a16="http://schemas.microsoft.com/office/drawing/2014/main" id="{F95F99D9-1B7D-4E22-84FC-27FC829826E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E27186B-55D4-483D-A0DA-4B5F78D7B76A}"/>
              </a:ext>
            </a:extLst>
          </p:cNvPr>
          <p:cNvSpPr>
            <a:spLocks noGrp="1"/>
          </p:cNvSpPr>
          <p:nvPr>
            <p:ph type="sldNum" sz="quarter" idx="12"/>
          </p:nvPr>
        </p:nvSpPr>
        <p:spPr/>
        <p:txBody>
          <a:bodyPr/>
          <a:lstStyle/>
          <a:p>
            <a:fld id="{35B78E8D-C40F-4E45-A954-B378808837A8}" type="slidenum">
              <a:rPr lang="en-GB" smtClean="0"/>
              <a:t>‹#›</a:t>
            </a:fld>
            <a:endParaRPr lang="en-GB"/>
          </a:p>
        </p:txBody>
      </p:sp>
    </p:spTree>
    <p:extLst>
      <p:ext uri="{BB962C8B-B14F-4D97-AF65-F5344CB8AC3E}">
        <p14:creationId xmlns:p14="http://schemas.microsoft.com/office/powerpoint/2010/main" val="389084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08/07/2022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846CE7D5-CF57-46EF-B807-FDD0502418D4}" type="datetimeFigureOut">
              <a:rPr lang="en-GB" smtClean="0"/>
              <a:t>08/07/2022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846CE7D5-CF57-46EF-B807-FDD0502418D4}" type="datetimeFigureOut">
              <a:rPr lang="en-GB" smtClean="0"/>
              <a:t>08/07/2022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GB" smtClean="0"/>
              <a:t>08/07/2022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08/07/2022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08/07/2022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08/07/2022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16.xml"/><Relationship Id="rId7" Type="http://schemas.openxmlformats.org/officeDocument/2006/relationships/image" Target="../media/image2.pn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heme" Target="../theme/theme3.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4.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GB" smtClean="0"/>
              <a:t>08/07/2022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9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pic>
        <p:nvPicPr>
          <p:cNvPr id="14" name="Picture 13" descr="A picture containing table, drawing&#10;&#10;Description automatically generated">
            <a:extLst>
              <a:ext uri="{FF2B5EF4-FFF2-40B4-BE49-F238E27FC236}">
                <a16:creationId xmlns:a16="http://schemas.microsoft.com/office/drawing/2014/main" id="{A5C8ABCA-0A64-4878-876F-D9B52503D48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8924" b="-10128"/>
          <a:stretch/>
        </p:blipFill>
        <p:spPr>
          <a:xfrm>
            <a:off x="836133" y="-1995"/>
            <a:ext cx="2005525" cy="2387601"/>
          </a:xfrm>
          <a:prstGeom prst="rect">
            <a:avLst/>
          </a:prstGeom>
          <a:solidFill>
            <a:schemeClr val="bg1"/>
          </a:solidFill>
          <a:effectLst>
            <a:outerShdw blurRad="50800" dist="50800" dir="4020000" sx="101000" sy="101000" algn="ctr" rotWithShape="0">
              <a:srgbClr val="000000">
                <a:alpha val="18000"/>
              </a:srgbClr>
            </a:outerShdw>
          </a:effectLst>
        </p:spPr>
      </p:pic>
      <p:pic>
        <p:nvPicPr>
          <p:cNvPr id="5" name="Picture 4" descr="A picture containing honeycomb&#10;&#10;Description automatically generated">
            <a:extLst>
              <a:ext uri="{FF2B5EF4-FFF2-40B4-BE49-F238E27FC236}">
                <a16:creationId xmlns:a16="http://schemas.microsoft.com/office/drawing/2014/main" id="{48E1A6F1-C520-43C1-A7F9-FC3A6BE1E0DB}"/>
              </a:ext>
            </a:extLst>
          </p:cNvPr>
          <p:cNvPicPr>
            <a:picLocks noChangeAspect="1"/>
          </p:cNvPicPr>
          <p:nvPr userDrawn="1"/>
        </p:nvPicPr>
        <p:blipFill rotWithShape="1">
          <a:blip r:embed="rId4">
            <a:biLevel thresh="50000"/>
            <a:extLst>
              <a:ext uri="{28A0092B-C50C-407E-A947-70E740481C1C}">
                <a14:useLocalDpi xmlns:a14="http://schemas.microsoft.com/office/drawing/2010/main" val="0"/>
              </a:ext>
            </a:extLst>
          </a:blip>
          <a:srcRect r="54066"/>
          <a:stretch/>
        </p:blipFill>
        <p:spPr>
          <a:xfrm>
            <a:off x="5557149" y="0"/>
            <a:ext cx="6634851" cy="5929600"/>
          </a:xfrm>
          <a:prstGeom prst="rect">
            <a:avLst/>
          </a:prstGeom>
        </p:spPr>
      </p:pic>
    </p:spTree>
    <p:extLst>
      <p:ext uri="{BB962C8B-B14F-4D97-AF65-F5344CB8AC3E}">
        <p14:creationId xmlns:p14="http://schemas.microsoft.com/office/powerpoint/2010/main" val="3657319638"/>
      </p:ext>
    </p:extLst>
  </p:cSld>
  <p:clrMap bg1="lt1" tx1="dk1" bg2="lt2" tx2="dk2" accent1="accent1" accent2="accent2" accent3="accent3" accent4="accent4" accent5="accent5" accent6="accent6" hlink="hlink" folHlink="folHlink"/>
  <p:sldLayoutIdLst>
    <p:sldLayoutId id="2147483685" r:id="rId1"/>
  </p:sldLayoutIdLst>
  <p:txStyles>
    <p:titleStyle>
      <a:lvl1pPr algn="l" defTabSz="914400" rtl="0" eaLnBrk="1" latinLnBrk="0" hangingPunct="1">
        <a:lnSpc>
          <a:spcPct val="90000"/>
        </a:lnSpc>
        <a:spcBef>
          <a:spcPct val="0"/>
        </a:spcBef>
        <a:buNone/>
        <a:defRPr sz="4400" b="1" kern="1200">
          <a:solidFill>
            <a:srgbClr val="00558F"/>
          </a:solidFill>
          <a:latin typeface="Montserrat" panose="000005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D5108F-1813-4F0D-92E5-BBF29B3166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Slide title</a:t>
            </a:r>
            <a:endParaRPr lang="en-GB"/>
          </a:p>
        </p:txBody>
      </p:sp>
      <p:sp>
        <p:nvSpPr>
          <p:cNvPr id="3" name="Text Placeholder 2">
            <a:extLst>
              <a:ext uri="{FF2B5EF4-FFF2-40B4-BE49-F238E27FC236}">
                <a16:creationId xmlns:a16="http://schemas.microsoft.com/office/drawing/2014/main" id="{9FCDF578-7922-4055-8498-7305BE5D7F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8907A20-0FD7-4620-BC82-98B58CC730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AB3564DE-D51B-4C81-BAFD-91ADD0968C91}" type="datetimeFigureOut">
              <a:rPr lang="en-GB" smtClean="0"/>
              <a:pPr/>
              <a:t>08/07/2022</a:t>
            </a:fld>
            <a:endParaRPr lang="en-GB"/>
          </a:p>
        </p:txBody>
      </p:sp>
      <p:sp>
        <p:nvSpPr>
          <p:cNvPr id="5" name="Footer Placeholder 4">
            <a:extLst>
              <a:ext uri="{FF2B5EF4-FFF2-40B4-BE49-F238E27FC236}">
                <a16:creationId xmlns:a16="http://schemas.microsoft.com/office/drawing/2014/main" id="{BC9BF381-0B29-41CD-A9DA-2037A9CAC9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GB"/>
          </a:p>
        </p:txBody>
      </p:sp>
      <p:sp>
        <p:nvSpPr>
          <p:cNvPr id="6" name="Slide Number Placeholder 5">
            <a:extLst>
              <a:ext uri="{FF2B5EF4-FFF2-40B4-BE49-F238E27FC236}">
                <a16:creationId xmlns:a16="http://schemas.microsoft.com/office/drawing/2014/main" id="{2318151E-AFFA-4D75-B967-6BCA1774BB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197B46DC-BC03-4763-897B-6310B967D9E4}" type="slidenum">
              <a:rPr lang="en-GB" smtClean="0"/>
              <a:pPr/>
              <a:t>‹#›</a:t>
            </a:fld>
            <a:endParaRPr lang="en-GB"/>
          </a:p>
        </p:txBody>
      </p:sp>
      <p:pic>
        <p:nvPicPr>
          <p:cNvPr id="9" name="Picture 8" descr="A picture containing honeycomb&#10;&#10;Description automatically generated">
            <a:extLst>
              <a:ext uri="{FF2B5EF4-FFF2-40B4-BE49-F238E27FC236}">
                <a16:creationId xmlns:a16="http://schemas.microsoft.com/office/drawing/2014/main" id="{7523A836-5BA9-4477-AC86-C55373922217}"/>
              </a:ext>
            </a:extLst>
          </p:cNvPr>
          <p:cNvPicPr>
            <a:picLocks noChangeAspect="1"/>
          </p:cNvPicPr>
          <p:nvPr userDrawn="1"/>
        </p:nvPicPr>
        <p:blipFill rotWithShape="1">
          <a:blip r:embed="rId7">
            <a:biLevel thresh="50000"/>
            <a:extLst>
              <a:ext uri="{28A0092B-C50C-407E-A947-70E740481C1C}">
                <a14:useLocalDpi xmlns:a14="http://schemas.microsoft.com/office/drawing/2010/main" val="0"/>
              </a:ext>
            </a:extLst>
          </a:blip>
          <a:srcRect r="54066"/>
          <a:stretch/>
        </p:blipFill>
        <p:spPr>
          <a:xfrm>
            <a:off x="5557149" y="0"/>
            <a:ext cx="6634851" cy="5929600"/>
          </a:xfrm>
          <a:prstGeom prst="rect">
            <a:avLst/>
          </a:prstGeom>
        </p:spPr>
      </p:pic>
      <p:pic>
        <p:nvPicPr>
          <p:cNvPr id="8" name="Picture 7" descr="A picture containing table, drawing&#10;&#10;Description automatically generated">
            <a:extLst>
              <a:ext uri="{FF2B5EF4-FFF2-40B4-BE49-F238E27FC236}">
                <a16:creationId xmlns:a16="http://schemas.microsoft.com/office/drawing/2014/main" id="{AD1BC434-DE60-45D3-943F-A2C4A42C1F7F}"/>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t="-8924" b="-10128"/>
          <a:stretch/>
        </p:blipFill>
        <p:spPr>
          <a:xfrm>
            <a:off x="10627249" y="0"/>
            <a:ext cx="1105209" cy="1315764"/>
          </a:xfrm>
          <a:prstGeom prst="rect">
            <a:avLst/>
          </a:prstGeom>
          <a:solidFill>
            <a:schemeClr val="bg1"/>
          </a:solidFill>
          <a:effectLst>
            <a:outerShdw blurRad="50800" dist="50800" dir="4020000" sx="101000" sy="101000" algn="ctr" rotWithShape="0">
              <a:srgbClr val="000000">
                <a:alpha val="18000"/>
              </a:srgbClr>
            </a:outerShdw>
          </a:effectLst>
        </p:spPr>
      </p:pic>
    </p:spTree>
    <p:extLst>
      <p:ext uri="{BB962C8B-B14F-4D97-AF65-F5344CB8AC3E}">
        <p14:creationId xmlns:p14="http://schemas.microsoft.com/office/powerpoint/2010/main" val="2682690178"/>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Lst>
  <p:txStyles>
    <p:titleStyle>
      <a:lvl1pPr algn="l" defTabSz="914400" rtl="0" eaLnBrk="1" latinLnBrk="0" hangingPunct="1">
        <a:lnSpc>
          <a:spcPct val="90000"/>
        </a:lnSpc>
        <a:spcBef>
          <a:spcPct val="0"/>
        </a:spcBef>
        <a:buNone/>
        <a:defRPr sz="4400" b="1" kern="1200">
          <a:solidFill>
            <a:schemeClr val="bg1"/>
          </a:solidFill>
          <a:latin typeface="Montserrat" panose="00000500000000000000" pitchFamily="2" charset="0"/>
          <a:ea typeface="+mj-ea"/>
          <a:cs typeface="+mj-cs"/>
        </a:defRPr>
      </a:lvl1pPr>
    </p:titleStyle>
    <p:bodyStyle>
      <a:lvl1pPr marL="228600" indent="-228600" algn="l" defTabSz="914400" rtl="0" eaLnBrk="1" latinLnBrk="0" hangingPunct="1">
        <a:lnSpc>
          <a:spcPct val="90000"/>
        </a:lnSpc>
        <a:spcBef>
          <a:spcPts val="1000"/>
        </a:spcBef>
        <a:buClr>
          <a:schemeClr val="bg1"/>
        </a:buClr>
        <a:buSzPct val="120000"/>
        <a:buFont typeface="Arial" panose="020B0604020202020204" pitchFamily="34" charset="0"/>
        <a:buChar char="•"/>
        <a:defRPr sz="2800" kern="1200">
          <a:solidFill>
            <a:schemeClr val="bg1"/>
          </a:solidFill>
          <a:latin typeface="Montserrat" panose="00000500000000000000" pitchFamily="2" charset="0"/>
          <a:ea typeface="+mn-ea"/>
          <a:cs typeface="+mn-cs"/>
        </a:defRPr>
      </a:lvl1pPr>
      <a:lvl2pPr marL="685800" indent="-228600" algn="l" defTabSz="914400" rtl="0" eaLnBrk="1" latinLnBrk="0" hangingPunct="1">
        <a:lnSpc>
          <a:spcPct val="90000"/>
        </a:lnSpc>
        <a:spcBef>
          <a:spcPts val="500"/>
        </a:spcBef>
        <a:buClr>
          <a:schemeClr val="bg1"/>
        </a:buClr>
        <a:buSzPct val="120000"/>
        <a:buFont typeface="Arial" panose="020B0604020202020204" pitchFamily="34" charset="0"/>
        <a:buChar char="•"/>
        <a:defRPr sz="2400" kern="1200">
          <a:solidFill>
            <a:schemeClr val="bg1"/>
          </a:solidFill>
          <a:latin typeface="Montserrat" panose="00000500000000000000" pitchFamily="2" charset="0"/>
          <a:ea typeface="+mn-ea"/>
          <a:cs typeface="+mn-cs"/>
        </a:defRPr>
      </a:lvl2pPr>
      <a:lvl3pPr marL="1143000" indent="-228600" algn="l" defTabSz="914400" rtl="0" eaLnBrk="1" latinLnBrk="0" hangingPunct="1">
        <a:lnSpc>
          <a:spcPct val="90000"/>
        </a:lnSpc>
        <a:spcBef>
          <a:spcPts val="500"/>
        </a:spcBef>
        <a:buClr>
          <a:schemeClr val="bg1"/>
        </a:buClr>
        <a:buSzPct val="120000"/>
        <a:buFont typeface="Arial" panose="020B0604020202020204" pitchFamily="34" charset="0"/>
        <a:buChar char="•"/>
        <a:defRPr sz="2000" kern="1200">
          <a:solidFill>
            <a:schemeClr val="bg1"/>
          </a:solidFill>
          <a:latin typeface="Montserrat" panose="00000500000000000000" pitchFamily="2" charset="0"/>
          <a:ea typeface="+mn-ea"/>
          <a:cs typeface="+mn-cs"/>
        </a:defRPr>
      </a:lvl3pPr>
      <a:lvl4pPr marL="1600200" indent="-228600" algn="l" defTabSz="914400" rtl="0" eaLnBrk="1" latinLnBrk="0" hangingPunct="1">
        <a:lnSpc>
          <a:spcPct val="90000"/>
        </a:lnSpc>
        <a:spcBef>
          <a:spcPts val="500"/>
        </a:spcBef>
        <a:buClr>
          <a:schemeClr val="bg1"/>
        </a:buClr>
        <a:buSzPct val="120000"/>
        <a:buFont typeface="Arial" panose="020B0604020202020204" pitchFamily="34" charset="0"/>
        <a:buChar char="•"/>
        <a:defRPr sz="1800" kern="1200">
          <a:solidFill>
            <a:schemeClr val="bg1"/>
          </a:solidFill>
          <a:latin typeface="Montserrat" panose="00000500000000000000" pitchFamily="2" charset="0"/>
          <a:ea typeface="+mn-ea"/>
          <a:cs typeface="+mn-cs"/>
        </a:defRPr>
      </a:lvl4pPr>
      <a:lvl5pPr marL="2057400" indent="-228600" algn="l" defTabSz="914400" rtl="0" eaLnBrk="1" latinLnBrk="0" hangingPunct="1">
        <a:lnSpc>
          <a:spcPct val="90000"/>
        </a:lnSpc>
        <a:spcBef>
          <a:spcPts val="500"/>
        </a:spcBef>
        <a:buClr>
          <a:schemeClr val="bg1"/>
        </a:buClr>
        <a:buSzPct val="120000"/>
        <a:buFont typeface="Arial" panose="020B0604020202020204" pitchFamily="34" charset="0"/>
        <a:buChar char="•"/>
        <a:defRPr sz="1800" kern="1200">
          <a:solidFill>
            <a:schemeClr val="bg1"/>
          </a:solidFill>
          <a:latin typeface="Montserrat"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5D6482-B435-4425-8FB3-2340EE0EBE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8E06208-02B6-486F-A022-27DB3CCBDA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8722885-5CCF-411F-AF7A-2E8C965E5C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C446AB-C942-477A-94C1-757BA37661EB}" type="datetimeFigureOut">
              <a:rPr lang="en-GB" smtClean="0"/>
              <a:t>08/07/2022</a:t>
            </a:fld>
            <a:endParaRPr lang="en-GB"/>
          </a:p>
        </p:txBody>
      </p:sp>
      <p:sp>
        <p:nvSpPr>
          <p:cNvPr id="5" name="Footer Placeholder 4">
            <a:extLst>
              <a:ext uri="{FF2B5EF4-FFF2-40B4-BE49-F238E27FC236}">
                <a16:creationId xmlns:a16="http://schemas.microsoft.com/office/drawing/2014/main" id="{75DE8243-CE0F-4A69-8EDB-0385ACFDD6D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6CD8C57-BA26-4BB1-8F2C-6E6B1A3F42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B78E8D-C40F-4E45-A954-B378808837A8}" type="slidenum">
              <a:rPr lang="en-GB" smtClean="0"/>
              <a:t>‹#›</a:t>
            </a:fld>
            <a:endParaRPr lang="en-GB"/>
          </a:p>
        </p:txBody>
      </p:sp>
    </p:spTree>
    <p:extLst>
      <p:ext uri="{BB962C8B-B14F-4D97-AF65-F5344CB8AC3E}">
        <p14:creationId xmlns:p14="http://schemas.microsoft.com/office/powerpoint/2010/main" val="39912961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thebluediamondgallery.com/handwriting/q/questions.html" TargetMode="External"/><Relationship Id="rId2" Type="http://schemas.openxmlformats.org/officeDocument/2006/relationships/image" Target="../media/image12.jpeg"/><Relationship Id="rId1" Type="http://schemas.openxmlformats.org/officeDocument/2006/relationships/slideLayout" Target="../slideLayouts/slideLayout20.xml"/><Relationship Id="rId4" Type="http://schemas.openxmlformats.org/officeDocument/2006/relationships/hyperlink" Target="https://creativecommons.org/licenses/by-sa/3.0/"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picserver.org/highway-signs2/q/questions.html" TargetMode="External"/><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package" Target="../embeddings/Microsoft_Word_Document_E55FB981.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8.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BE3A8-A4AB-4AAE-B950-0DE4A89C1927}"/>
              </a:ext>
            </a:extLst>
          </p:cNvPr>
          <p:cNvSpPr>
            <a:spLocks noGrp="1"/>
          </p:cNvSpPr>
          <p:nvPr>
            <p:ph type="ctrTitle"/>
          </p:nvPr>
        </p:nvSpPr>
        <p:spPr>
          <a:xfrm>
            <a:off x="1524000" y="2542886"/>
            <a:ext cx="9144000" cy="991633"/>
          </a:xfrm>
        </p:spPr>
        <p:txBody>
          <a:bodyPr lIns="91440" tIns="45720" rIns="91440" bIns="45720" anchor="ctr">
            <a:normAutofit fontScale="90000"/>
          </a:bodyPr>
          <a:lstStyle/>
          <a:p>
            <a:r>
              <a:rPr lang="en-GB" sz="4900">
                <a:solidFill>
                  <a:srgbClr val="002060"/>
                </a:solidFill>
                <a:latin typeface="Montserrat"/>
              </a:rPr>
              <a:t>The new extendable audit</a:t>
            </a:r>
            <a:br>
              <a:rPr lang="en-GB" sz="4400">
                <a:solidFill>
                  <a:srgbClr val="002060"/>
                </a:solidFill>
                <a:latin typeface="Montserrat"/>
              </a:rPr>
            </a:br>
            <a:r>
              <a:rPr lang="en-GB" sz="3600">
                <a:solidFill>
                  <a:srgbClr val="002060"/>
                </a:solidFill>
                <a:latin typeface="Montserrat"/>
              </a:rPr>
              <a:t>Information Webinar – National Audit of Dementia Round 5</a:t>
            </a:r>
            <a:endParaRPr lang="en-US" sz="3600">
              <a:solidFill>
                <a:srgbClr val="002060"/>
              </a:solidFill>
            </a:endParaRPr>
          </a:p>
        </p:txBody>
      </p:sp>
      <p:sp>
        <p:nvSpPr>
          <p:cNvPr id="5" name="TextBox 4">
            <a:extLst>
              <a:ext uri="{FF2B5EF4-FFF2-40B4-BE49-F238E27FC236}">
                <a16:creationId xmlns:a16="http://schemas.microsoft.com/office/drawing/2014/main" id="{AD2CDDA5-FFAF-487B-8D63-83DE1101CBA4}"/>
              </a:ext>
            </a:extLst>
          </p:cNvPr>
          <p:cNvSpPr txBox="1"/>
          <p:nvPr/>
        </p:nvSpPr>
        <p:spPr>
          <a:xfrm>
            <a:off x="3048000" y="3967079"/>
            <a:ext cx="6096000" cy="646331"/>
          </a:xfrm>
          <a:prstGeom prst="rect">
            <a:avLst/>
          </a:prstGeom>
          <a:noFill/>
        </p:spPr>
        <p:txBody>
          <a:bodyPr wrap="square" lIns="91440" tIns="45720" rIns="91440" bIns="45720" anchor="t">
            <a:spAutoFit/>
          </a:bodyPr>
          <a:lstStyle/>
          <a:p>
            <a:pPr algn="ctr"/>
            <a:r>
              <a:rPr lang="en-GB" sz="3600">
                <a:solidFill>
                  <a:srgbClr val="002060"/>
                </a:solidFill>
                <a:latin typeface="Montserrat"/>
                <a:ea typeface="ＭＳ Ｐゴシック"/>
              </a:rPr>
              <a:t>8 July 2022</a:t>
            </a:r>
            <a:endParaRPr lang="en-GB" sz="3600">
              <a:solidFill>
                <a:srgbClr val="002060"/>
              </a:solidFill>
              <a:latin typeface="Montserrat" panose="00000500000000000000" pitchFamily="2" charset="0"/>
            </a:endParaRPr>
          </a:p>
        </p:txBody>
      </p:sp>
      <p:pic>
        <p:nvPicPr>
          <p:cNvPr id="4" name="Picture 3" descr="A picture containing logo&#10;&#10;Description automatically generated">
            <a:extLst>
              <a:ext uri="{FF2B5EF4-FFF2-40B4-BE49-F238E27FC236}">
                <a16:creationId xmlns:a16="http://schemas.microsoft.com/office/drawing/2014/main" id="{0818027C-CC0B-493F-8D0F-F5CD0E53357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792600"/>
            <a:ext cx="2567694" cy="1083696"/>
          </a:xfrm>
          <a:prstGeom prst="rect">
            <a:avLst/>
          </a:prstGeom>
        </p:spPr>
      </p:pic>
      <p:pic>
        <p:nvPicPr>
          <p:cNvPr id="7" name="Content Placeholder 4" descr="Logo&#10;&#10;Description automatically generated">
            <a:extLst>
              <a:ext uri="{FF2B5EF4-FFF2-40B4-BE49-F238E27FC236}">
                <a16:creationId xmlns:a16="http://schemas.microsoft.com/office/drawing/2014/main" id="{9916E7E4-EA0E-ACFE-D9BF-B5427B8754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93304" y="0"/>
            <a:ext cx="3498696" cy="1761030"/>
          </a:xfrm>
          <a:prstGeom prst="rect">
            <a:avLst/>
          </a:prstGeom>
          <a:solidFill>
            <a:schemeClr val="bg1"/>
          </a:solidFill>
          <a:ln>
            <a:solidFill>
              <a:schemeClr val="bg1"/>
            </a:solidFill>
          </a:ln>
        </p:spPr>
      </p:pic>
    </p:spTree>
    <p:extLst>
      <p:ext uri="{BB962C8B-B14F-4D97-AF65-F5344CB8AC3E}">
        <p14:creationId xmlns:p14="http://schemas.microsoft.com/office/powerpoint/2010/main" val="15901294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09A68-578A-4CB0-BD4B-B3D03FB91CAD}"/>
              </a:ext>
            </a:extLst>
          </p:cNvPr>
          <p:cNvSpPr>
            <a:spLocks noGrp="1"/>
          </p:cNvSpPr>
          <p:nvPr>
            <p:ph type="title"/>
          </p:nvPr>
        </p:nvSpPr>
        <p:spPr/>
        <p:txBody>
          <a:bodyPr>
            <a:normAutofit/>
          </a:bodyPr>
          <a:lstStyle/>
          <a:p>
            <a:pPr marL="742950" indent="-742950">
              <a:buFont typeface="+mj-lt"/>
              <a:buAutoNum type="arabicPeriod"/>
            </a:pPr>
            <a:r>
              <a:rPr lang="en-GB" sz="3600">
                <a:latin typeface="Montserrat" panose="00000500000000000000" pitchFamily="2" charset="0"/>
              </a:rPr>
              <a:t>Identifying eligible patients</a:t>
            </a:r>
            <a:endParaRPr lang="en-GB" sz="3600"/>
          </a:p>
        </p:txBody>
      </p:sp>
      <p:sp>
        <p:nvSpPr>
          <p:cNvPr id="3" name="Content Placeholder 2">
            <a:extLst>
              <a:ext uri="{FF2B5EF4-FFF2-40B4-BE49-F238E27FC236}">
                <a16:creationId xmlns:a16="http://schemas.microsoft.com/office/drawing/2014/main" id="{C6AB4982-8659-4189-8C61-CB9D2EE864D0}"/>
              </a:ext>
            </a:extLst>
          </p:cNvPr>
          <p:cNvSpPr>
            <a:spLocks noGrp="1"/>
          </p:cNvSpPr>
          <p:nvPr>
            <p:ph idx="1"/>
          </p:nvPr>
        </p:nvSpPr>
        <p:spPr/>
        <p:txBody>
          <a:bodyPr>
            <a:normAutofit/>
          </a:bodyPr>
          <a:lstStyle/>
          <a:p>
            <a:pPr marL="0" indent="0">
              <a:buNone/>
            </a:pPr>
            <a:r>
              <a:rPr lang="en-GB" sz="1800">
                <a:effectLst/>
                <a:latin typeface="Montserrat" panose="00000500000000000000" pitchFamily="2" charset="0"/>
                <a:ea typeface="Calibri" panose="020F0502020204030204" pitchFamily="34" charset="0"/>
                <a:cs typeface="Times New Roman" panose="02020603050405020304" pitchFamily="18" charset="0"/>
              </a:rPr>
              <a:t>Many dementia leads were limited in the patients they were able to include in audit by the capacity of their record keeping systems.  Examples were: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800" b="1">
                <a:effectLst/>
                <a:latin typeface="Montserrat" panose="00000500000000000000" pitchFamily="2" charset="0"/>
                <a:ea typeface="Calibri" panose="020F0502020204030204" pitchFamily="34" charset="0"/>
                <a:cs typeface="Times New Roman" panose="02020603050405020304" pitchFamily="18" charset="0"/>
              </a:rPr>
              <a:t>Access to notes: </a:t>
            </a:r>
            <a:r>
              <a:rPr lang="en-GB" sz="1800">
                <a:effectLst/>
                <a:latin typeface="Montserrat" panose="00000500000000000000" pitchFamily="2" charset="0"/>
                <a:ea typeface="Calibri" panose="020F0502020204030204" pitchFamily="34" charset="0"/>
                <a:cs typeface="Times New Roman" panose="02020603050405020304" pitchFamily="18" charset="0"/>
              </a:rPr>
              <a:t>patients with shorter admission (less than 72 hours) may already have been discharged and their records not accessible i.e. they may with them, or they may have been removed for data inputting, sometimes offsite.</a:t>
            </a:r>
          </a:p>
          <a:p>
            <a:pPr marL="342900" lvl="0" indent="-342900">
              <a:buFont typeface="Symbol" panose="05050102010706020507" pitchFamily="18" charset="2"/>
              <a:buChar char=""/>
            </a:pPr>
            <a:r>
              <a:rPr lang="en-GB" sz="1800">
                <a:effectLst/>
                <a:latin typeface="Montserrat" panose="00000500000000000000" pitchFamily="2" charset="0"/>
                <a:ea typeface="Calibri" panose="020F0502020204030204" pitchFamily="34" charset="0"/>
                <a:cs typeface="Times New Roman" panose="02020603050405020304" pitchFamily="18" charset="0"/>
              </a:rPr>
              <a:t>Content of notes: some (but not all) systems had the capability to also identify patients with cognitive impairment (possible dementia, delirium);</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800" b="1">
                <a:effectLst/>
                <a:latin typeface="Montserrat" panose="00000500000000000000" pitchFamily="2" charset="0"/>
                <a:ea typeface="Calibri" panose="020F0502020204030204" pitchFamily="34" charset="0"/>
                <a:cs typeface="Times New Roman" panose="02020603050405020304" pitchFamily="18" charset="0"/>
              </a:rPr>
              <a:t>Access to lists: </a:t>
            </a:r>
            <a:r>
              <a:rPr lang="en-GB" sz="1800">
                <a:effectLst/>
                <a:latin typeface="Montserrat" panose="00000500000000000000" pitchFamily="2" charset="0"/>
                <a:ea typeface="Calibri" panose="020F0502020204030204" pitchFamily="34" charset="0"/>
                <a:cs typeface="Times New Roman" panose="02020603050405020304" pitchFamily="18" charset="0"/>
              </a:rPr>
              <a:t>some systems produced a daily record from admissions of patients known to have dementia, but these are not retained to the next day.</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endParaRPr lang="en-GB"/>
          </a:p>
        </p:txBody>
      </p:sp>
    </p:spTree>
    <p:extLst>
      <p:ext uri="{BB962C8B-B14F-4D97-AF65-F5344CB8AC3E}">
        <p14:creationId xmlns:p14="http://schemas.microsoft.com/office/powerpoint/2010/main" val="41049356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4823C-4565-42BC-8733-3A8ED3DAFCC0}"/>
              </a:ext>
            </a:extLst>
          </p:cNvPr>
          <p:cNvSpPr>
            <a:spLocks noGrp="1"/>
          </p:cNvSpPr>
          <p:nvPr>
            <p:ph type="title"/>
          </p:nvPr>
        </p:nvSpPr>
        <p:spPr/>
        <p:txBody>
          <a:bodyPr>
            <a:normAutofit/>
          </a:bodyPr>
          <a:lstStyle/>
          <a:p>
            <a:r>
              <a:rPr lang="en-GB" sz="3600">
                <a:latin typeface="Montserrat" panose="00000500000000000000" pitchFamily="2" charset="0"/>
              </a:rPr>
              <a:t>1.	Identifying eligible patients: quotes from 	pilot participants</a:t>
            </a:r>
          </a:p>
        </p:txBody>
      </p:sp>
      <p:sp>
        <p:nvSpPr>
          <p:cNvPr id="3" name="Content Placeholder 2">
            <a:extLst>
              <a:ext uri="{FF2B5EF4-FFF2-40B4-BE49-F238E27FC236}">
                <a16:creationId xmlns:a16="http://schemas.microsoft.com/office/drawing/2014/main" id="{094DD1B0-A374-4D09-8C45-73D8A2995803}"/>
              </a:ext>
            </a:extLst>
          </p:cNvPr>
          <p:cNvSpPr>
            <a:spLocks noGrp="1"/>
          </p:cNvSpPr>
          <p:nvPr>
            <p:ph idx="1"/>
          </p:nvPr>
        </p:nvSpPr>
        <p:spPr/>
        <p:txBody>
          <a:bodyPr/>
          <a:lstStyle/>
          <a:p>
            <a:pPr marL="0" indent="0">
              <a:lnSpc>
                <a:spcPct val="107000"/>
              </a:lnSpc>
              <a:spcAft>
                <a:spcPts val="800"/>
              </a:spcAft>
              <a:buNone/>
            </a:pPr>
            <a:r>
              <a:rPr lang="en-GB" sz="1800" b="1">
                <a:effectLst/>
                <a:latin typeface="Montserrat" panose="00000500000000000000" pitchFamily="2" charset="0"/>
                <a:ea typeface="Calibri" panose="020F0502020204030204" pitchFamily="34" charset="0"/>
                <a:cs typeface="Times New Roman" panose="02020603050405020304" pitchFamily="18" charset="0"/>
              </a:rPr>
              <a:t>Timeliness</a:t>
            </a:r>
          </a:p>
          <a:p>
            <a:pPr marL="0" indent="0">
              <a:lnSpc>
                <a:spcPct val="107000"/>
              </a:lnSpc>
              <a:spcAft>
                <a:spcPts val="800"/>
              </a:spcAft>
              <a:buNone/>
            </a:pPr>
            <a:r>
              <a:rPr lang="en-GB" sz="1800" i="1">
                <a:effectLst/>
                <a:latin typeface="Montserrat" panose="00000500000000000000" pitchFamily="2" charset="0"/>
                <a:ea typeface="Calibri" panose="020F0502020204030204" pitchFamily="34" charset="0"/>
                <a:cs typeface="Times New Roman" panose="02020603050405020304" pitchFamily="18" charset="0"/>
              </a:rPr>
              <a:t>“Sometimes the nurses weren't screening in a timely manner... and sometimes the information provided to them from the care homes wasn't always correct.” </a:t>
            </a:r>
          </a:p>
          <a:p>
            <a:pPr marL="0" indent="0">
              <a:lnSpc>
                <a:spcPct val="107000"/>
              </a:lnSpc>
              <a:spcAft>
                <a:spcPts val="800"/>
              </a:spcAft>
              <a:buNone/>
            </a:pPr>
            <a:r>
              <a:rPr lang="en-GB" sz="1800" i="1">
                <a:effectLst/>
                <a:latin typeface="Montserrat" panose="00000500000000000000" pitchFamily="2" charset="0"/>
                <a:ea typeface="Calibri" panose="020F0502020204030204" pitchFamily="34" charset="0"/>
                <a:cs typeface="Times New Roman" panose="02020603050405020304" pitchFamily="18" charset="0"/>
              </a:rPr>
              <a:t>“Is this an underline dementia or a delirium? ... It is not really possible to establish until end of the stay as to what is their cognition.”</a:t>
            </a:r>
          </a:p>
          <a:p>
            <a:pPr marL="0" indent="0">
              <a:lnSpc>
                <a:spcPct val="107000"/>
              </a:lnSpc>
              <a:spcAft>
                <a:spcPts val="800"/>
              </a:spcAft>
              <a:buNone/>
            </a:pPr>
            <a:r>
              <a:rPr lang="en-GB" sz="1800" b="1">
                <a:effectLst/>
                <a:latin typeface="Montserrat" panose="00000500000000000000" pitchFamily="2" charset="0"/>
                <a:ea typeface="Calibri" panose="020F0502020204030204" pitchFamily="34" charset="0"/>
                <a:cs typeface="Times New Roman" panose="02020603050405020304" pitchFamily="18" charset="0"/>
              </a:rPr>
              <a:t>Systemic issues</a:t>
            </a:r>
          </a:p>
          <a:p>
            <a:pPr marL="0" indent="0">
              <a:lnSpc>
                <a:spcPct val="107000"/>
              </a:lnSpc>
              <a:spcAft>
                <a:spcPts val="800"/>
              </a:spcAft>
              <a:buNone/>
            </a:pPr>
            <a:r>
              <a:rPr lang="en-GB" sz="1800" i="1">
                <a:effectLst/>
                <a:latin typeface="Montserrat" panose="00000500000000000000" pitchFamily="2" charset="0"/>
                <a:ea typeface="Calibri" panose="020F0502020204030204" pitchFamily="34" charset="0"/>
                <a:cs typeface="Times New Roman" panose="02020603050405020304" pitchFamily="18" charset="0"/>
              </a:rPr>
              <a:t>“Problems inputting the data mainly because we have a completely new IT system and all our notes have now gone electronic from completely paper based... hard to identify patients … we are going through the exercise as a trust of marking patients with dementia”.</a:t>
            </a:r>
          </a:p>
          <a:p>
            <a:pPr marL="0" indent="0">
              <a:lnSpc>
                <a:spcPct val="107000"/>
              </a:lnSpc>
              <a:spcAft>
                <a:spcPts val="800"/>
              </a:spcAft>
              <a:buNone/>
            </a:pPr>
            <a:endParaRPr lang="en-GB" sz="1800" i="1">
              <a:effectLst/>
              <a:latin typeface="Montserrat" panose="00000500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781314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16B600-E101-4A65-A6E0-C2349C9B8F8D}"/>
              </a:ext>
            </a:extLst>
          </p:cNvPr>
          <p:cNvSpPr>
            <a:spLocks noGrp="1"/>
          </p:cNvSpPr>
          <p:nvPr>
            <p:ph idx="1"/>
          </p:nvPr>
        </p:nvSpPr>
        <p:spPr/>
        <p:txBody>
          <a:bodyPr>
            <a:normAutofit fontScale="92500" lnSpcReduction="20000"/>
          </a:bodyPr>
          <a:lstStyle/>
          <a:p>
            <a:pPr marL="0" indent="0">
              <a:lnSpc>
                <a:spcPct val="107000"/>
              </a:lnSpc>
              <a:spcAft>
                <a:spcPts val="800"/>
              </a:spcAft>
              <a:buNone/>
            </a:pPr>
            <a:r>
              <a:rPr lang="en-GB" sz="1800" b="1">
                <a:latin typeface="Montserrat" panose="00000500000000000000" pitchFamily="2" charset="0"/>
                <a:ea typeface="Calibri" panose="020F0502020204030204" pitchFamily="34" charset="0"/>
                <a:cs typeface="Times New Roman" panose="02020603050405020304" pitchFamily="18" charset="0"/>
              </a:rPr>
              <a:t>Accuracy of lists</a:t>
            </a:r>
            <a:endParaRPr lang="en-GB" sz="1800" b="1">
              <a:effectLst/>
              <a:latin typeface="Montserrat" panose="00000500000000000000" pitchFamily="2" charset="0"/>
              <a:ea typeface="Calibri" panose="020F0502020204030204" pitchFamily="34" charset="0"/>
              <a:cs typeface="Times New Roman" panose="02020603050405020304" pitchFamily="18" charset="0"/>
            </a:endParaRPr>
          </a:p>
          <a:p>
            <a:pPr>
              <a:lnSpc>
                <a:spcPct val="107000"/>
              </a:lnSpc>
              <a:spcAft>
                <a:spcPts val="800"/>
              </a:spcAft>
            </a:pPr>
            <a:r>
              <a:rPr lang="en-GB" sz="1800">
                <a:effectLst/>
                <a:latin typeface="Montserrat" panose="00000500000000000000" pitchFamily="2" charset="0"/>
                <a:ea typeface="Calibri" panose="020F0502020204030204" pitchFamily="34" charset="0"/>
                <a:cs typeface="Times New Roman" panose="02020603050405020304" pitchFamily="18" charset="0"/>
              </a:rPr>
              <a:t>19 patients were coded... we found 39”.</a:t>
            </a:r>
          </a:p>
          <a:p>
            <a:pPr>
              <a:lnSpc>
                <a:spcPct val="107000"/>
              </a:lnSpc>
              <a:spcAft>
                <a:spcPts val="800"/>
              </a:spcAft>
            </a:pPr>
            <a:r>
              <a:rPr lang="en-GB" sz="1800">
                <a:effectLst/>
                <a:latin typeface="Montserrat" panose="00000500000000000000" pitchFamily="2" charset="0"/>
                <a:ea typeface="Calibri" panose="020F0502020204030204" pitchFamily="34" charset="0"/>
                <a:cs typeface="Times New Roman" panose="02020603050405020304" pitchFamily="18" charset="0"/>
              </a:rPr>
              <a:t>“I'd say 70% were correct and then I found the other 30%.”</a:t>
            </a:r>
            <a:endParaRPr lang="en-GB" sz="1800">
              <a:latin typeface="Montserrat" panose="00000500000000000000" pitchFamily="2"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1800" b="1">
                <a:effectLst/>
                <a:latin typeface="Montserrat" panose="00000500000000000000" pitchFamily="2" charset="0"/>
                <a:ea typeface="Calibri" panose="020F0502020204030204" pitchFamily="34" charset="0"/>
                <a:cs typeface="Times New Roman" panose="02020603050405020304" pitchFamily="18" charset="0"/>
              </a:rPr>
              <a:t>But … on the ‘plus’ side…</a:t>
            </a:r>
          </a:p>
          <a:p>
            <a:pPr>
              <a:lnSpc>
                <a:spcPct val="107000"/>
              </a:lnSpc>
              <a:spcAft>
                <a:spcPts val="800"/>
              </a:spcAft>
            </a:pPr>
            <a:r>
              <a:rPr lang="en-GB" sz="1800">
                <a:effectLst/>
                <a:latin typeface="Rockwell" panose="02060603020205020403" pitchFamily="18" charset="0"/>
                <a:ea typeface="Calibri" panose="020F0502020204030204" pitchFamily="34" charset="0"/>
                <a:cs typeface="Times New Roman" panose="02020603050405020304" pitchFamily="18" charset="0"/>
              </a:rPr>
              <a:t>“</a:t>
            </a:r>
            <a:r>
              <a:rPr lang="en-GB" sz="1800" i="1">
                <a:effectLst/>
                <a:latin typeface="Montserrat" panose="00000500000000000000" pitchFamily="2" charset="0"/>
                <a:ea typeface="Calibri" panose="020F0502020204030204" pitchFamily="34" charset="0"/>
                <a:cs typeface="Times New Roman" panose="02020603050405020304" pitchFamily="18" charset="0"/>
              </a:rPr>
              <a:t>The problem for me is the actual IT system from this end. I think once it is up and running we can identify patients with dementia quicker and hopefully patients with delirium or confusion stop. I think it'll be quite a straightforward process with system you have given us.  It is just everybody’s  systems are so different and that's what makes it difficult at the moment. So hopefully we all go electronic, it will be a smoother process. It's not all negative!”</a:t>
            </a:r>
            <a:endParaRPr lang="en-GB" sz="1800">
              <a:effectLst/>
              <a:latin typeface="Montserrat" panose="00000500000000000000" pitchFamily="2" charset="0"/>
              <a:ea typeface="Calibri" panose="020F0502020204030204" pitchFamily="34" charset="0"/>
              <a:cs typeface="Times New Roman" panose="02020603050405020304" pitchFamily="18" charset="0"/>
            </a:endParaRPr>
          </a:p>
          <a:p>
            <a:pPr>
              <a:lnSpc>
                <a:spcPct val="107000"/>
              </a:lnSpc>
              <a:spcAft>
                <a:spcPts val="800"/>
              </a:spcAft>
            </a:pPr>
            <a:r>
              <a:rPr lang="en-GB" sz="1800">
                <a:effectLst/>
                <a:latin typeface="Montserrat" panose="00000500000000000000" pitchFamily="2" charset="0"/>
                <a:ea typeface="Calibri" panose="020F0502020204030204" pitchFamily="34" charset="0"/>
                <a:cs typeface="Times New Roman" panose="02020603050405020304" pitchFamily="18" charset="0"/>
              </a:rPr>
              <a:t>“</a:t>
            </a:r>
            <a:r>
              <a:rPr lang="en-GB" sz="1800" i="1">
                <a:effectLst/>
                <a:latin typeface="Montserrat" panose="00000500000000000000" pitchFamily="2" charset="0"/>
                <a:ea typeface="Calibri" panose="020F0502020204030204" pitchFamily="34" charset="0"/>
                <a:cs typeface="Times New Roman" panose="02020603050405020304" pitchFamily="18" charset="0"/>
              </a:rPr>
              <a:t>We’ve gone away and worked with our teams to say how we can develop our reports so they are more sophisticated and it is less burdensome... one of the benefits of taking part in this pilot.”</a:t>
            </a:r>
          </a:p>
          <a:p>
            <a:pPr>
              <a:lnSpc>
                <a:spcPct val="107000"/>
              </a:lnSpc>
              <a:spcAft>
                <a:spcPts val="800"/>
              </a:spcAft>
            </a:pPr>
            <a:endParaRPr lang="en-GB" sz="1800">
              <a:effectLst/>
              <a:latin typeface="Montserrat" panose="00000500000000000000" pitchFamily="2" charset="0"/>
              <a:ea typeface="Calibri" panose="020F0502020204030204" pitchFamily="34" charset="0"/>
              <a:cs typeface="Times New Roman" panose="02020603050405020304" pitchFamily="18" charset="0"/>
            </a:endParaRPr>
          </a:p>
          <a:p>
            <a:endParaRPr lang="en-GB"/>
          </a:p>
        </p:txBody>
      </p:sp>
      <p:sp>
        <p:nvSpPr>
          <p:cNvPr id="6" name="Title 1">
            <a:extLst>
              <a:ext uri="{FF2B5EF4-FFF2-40B4-BE49-F238E27FC236}">
                <a16:creationId xmlns:a16="http://schemas.microsoft.com/office/drawing/2014/main" id="{3131CE09-DA1C-997A-321C-5AE7E6D8B979}"/>
              </a:ext>
            </a:extLst>
          </p:cNvPr>
          <p:cNvSpPr>
            <a:spLocks noGrp="1"/>
          </p:cNvSpPr>
          <p:nvPr>
            <p:ph type="title"/>
          </p:nvPr>
        </p:nvSpPr>
        <p:spPr>
          <a:xfrm>
            <a:off x="838200" y="365125"/>
            <a:ext cx="10515600" cy="1325563"/>
          </a:xfrm>
        </p:spPr>
        <p:txBody>
          <a:bodyPr>
            <a:normAutofit/>
          </a:bodyPr>
          <a:lstStyle/>
          <a:p>
            <a:r>
              <a:rPr lang="en-GB" sz="3600">
                <a:latin typeface="Montserrat" panose="00000500000000000000" pitchFamily="2" charset="0"/>
              </a:rPr>
              <a:t>1.	Identifying eligible patients: quotes from 	pilot participants</a:t>
            </a:r>
          </a:p>
        </p:txBody>
      </p:sp>
    </p:spTree>
    <p:extLst>
      <p:ext uri="{BB962C8B-B14F-4D97-AF65-F5344CB8AC3E}">
        <p14:creationId xmlns:p14="http://schemas.microsoft.com/office/powerpoint/2010/main" val="39367517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65DC2-0D1D-4AB0-BBE2-CBB7ECA59BBF}"/>
              </a:ext>
            </a:extLst>
          </p:cNvPr>
          <p:cNvSpPr>
            <a:spLocks noGrp="1"/>
          </p:cNvSpPr>
          <p:nvPr>
            <p:ph type="title"/>
          </p:nvPr>
        </p:nvSpPr>
        <p:spPr/>
        <p:txBody>
          <a:bodyPr>
            <a:normAutofit/>
          </a:bodyPr>
          <a:lstStyle/>
          <a:p>
            <a:pPr marL="742950" indent="-742950">
              <a:buFont typeface="+mj-lt"/>
              <a:buAutoNum type="arabicPeriod" startAt="2"/>
            </a:pPr>
            <a:r>
              <a:rPr lang="en-GB" sz="3600">
                <a:latin typeface="Montserrat" panose="00000500000000000000" pitchFamily="2" charset="0"/>
              </a:rPr>
              <a:t>Record keeping systems</a:t>
            </a:r>
          </a:p>
        </p:txBody>
      </p:sp>
      <p:sp>
        <p:nvSpPr>
          <p:cNvPr id="3" name="Content Placeholder 2">
            <a:extLst>
              <a:ext uri="{FF2B5EF4-FFF2-40B4-BE49-F238E27FC236}">
                <a16:creationId xmlns:a16="http://schemas.microsoft.com/office/drawing/2014/main" id="{2EA5EFAB-63AF-43BD-B712-1E7806641371}"/>
              </a:ext>
            </a:extLst>
          </p:cNvPr>
          <p:cNvSpPr>
            <a:spLocks noGrp="1"/>
          </p:cNvSpPr>
          <p:nvPr>
            <p:ph idx="1"/>
          </p:nvPr>
        </p:nvSpPr>
        <p:spPr/>
        <p:txBody>
          <a:bodyPr/>
          <a:lstStyle/>
          <a:p>
            <a:r>
              <a:rPr lang="en-GB" sz="1800">
                <a:effectLst/>
                <a:latin typeface="Montserrat" panose="00000500000000000000" pitchFamily="2" charset="0"/>
                <a:ea typeface="Calibri" panose="020F0502020204030204" pitchFamily="34" charset="0"/>
                <a:cs typeface="Times New Roman" panose="02020603050405020304" pitchFamily="18" charset="0"/>
              </a:rPr>
              <a:t>Electronic systems can support and facilitate identification but not all hospitals have a system with this capability in place or are close to developing one. Electronic records may not always contain the ability to flag patients with dementia for identification.</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r>
              <a:rPr lang="en-GB" sz="1800">
                <a:effectLst/>
                <a:latin typeface="Montserrat" panose="00000500000000000000" pitchFamily="2" charset="0"/>
                <a:ea typeface="Calibri" panose="020F0502020204030204" pitchFamily="34" charset="0"/>
                <a:cs typeface="Times New Roman" panose="02020603050405020304" pitchFamily="18" charset="0"/>
              </a:rPr>
              <a:t>Of the participating sites, 5 had fully (or almost) electronic records, 2 were paper based and the rest mixed.</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endParaRPr lang="en-GB"/>
          </a:p>
        </p:txBody>
      </p:sp>
    </p:spTree>
    <p:extLst>
      <p:ext uri="{BB962C8B-B14F-4D97-AF65-F5344CB8AC3E}">
        <p14:creationId xmlns:p14="http://schemas.microsoft.com/office/powerpoint/2010/main" val="24745886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FC230-571C-4B7F-9B05-CF8066DEFF89}"/>
              </a:ext>
            </a:extLst>
          </p:cNvPr>
          <p:cNvSpPr>
            <a:spLocks noGrp="1"/>
          </p:cNvSpPr>
          <p:nvPr>
            <p:ph type="title"/>
          </p:nvPr>
        </p:nvSpPr>
        <p:spPr/>
        <p:txBody>
          <a:bodyPr>
            <a:normAutofit/>
          </a:bodyPr>
          <a:lstStyle/>
          <a:p>
            <a:pPr marL="742950" indent="-742950">
              <a:buFont typeface="+mj-lt"/>
              <a:buAutoNum type="arabicPeriod" startAt="3"/>
            </a:pPr>
            <a:r>
              <a:rPr lang="en-GB" sz="3600">
                <a:latin typeface="Montserrat" panose="00000500000000000000" pitchFamily="2" charset="0"/>
              </a:rPr>
              <a:t>Data items</a:t>
            </a:r>
          </a:p>
        </p:txBody>
      </p:sp>
      <p:sp>
        <p:nvSpPr>
          <p:cNvPr id="3" name="Content Placeholder 2">
            <a:extLst>
              <a:ext uri="{FF2B5EF4-FFF2-40B4-BE49-F238E27FC236}">
                <a16:creationId xmlns:a16="http://schemas.microsoft.com/office/drawing/2014/main" id="{B3FB0C08-2D0B-49F0-84D9-546E958A5CDA}"/>
              </a:ext>
            </a:extLst>
          </p:cNvPr>
          <p:cNvSpPr>
            <a:spLocks noGrp="1"/>
          </p:cNvSpPr>
          <p:nvPr>
            <p:ph idx="1"/>
          </p:nvPr>
        </p:nvSpPr>
        <p:spPr/>
        <p:txBody>
          <a:bodyPr/>
          <a:lstStyle/>
          <a:p>
            <a:r>
              <a:rPr lang="en-GB" sz="1800">
                <a:effectLst/>
                <a:latin typeface="Montserrat" panose="00000500000000000000" pitchFamily="2" charset="0"/>
                <a:ea typeface="Calibri" panose="020F0502020204030204" pitchFamily="34" charset="0"/>
                <a:cs typeface="Times New Roman" panose="02020603050405020304" pitchFamily="18" charset="0"/>
              </a:rPr>
              <a:t>As patients with dementia will be found across adult wards and treatment pathways, their records may be in different parts of the system and presented differently.  e.g. one department may use NEWS2, incorporating 4AT delirium screen, where another may use 4AT alone or a different screening.  This means clinical judgement must be involved in checking the audit criteria for each patient.</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r>
              <a:rPr lang="en-GB" sz="1800">
                <a:effectLst/>
                <a:latin typeface="Montserrat" panose="00000500000000000000" pitchFamily="2" charset="0"/>
                <a:ea typeface="Calibri" panose="020F0502020204030204" pitchFamily="34" charset="0"/>
                <a:cs typeface="Times New Roman" panose="02020603050405020304" pitchFamily="18" charset="0"/>
              </a:rPr>
              <a:t>As length of stay is a key metric, additional time was required in order to complete each record after discharge.  The majority of sites could not access consistent administrative support to assist with this.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r>
              <a:rPr lang="en-GB" sz="1800">
                <a:effectLst/>
                <a:latin typeface="Montserrat" panose="00000500000000000000" pitchFamily="2" charset="0"/>
                <a:ea typeface="Calibri" panose="020F0502020204030204" pitchFamily="34" charset="0"/>
                <a:cs typeface="Times New Roman" panose="02020603050405020304" pitchFamily="18" charset="0"/>
              </a:rPr>
              <a:t>Time taken to find patients and enter the data was generally sizeable.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endParaRPr lang="en-GB"/>
          </a:p>
        </p:txBody>
      </p:sp>
    </p:spTree>
    <p:extLst>
      <p:ext uri="{BB962C8B-B14F-4D97-AF65-F5344CB8AC3E}">
        <p14:creationId xmlns:p14="http://schemas.microsoft.com/office/powerpoint/2010/main" val="22268707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B116D-3C78-4D7B-A9AA-E8E52E74648A}"/>
              </a:ext>
            </a:extLst>
          </p:cNvPr>
          <p:cNvSpPr>
            <a:spLocks noGrp="1"/>
          </p:cNvSpPr>
          <p:nvPr>
            <p:ph type="title"/>
          </p:nvPr>
        </p:nvSpPr>
        <p:spPr/>
        <p:txBody>
          <a:bodyPr>
            <a:normAutofit/>
          </a:bodyPr>
          <a:lstStyle/>
          <a:p>
            <a:pPr marL="742950" indent="-742950">
              <a:buFont typeface="+mj-lt"/>
              <a:buAutoNum type="arabicPeriod" startAt="3"/>
            </a:pPr>
            <a:r>
              <a:rPr lang="en-GB" sz="3600">
                <a:latin typeface="Montserrat" panose="00000500000000000000" pitchFamily="2" charset="0"/>
              </a:rPr>
              <a:t>Data items</a:t>
            </a:r>
            <a:endParaRPr lang="en-GB" sz="3600"/>
          </a:p>
        </p:txBody>
      </p:sp>
      <p:graphicFrame>
        <p:nvGraphicFramePr>
          <p:cNvPr id="6" name="Content Placeholder 5">
            <a:extLst>
              <a:ext uri="{FF2B5EF4-FFF2-40B4-BE49-F238E27FC236}">
                <a16:creationId xmlns:a16="http://schemas.microsoft.com/office/drawing/2014/main" id="{74BD40CE-5E2D-46FC-9966-F9A87AA3A226}"/>
              </a:ext>
            </a:extLst>
          </p:cNvPr>
          <p:cNvGraphicFramePr>
            <a:graphicFrameLocks noGrp="1"/>
          </p:cNvGraphicFramePr>
          <p:nvPr>
            <p:ph idx="1"/>
            <p:extLst>
              <p:ext uri="{D42A27DB-BD31-4B8C-83A1-F6EECF244321}">
                <p14:modId xmlns:p14="http://schemas.microsoft.com/office/powerpoint/2010/main" val="2341804598"/>
              </p:ext>
            </p:extLst>
          </p:nvPr>
        </p:nvGraphicFramePr>
        <p:xfrm>
          <a:off x="981308" y="1605775"/>
          <a:ext cx="10036098" cy="2346960"/>
        </p:xfrm>
        <a:graphic>
          <a:graphicData uri="http://schemas.openxmlformats.org/drawingml/2006/table">
            <a:tbl>
              <a:tblPr firstRow="1" firstCol="1" bandRow="1">
                <a:tableStyleId>{5C22544A-7EE6-4342-B048-85BDC9FD1C3A}</a:tableStyleId>
              </a:tblPr>
              <a:tblGrid>
                <a:gridCol w="6556916">
                  <a:extLst>
                    <a:ext uri="{9D8B030D-6E8A-4147-A177-3AD203B41FA5}">
                      <a16:colId xmlns:a16="http://schemas.microsoft.com/office/drawing/2014/main" val="1778496052"/>
                    </a:ext>
                  </a:extLst>
                </a:gridCol>
                <a:gridCol w="3479182">
                  <a:extLst>
                    <a:ext uri="{9D8B030D-6E8A-4147-A177-3AD203B41FA5}">
                      <a16:colId xmlns:a16="http://schemas.microsoft.com/office/drawing/2014/main" val="3898719392"/>
                    </a:ext>
                  </a:extLst>
                </a:gridCol>
              </a:tblGrid>
              <a:tr h="284356">
                <a:tc gridSpan="2">
                  <a:txBody>
                    <a:bodyPr/>
                    <a:lstStyle/>
                    <a:p>
                      <a:r>
                        <a:rPr lang="en-GB" sz="1800">
                          <a:effectLst/>
                          <a:latin typeface="Montserrat" panose="00000500000000000000" pitchFamily="2" charset="0"/>
                        </a:rPr>
                        <a:t>Case finding (minutes per </a:t>
                      </a:r>
                      <a:r>
                        <a:rPr lang="en-GB" sz="1800" err="1">
                          <a:effectLst/>
                          <a:latin typeface="Montserrat" panose="00000500000000000000" pitchFamily="2" charset="0"/>
                        </a:rPr>
                        <a:t>pt</a:t>
                      </a:r>
                      <a:r>
                        <a:rPr lang="en-GB" sz="1800">
                          <a:effectLst/>
                          <a:latin typeface="Montserrat" panose="00000500000000000000" pitchFamily="2" charset="0"/>
                        </a:rPr>
                        <a:t>)</a:t>
                      </a:r>
                      <a:endParaRPr lang="en-GB" sz="1800">
                        <a:effectLst/>
                        <a:latin typeface="Montserrat" panose="00000500000000000000" pitchFamily="2" charset="0"/>
                        <a:ea typeface="Calibri" panose="020F0502020204030204" pitchFamily="34" charset="0"/>
                        <a:cs typeface="Times New Roman" panose="02020603050405020304" pitchFamily="18" charset="0"/>
                      </a:endParaRPr>
                    </a:p>
                  </a:txBody>
                  <a:tcPr marL="68580" marR="68580" marT="9525" marB="9525" anchor="b"/>
                </a:tc>
                <a:tc hMerge="1">
                  <a:txBody>
                    <a:bodyPr/>
                    <a:lstStyle/>
                    <a:p>
                      <a:endParaRPr lang="en-GB"/>
                    </a:p>
                  </a:txBody>
                  <a:tcPr/>
                </a:tc>
                <a:extLst>
                  <a:ext uri="{0D108BD9-81ED-4DB2-BD59-A6C34878D82A}">
                    <a16:rowId xmlns:a16="http://schemas.microsoft.com/office/drawing/2014/main" val="3975083816"/>
                  </a:ext>
                </a:extLst>
              </a:tr>
              <a:tr h="284356">
                <a:tc>
                  <a:txBody>
                    <a:bodyPr/>
                    <a:lstStyle/>
                    <a:p>
                      <a:r>
                        <a:rPr lang="en-GB" sz="1800">
                          <a:effectLst/>
                          <a:latin typeface="Montserrat" panose="00000500000000000000" pitchFamily="2" charset="0"/>
                        </a:rPr>
                        <a:t>all pilots </a:t>
                      </a:r>
                      <a:endParaRPr lang="en-GB" sz="1800">
                        <a:effectLst/>
                        <a:latin typeface="Montserrat" panose="00000500000000000000" pitchFamily="2" charset="0"/>
                        <a:ea typeface="Calibri" panose="020F0502020204030204" pitchFamily="34" charset="0"/>
                        <a:cs typeface="Times New Roman" panose="02020603050405020304" pitchFamily="18" charset="0"/>
                      </a:endParaRPr>
                    </a:p>
                  </a:txBody>
                  <a:tcPr marL="68580" marR="68580" marT="9525" marB="9525" anchor="b"/>
                </a:tc>
                <a:tc>
                  <a:txBody>
                    <a:bodyPr/>
                    <a:lstStyle/>
                    <a:p>
                      <a:r>
                        <a:rPr lang="en-GB" sz="1800">
                          <a:effectLst/>
                          <a:latin typeface="Montserrat" panose="00000500000000000000" pitchFamily="2" charset="0"/>
                        </a:rPr>
                        <a:t>Range 5-45</a:t>
                      </a:r>
                      <a:endParaRPr lang="en-GB" sz="1800">
                        <a:effectLst/>
                        <a:latin typeface="Montserrat" panose="00000500000000000000" pitchFamily="2" charset="0"/>
                        <a:ea typeface="Calibri" panose="020F0502020204030204" pitchFamily="34" charset="0"/>
                        <a:cs typeface="Times New Roman" panose="02020603050405020304" pitchFamily="18" charset="0"/>
                      </a:endParaRPr>
                    </a:p>
                  </a:txBody>
                  <a:tcPr marL="68580" marR="68580" marT="9525" marB="9525" anchor="b"/>
                </a:tc>
                <a:extLst>
                  <a:ext uri="{0D108BD9-81ED-4DB2-BD59-A6C34878D82A}">
                    <a16:rowId xmlns:a16="http://schemas.microsoft.com/office/drawing/2014/main" val="2691335655"/>
                  </a:ext>
                </a:extLst>
              </a:tr>
              <a:tr h="284356">
                <a:tc>
                  <a:txBody>
                    <a:bodyPr/>
                    <a:lstStyle/>
                    <a:p>
                      <a:endParaRPr lang="en-GB" sz="1800">
                        <a:effectLst/>
                        <a:latin typeface="Montserrat" panose="00000500000000000000" pitchFamily="2" charset="0"/>
                        <a:cs typeface="Times New Roman" panose="02020603050405020304" pitchFamily="18" charset="0"/>
                      </a:endParaRPr>
                    </a:p>
                  </a:txBody>
                  <a:tcPr marL="68580" marR="68580" marT="9525" marB="9525" anchor="b"/>
                </a:tc>
                <a:tc>
                  <a:txBody>
                    <a:bodyPr/>
                    <a:lstStyle/>
                    <a:p>
                      <a:endParaRPr lang="en-GB" sz="1800">
                        <a:effectLst/>
                        <a:latin typeface="Montserrat" panose="00000500000000000000" pitchFamily="2" charset="0"/>
                        <a:cs typeface="Times New Roman" panose="02020603050405020304" pitchFamily="18" charset="0"/>
                      </a:endParaRPr>
                    </a:p>
                  </a:txBody>
                  <a:tcPr marL="68580" marR="68580" marT="9525" marB="9525" anchor="b"/>
                </a:tc>
                <a:extLst>
                  <a:ext uri="{0D108BD9-81ED-4DB2-BD59-A6C34878D82A}">
                    <a16:rowId xmlns:a16="http://schemas.microsoft.com/office/drawing/2014/main" val="3712872338"/>
                  </a:ext>
                </a:extLst>
              </a:tr>
              <a:tr h="284356">
                <a:tc>
                  <a:txBody>
                    <a:bodyPr/>
                    <a:lstStyle/>
                    <a:p>
                      <a:r>
                        <a:rPr lang="en-GB" sz="1800">
                          <a:effectLst/>
                          <a:latin typeface="Montserrat" panose="00000500000000000000" pitchFamily="2" charset="0"/>
                        </a:rPr>
                        <a:t>Electronic records</a:t>
                      </a:r>
                      <a:endParaRPr lang="en-GB" sz="1800">
                        <a:effectLst/>
                        <a:latin typeface="Montserrat" panose="00000500000000000000" pitchFamily="2" charset="0"/>
                        <a:ea typeface="Calibri" panose="020F0502020204030204" pitchFamily="34" charset="0"/>
                        <a:cs typeface="Times New Roman" panose="02020603050405020304" pitchFamily="18" charset="0"/>
                      </a:endParaRPr>
                    </a:p>
                  </a:txBody>
                  <a:tcPr marL="68580" marR="68580" marT="9525" marB="9525" anchor="b"/>
                </a:tc>
                <a:tc>
                  <a:txBody>
                    <a:bodyPr/>
                    <a:lstStyle/>
                    <a:p>
                      <a:r>
                        <a:rPr lang="en-GB" sz="1800">
                          <a:effectLst/>
                          <a:latin typeface="Montserrat" panose="00000500000000000000" pitchFamily="2" charset="0"/>
                        </a:rPr>
                        <a:t>Range 5-40</a:t>
                      </a:r>
                      <a:endParaRPr lang="en-GB" sz="1800">
                        <a:effectLst/>
                        <a:latin typeface="Montserrat" panose="00000500000000000000" pitchFamily="2" charset="0"/>
                        <a:ea typeface="Calibri" panose="020F0502020204030204" pitchFamily="34" charset="0"/>
                        <a:cs typeface="Times New Roman" panose="02020603050405020304" pitchFamily="18" charset="0"/>
                      </a:endParaRPr>
                    </a:p>
                  </a:txBody>
                  <a:tcPr marL="68580" marR="68580" marT="9525" marB="9525" anchor="b"/>
                </a:tc>
                <a:extLst>
                  <a:ext uri="{0D108BD9-81ED-4DB2-BD59-A6C34878D82A}">
                    <a16:rowId xmlns:a16="http://schemas.microsoft.com/office/drawing/2014/main" val="1226031630"/>
                  </a:ext>
                </a:extLst>
              </a:tr>
              <a:tr h="284356">
                <a:tc>
                  <a:txBody>
                    <a:bodyPr/>
                    <a:lstStyle/>
                    <a:p>
                      <a:r>
                        <a:rPr lang="en-GB" sz="1800">
                          <a:effectLst/>
                          <a:latin typeface="Montserrat" panose="00000500000000000000" pitchFamily="2" charset="0"/>
                        </a:rPr>
                        <a:t>Mixed</a:t>
                      </a:r>
                      <a:endParaRPr lang="en-GB" sz="1800">
                        <a:effectLst/>
                        <a:latin typeface="Montserrat" panose="00000500000000000000" pitchFamily="2" charset="0"/>
                        <a:ea typeface="Calibri" panose="020F0502020204030204" pitchFamily="34" charset="0"/>
                        <a:cs typeface="Times New Roman" panose="02020603050405020304" pitchFamily="18" charset="0"/>
                      </a:endParaRPr>
                    </a:p>
                  </a:txBody>
                  <a:tcPr marL="68580" marR="68580" marT="9525" marB="9525" anchor="b"/>
                </a:tc>
                <a:tc>
                  <a:txBody>
                    <a:bodyPr/>
                    <a:lstStyle/>
                    <a:p>
                      <a:r>
                        <a:rPr lang="en-GB" sz="1800">
                          <a:effectLst/>
                          <a:latin typeface="Montserrat" panose="00000500000000000000" pitchFamily="2" charset="0"/>
                        </a:rPr>
                        <a:t>Range 10-40</a:t>
                      </a:r>
                      <a:endParaRPr lang="en-GB" sz="1800">
                        <a:effectLst/>
                        <a:latin typeface="Montserrat" panose="00000500000000000000" pitchFamily="2" charset="0"/>
                        <a:ea typeface="Calibri" panose="020F0502020204030204" pitchFamily="34" charset="0"/>
                        <a:cs typeface="Times New Roman" panose="02020603050405020304" pitchFamily="18" charset="0"/>
                      </a:endParaRPr>
                    </a:p>
                  </a:txBody>
                  <a:tcPr marL="68580" marR="68580" marT="9525" marB="9525" anchor="b"/>
                </a:tc>
                <a:extLst>
                  <a:ext uri="{0D108BD9-81ED-4DB2-BD59-A6C34878D82A}">
                    <a16:rowId xmlns:a16="http://schemas.microsoft.com/office/drawing/2014/main" val="740967042"/>
                  </a:ext>
                </a:extLst>
              </a:tr>
              <a:tr h="284356">
                <a:tc>
                  <a:txBody>
                    <a:bodyPr/>
                    <a:lstStyle/>
                    <a:p>
                      <a:r>
                        <a:rPr lang="en-GB" sz="1800">
                          <a:effectLst/>
                          <a:latin typeface="Montserrat" panose="00000500000000000000" pitchFamily="2" charset="0"/>
                        </a:rPr>
                        <a:t>Dementia information on system</a:t>
                      </a:r>
                      <a:endParaRPr lang="en-GB" sz="1800">
                        <a:effectLst/>
                        <a:latin typeface="Montserrat" panose="00000500000000000000" pitchFamily="2" charset="0"/>
                        <a:ea typeface="Calibri" panose="020F0502020204030204" pitchFamily="34" charset="0"/>
                        <a:cs typeface="Times New Roman" panose="02020603050405020304" pitchFamily="18" charset="0"/>
                      </a:endParaRPr>
                    </a:p>
                  </a:txBody>
                  <a:tcPr marL="68580" marR="68580" marT="9525" marB="9525" anchor="b"/>
                </a:tc>
                <a:tc>
                  <a:txBody>
                    <a:bodyPr/>
                    <a:lstStyle/>
                    <a:p>
                      <a:r>
                        <a:rPr lang="en-GB" sz="1800">
                          <a:effectLst/>
                          <a:latin typeface="Montserrat" panose="00000500000000000000" pitchFamily="2" charset="0"/>
                        </a:rPr>
                        <a:t>Range 5-25</a:t>
                      </a:r>
                      <a:endParaRPr lang="en-GB" sz="1800">
                        <a:effectLst/>
                        <a:latin typeface="Montserrat" panose="00000500000000000000" pitchFamily="2" charset="0"/>
                        <a:ea typeface="Calibri" panose="020F0502020204030204" pitchFamily="34" charset="0"/>
                        <a:cs typeface="Times New Roman" panose="02020603050405020304" pitchFamily="18" charset="0"/>
                      </a:endParaRPr>
                    </a:p>
                  </a:txBody>
                  <a:tcPr marL="68580" marR="68580" marT="9525" marB="9525" anchor="b"/>
                </a:tc>
                <a:extLst>
                  <a:ext uri="{0D108BD9-81ED-4DB2-BD59-A6C34878D82A}">
                    <a16:rowId xmlns:a16="http://schemas.microsoft.com/office/drawing/2014/main" val="1679030492"/>
                  </a:ext>
                </a:extLst>
              </a:tr>
              <a:tr h="284356">
                <a:tc>
                  <a:txBody>
                    <a:bodyPr/>
                    <a:lstStyle/>
                    <a:p>
                      <a:r>
                        <a:rPr lang="en-GB" sz="1800">
                          <a:effectLst/>
                          <a:latin typeface="Montserrat" panose="00000500000000000000" pitchFamily="2" charset="0"/>
                        </a:rPr>
                        <a:t>Dementia information not on system</a:t>
                      </a:r>
                      <a:endParaRPr lang="en-GB" sz="1800">
                        <a:effectLst/>
                        <a:latin typeface="Montserrat" panose="00000500000000000000" pitchFamily="2" charset="0"/>
                        <a:ea typeface="Calibri" panose="020F0502020204030204" pitchFamily="34" charset="0"/>
                        <a:cs typeface="Times New Roman" panose="02020603050405020304" pitchFamily="18" charset="0"/>
                      </a:endParaRPr>
                    </a:p>
                  </a:txBody>
                  <a:tcPr marL="68580" marR="68580" marT="9525" marB="9525" anchor="b"/>
                </a:tc>
                <a:tc>
                  <a:txBody>
                    <a:bodyPr/>
                    <a:lstStyle/>
                    <a:p>
                      <a:r>
                        <a:rPr lang="en-GB" sz="1800">
                          <a:effectLst/>
                          <a:latin typeface="Montserrat" panose="00000500000000000000" pitchFamily="2" charset="0"/>
                        </a:rPr>
                        <a:t>Range 20-40</a:t>
                      </a:r>
                      <a:endParaRPr lang="en-GB" sz="1800">
                        <a:effectLst/>
                        <a:latin typeface="Montserrat" panose="00000500000000000000" pitchFamily="2" charset="0"/>
                        <a:ea typeface="Calibri" panose="020F0502020204030204" pitchFamily="34" charset="0"/>
                        <a:cs typeface="Times New Roman" panose="02020603050405020304" pitchFamily="18" charset="0"/>
                      </a:endParaRPr>
                    </a:p>
                  </a:txBody>
                  <a:tcPr marL="68580" marR="68580" marT="9525" marB="9525" anchor="b"/>
                </a:tc>
                <a:extLst>
                  <a:ext uri="{0D108BD9-81ED-4DB2-BD59-A6C34878D82A}">
                    <a16:rowId xmlns:a16="http://schemas.microsoft.com/office/drawing/2014/main" val="859466247"/>
                  </a:ext>
                </a:extLst>
              </a:tr>
              <a:tr h="284356">
                <a:tc>
                  <a:txBody>
                    <a:bodyPr/>
                    <a:lstStyle/>
                    <a:p>
                      <a:r>
                        <a:rPr lang="en-GB" sz="1800">
                          <a:effectLst/>
                          <a:latin typeface="Montserrat" panose="00000500000000000000" pitchFamily="2" charset="0"/>
                        </a:rPr>
                        <a:t>Paper</a:t>
                      </a:r>
                      <a:endParaRPr lang="en-GB" sz="1800">
                        <a:effectLst/>
                        <a:latin typeface="Montserrat" panose="00000500000000000000" pitchFamily="2" charset="0"/>
                        <a:ea typeface="Calibri" panose="020F0502020204030204" pitchFamily="34" charset="0"/>
                        <a:cs typeface="Times New Roman" panose="02020603050405020304" pitchFamily="18" charset="0"/>
                      </a:endParaRPr>
                    </a:p>
                  </a:txBody>
                  <a:tcPr marL="68580" marR="68580" marT="9525" marB="9525" anchor="b"/>
                </a:tc>
                <a:tc>
                  <a:txBody>
                    <a:bodyPr/>
                    <a:lstStyle/>
                    <a:p>
                      <a:r>
                        <a:rPr lang="en-GB" sz="1800">
                          <a:effectLst/>
                          <a:latin typeface="Montserrat" panose="00000500000000000000" pitchFamily="2" charset="0"/>
                        </a:rPr>
                        <a:t>45</a:t>
                      </a:r>
                      <a:endParaRPr lang="en-GB" sz="1800">
                        <a:effectLst/>
                        <a:latin typeface="Montserrat" panose="00000500000000000000" pitchFamily="2" charset="0"/>
                        <a:ea typeface="Calibri" panose="020F0502020204030204" pitchFamily="34" charset="0"/>
                        <a:cs typeface="Times New Roman" panose="02020603050405020304" pitchFamily="18" charset="0"/>
                      </a:endParaRPr>
                    </a:p>
                  </a:txBody>
                  <a:tcPr marL="68580" marR="68580" marT="9525" marB="9525" anchor="b"/>
                </a:tc>
                <a:extLst>
                  <a:ext uri="{0D108BD9-81ED-4DB2-BD59-A6C34878D82A}">
                    <a16:rowId xmlns:a16="http://schemas.microsoft.com/office/drawing/2014/main" val="837256557"/>
                  </a:ext>
                </a:extLst>
              </a:tr>
            </a:tbl>
          </a:graphicData>
        </a:graphic>
      </p:graphicFrame>
      <p:sp>
        <p:nvSpPr>
          <p:cNvPr id="10" name="TextBox 9">
            <a:extLst>
              <a:ext uri="{FF2B5EF4-FFF2-40B4-BE49-F238E27FC236}">
                <a16:creationId xmlns:a16="http://schemas.microsoft.com/office/drawing/2014/main" id="{3E9B643B-9B8D-4FD4-BF41-E7D080446513}"/>
              </a:ext>
            </a:extLst>
          </p:cNvPr>
          <p:cNvSpPr txBox="1"/>
          <p:nvPr/>
        </p:nvSpPr>
        <p:spPr>
          <a:xfrm>
            <a:off x="981308" y="4772410"/>
            <a:ext cx="10036098" cy="1200329"/>
          </a:xfrm>
          <a:prstGeom prst="rect">
            <a:avLst/>
          </a:prstGeom>
          <a:noFill/>
        </p:spPr>
        <p:txBody>
          <a:bodyPr wrap="square">
            <a:spAutoFit/>
          </a:bodyPr>
          <a:lstStyle/>
          <a:p>
            <a:r>
              <a:rPr lang="en-GB" sz="1800">
                <a:effectLst/>
                <a:latin typeface="Montserrat" panose="00000500000000000000" pitchFamily="2" charset="0"/>
                <a:ea typeface="Calibri" panose="020F0502020204030204" pitchFamily="34" charset="0"/>
                <a:cs typeface="Times New Roman" panose="02020603050405020304" pitchFamily="18" charset="0"/>
              </a:rPr>
              <a:t>Data collection following case finding varied  - shortest time </a:t>
            </a:r>
            <a:r>
              <a:rPr lang="en-GB" sz="1800">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with electronic system/ flagging and or the support of the informatics department.</a:t>
            </a:r>
          </a:p>
          <a:p>
            <a:endParaRPr lang="en-GB">
              <a:solidFill>
                <a:srgbClr val="000000"/>
              </a:solidFill>
              <a:latin typeface="Montserrat" panose="00000500000000000000" pitchFamily="2" charset="0"/>
              <a:ea typeface="Calibri" panose="020F0502020204030204" pitchFamily="34" charset="0"/>
              <a:cs typeface="Times New Roman" panose="02020603050405020304" pitchFamily="18" charset="0"/>
            </a:endParaRPr>
          </a:p>
          <a:p>
            <a:r>
              <a:rPr lang="en-GB" sz="1800">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 </a:t>
            </a:r>
            <a:r>
              <a:rPr lang="en-GB">
                <a:solidFill>
                  <a:srgbClr val="000000"/>
                </a:solidFill>
                <a:latin typeface="Montserrat" panose="00000500000000000000" pitchFamily="2" charset="0"/>
                <a:ea typeface="Calibri" panose="020F0502020204030204" pitchFamily="34" charset="0"/>
                <a:cs typeface="Times New Roman" panose="02020603050405020304" pitchFamily="18" charset="0"/>
              </a:rPr>
              <a:t>E</a:t>
            </a:r>
            <a:r>
              <a:rPr lang="en-GB" sz="1800">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xtra time could be taken to find missing data and cross check eligibility</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217869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09277-18FC-4964-8864-F99934073A46}"/>
              </a:ext>
            </a:extLst>
          </p:cNvPr>
          <p:cNvSpPr>
            <a:spLocks noGrp="1"/>
          </p:cNvSpPr>
          <p:nvPr>
            <p:ph type="title"/>
          </p:nvPr>
        </p:nvSpPr>
        <p:spPr/>
        <p:txBody>
          <a:bodyPr>
            <a:normAutofit/>
          </a:bodyPr>
          <a:lstStyle/>
          <a:p>
            <a:r>
              <a:rPr lang="en-GB" sz="3600">
                <a:latin typeface="Montserrat" panose="00000500000000000000" pitchFamily="2" charset="0"/>
              </a:rPr>
              <a:t>Record keeping systems and data items: quotes from pilot participants</a:t>
            </a:r>
            <a:endParaRPr lang="en-GB" sz="3600"/>
          </a:p>
        </p:txBody>
      </p:sp>
      <p:sp>
        <p:nvSpPr>
          <p:cNvPr id="3" name="Content Placeholder 2">
            <a:extLst>
              <a:ext uri="{FF2B5EF4-FFF2-40B4-BE49-F238E27FC236}">
                <a16:creationId xmlns:a16="http://schemas.microsoft.com/office/drawing/2014/main" id="{3D558020-0CB1-4681-8FFF-6A59A865FB36}"/>
              </a:ext>
            </a:extLst>
          </p:cNvPr>
          <p:cNvSpPr>
            <a:spLocks noGrp="1"/>
          </p:cNvSpPr>
          <p:nvPr>
            <p:ph idx="1"/>
          </p:nvPr>
        </p:nvSpPr>
        <p:spPr/>
        <p:txBody>
          <a:bodyPr>
            <a:normAutofit/>
          </a:bodyPr>
          <a:lstStyle/>
          <a:p>
            <a:pPr marL="0" indent="0">
              <a:lnSpc>
                <a:spcPct val="107000"/>
              </a:lnSpc>
              <a:spcAft>
                <a:spcPts val="800"/>
              </a:spcAft>
              <a:buNone/>
            </a:pPr>
            <a:r>
              <a:rPr lang="en-GB" sz="1800" b="1">
                <a:effectLst/>
                <a:latin typeface="Montserrat" panose="00000500000000000000" pitchFamily="2" charset="0"/>
                <a:ea typeface="Calibri" panose="020F0502020204030204" pitchFamily="34" charset="0"/>
                <a:cs typeface="Times New Roman" panose="02020603050405020304" pitchFamily="18" charset="0"/>
              </a:rPr>
              <a:t>Timeliness</a:t>
            </a:r>
          </a:p>
          <a:p>
            <a:pPr>
              <a:lnSpc>
                <a:spcPct val="107000"/>
              </a:lnSpc>
              <a:spcAft>
                <a:spcPts val="800"/>
              </a:spcAft>
            </a:pPr>
            <a:r>
              <a:rPr lang="en-GB" sz="1800" i="1">
                <a:effectLst/>
                <a:latin typeface="Montserrat" panose="00000500000000000000" pitchFamily="2" charset="0"/>
                <a:ea typeface="Calibri" panose="020F0502020204030204" pitchFamily="34" charset="0"/>
                <a:cs typeface="Times New Roman" panose="02020603050405020304" pitchFamily="18" charset="0"/>
              </a:rPr>
              <a:t>“If we had had to track paper notes, that would have been impossible... Week 1, I requested the notes of the 10 patients we had identified. I received one set of notes last week … luckily we've got enough information electronically, so we were able to do it.”</a:t>
            </a:r>
          </a:p>
          <a:p>
            <a:pPr>
              <a:lnSpc>
                <a:spcPct val="107000"/>
              </a:lnSpc>
              <a:spcAft>
                <a:spcPts val="800"/>
              </a:spcAft>
            </a:pPr>
            <a:r>
              <a:rPr lang="en-GB" sz="1800" i="1">
                <a:effectLst/>
                <a:latin typeface="Montserrat" panose="00000500000000000000" pitchFamily="2" charset="0"/>
                <a:ea typeface="Calibri" panose="020F0502020204030204" pitchFamily="34" charset="0"/>
                <a:cs typeface="Times New Roman" panose="02020603050405020304" pitchFamily="18" charset="0"/>
              </a:rPr>
              <a:t>“We got what we could, and left we couldn't... it took too long to get data... </a:t>
            </a:r>
            <a:r>
              <a:rPr lang="en-GB" sz="1800" i="1">
                <a:latin typeface="Montserrat" panose="00000500000000000000" pitchFamily="2" charset="0"/>
                <a:ea typeface="Calibri" panose="020F0502020204030204" pitchFamily="34" charset="0"/>
                <a:cs typeface="Times New Roman" panose="02020603050405020304" pitchFamily="18" charset="0"/>
              </a:rPr>
              <a:t>our</a:t>
            </a:r>
            <a:r>
              <a:rPr lang="en-GB" sz="1800" i="1">
                <a:effectLst/>
                <a:latin typeface="Montserrat" panose="00000500000000000000" pitchFamily="2" charset="0"/>
                <a:ea typeface="Calibri" panose="020F0502020204030204" pitchFamily="34" charset="0"/>
                <a:cs typeface="Times New Roman" panose="02020603050405020304" pitchFamily="18" charset="0"/>
              </a:rPr>
              <a:t> coders are working from home which causes a massive delay.”</a:t>
            </a:r>
          </a:p>
          <a:p>
            <a:pPr>
              <a:lnSpc>
                <a:spcPct val="107000"/>
              </a:lnSpc>
              <a:spcAft>
                <a:spcPts val="800"/>
              </a:spcAft>
            </a:pPr>
            <a:r>
              <a:rPr lang="en-GB" sz="1800" i="1">
                <a:effectLst/>
                <a:latin typeface="Montserrat" panose="00000500000000000000" pitchFamily="2" charset="0"/>
                <a:ea typeface="Calibri" panose="020F0502020204030204" pitchFamily="34" charset="0"/>
                <a:cs typeface="Times New Roman" panose="02020603050405020304" pitchFamily="18" charset="0"/>
              </a:rPr>
              <a:t>“I was using hard copies and I was following patients as they went from the admitting ward … (I </a:t>
            </a:r>
            <a:r>
              <a:rPr lang="en-GB" sz="1800" i="1">
                <a:latin typeface="Montserrat" panose="00000500000000000000" pitchFamily="2" charset="0"/>
                <a:ea typeface="Calibri" panose="020F0502020204030204" pitchFamily="34" charset="0"/>
                <a:cs typeface="Times New Roman" panose="02020603050405020304" pitchFamily="18" charset="0"/>
              </a:rPr>
              <a:t>spent) </a:t>
            </a:r>
            <a:r>
              <a:rPr lang="en-GB" sz="1800" i="1">
                <a:effectLst/>
                <a:latin typeface="Montserrat" panose="00000500000000000000" pitchFamily="2" charset="0"/>
                <a:ea typeface="Calibri" panose="020F0502020204030204" pitchFamily="34" charset="0"/>
                <a:cs typeface="Times New Roman" panose="02020603050405020304" pitchFamily="18" charset="0"/>
              </a:rPr>
              <a:t>around 10 hours of my time every week going from </a:t>
            </a:r>
            <a:r>
              <a:rPr lang="en-GB" sz="1800" i="1">
                <a:latin typeface="Montserrat" panose="00000500000000000000" pitchFamily="2" charset="0"/>
                <a:ea typeface="Calibri" panose="020F0502020204030204" pitchFamily="34" charset="0"/>
                <a:cs typeface="Times New Roman" panose="02020603050405020304" pitchFamily="18" charset="0"/>
              </a:rPr>
              <a:t>ward to </a:t>
            </a:r>
            <a:r>
              <a:rPr lang="en-GB" sz="1800" i="1">
                <a:effectLst/>
                <a:latin typeface="Montserrat" panose="00000500000000000000" pitchFamily="2" charset="0"/>
                <a:ea typeface="Calibri" panose="020F0502020204030204" pitchFamily="34" charset="0"/>
                <a:cs typeface="Times New Roman" panose="02020603050405020304" pitchFamily="18" charset="0"/>
              </a:rPr>
              <a:t>ward, chasing information, updating information... it was quite time consuming.”</a:t>
            </a:r>
          </a:p>
        </p:txBody>
      </p:sp>
    </p:spTree>
    <p:extLst>
      <p:ext uri="{BB962C8B-B14F-4D97-AF65-F5344CB8AC3E}">
        <p14:creationId xmlns:p14="http://schemas.microsoft.com/office/powerpoint/2010/main" val="13040649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C0FB8-2A47-41FB-B517-135B1DCD1057}"/>
              </a:ext>
            </a:extLst>
          </p:cNvPr>
          <p:cNvSpPr>
            <a:spLocks noGrp="1"/>
          </p:cNvSpPr>
          <p:nvPr>
            <p:ph type="title"/>
          </p:nvPr>
        </p:nvSpPr>
        <p:spPr/>
        <p:txBody>
          <a:bodyPr>
            <a:normAutofit/>
          </a:bodyPr>
          <a:lstStyle/>
          <a:p>
            <a:pPr marL="742950" indent="-742950">
              <a:buFont typeface="+mj-lt"/>
              <a:buAutoNum type="arabicPeriod" startAt="4"/>
            </a:pPr>
            <a:r>
              <a:rPr lang="en-GB" sz="3600">
                <a:latin typeface="Montserrat" panose="00000500000000000000" pitchFamily="2" charset="0"/>
              </a:rPr>
              <a:t>Specialist input</a:t>
            </a:r>
          </a:p>
        </p:txBody>
      </p:sp>
      <p:sp>
        <p:nvSpPr>
          <p:cNvPr id="3" name="Content Placeholder 2">
            <a:extLst>
              <a:ext uri="{FF2B5EF4-FFF2-40B4-BE49-F238E27FC236}">
                <a16:creationId xmlns:a16="http://schemas.microsoft.com/office/drawing/2014/main" id="{077274B3-A816-4074-BF98-8ABA8F305078}"/>
              </a:ext>
            </a:extLst>
          </p:cNvPr>
          <p:cNvSpPr>
            <a:spLocks noGrp="1"/>
          </p:cNvSpPr>
          <p:nvPr>
            <p:ph idx="1"/>
          </p:nvPr>
        </p:nvSpPr>
        <p:spPr/>
        <p:txBody>
          <a:bodyPr/>
          <a:lstStyle/>
          <a:p>
            <a:pPr marL="0" indent="0">
              <a:buNone/>
            </a:pPr>
            <a:r>
              <a:rPr lang="en-GB" sz="1800">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Input from a lead nurse or consultant was required to check data items and also inclusion/exclusion criteria.  This was necessary even where a site was supported by an electronic records system for identification.</a:t>
            </a:r>
          </a:p>
          <a:p>
            <a:pPr marL="0" indent="0">
              <a:buNone/>
            </a:pP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1800" i="1">
                <a:effectLst/>
                <a:latin typeface="Montserrat" panose="00000500000000000000" pitchFamily="2" charset="0"/>
                <a:ea typeface="Calibri" panose="020F0502020204030204" pitchFamily="34" charset="0"/>
                <a:cs typeface="Times New Roman" panose="02020603050405020304" pitchFamily="18" charset="0"/>
              </a:rPr>
              <a:t>“Some of the questions are a bit subjective and require a bit more of a clinical input, whereas the 4AT is a ‘yes’ or’ no’ answer.” </a:t>
            </a:r>
            <a:endParaRPr lang="en-GB" sz="1800" i="1">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1800" i="1">
                <a:effectLst/>
                <a:latin typeface="Montserrat" panose="00000500000000000000" pitchFamily="2" charset="0"/>
                <a:ea typeface="Calibri" panose="020F0502020204030204" pitchFamily="34" charset="0"/>
                <a:cs typeface="Times New Roman" panose="02020603050405020304" pitchFamily="18" charset="0"/>
              </a:rPr>
              <a:t>“As a nurse consultant (the only one in the hospital who covers patients with dementia) I am covering a lot of the clinical aspects of care and service development, having the time to input this data... it's almost at the bottom of my list and I don't want it to be... I felt I was doing a role I didn't need to do.”</a:t>
            </a:r>
            <a:endParaRPr lang="en-GB" sz="1800" i="1">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6000"/>
              </a:lnSpc>
              <a:spcBef>
                <a:spcPts val="1000"/>
              </a:spcBef>
              <a:spcAft>
                <a:spcPts val="800"/>
              </a:spcAft>
              <a:buNone/>
            </a:pPr>
            <a:r>
              <a:rPr lang="en-GB" sz="1800" i="1" kern="1200">
                <a:solidFill>
                  <a:srgbClr val="000000"/>
                </a:solidFill>
                <a:effectLst/>
                <a:latin typeface="Montserrat" panose="00000500000000000000" pitchFamily="2" charset="0"/>
                <a:ea typeface="Calibri" panose="020F0502020204030204" pitchFamily="34" charset="0"/>
              </a:rPr>
              <a:t>“It took me away from my own work quite a bit... and I would work overtime.”</a:t>
            </a:r>
            <a:endParaRPr lang="en-GB" sz="1800" i="1">
              <a:effectLst/>
              <a:latin typeface="Times New Roman" panose="02020603050405020304" pitchFamily="18" charset="0"/>
              <a:ea typeface="Times New Roman" panose="02020603050405020304" pitchFamily="18" charset="0"/>
            </a:endParaRPr>
          </a:p>
          <a:p>
            <a:endParaRPr lang="en-GB"/>
          </a:p>
        </p:txBody>
      </p:sp>
    </p:spTree>
    <p:extLst>
      <p:ext uri="{BB962C8B-B14F-4D97-AF65-F5344CB8AC3E}">
        <p14:creationId xmlns:p14="http://schemas.microsoft.com/office/powerpoint/2010/main" val="35101247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15614-4AC9-4D67-A02F-7513233FE43C}"/>
              </a:ext>
            </a:extLst>
          </p:cNvPr>
          <p:cNvSpPr>
            <a:spLocks noGrp="1"/>
          </p:cNvSpPr>
          <p:nvPr>
            <p:ph type="title"/>
          </p:nvPr>
        </p:nvSpPr>
        <p:spPr/>
        <p:txBody>
          <a:bodyPr>
            <a:normAutofit/>
          </a:bodyPr>
          <a:lstStyle/>
          <a:p>
            <a:pPr marL="742950" indent="-742950">
              <a:buFont typeface="+mj-lt"/>
              <a:buAutoNum type="arabicPeriod" startAt="5"/>
            </a:pPr>
            <a:r>
              <a:rPr lang="en-GB" sz="3600">
                <a:latin typeface="Montserrat" panose="00000500000000000000" pitchFamily="2" charset="0"/>
              </a:rPr>
              <a:t>Sample size</a:t>
            </a:r>
          </a:p>
        </p:txBody>
      </p:sp>
      <p:sp>
        <p:nvSpPr>
          <p:cNvPr id="3" name="Content Placeholder 2">
            <a:extLst>
              <a:ext uri="{FF2B5EF4-FFF2-40B4-BE49-F238E27FC236}">
                <a16:creationId xmlns:a16="http://schemas.microsoft.com/office/drawing/2014/main" id="{94D3302F-AE12-4947-8E72-6EB6D0E57186}"/>
              </a:ext>
            </a:extLst>
          </p:cNvPr>
          <p:cNvSpPr>
            <a:spLocks noGrp="1"/>
          </p:cNvSpPr>
          <p:nvPr>
            <p:ph idx="1"/>
          </p:nvPr>
        </p:nvSpPr>
        <p:spPr>
          <a:xfrm>
            <a:off x="838200" y="1825625"/>
            <a:ext cx="10515600" cy="4667250"/>
          </a:xfrm>
        </p:spPr>
        <p:txBody>
          <a:bodyPr>
            <a:normAutofit/>
          </a:bodyPr>
          <a:lstStyle/>
          <a:p>
            <a:pPr marL="0" indent="0">
              <a:lnSpc>
                <a:spcPct val="107000"/>
              </a:lnSpc>
              <a:spcAft>
                <a:spcPts val="800"/>
              </a:spcAft>
              <a:buNone/>
            </a:pPr>
            <a:r>
              <a:rPr lang="en-GB" sz="2100">
                <a:effectLst/>
                <a:latin typeface="Montserrat" panose="00000500000000000000" pitchFamily="2" charset="0"/>
                <a:ea typeface="Calibri" panose="020F0502020204030204" pitchFamily="34" charset="0"/>
                <a:cs typeface="Times New Roman" panose="02020603050405020304" pitchFamily="18" charset="0"/>
              </a:rPr>
              <a:t>For all the reasons already discussed, the size of the task being asked of hospitals will relate to the sample required.  Some quotes from the pilot sites</a:t>
            </a:r>
          </a:p>
          <a:p>
            <a:pPr>
              <a:lnSpc>
                <a:spcPct val="107000"/>
              </a:lnSpc>
              <a:spcAft>
                <a:spcPts val="800"/>
              </a:spcAft>
            </a:pPr>
            <a:r>
              <a:rPr lang="en-GB" sz="2100" i="1">
                <a:effectLst/>
                <a:latin typeface="Montserrat" panose="00000500000000000000" pitchFamily="2" charset="0"/>
                <a:ea typeface="Calibri" panose="020F0502020204030204" pitchFamily="34" charset="0"/>
                <a:cs typeface="Times New Roman" panose="02020603050405020304" pitchFamily="18" charset="0"/>
              </a:rPr>
              <a:t>“I always made sure I sent him 20 patients per week... I couldn't have done anymore because I wouldn't have had the time. I was doing that as well as doing my ordinary job.”</a:t>
            </a:r>
          </a:p>
          <a:p>
            <a:pPr>
              <a:lnSpc>
                <a:spcPct val="107000"/>
              </a:lnSpc>
              <a:spcAft>
                <a:spcPts val="800"/>
              </a:spcAft>
            </a:pPr>
            <a:r>
              <a:rPr lang="en-GB" sz="2100" i="1">
                <a:effectLst/>
                <a:latin typeface="Montserrat" panose="00000500000000000000" pitchFamily="2" charset="0"/>
                <a:ea typeface="Calibri" panose="020F0502020204030204" pitchFamily="34" charset="0"/>
                <a:cs typeface="Times New Roman" panose="02020603050405020304" pitchFamily="18" charset="0"/>
              </a:rPr>
              <a:t>“It didn't feel as if it were onerous as long as I was only doing 10 [per week]. Doing the whole lot (50) the first week nearly killed me!”</a:t>
            </a:r>
          </a:p>
          <a:p>
            <a:pPr>
              <a:lnSpc>
                <a:spcPct val="107000"/>
              </a:lnSpc>
              <a:spcAft>
                <a:spcPts val="800"/>
              </a:spcAft>
            </a:pPr>
            <a:r>
              <a:rPr lang="en-GB" sz="2100" i="1">
                <a:effectLst/>
                <a:latin typeface="Montserrat" panose="00000500000000000000" pitchFamily="2" charset="0"/>
                <a:ea typeface="Calibri" panose="020F0502020204030204" pitchFamily="34" charset="0"/>
                <a:cs typeface="Times New Roman" panose="02020603050405020304" pitchFamily="18" charset="0"/>
              </a:rPr>
              <a:t>“We managed to do all the patients... I had junior doctors who helped.”</a:t>
            </a:r>
          </a:p>
          <a:p>
            <a:pPr>
              <a:lnSpc>
                <a:spcPct val="107000"/>
              </a:lnSpc>
              <a:spcAft>
                <a:spcPts val="800"/>
              </a:spcAft>
            </a:pPr>
            <a:r>
              <a:rPr lang="en-GB" sz="2100" i="1">
                <a:effectLst/>
                <a:latin typeface="Montserrat" panose="00000500000000000000" pitchFamily="2" charset="0"/>
                <a:ea typeface="Calibri" panose="020F0502020204030204" pitchFamily="34" charset="0"/>
                <a:cs typeface="Times New Roman" panose="02020603050405020304" pitchFamily="18" charset="0"/>
              </a:rPr>
              <a:t>“(We sampled) around the 300 mark for patients over 70. If we done for 18 plus, I can't imagine how many people that would have taken”.</a:t>
            </a:r>
          </a:p>
        </p:txBody>
      </p:sp>
    </p:spTree>
    <p:extLst>
      <p:ext uri="{BB962C8B-B14F-4D97-AF65-F5344CB8AC3E}">
        <p14:creationId xmlns:p14="http://schemas.microsoft.com/office/powerpoint/2010/main" val="33128608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15614-4AC9-4D67-A02F-7513233FE43C}"/>
              </a:ext>
            </a:extLst>
          </p:cNvPr>
          <p:cNvSpPr>
            <a:spLocks noGrp="1"/>
          </p:cNvSpPr>
          <p:nvPr>
            <p:ph type="title"/>
          </p:nvPr>
        </p:nvSpPr>
        <p:spPr/>
        <p:txBody>
          <a:bodyPr>
            <a:normAutofit/>
          </a:bodyPr>
          <a:lstStyle/>
          <a:p>
            <a:pPr marL="742950" indent="-742950">
              <a:buFont typeface="+mj-lt"/>
              <a:buAutoNum type="arabicPeriod" startAt="5"/>
            </a:pPr>
            <a:r>
              <a:rPr lang="en-GB" sz="3600">
                <a:latin typeface="Montserrat" panose="00000500000000000000" pitchFamily="2" charset="0"/>
              </a:rPr>
              <a:t>Sample size: reflections and suggestions</a:t>
            </a:r>
          </a:p>
        </p:txBody>
      </p:sp>
      <p:sp>
        <p:nvSpPr>
          <p:cNvPr id="3" name="Content Placeholder 2">
            <a:extLst>
              <a:ext uri="{FF2B5EF4-FFF2-40B4-BE49-F238E27FC236}">
                <a16:creationId xmlns:a16="http://schemas.microsoft.com/office/drawing/2014/main" id="{94D3302F-AE12-4947-8E72-6EB6D0E57186}"/>
              </a:ext>
            </a:extLst>
          </p:cNvPr>
          <p:cNvSpPr>
            <a:spLocks noGrp="1"/>
          </p:cNvSpPr>
          <p:nvPr>
            <p:ph idx="1"/>
          </p:nvPr>
        </p:nvSpPr>
        <p:spPr/>
        <p:txBody>
          <a:bodyPr>
            <a:normAutofit/>
          </a:bodyPr>
          <a:lstStyle/>
          <a:p>
            <a:pPr>
              <a:lnSpc>
                <a:spcPct val="107000"/>
              </a:lnSpc>
              <a:spcAft>
                <a:spcPts val="800"/>
              </a:spcAft>
            </a:pPr>
            <a:r>
              <a:rPr lang="en-GB" sz="2100" i="1">
                <a:effectLst/>
                <a:latin typeface="Montserrat" panose="00000500000000000000" pitchFamily="2" charset="0"/>
                <a:ea typeface="Calibri" panose="020F0502020204030204" pitchFamily="34" charset="0"/>
                <a:cs typeface="Times New Roman" panose="02020603050405020304" pitchFamily="18" charset="0"/>
              </a:rPr>
              <a:t>“We were ambitious and tried to input everyone, but we ended up doing a quarter - 51 out of 206”.</a:t>
            </a:r>
          </a:p>
          <a:p>
            <a:pPr>
              <a:lnSpc>
                <a:spcPct val="107000"/>
              </a:lnSpc>
              <a:spcAft>
                <a:spcPts val="800"/>
              </a:spcAft>
            </a:pPr>
            <a:r>
              <a:rPr lang="en-GB" sz="2100" i="1">
                <a:effectLst/>
                <a:latin typeface="Montserrat" panose="00000500000000000000" pitchFamily="2" charset="0"/>
                <a:ea typeface="Calibri" panose="020F0502020204030204" pitchFamily="34" charset="0"/>
                <a:cs typeface="Times New Roman" panose="02020603050405020304" pitchFamily="18" charset="0"/>
              </a:rPr>
              <a:t>“If you want good compliance with any audit going forward, it's better to keep the sample size down. ‘All’ would be too time consuming: data would be missed</a:t>
            </a:r>
            <a:r>
              <a:rPr lang="en-GB" sz="2100" i="1">
                <a:latin typeface="Montserrat" panose="00000500000000000000" pitchFamily="2" charset="0"/>
                <a:ea typeface="Calibri" panose="020F0502020204030204" pitchFamily="34" charset="0"/>
                <a:cs typeface="Times New Roman" panose="02020603050405020304" pitchFamily="18" charset="0"/>
              </a:rPr>
              <a:t>; </a:t>
            </a:r>
            <a:r>
              <a:rPr lang="en-GB" sz="2100" i="1">
                <a:effectLst/>
                <a:latin typeface="Montserrat" panose="00000500000000000000" pitchFamily="2" charset="0"/>
                <a:ea typeface="Calibri" panose="020F0502020204030204" pitchFamily="34" charset="0"/>
                <a:cs typeface="Times New Roman" panose="02020603050405020304" pitchFamily="18" charset="0"/>
              </a:rPr>
              <a:t>people would cut corners. If it was just a snapshot, you'd get the same qualitative data, but people would be more likely to do it properly. So maybe 25 to 30%, maybe more?”</a:t>
            </a:r>
          </a:p>
          <a:p>
            <a:endParaRPr lang="en-GB"/>
          </a:p>
        </p:txBody>
      </p:sp>
    </p:spTree>
    <p:extLst>
      <p:ext uri="{BB962C8B-B14F-4D97-AF65-F5344CB8AC3E}">
        <p14:creationId xmlns:p14="http://schemas.microsoft.com/office/powerpoint/2010/main" val="22686983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937E0-9BFE-4224-913D-0BDB37CC5898}"/>
              </a:ext>
            </a:extLst>
          </p:cNvPr>
          <p:cNvSpPr>
            <a:spLocks noGrp="1"/>
          </p:cNvSpPr>
          <p:nvPr>
            <p:ph type="title"/>
          </p:nvPr>
        </p:nvSpPr>
        <p:spPr>
          <a:xfrm>
            <a:off x="559837" y="274638"/>
            <a:ext cx="11022563" cy="929011"/>
          </a:xfrm>
        </p:spPr>
        <p:txBody>
          <a:bodyPr/>
          <a:lstStyle/>
          <a:p>
            <a:r>
              <a:rPr lang="en-GB" sz="3600">
                <a:latin typeface="Montserrat SemiBold"/>
              </a:rPr>
              <a:t>Agenda</a:t>
            </a:r>
            <a:endParaRPr lang="en-GB" sz="3600">
              <a:latin typeface="Montserrat SemiBold" panose="00000700000000000000" pitchFamily="2" charset="0"/>
            </a:endParaRPr>
          </a:p>
        </p:txBody>
      </p:sp>
      <p:sp>
        <p:nvSpPr>
          <p:cNvPr id="9" name="TextBox 8">
            <a:extLst>
              <a:ext uri="{FF2B5EF4-FFF2-40B4-BE49-F238E27FC236}">
                <a16:creationId xmlns:a16="http://schemas.microsoft.com/office/drawing/2014/main" id="{A00A9FE1-8B0F-4D86-A0E2-2EE8915CBF0E}"/>
              </a:ext>
            </a:extLst>
          </p:cNvPr>
          <p:cNvSpPr txBox="1"/>
          <p:nvPr/>
        </p:nvSpPr>
        <p:spPr>
          <a:xfrm>
            <a:off x="1154173" y="1280561"/>
            <a:ext cx="9585435" cy="3723392"/>
          </a:xfrm>
          <a:prstGeom prst="rect">
            <a:avLst/>
          </a:prstGeom>
          <a:noFill/>
        </p:spPr>
        <p:txBody>
          <a:bodyPr wrap="square">
            <a:spAutoFit/>
          </a:bodyPr>
          <a:lstStyle/>
          <a:p>
            <a:r>
              <a:rPr lang="en-GB" sz="2000">
                <a:solidFill>
                  <a:schemeClr val="accent1">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rPr>
              <a:t> </a:t>
            </a:r>
          </a:p>
          <a:p>
            <a:pPr marL="342900" lvl="0" indent="-342900">
              <a:lnSpc>
                <a:spcPct val="150000"/>
              </a:lnSpc>
              <a:spcAft>
                <a:spcPts val="300"/>
              </a:spcAft>
              <a:buFont typeface="+mj-lt"/>
              <a:buAutoNum type="romanLcPeriod"/>
            </a:pPr>
            <a:r>
              <a:rPr lang="en-GB" sz="2000">
                <a:solidFill>
                  <a:schemeClr val="accent1">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rPr>
              <a:t> Welcome and Housekeeping					11.00</a:t>
            </a:r>
          </a:p>
          <a:p>
            <a:pPr marL="342900" lvl="0" indent="-342900">
              <a:lnSpc>
                <a:spcPct val="150000"/>
              </a:lnSpc>
              <a:spcAft>
                <a:spcPts val="300"/>
              </a:spcAft>
              <a:buFont typeface="+mj-lt"/>
              <a:buAutoNum type="romanLcPeriod"/>
            </a:pPr>
            <a:r>
              <a:rPr lang="en-GB" sz="2000">
                <a:solidFill>
                  <a:schemeClr val="accent1">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rPr>
              <a:t> National Audit of Dementia R5 – pilot/ casenote audit	</a:t>
            </a:r>
            <a:r>
              <a:rPr lang="en-GB" sz="2000">
                <a:solidFill>
                  <a:schemeClr val="accent1">
                    <a:lumMod val="50000"/>
                  </a:schemeClr>
                </a:solidFill>
                <a:latin typeface="Verdana" panose="020B0604030504040204" pitchFamily="34" charset="0"/>
                <a:ea typeface="Times New Roman" panose="02020603050405020304" pitchFamily="18" charset="0"/>
                <a:cs typeface="Times New Roman" panose="02020603050405020304" pitchFamily="18" charset="0"/>
              </a:rPr>
              <a:t>	11.</a:t>
            </a:r>
            <a:r>
              <a:rPr lang="en-GB" sz="2000">
                <a:solidFill>
                  <a:schemeClr val="accent1">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rPr>
              <a:t>05</a:t>
            </a:r>
          </a:p>
          <a:p>
            <a:pPr marL="342900" lvl="0" indent="-342900">
              <a:lnSpc>
                <a:spcPct val="150000"/>
              </a:lnSpc>
              <a:spcAft>
                <a:spcPts val="300"/>
              </a:spcAft>
              <a:buFont typeface="+mj-lt"/>
              <a:buAutoNum type="romanLcPeriod"/>
            </a:pPr>
            <a:r>
              <a:rPr lang="en-GB" sz="2000">
                <a:solidFill>
                  <a:schemeClr val="accent1">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rPr>
              <a:t> Pilot site perspectives						11.35</a:t>
            </a:r>
          </a:p>
          <a:p>
            <a:pPr marL="342900" lvl="0" indent="-342900">
              <a:lnSpc>
                <a:spcPct val="150000"/>
              </a:lnSpc>
              <a:spcAft>
                <a:spcPts val="300"/>
              </a:spcAft>
              <a:buFont typeface="+mj-lt"/>
              <a:buAutoNum type="romanLcPeriod"/>
            </a:pPr>
            <a:r>
              <a:rPr lang="en-GB" sz="2000">
                <a:solidFill>
                  <a:schemeClr val="accent1">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rPr>
              <a:t> Q and A/ discussion						11.40	</a:t>
            </a:r>
          </a:p>
          <a:p>
            <a:pPr marL="342900" lvl="0" indent="-342900">
              <a:lnSpc>
                <a:spcPct val="150000"/>
              </a:lnSpc>
              <a:buFont typeface="+mj-lt"/>
              <a:buAutoNum type="romanLcPeriod"/>
            </a:pPr>
            <a:r>
              <a:rPr lang="en-GB" sz="2000">
                <a:solidFill>
                  <a:schemeClr val="accent1">
                    <a:lumMod val="50000"/>
                  </a:schemeClr>
                </a:solidFill>
                <a:latin typeface="Verdana" panose="020B0604030504040204" pitchFamily="34" charset="0"/>
                <a:ea typeface="Times New Roman" panose="02020603050405020304" pitchFamily="18" charset="0"/>
                <a:cs typeface="Times New Roman" panose="02020603050405020304" pitchFamily="18" charset="0"/>
              </a:rPr>
              <a:t> ADS, patient and carer feedback, timeline</a:t>
            </a:r>
            <a:r>
              <a:rPr lang="en-GB" sz="2000">
                <a:solidFill>
                  <a:schemeClr val="accent1">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rPr>
              <a:t>			11.55</a:t>
            </a:r>
          </a:p>
          <a:p>
            <a:pPr marL="342900" lvl="0" indent="-342900">
              <a:lnSpc>
                <a:spcPct val="150000"/>
              </a:lnSpc>
              <a:buFont typeface="+mj-lt"/>
              <a:buAutoNum type="romanLcPeriod"/>
            </a:pPr>
            <a:r>
              <a:rPr lang="en-GB" sz="2000">
                <a:solidFill>
                  <a:schemeClr val="accent1">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rPr>
              <a:t> Q and A								12.05</a:t>
            </a:r>
          </a:p>
          <a:p>
            <a:pPr marL="342900" lvl="0" indent="-342900">
              <a:lnSpc>
                <a:spcPct val="150000"/>
              </a:lnSpc>
              <a:buFont typeface="+mj-lt"/>
              <a:buAutoNum type="romanLcPeriod"/>
            </a:pPr>
            <a:r>
              <a:rPr lang="en-GB" sz="2000">
                <a:solidFill>
                  <a:schemeClr val="accent1">
                    <a:lumMod val="50000"/>
                  </a:schemeClr>
                </a:solidFill>
                <a:latin typeface="Verdana" panose="020B0604030504040204" pitchFamily="34" charset="0"/>
                <a:ea typeface="Times New Roman" panose="02020603050405020304" pitchFamily="18" charset="0"/>
                <a:cs typeface="Times New Roman" panose="02020603050405020304" pitchFamily="18" charset="0"/>
              </a:rPr>
              <a:t> Close								12.15</a:t>
            </a:r>
            <a:endParaRPr lang="en-GB" sz="2000">
              <a:solidFill>
                <a:schemeClr val="accent1">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43777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6D8D0-DD92-492D-85A2-CDA14704472D}"/>
              </a:ext>
            </a:extLst>
          </p:cNvPr>
          <p:cNvSpPr>
            <a:spLocks noGrp="1"/>
          </p:cNvSpPr>
          <p:nvPr>
            <p:ph type="title"/>
          </p:nvPr>
        </p:nvSpPr>
        <p:spPr/>
        <p:txBody>
          <a:bodyPr>
            <a:normAutofit/>
          </a:bodyPr>
          <a:lstStyle/>
          <a:p>
            <a:pPr marL="742950" indent="-742950">
              <a:buFont typeface="+mj-lt"/>
              <a:buAutoNum type="arabicPeriod" startAt="6"/>
            </a:pPr>
            <a:r>
              <a:rPr lang="en-GB" sz="3600">
                <a:latin typeface="Montserrat" panose="00000500000000000000" pitchFamily="2" charset="0"/>
              </a:rPr>
              <a:t>Real-time measurement</a:t>
            </a:r>
          </a:p>
        </p:txBody>
      </p:sp>
      <p:sp>
        <p:nvSpPr>
          <p:cNvPr id="3" name="Content Placeholder 2">
            <a:extLst>
              <a:ext uri="{FF2B5EF4-FFF2-40B4-BE49-F238E27FC236}">
                <a16:creationId xmlns:a16="http://schemas.microsoft.com/office/drawing/2014/main" id="{7860D442-2D3E-41B4-BD63-F2557903767D}"/>
              </a:ext>
            </a:extLst>
          </p:cNvPr>
          <p:cNvSpPr>
            <a:spLocks noGrp="1"/>
          </p:cNvSpPr>
          <p:nvPr>
            <p:ph idx="1"/>
          </p:nvPr>
        </p:nvSpPr>
        <p:spPr>
          <a:xfrm>
            <a:off x="838200" y="1825624"/>
            <a:ext cx="10515600" cy="4803775"/>
          </a:xfrm>
        </p:spPr>
        <p:txBody>
          <a:bodyPr>
            <a:normAutofit/>
          </a:bodyPr>
          <a:lstStyle/>
          <a:p>
            <a:pPr>
              <a:lnSpc>
                <a:spcPct val="107000"/>
              </a:lnSpc>
              <a:spcAft>
                <a:spcPts val="800"/>
              </a:spcAft>
            </a:pPr>
            <a:r>
              <a:rPr lang="en-GB" sz="2100">
                <a:effectLst/>
                <a:latin typeface="Monserrat"/>
                <a:ea typeface="Calibri" panose="020F0502020204030204" pitchFamily="34" charset="0"/>
                <a:cs typeface="Times New Roman" panose="02020603050405020304" pitchFamily="18" charset="0"/>
              </a:rPr>
              <a:t>There was consistent support for the added value of screening all patients as a way of ensuring that all eligible patients were identified and then offered appropriate care and supports.</a:t>
            </a:r>
          </a:p>
          <a:p>
            <a:pPr>
              <a:lnSpc>
                <a:spcPct val="107000"/>
              </a:lnSpc>
              <a:spcAft>
                <a:spcPts val="800"/>
              </a:spcAft>
            </a:pPr>
            <a:r>
              <a:rPr lang="en-GB" sz="2100">
                <a:effectLst/>
                <a:latin typeface="Monserrat"/>
                <a:ea typeface="Calibri" panose="020F0502020204030204" pitchFamily="34" charset="0"/>
                <a:cs typeface="Times New Roman" panose="02020603050405020304" pitchFamily="18" charset="0"/>
              </a:rPr>
              <a:t>Participants expressed mixed feelings about the benefits of real-time measurement as a driver for improving quality:</a:t>
            </a:r>
          </a:p>
          <a:p>
            <a:pPr lvl="1">
              <a:lnSpc>
                <a:spcPct val="107000"/>
              </a:lnSpc>
              <a:spcAft>
                <a:spcPts val="800"/>
              </a:spcAft>
              <a:buFont typeface="Century Gothic" panose="020B0502020202020204" pitchFamily="34" charset="0"/>
              <a:buChar char="-"/>
            </a:pPr>
            <a:r>
              <a:rPr lang="en-GB" sz="2100">
                <a:latin typeface="Monserrat"/>
                <a:ea typeface="Calibri" panose="020F0502020204030204" pitchFamily="34" charset="0"/>
                <a:cs typeface="Times New Roman" panose="02020603050405020304" pitchFamily="18" charset="0"/>
              </a:rPr>
              <a:t>s</a:t>
            </a:r>
            <a:r>
              <a:rPr lang="en-GB" sz="2100">
                <a:effectLst/>
                <a:latin typeface="Monserrat"/>
                <a:ea typeface="Calibri" panose="020F0502020204030204" pitchFamily="34" charset="0"/>
                <a:cs typeface="Times New Roman" panose="02020603050405020304" pitchFamily="18" charset="0"/>
              </a:rPr>
              <a:t>ome spoke enthusiastically about the opportunities to take forward immediate plans for improvements;</a:t>
            </a:r>
          </a:p>
          <a:p>
            <a:pPr lvl="1">
              <a:lnSpc>
                <a:spcPct val="107000"/>
              </a:lnSpc>
              <a:spcAft>
                <a:spcPts val="800"/>
              </a:spcAft>
              <a:buFont typeface="Century Gothic" panose="020B0502020202020204" pitchFamily="34" charset="0"/>
              <a:buChar char="-"/>
            </a:pPr>
            <a:r>
              <a:rPr lang="en-GB" sz="2100">
                <a:effectLst/>
                <a:latin typeface="Monserrat"/>
                <a:ea typeface="Calibri" panose="020F0502020204030204" pitchFamily="34" charset="0"/>
                <a:cs typeface="Times New Roman" panose="02020603050405020304" pitchFamily="18" charset="0"/>
              </a:rPr>
              <a:t>others argued that they had previously used their local data in the same way;</a:t>
            </a:r>
          </a:p>
          <a:p>
            <a:pPr lvl="1">
              <a:lnSpc>
                <a:spcPct val="107000"/>
              </a:lnSpc>
              <a:spcAft>
                <a:spcPts val="800"/>
              </a:spcAft>
              <a:buFont typeface="Century Gothic" panose="020B0502020202020204" pitchFamily="34" charset="0"/>
              <a:buChar char="-"/>
            </a:pPr>
            <a:r>
              <a:rPr lang="en-GB" sz="2100">
                <a:latin typeface="Monserrat"/>
                <a:ea typeface="Calibri" panose="020F0502020204030204" pitchFamily="34" charset="0"/>
                <a:cs typeface="Times New Roman" panose="02020603050405020304" pitchFamily="18" charset="0"/>
              </a:rPr>
              <a:t>some commented on the fact that this way of working had generated more reliable and timely data.</a:t>
            </a:r>
            <a:endParaRPr lang="en-GB" sz="2100">
              <a:latin typeface="Monserrat"/>
            </a:endParaRPr>
          </a:p>
        </p:txBody>
      </p:sp>
    </p:spTree>
    <p:extLst>
      <p:ext uri="{BB962C8B-B14F-4D97-AF65-F5344CB8AC3E}">
        <p14:creationId xmlns:p14="http://schemas.microsoft.com/office/powerpoint/2010/main" val="28602596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66C25-C598-7149-0F12-CD1BA6A4393D}"/>
              </a:ext>
            </a:extLst>
          </p:cNvPr>
          <p:cNvSpPr>
            <a:spLocks noGrp="1"/>
          </p:cNvSpPr>
          <p:nvPr>
            <p:ph type="title"/>
          </p:nvPr>
        </p:nvSpPr>
        <p:spPr/>
        <p:txBody>
          <a:bodyPr/>
          <a:lstStyle/>
          <a:p>
            <a:r>
              <a:rPr lang="en-GB">
                <a:latin typeface="Montserrat" panose="00000500000000000000" pitchFamily="2" charset="0"/>
              </a:rPr>
              <a:t>Summary</a:t>
            </a:r>
          </a:p>
        </p:txBody>
      </p:sp>
      <p:sp>
        <p:nvSpPr>
          <p:cNvPr id="3" name="Content Placeholder 2">
            <a:extLst>
              <a:ext uri="{FF2B5EF4-FFF2-40B4-BE49-F238E27FC236}">
                <a16:creationId xmlns:a16="http://schemas.microsoft.com/office/drawing/2014/main" id="{CD4AB06F-06CD-4A3E-BB4E-84FBB155CD41}"/>
              </a:ext>
            </a:extLst>
          </p:cNvPr>
          <p:cNvSpPr>
            <a:spLocks noGrp="1"/>
          </p:cNvSpPr>
          <p:nvPr>
            <p:ph idx="1"/>
          </p:nvPr>
        </p:nvSpPr>
        <p:spPr>
          <a:xfrm>
            <a:off x="727841" y="1541845"/>
            <a:ext cx="10515600" cy="5147713"/>
          </a:xfrm>
        </p:spPr>
        <p:txBody>
          <a:bodyPr>
            <a:normAutofit lnSpcReduction="10000"/>
          </a:bodyPr>
          <a:lstStyle/>
          <a:p>
            <a:pPr marL="0" indent="0">
              <a:buNone/>
            </a:pPr>
            <a:r>
              <a:rPr lang="en-GB" sz="2200" b="1">
                <a:latin typeface="Montserrat" panose="00000500000000000000" pitchFamily="2" charset="0"/>
              </a:rPr>
              <a:t>Identifying eligible patients</a:t>
            </a:r>
          </a:p>
          <a:p>
            <a:r>
              <a:rPr lang="en-GB" sz="2200">
                <a:latin typeface="Montserrat" panose="00000500000000000000" pitchFamily="2" charset="0"/>
              </a:rPr>
              <a:t>Many different systems are in use to identify people with dementia admitted to the hospital, no one method of identification can be recommended</a:t>
            </a:r>
          </a:p>
          <a:p>
            <a:r>
              <a:rPr lang="en-GB" sz="2200">
                <a:latin typeface="Montserrat" panose="00000500000000000000" pitchFamily="2" charset="0"/>
              </a:rPr>
              <a:t>Some but not all systems can identify: people with possible dementia, people under 65</a:t>
            </a:r>
          </a:p>
          <a:p>
            <a:r>
              <a:rPr lang="en-GB" sz="2200">
                <a:latin typeface="Montserrat" panose="00000500000000000000" pitchFamily="2" charset="0"/>
              </a:rPr>
              <a:t>In most cases, prospective ID picks up people with dementia not identified by ICD10 coding</a:t>
            </a:r>
          </a:p>
          <a:p>
            <a:r>
              <a:rPr lang="en-GB" sz="2200">
                <a:latin typeface="Montserrat" panose="00000500000000000000" pitchFamily="2" charset="0"/>
              </a:rPr>
              <a:t>Allowing a time lag between admission and identification does not necessarily mean that more patients are identified</a:t>
            </a:r>
          </a:p>
          <a:p>
            <a:pPr marL="0" indent="0">
              <a:buNone/>
            </a:pPr>
            <a:r>
              <a:rPr lang="en-GB" sz="2200" b="1">
                <a:latin typeface="Montserrat" panose="00000500000000000000" pitchFamily="2" charset="0"/>
              </a:rPr>
              <a:t>Supports</a:t>
            </a:r>
          </a:p>
          <a:p>
            <a:r>
              <a:rPr lang="en-GB" sz="2200" b="1">
                <a:solidFill>
                  <a:srgbClr val="FF0000"/>
                </a:solidFill>
                <a:latin typeface="Montserrat" panose="00000500000000000000" pitchFamily="2" charset="0"/>
              </a:rPr>
              <a:t>Support will be required from audit or informatics departments</a:t>
            </a:r>
          </a:p>
          <a:p>
            <a:r>
              <a:rPr lang="en-GB" sz="2200" b="1">
                <a:solidFill>
                  <a:srgbClr val="FF0000"/>
                </a:solidFill>
                <a:latin typeface="Montserrat" panose="00000500000000000000" pitchFamily="2" charset="0"/>
              </a:rPr>
              <a:t>The proportion of people with dementia admitted does not </a:t>
            </a:r>
            <a:r>
              <a:rPr lang="en-GB" sz="2000" b="1">
                <a:solidFill>
                  <a:srgbClr val="FF0000"/>
                </a:solidFill>
                <a:latin typeface="Montserrat" panose="00000500000000000000" pitchFamily="2" charset="0"/>
              </a:rPr>
              <a:t>correlate to the size of the hospital and cannot be predicted</a:t>
            </a:r>
          </a:p>
          <a:p>
            <a:pPr marL="0" indent="0">
              <a:buNone/>
            </a:pPr>
            <a:endParaRPr lang="en-GB" b="1">
              <a:latin typeface="Montserrat" panose="00000500000000000000" pitchFamily="2" charset="0"/>
            </a:endParaRPr>
          </a:p>
        </p:txBody>
      </p:sp>
    </p:spTree>
    <p:extLst>
      <p:ext uri="{BB962C8B-B14F-4D97-AF65-F5344CB8AC3E}">
        <p14:creationId xmlns:p14="http://schemas.microsoft.com/office/powerpoint/2010/main" val="24066899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66C25-C598-7149-0F12-CD1BA6A4393D}"/>
              </a:ext>
            </a:extLst>
          </p:cNvPr>
          <p:cNvSpPr>
            <a:spLocks noGrp="1"/>
          </p:cNvSpPr>
          <p:nvPr>
            <p:ph type="title"/>
          </p:nvPr>
        </p:nvSpPr>
        <p:spPr/>
        <p:txBody>
          <a:bodyPr/>
          <a:lstStyle/>
          <a:p>
            <a:r>
              <a:rPr lang="en-GB">
                <a:latin typeface="Montserrat" panose="00000500000000000000" pitchFamily="2" charset="0"/>
              </a:rPr>
              <a:t>Summary</a:t>
            </a:r>
          </a:p>
        </p:txBody>
      </p:sp>
      <p:sp>
        <p:nvSpPr>
          <p:cNvPr id="3" name="Content Placeholder 2">
            <a:extLst>
              <a:ext uri="{FF2B5EF4-FFF2-40B4-BE49-F238E27FC236}">
                <a16:creationId xmlns:a16="http://schemas.microsoft.com/office/drawing/2014/main" id="{CD4AB06F-06CD-4A3E-BB4E-84FBB155CD41}"/>
              </a:ext>
            </a:extLst>
          </p:cNvPr>
          <p:cNvSpPr>
            <a:spLocks noGrp="1"/>
          </p:cNvSpPr>
          <p:nvPr>
            <p:ph idx="1"/>
          </p:nvPr>
        </p:nvSpPr>
        <p:spPr>
          <a:xfrm>
            <a:off x="727841" y="1541845"/>
            <a:ext cx="10515600" cy="5171775"/>
          </a:xfrm>
        </p:spPr>
        <p:txBody>
          <a:bodyPr>
            <a:noAutofit/>
          </a:bodyPr>
          <a:lstStyle/>
          <a:p>
            <a:pPr marL="0" indent="0">
              <a:buNone/>
            </a:pPr>
            <a:r>
              <a:rPr lang="en-GB" sz="2000" b="1">
                <a:latin typeface="Montserrat" panose="00000500000000000000" pitchFamily="2" charset="0"/>
              </a:rPr>
              <a:t>But …</a:t>
            </a:r>
          </a:p>
          <a:p>
            <a:r>
              <a:rPr lang="en-GB" sz="2000">
                <a:latin typeface="Montserrat" panose="00000500000000000000" pitchFamily="2" charset="0"/>
              </a:rPr>
              <a:t>Finding a total sample creates awareness of systems and where people are missed</a:t>
            </a:r>
          </a:p>
          <a:p>
            <a:r>
              <a:rPr lang="en-GB" sz="2000">
                <a:latin typeface="Montserrat" panose="00000500000000000000" pitchFamily="2" charset="0"/>
              </a:rPr>
              <a:t>Entering data on a sub sample is sufficient for comparable data and benchmarking</a:t>
            </a:r>
          </a:p>
          <a:p>
            <a:pPr marL="0" indent="0">
              <a:buNone/>
            </a:pPr>
            <a:r>
              <a:rPr lang="en-GB" sz="2000" b="1">
                <a:latin typeface="Montserrat" panose="00000500000000000000" pitchFamily="2" charset="0"/>
              </a:rPr>
              <a:t>Therefore …</a:t>
            </a:r>
          </a:p>
          <a:p>
            <a:r>
              <a:rPr lang="en-GB" sz="2000">
                <a:latin typeface="Montserrat" panose="00000500000000000000" pitchFamily="2" charset="0"/>
              </a:rPr>
              <a:t>Flexibility should be provided but distinct data collection periods identified for comparability and to allow resource allocation</a:t>
            </a:r>
          </a:p>
          <a:p>
            <a:r>
              <a:rPr lang="en-GB" sz="2000">
                <a:latin typeface="Montserrat" panose="00000500000000000000" pitchFamily="2" charset="0"/>
              </a:rPr>
              <a:t>Data collection closer in time to admission supports quicker identification of any issues</a:t>
            </a:r>
          </a:p>
        </p:txBody>
      </p:sp>
    </p:spTree>
    <p:extLst>
      <p:ext uri="{BB962C8B-B14F-4D97-AF65-F5344CB8AC3E}">
        <p14:creationId xmlns:p14="http://schemas.microsoft.com/office/powerpoint/2010/main" val="25548170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4A817-A4DE-881E-06A9-CC6A83E11125}"/>
              </a:ext>
            </a:extLst>
          </p:cNvPr>
          <p:cNvSpPr>
            <a:spLocks noGrp="1"/>
          </p:cNvSpPr>
          <p:nvPr>
            <p:ph type="title"/>
          </p:nvPr>
        </p:nvSpPr>
        <p:spPr/>
        <p:txBody>
          <a:bodyPr/>
          <a:lstStyle/>
          <a:p>
            <a:r>
              <a:rPr lang="en-GB">
                <a:latin typeface="Montserrat" panose="00000500000000000000" pitchFamily="2" charset="0"/>
              </a:rPr>
              <a:t>The ‘new look’ audit: extendable with flexibility</a:t>
            </a:r>
          </a:p>
        </p:txBody>
      </p:sp>
      <p:sp>
        <p:nvSpPr>
          <p:cNvPr id="3" name="Content Placeholder 2">
            <a:extLst>
              <a:ext uri="{FF2B5EF4-FFF2-40B4-BE49-F238E27FC236}">
                <a16:creationId xmlns:a16="http://schemas.microsoft.com/office/drawing/2014/main" id="{91B58A74-706F-886A-CB40-A7C303F8E384}"/>
              </a:ext>
            </a:extLst>
          </p:cNvPr>
          <p:cNvSpPr>
            <a:spLocks noGrp="1"/>
          </p:cNvSpPr>
          <p:nvPr>
            <p:ph idx="1"/>
          </p:nvPr>
        </p:nvSpPr>
        <p:spPr>
          <a:xfrm>
            <a:off x="838200" y="2141537"/>
            <a:ext cx="10515600" cy="4351338"/>
          </a:xfrm>
        </p:spPr>
        <p:txBody>
          <a:bodyPr>
            <a:normAutofit/>
          </a:bodyPr>
          <a:lstStyle/>
          <a:p>
            <a:r>
              <a:rPr lang="en-GB" sz="2400">
                <a:latin typeface="Montserrat" panose="00000500000000000000" pitchFamily="2" charset="0"/>
              </a:rPr>
              <a:t>Has a period of identification of a sample of ALL patients followed by entry of key metrics on a sub sample</a:t>
            </a:r>
          </a:p>
          <a:p>
            <a:r>
              <a:rPr lang="en-GB" sz="2400">
                <a:latin typeface="Montserrat" panose="00000500000000000000" pitchFamily="2" charset="0"/>
              </a:rPr>
              <a:t>The yearly sample (80) can be split between 2 data entry periods</a:t>
            </a:r>
          </a:p>
          <a:p>
            <a:r>
              <a:rPr lang="en-GB" sz="2400">
                <a:latin typeface="Montserrat" panose="00000500000000000000" pitchFamily="2" charset="0"/>
              </a:rPr>
              <a:t>More patient data can be submitted by larger sites</a:t>
            </a:r>
          </a:p>
          <a:p>
            <a:r>
              <a:rPr lang="en-GB" sz="2400">
                <a:latin typeface="Montserrat" panose="00000500000000000000" pitchFamily="2" charset="0"/>
              </a:rPr>
              <a:t>Data can be viewed/ downloaded as submitted</a:t>
            </a:r>
          </a:p>
          <a:p>
            <a:r>
              <a:rPr lang="en-GB" sz="2400">
                <a:latin typeface="Montserrat" panose="00000500000000000000" pitchFamily="2" charset="0"/>
              </a:rPr>
              <a:t>Split data set increases case finding and minimises clinical input</a:t>
            </a:r>
          </a:p>
        </p:txBody>
      </p:sp>
    </p:spTree>
    <p:extLst>
      <p:ext uri="{BB962C8B-B14F-4D97-AF65-F5344CB8AC3E}">
        <p14:creationId xmlns:p14="http://schemas.microsoft.com/office/powerpoint/2010/main" val="36115798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Diagram&#10;&#10;Description automatically generated">
            <a:extLst>
              <a:ext uri="{FF2B5EF4-FFF2-40B4-BE49-F238E27FC236}">
                <a16:creationId xmlns:a16="http://schemas.microsoft.com/office/drawing/2014/main" id="{84638CB4-C4EA-7830-B0A4-1FD58534C6CF}"/>
              </a:ext>
            </a:extLst>
          </p:cNvPr>
          <p:cNvPicPr>
            <a:picLocks noChangeAspect="1"/>
          </p:cNvPicPr>
          <p:nvPr/>
        </p:nvPicPr>
        <p:blipFill rotWithShape="1">
          <a:blip r:embed="rId3">
            <a:extLst>
              <a:ext uri="{28A0092B-C50C-407E-A947-70E740481C1C}">
                <a14:useLocalDpi xmlns:a14="http://schemas.microsoft.com/office/drawing/2010/main" val="0"/>
              </a:ext>
            </a:extLst>
          </a:blip>
          <a:srcRect t="6174" b="13661"/>
          <a:stretch/>
        </p:blipFill>
        <p:spPr>
          <a:xfrm>
            <a:off x="223496" y="218871"/>
            <a:ext cx="11759758" cy="5301960"/>
          </a:xfrm>
          <a:prstGeom prst="rect">
            <a:avLst/>
          </a:prstGeom>
        </p:spPr>
      </p:pic>
      <p:sp>
        <p:nvSpPr>
          <p:cNvPr id="3" name="Content Placeholder 2">
            <a:extLst>
              <a:ext uri="{FF2B5EF4-FFF2-40B4-BE49-F238E27FC236}">
                <a16:creationId xmlns:a16="http://schemas.microsoft.com/office/drawing/2014/main" id="{BF3FEA54-0E01-279C-2D42-9B6FB75E1547}"/>
              </a:ext>
            </a:extLst>
          </p:cNvPr>
          <p:cNvSpPr>
            <a:spLocks noGrp="1"/>
          </p:cNvSpPr>
          <p:nvPr>
            <p:ph idx="1"/>
          </p:nvPr>
        </p:nvSpPr>
        <p:spPr>
          <a:xfrm>
            <a:off x="845575" y="5520831"/>
            <a:ext cx="10515600" cy="1087413"/>
          </a:xfrm>
        </p:spPr>
        <p:txBody>
          <a:bodyPr vert="horz" lIns="91440" tIns="45720" rIns="91440" bIns="45720" rtlCol="0" anchor="t">
            <a:normAutofit/>
          </a:bodyPr>
          <a:lstStyle/>
          <a:p>
            <a:pPr marL="0" indent="0" algn="ctr">
              <a:buNone/>
            </a:pPr>
            <a:r>
              <a:rPr lang="en-GB" sz="2400">
                <a:latin typeface="Montserrat"/>
              </a:rPr>
              <a:t>Prospective ID will provide us with local and national information about the number of patients with dementia being admitted in a month and will pick up patients missed by coding.</a:t>
            </a:r>
            <a:endParaRPr lang="en-US">
              <a:cs typeface="Calibri" panose="020F0502020204030204"/>
            </a:endParaRPr>
          </a:p>
          <a:p>
            <a:pPr algn="ctr"/>
            <a:endParaRPr lang="en-GB" sz="2400">
              <a:latin typeface="Montserrat" panose="00000500000000000000" pitchFamily="2" charset="0"/>
            </a:endParaRPr>
          </a:p>
          <a:p>
            <a:pPr algn="ctr"/>
            <a:endParaRPr lang="en-GB" sz="2400">
              <a:latin typeface="Montserrat" panose="00000500000000000000" pitchFamily="2" charset="0"/>
            </a:endParaRPr>
          </a:p>
        </p:txBody>
      </p:sp>
    </p:spTree>
    <p:extLst>
      <p:ext uri="{BB962C8B-B14F-4D97-AF65-F5344CB8AC3E}">
        <p14:creationId xmlns:p14="http://schemas.microsoft.com/office/powerpoint/2010/main" val="29419922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BD3D9-7ECA-0282-0E46-20E5B57BA777}"/>
              </a:ext>
            </a:extLst>
          </p:cNvPr>
          <p:cNvSpPr>
            <a:spLocks noGrp="1"/>
          </p:cNvSpPr>
          <p:nvPr>
            <p:ph type="title"/>
          </p:nvPr>
        </p:nvSpPr>
        <p:spPr/>
        <p:txBody>
          <a:bodyPr/>
          <a:lstStyle/>
          <a:p>
            <a:endParaRPr lang="en-GB"/>
          </a:p>
        </p:txBody>
      </p:sp>
      <p:pic>
        <p:nvPicPr>
          <p:cNvPr id="1026" name="Picture 2" descr="Figure 4. ICD10 coding comparison">
            <a:extLst>
              <a:ext uri="{FF2B5EF4-FFF2-40B4-BE49-F238E27FC236}">
                <a16:creationId xmlns:a16="http://schemas.microsoft.com/office/drawing/2014/main" id="{17DF1C68-7C64-303D-73EA-4BAB20A0B32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82468" y="748862"/>
            <a:ext cx="10551989" cy="5360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34913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peech Bubble: Rectangle 8">
            <a:extLst>
              <a:ext uri="{FF2B5EF4-FFF2-40B4-BE49-F238E27FC236}">
                <a16:creationId xmlns:a16="http://schemas.microsoft.com/office/drawing/2014/main" id="{4D24622A-9EA7-FF21-18B9-701E73A383DB}"/>
              </a:ext>
            </a:extLst>
          </p:cNvPr>
          <p:cNvSpPr/>
          <p:nvPr/>
        </p:nvSpPr>
        <p:spPr>
          <a:xfrm>
            <a:off x="9935139" y="4674344"/>
            <a:ext cx="2061212" cy="1288712"/>
          </a:xfrm>
          <a:prstGeom prst="wedgeRectCallout">
            <a:avLst>
              <a:gd name="adj1" fmla="val -46841"/>
              <a:gd name="adj2" fmla="val -6709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1">
            <a:extLst>
              <a:ext uri="{FF2B5EF4-FFF2-40B4-BE49-F238E27FC236}">
                <a16:creationId xmlns:a16="http://schemas.microsoft.com/office/drawing/2014/main" id="{C874E398-C4A5-4F4B-BD2D-C694E046337B}"/>
              </a:ext>
            </a:extLst>
          </p:cNvPr>
          <p:cNvSpPr txBox="1">
            <a:spLocks/>
          </p:cNvSpPr>
          <p:nvPr/>
        </p:nvSpPr>
        <p:spPr>
          <a:xfrm>
            <a:off x="2272937" y="602839"/>
            <a:ext cx="7646126" cy="7790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a:latin typeface="Montserrat SemiBold" panose="00000700000000000000" pitchFamily="2" charset="0"/>
              </a:rPr>
              <a:t>Casenote audit</a:t>
            </a:r>
          </a:p>
        </p:txBody>
      </p:sp>
      <p:sp>
        <p:nvSpPr>
          <p:cNvPr id="5" name="TextBox 4">
            <a:extLst>
              <a:ext uri="{FF2B5EF4-FFF2-40B4-BE49-F238E27FC236}">
                <a16:creationId xmlns:a16="http://schemas.microsoft.com/office/drawing/2014/main" id="{A43069DD-565C-477A-A401-98D738C62AD8}"/>
              </a:ext>
            </a:extLst>
          </p:cNvPr>
          <p:cNvSpPr txBox="1"/>
          <p:nvPr/>
        </p:nvSpPr>
        <p:spPr>
          <a:xfrm>
            <a:off x="737826" y="1381938"/>
            <a:ext cx="10325878" cy="5139869"/>
          </a:xfrm>
          <a:prstGeom prst="rect">
            <a:avLst/>
          </a:prstGeom>
          <a:noFill/>
        </p:spPr>
        <p:txBody>
          <a:bodyPr wrap="square" rtlCol="0">
            <a:spAutoFit/>
          </a:bodyPr>
          <a:lstStyle/>
          <a:p>
            <a:endParaRPr lang="en-GB" sz="2000">
              <a:solidFill>
                <a:srgbClr val="066D8F"/>
              </a:solidFill>
            </a:endParaRPr>
          </a:p>
          <a:p>
            <a:r>
              <a:rPr lang="en-GB" b="1">
                <a:solidFill>
                  <a:srgbClr val="066D8F"/>
                </a:solidFill>
                <a:latin typeface="Montserrat" panose="00000500000000000000" pitchFamily="2" charset="0"/>
              </a:rPr>
              <a:t>Sampling :</a:t>
            </a:r>
          </a:p>
          <a:p>
            <a:pPr marL="285750" indent="-285750">
              <a:buFont typeface="Arial" panose="020B0604020202020204" pitchFamily="34" charset="0"/>
              <a:buChar char="•"/>
            </a:pPr>
            <a:r>
              <a:rPr lang="en-GB">
                <a:latin typeface="Montserrat" panose="00000500000000000000" pitchFamily="2" charset="0"/>
              </a:rPr>
              <a:t>Identify all  patients admitted with dementia over a 4 week period</a:t>
            </a:r>
          </a:p>
          <a:p>
            <a:pPr marL="285750" indent="-285750">
              <a:buFont typeface="Arial" panose="020B0604020202020204" pitchFamily="34" charset="0"/>
              <a:buChar char="•"/>
            </a:pPr>
            <a:r>
              <a:rPr lang="en-GB">
                <a:latin typeface="Montserrat" panose="00000500000000000000" pitchFamily="2" charset="0"/>
              </a:rPr>
              <a:t>Inclusion of patients with probable/ suspected dementia </a:t>
            </a:r>
          </a:p>
          <a:p>
            <a:pPr marL="285750" indent="-285750">
              <a:buFont typeface="Arial" panose="020B0604020202020204" pitchFamily="34" charset="0"/>
              <a:buChar char="•"/>
            </a:pPr>
            <a:r>
              <a:rPr lang="en-GB">
                <a:latin typeface="Montserrat" panose="00000500000000000000" pitchFamily="2" charset="0"/>
              </a:rPr>
              <a:t>No age limit but we know that this will affect some samples</a:t>
            </a:r>
          </a:p>
          <a:p>
            <a:pPr marL="285750" indent="-285750">
              <a:buFont typeface="Arial" panose="020B0604020202020204" pitchFamily="34" charset="0"/>
              <a:buChar char="•"/>
            </a:pPr>
            <a:r>
              <a:rPr lang="en-GB">
                <a:latin typeface="Montserrat" panose="00000500000000000000" pitchFamily="2" charset="0"/>
              </a:rPr>
              <a:t>Demographic information</a:t>
            </a:r>
          </a:p>
          <a:p>
            <a:pPr marL="285750" indent="-285750">
              <a:buFont typeface="Arial" panose="020B0604020202020204" pitchFamily="34" charset="0"/>
              <a:buChar char="•"/>
            </a:pPr>
            <a:endParaRPr lang="en-GB">
              <a:solidFill>
                <a:srgbClr val="066D8F"/>
              </a:solidFill>
              <a:latin typeface="Montserrat" panose="00000500000000000000" pitchFamily="2" charset="0"/>
            </a:endParaRPr>
          </a:p>
          <a:p>
            <a:r>
              <a:rPr lang="en-GB" b="1">
                <a:solidFill>
                  <a:srgbClr val="066D8F"/>
                </a:solidFill>
                <a:latin typeface="Montserrat" panose="00000500000000000000" pitchFamily="2" charset="0"/>
              </a:rPr>
              <a:t>Dataset:</a:t>
            </a:r>
          </a:p>
          <a:p>
            <a:pPr marL="285750" indent="-285750">
              <a:buFont typeface="Arial" panose="020B0604020202020204" pitchFamily="34" charset="0"/>
              <a:buChar char="•"/>
            </a:pPr>
            <a:r>
              <a:rPr lang="en-GB">
                <a:latin typeface="Montserrat" panose="00000500000000000000" pitchFamily="2" charset="0"/>
              </a:rPr>
              <a:t>Over the next 8 weeks, enter data on a sample of patients</a:t>
            </a:r>
          </a:p>
          <a:p>
            <a:pPr marL="285750" indent="-285750">
              <a:buFont typeface="Arial" panose="020B0604020202020204" pitchFamily="34" charset="0"/>
              <a:buChar char="•"/>
            </a:pPr>
            <a:r>
              <a:rPr lang="en-GB">
                <a:latin typeface="Montserrat" panose="00000500000000000000" pitchFamily="2" charset="0"/>
              </a:rPr>
              <a:t>Delirium screening and assessment, pain assessment and repeat, discharge planning</a:t>
            </a:r>
          </a:p>
          <a:p>
            <a:pPr marL="285750" indent="-285750">
              <a:buFont typeface="Arial" panose="020B0604020202020204" pitchFamily="34" charset="0"/>
              <a:buChar char="•"/>
            </a:pPr>
            <a:r>
              <a:rPr lang="en-GB">
                <a:latin typeface="Montserrat" panose="00000500000000000000" pitchFamily="2" charset="0"/>
              </a:rPr>
              <a:t>Discharge information including length of stay entered after a lag of one month</a:t>
            </a:r>
          </a:p>
          <a:p>
            <a:endParaRPr lang="en-GB">
              <a:latin typeface="Montserrat" panose="00000500000000000000" pitchFamily="2" charset="0"/>
            </a:endParaRPr>
          </a:p>
          <a:p>
            <a:pPr marL="285750" indent="-285750">
              <a:buFont typeface="Arial" panose="020B0604020202020204" pitchFamily="34" charset="0"/>
              <a:buChar char="•"/>
            </a:pPr>
            <a:endParaRPr lang="en-GB">
              <a:latin typeface="Montserrat" panose="00000500000000000000" pitchFamily="2" charset="0"/>
            </a:endParaRPr>
          </a:p>
          <a:p>
            <a:r>
              <a:rPr lang="en-GB" b="1">
                <a:solidFill>
                  <a:srgbClr val="066D8F"/>
                </a:solidFill>
                <a:latin typeface="Montserrat" panose="00000500000000000000" pitchFamily="2" charset="0"/>
              </a:rPr>
              <a:t>One data entry period is mandatory and one voluntary</a:t>
            </a:r>
          </a:p>
          <a:p>
            <a:pPr marL="342900" indent="-342900">
              <a:buFont typeface="Arial" panose="020B0604020202020204" pitchFamily="34" charset="0"/>
              <a:buChar char="•"/>
            </a:pPr>
            <a:r>
              <a:rPr lang="en-GB">
                <a:latin typeface="Montserrat" panose="00000500000000000000" pitchFamily="2" charset="0"/>
              </a:rPr>
              <a:t>Autumn phase is mandatory for all sites</a:t>
            </a:r>
          </a:p>
          <a:p>
            <a:pPr marL="342900" indent="-342900">
              <a:buFont typeface="Arial" panose="020B0604020202020204" pitchFamily="34" charset="0"/>
              <a:buChar char="•"/>
            </a:pPr>
            <a:r>
              <a:rPr lang="en-GB">
                <a:latin typeface="Montserrat" panose="00000500000000000000" pitchFamily="2" charset="0"/>
              </a:rPr>
              <a:t>Sites choosing to do so can split their sample between Autumn and Spring</a:t>
            </a:r>
          </a:p>
          <a:p>
            <a:endParaRPr lang="en-GB">
              <a:latin typeface="Montserrat" panose="00000500000000000000" pitchFamily="2" charset="0"/>
            </a:endParaRPr>
          </a:p>
          <a:p>
            <a:r>
              <a:rPr lang="en-GB" sz="2000" b="1">
                <a:solidFill>
                  <a:srgbClr val="7030A0"/>
                </a:solidFill>
                <a:latin typeface="Montserrat" panose="00000500000000000000" pitchFamily="2" charset="0"/>
              </a:rPr>
              <a:t>First reporting point will be based on Autumn data</a:t>
            </a:r>
          </a:p>
        </p:txBody>
      </p:sp>
      <p:sp>
        <p:nvSpPr>
          <p:cNvPr id="2" name="Speech Bubble: Rectangle 1">
            <a:extLst>
              <a:ext uri="{FF2B5EF4-FFF2-40B4-BE49-F238E27FC236}">
                <a16:creationId xmlns:a16="http://schemas.microsoft.com/office/drawing/2014/main" id="{D1E1EA61-9AD1-D74E-F9B6-78BAC5DF625C}"/>
              </a:ext>
            </a:extLst>
          </p:cNvPr>
          <p:cNvSpPr/>
          <p:nvPr/>
        </p:nvSpPr>
        <p:spPr>
          <a:xfrm>
            <a:off x="8764224" y="319485"/>
            <a:ext cx="3232128" cy="1210254"/>
          </a:xfrm>
          <a:prstGeom prst="wedgeRectCallout">
            <a:avLst>
              <a:gd name="adj1" fmla="val -53686"/>
              <a:gd name="adj2" fmla="val 932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4C093F5D-F7A7-44A4-760E-731894109F1E}"/>
              </a:ext>
            </a:extLst>
          </p:cNvPr>
          <p:cNvSpPr txBox="1"/>
          <p:nvPr/>
        </p:nvSpPr>
        <p:spPr>
          <a:xfrm>
            <a:off x="8943253" y="458608"/>
            <a:ext cx="3159095" cy="923330"/>
          </a:xfrm>
          <a:prstGeom prst="rect">
            <a:avLst/>
          </a:prstGeom>
          <a:noFill/>
        </p:spPr>
        <p:txBody>
          <a:bodyPr wrap="square" rtlCol="0">
            <a:spAutoFit/>
          </a:bodyPr>
          <a:lstStyle/>
          <a:p>
            <a:r>
              <a:rPr lang="en-GB">
                <a:solidFill>
                  <a:schemeClr val="bg1"/>
                </a:solidFill>
              </a:rPr>
              <a:t>4 weeks allows hospitals with lower admissions to identify requisite number of patients</a:t>
            </a:r>
          </a:p>
        </p:txBody>
      </p:sp>
      <p:sp>
        <p:nvSpPr>
          <p:cNvPr id="6" name="Speech Bubble: Rectangle 5">
            <a:extLst>
              <a:ext uri="{FF2B5EF4-FFF2-40B4-BE49-F238E27FC236}">
                <a16:creationId xmlns:a16="http://schemas.microsoft.com/office/drawing/2014/main" id="{0F59678E-0A8C-32AD-C496-6B1D5547C3B1}"/>
              </a:ext>
            </a:extLst>
          </p:cNvPr>
          <p:cNvSpPr/>
          <p:nvPr/>
        </p:nvSpPr>
        <p:spPr>
          <a:xfrm>
            <a:off x="9623139" y="2161037"/>
            <a:ext cx="2373213" cy="863125"/>
          </a:xfrm>
          <a:prstGeom prst="wedgeRectCallout">
            <a:avLst>
              <a:gd name="adj1" fmla="val -71944"/>
              <a:gd name="adj2" fmla="val -1784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7" name="TextBox 6">
            <a:extLst>
              <a:ext uri="{FF2B5EF4-FFF2-40B4-BE49-F238E27FC236}">
                <a16:creationId xmlns:a16="http://schemas.microsoft.com/office/drawing/2014/main" id="{0F733B5A-ED6A-6DEA-3467-CE772F00E6BA}"/>
              </a:ext>
            </a:extLst>
          </p:cNvPr>
          <p:cNvSpPr txBox="1"/>
          <p:nvPr/>
        </p:nvSpPr>
        <p:spPr>
          <a:xfrm>
            <a:off x="9780140" y="2305268"/>
            <a:ext cx="2264635" cy="646331"/>
          </a:xfrm>
          <a:prstGeom prst="rect">
            <a:avLst/>
          </a:prstGeom>
          <a:noFill/>
        </p:spPr>
        <p:txBody>
          <a:bodyPr wrap="square" rtlCol="0">
            <a:spAutoFit/>
          </a:bodyPr>
          <a:lstStyle/>
          <a:p>
            <a:r>
              <a:rPr lang="en-GB">
                <a:solidFill>
                  <a:schemeClr val="bg1"/>
                </a:solidFill>
              </a:rPr>
              <a:t>To be included if possible</a:t>
            </a:r>
          </a:p>
        </p:txBody>
      </p:sp>
      <p:sp>
        <p:nvSpPr>
          <p:cNvPr id="8" name="TextBox 7">
            <a:extLst>
              <a:ext uri="{FF2B5EF4-FFF2-40B4-BE49-F238E27FC236}">
                <a16:creationId xmlns:a16="http://schemas.microsoft.com/office/drawing/2014/main" id="{E0646917-B40D-6C64-961B-2E650C6CADF8}"/>
              </a:ext>
            </a:extLst>
          </p:cNvPr>
          <p:cNvSpPr txBox="1"/>
          <p:nvPr/>
        </p:nvSpPr>
        <p:spPr>
          <a:xfrm>
            <a:off x="9935139" y="4682684"/>
            <a:ext cx="2061212" cy="1200329"/>
          </a:xfrm>
          <a:prstGeom prst="rect">
            <a:avLst/>
          </a:prstGeom>
          <a:noFill/>
        </p:spPr>
        <p:txBody>
          <a:bodyPr wrap="square" rtlCol="0">
            <a:spAutoFit/>
          </a:bodyPr>
          <a:lstStyle/>
          <a:p>
            <a:r>
              <a:rPr lang="en-GB">
                <a:solidFill>
                  <a:schemeClr val="bg1"/>
                </a:solidFill>
              </a:rPr>
              <a:t>This will allow for the key metric LOS to be completed for nearly all patients. </a:t>
            </a:r>
          </a:p>
        </p:txBody>
      </p:sp>
    </p:spTree>
    <p:extLst>
      <p:ext uri="{BB962C8B-B14F-4D97-AF65-F5344CB8AC3E}">
        <p14:creationId xmlns:p14="http://schemas.microsoft.com/office/powerpoint/2010/main" val="27094446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peech Bubble: Rectangle 8">
            <a:extLst>
              <a:ext uri="{FF2B5EF4-FFF2-40B4-BE49-F238E27FC236}">
                <a16:creationId xmlns:a16="http://schemas.microsoft.com/office/drawing/2014/main" id="{9AB0C160-274B-BE8A-5927-A9038353ABAC}"/>
              </a:ext>
            </a:extLst>
          </p:cNvPr>
          <p:cNvSpPr/>
          <p:nvPr/>
        </p:nvSpPr>
        <p:spPr>
          <a:xfrm>
            <a:off x="9884942" y="5797626"/>
            <a:ext cx="2061212" cy="812057"/>
          </a:xfrm>
          <a:prstGeom prst="wedgeRectCallout">
            <a:avLst>
              <a:gd name="adj1" fmla="val -110081"/>
              <a:gd name="adj2" fmla="val -3834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1">
            <a:extLst>
              <a:ext uri="{FF2B5EF4-FFF2-40B4-BE49-F238E27FC236}">
                <a16:creationId xmlns:a16="http://schemas.microsoft.com/office/drawing/2014/main" id="{6F04D912-9100-4D19-BE8E-41ECC6C43DB0}"/>
              </a:ext>
            </a:extLst>
          </p:cNvPr>
          <p:cNvSpPr>
            <a:spLocks noGrp="1"/>
          </p:cNvSpPr>
          <p:nvPr>
            <p:ph type="title"/>
          </p:nvPr>
        </p:nvSpPr>
        <p:spPr>
          <a:xfrm>
            <a:off x="549965" y="253383"/>
            <a:ext cx="10515600" cy="512329"/>
          </a:xfrm>
        </p:spPr>
        <p:txBody>
          <a:bodyPr>
            <a:normAutofit fontScale="90000"/>
          </a:bodyPr>
          <a:lstStyle/>
          <a:p>
            <a:pPr algn="ctr"/>
            <a:r>
              <a:rPr lang="en-US" sz="4000">
                <a:latin typeface="Montserrat SemiBold"/>
              </a:rPr>
              <a:t>Casenote dataset</a:t>
            </a:r>
            <a:endParaRPr lang="en-US" sz="4800"/>
          </a:p>
        </p:txBody>
      </p:sp>
      <p:sp>
        <p:nvSpPr>
          <p:cNvPr id="4" name="TextBox 3">
            <a:extLst>
              <a:ext uri="{FF2B5EF4-FFF2-40B4-BE49-F238E27FC236}">
                <a16:creationId xmlns:a16="http://schemas.microsoft.com/office/drawing/2014/main" id="{1E3D7612-4E9D-4273-AA1C-F8ADA3B1A83F}"/>
              </a:ext>
            </a:extLst>
          </p:cNvPr>
          <p:cNvSpPr txBox="1"/>
          <p:nvPr/>
        </p:nvSpPr>
        <p:spPr>
          <a:xfrm>
            <a:off x="439652" y="765712"/>
            <a:ext cx="10325878" cy="5970865"/>
          </a:xfrm>
          <a:prstGeom prst="rect">
            <a:avLst/>
          </a:prstGeom>
          <a:noFill/>
        </p:spPr>
        <p:txBody>
          <a:bodyPr wrap="square" rtlCol="0">
            <a:spAutoFit/>
          </a:bodyPr>
          <a:lstStyle/>
          <a:p>
            <a:r>
              <a:rPr lang="en-GB" sz="2000" b="1"/>
              <a:t>The dataset has been split into the three parts</a:t>
            </a:r>
          </a:p>
          <a:p>
            <a:endParaRPr lang="en-GB" sz="2000">
              <a:solidFill>
                <a:srgbClr val="066D8F"/>
              </a:solidFill>
            </a:endParaRPr>
          </a:p>
          <a:p>
            <a:r>
              <a:rPr lang="en-GB" b="1">
                <a:solidFill>
                  <a:srgbClr val="066D8F"/>
                </a:solidFill>
                <a:latin typeface="Montserrat" panose="00000500000000000000" pitchFamily="2" charset="0"/>
              </a:rPr>
              <a:t>Part one :</a:t>
            </a:r>
          </a:p>
          <a:p>
            <a:pPr marL="285750" indent="-285750">
              <a:buFont typeface="Arial" panose="020B0604020202020204" pitchFamily="34" charset="0"/>
              <a:buChar char="•"/>
            </a:pPr>
            <a:r>
              <a:rPr lang="en-GB">
                <a:latin typeface="Montserrat" panose="00000500000000000000" pitchFamily="2" charset="0"/>
              </a:rPr>
              <a:t>Demographics, admitting condition, dementia status/ subtype, admitting ward, place of residence prior.</a:t>
            </a:r>
          </a:p>
          <a:p>
            <a:pPr marL="285750" indent="-285750">
              <a:buFont typeface="Arial" panose="020B0604020202020204" pitchFamily="34" charset="0"/>
              <a:buChar char="•"/>
            </a:pPr>
            <a:r>
              <a:rPr lang="en-GB">
                <a:latin typeface="Montserrat" panose="00000500000000000000" pitchFamily="2" charset="0"/>
              </a:rPr>
              <a:t>Patients with a confirmed or working diagnosis or with known/ suspected cognitive impairment are eligible</a:t>
            </a:r>
          </a:p>
          <a:p>
            <a:pPr marL="285750" indent="-285750">
              <a:buFont typeface="Arial" panose="020B0604020202020204" pitchFamily="34" charset="0"/>
              <a:buChar char="•"/>
            </a:pPr>
            <a:endParaRPr lang="en-GB">
              <a:solidFill>
                <a:srgbClr val="066D8F"/>
              </a:solidFill>
              <a:latin typeface="Montserrat" panose="00000500000000000000" pitchFamily="2" charset="0"/>
            </a:endParaRPr>
          </a:p>
          <a:p>
            <a:r>
              <a:rPr lang="en-GB" b="1">
                <a:solidFill>
                  <a:srgbClr val="066D8F"/>
                </a:solidFill>
                <a:latin typeface="Montserrat" panose="00000500000000000000" pitchFamily="2" charset="0"/>
              </a:rPr>
              <a:t>Part two:</a:t>
            </a:r>
          </a:p>
          <a:p>
            <a:pPr marL="285750" indent="-285750">
              <a:buFont typeface="Arial" panose="020B0604020202020204" pitchFamily="34" charset="0"/>
              <a:buChar char="•"/>
            </a:pPr>
            <a:r>
              <a:rPr lang="en-GB">
                <a:latin typeface="Montserrat" panose="00000500000000000000" pitchFamily="2" charset="0"/>
              </a:rPr>
              <a:t>Delirium screening, assessment, management/ care plan</a:t>
            </a:r>
          </a:p>
          <a:p>
            <a:pPr marL="285750" indent="-285750">
              <a:buFont typeface="Arial" panose="020B0604020202020204" pitchFamily="34" charset="0"/>
              <a:buChar char="•"/>
            </a:pPr>
            <a:r>
              <a:rPr lang="en-GB">
                <a:latin typeface="Montserrat" panose="00000500000000000000" pitchFamily="2" charset="0"/>
              </a:rPr>
              <a:t>Pain assessment and follow up pain assessment</a:t>
            </a:r>
          </a:p>
          <a:p>
            <a:pPr marL="285750" indent="-285750">
              <a:buFont typeface="Arial" panose="020B0604020202020204" pitchFamily="34" charset="0"/>
              <a:buChar char="•"/>
            </a:pPr>
            <a:r>
              <a:rPr lang="en-GB">
                <a:latin typeface="Montserrat" panose="00000500000000000000" pitchFamily="2" charset="0"/>
              </a:rPr>
              <a:t>Initiation of discharge planning</a:t>
            </a:r>
          </a:p>
          <a:p>
            <a:pPr marL="285750" indent="-285750">
              <a:buFont typeface="Arial" panose="020B0604020202020204" pitchFamily="34" charset="0"/>
              <a:buChar char="•"/>
            </a:pPr>
            <a:r>
              <a:rPr lang="en-GB">
                <a:latin typeface="Montserrat" panose="00000500000000000000" pitchFamily="2" charset="0"/>
              </a:rPr>
              <a:t>Sequence of questions relating to pain assessment changed so easier to answer/ analyse if a non-standard assessment</a:t>
            </a:r>
          </a:p>
          <a:p>
            <a:endParaRPr lang="en-GB">
              <a:latin typeface="Montserrat" panose="00000500000000000000" pitchFamily="2" charset="0"/>
            </a:endParaRPr>
          </a:p>
          <a:p>
            <a:pPr marL="285750" indent="-285750">
              <a:buFont typeface="Arial" panose="020B0604020202020204" pitchFamily="34" charset="0"/>
              <a:buChar char="•"/>
            </a:pPr>
            <a:endParaRPr lang="en-GB">
              <a:latin typeface="Montserrat" panose="00000500000000000000" pitchFamily="2" charset="0"/>
            </a:endParaRPr>
          </a:p>
          <a:p>
            <a:r>
              <a:rPr lang="en-GB" b="1">
                <a:solidFill>
                  <a:srgbClr val="066D8F"/>
                </a:solidFill>
                <a:latin typeface="Montserrat" panose="00000500000000000000" pitchFamily="2" charset="0"/>
              </a:rPr>
              <a:t>Part three</a:t>
            </a:r>
          </a:p>
          <a:p>
            <a:pPr marL="342900" indent="-342900">
              <a:buFont typeface="Arial" panose="020B0604020202020204" pitchFamily="34" charset="0"/>
              <a:buChar char="•"/>
            </a:pPr>
            <a:r>
              <a:rPr lang="en-GB">
                <a:latin typeface="Montserrat" panose="00000500000000000000" pitchFamily="2" charset="0"/>
              </a:rPr>
              <a:t>Date of discharge (or death)</a:t>
            </a:r>
          </a:p>
          <a:p>
            <a:pPr marL="342900" indent="-342900">
              <a:buFont typeface="Arial" panose="020B0604020202020204" pitchFamily="34" charset="0"/>
              <a:buChar char="•"/>
            </a:pPr>
            <a:r>
              <a:rPr lang="en-GB">
                <a:latin typeface="Montserrat" panose="00000500000000000000" pitchFamily="2" charset="0"/>
              </a:rPr>
              <a:t>Place discharged/ transferred</a:t>
            </a:r>
          </a:p>
          <a:p>
            <a:pPr marL="342900" indent="-342900">
              <a:buFont typeface="Arial" panose="020B0604020202020204" pitchFamily="34" charset="0"/>
              <a:buChar char="•"/>
            </a:pPr>
            <a:r>
              <a:rPr lang="en-GB">
                <a:latin typeface="Montserrat" panose="00000500000000000000" pitchFamily="2" charset="0"/>
              </a:rPr>
              <a:t>Was the patient on the right ward for responsible consultant specialty </a:t>
            </a:r>
          </a:p>
          <a:p>
            <a:pPr marL="342900" indent="-342900">
              <a:buFont typeface="Arial" panose="020B0604020202020204" pitchFamily="34" charset="0"/>
              <a:buChar char="•"/>
            </a:pPr>
            <a:r>
              <a:rPr lang="en-GB">
                <a:latin typeface="Montserrat" panose="00000500000000000000" pitchFamily="2" charset="0"/>
              </a:rPr>
              <a:t>Was the patient receiving end of life care</a:t>
            </a:r>
          </a:p>
        </p:txBody>
      </p:sp>
      <p:sp>
        <p:nvSpPr>
          <p:cNvPr id="5" name="Speech Bubble: Rectangle 4">
            <a:extLst>
              <a:ext uri="{FF2B5EF4-FFF2-40B4-BE49-F238E27FC236}">
                <a16:creationId xmlns:a16="http://schemas.microsoft.com/office/drawing/2014/main" id="{54694849-369C-7F8B-4A2F-6BB345B4F5D9}"/>
              </a:ext>
            </a:extLst>
          </p:cNvPr>
          <p:cNvSpPr/>
          <p:nvPr/>
        </p:nvSpPr>
        <p:spPr>
          <a:xfrm>
            <a:off x="9181457" y="776564"/>
            <a:ext cx="2882517" cy="739302"/>
          </a:xfrm>
          <a:prstGeom prst="wedgeRectCallout">
            <a:avLst>
              <a:gd name="adj1" fmla="val -77528"/>
              <a:gd name="adj2" fmla="val 6381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1258A0BB-54E1-51AC-5A67-AA8094573E7A}"/>
              </a:ext>
            </a:extLst>
          </p:cNvPr>
          <p:cNvSpPr txBox="1"/>
          <p:nvPr/>
        </p:nvSpPr>
        <p:spPr>
          <a:xfrm>
            <a:off x="9555915" y="880387"/>
            <a:ext cx="2508059" cy="646331"/>
          </a:xfrm>
          <a:prstGeom prst="rect">
            <a:avLst/>
          </a:prstGeom>
          <a:noFill/>
        </p:spPr>
        <p:txBody>
          <a:bodyPr wrap="square" rtlCol="0">
            <a:spAutoFit/>
          </a:bodyPr>
          <a:lstStyle/>
          <a:p>
            <a:r>
              <a:rPr lang="en-GB">
                <a:solidFill>
                  <a:schemeClr val="bg1"/>
                </a:solidFill>
              </a:rPr>
              <a:t>Can be input by non-clinical staff</a:t>
            </a:r>
          </a:p>
        </p:txBody>
      </p:sp>
      <p:sp>
        <p:nvSpPr>
          <p:cNvPr id="8" name="TextBox 7">
            <a:extLst>
              <a:ext uri="{FF2B5EF4-FFF2-40B4-BE49-F238E27FC236}">
                <a16:creationId xmlns:a16="http://schemas.microsoft.com/office/drawing/2014/main" id="{71BB65FC-89B0-B7E4-9164-8C7A7F01A40D}"/>
              </a:ext>
            </a:extLst>
          </p:cNvPr>
          <p:cNvSpPr txBox="1"/>
          <p:nvPr/>
        </p:nvSpPr>
        <p:spPr>
          <a:xfrm>
            <a:off x="9988040" y="5830528"/>
            <a:ext cx="2061212" cy="646331"/>
          </a:xfrm>
          <a:prstGeom prst="rect">
            <a:avLst/>
          </a:prstGeom>
          <a:noFill/>
        </p:spPr>
        <p:txBody>
          <a:bodyPr wrap="square" rtlCol="0">
            <a:spAutoFit/>
          </a:bodyPr>
          <a:lstStyle/>
          <a:p>
            <a:r>
              <a:rPr lang="en-GB">
                <a:solidFill>
                  <a:schemeClr val="bg1"/>
                </a:solidFill>
              </a:rPr>
              <a:t>Can be submitted by non clinical staff</a:t>
            </a:r>
          </a:p>
        </p:txBody>
      </p:sp>
    </p:spTree>
    <p:extLst>
      <p:ext uri="{BB962C8B-B14F-4D97-AF65-F5344CB8AC3E}">
        <p14:creationId xmlns:p14="http://schemas.microsoft.com/office/powerpoint/2010/main" val="17453522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Diagram, timeline&#10;&#10;Description automatically generated">
            <a:extLst>
              <a:ext uri="{FF2B5EF4-FFF2-40B4-BE49-F238E27FC236}">
                <a16:creationId xmlns:a16="http://schemas.microsoft.com/office/drawing/2014/main" id="{680F8736-9E24-458C-8905-CB1174598BC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91028" y="355038"/>
            <a:ext cx="5529129" cy="6285044"/>
          </a:xfrm>
          <a:prstGeom prst="rect">
            <a:avLst/>
          </a:prstGeom>
        </p:spPr>
      </p:pic>
    </p:spTree>
    <p:extLst>
      <p:ext uri="{BB962C8B-B14F-4D97-AF65-F5344CB8AC3E}">
        <p14:creationId xmlns:p14="http://schemas.microsoft.com/office/powerpoint/2010/main" val="5617647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17BF496B-2BC1-4173-AD27-AE8B6F4110D2}"/>
              </a:ext>
            </a:extLst>
          </p:cNvPr>
          <p:cNvSpPr txBox="1">
            <a:spLocks/>
          </p:cNvSpPr>
          <p:nvPr/>
        </p:nvSpPr>
        <p:spPr>
          <a:xfrm>
            <a:off x="3115860" y="3667552"/>
            <a:ext cx="5689126" cy="760897"/>
          </a:xfrm>
          <a:prstGeom prst="rect">
            <a:avLst/>
          </a:prstGeom>
        </p:spPr>
        <p:txBody>
          <a:bodyPr vert="horz" lIns="91440" tIns="45720" rIns="91440" bIns="45720" rtlCol="0" anchor="ctr">
            <a:noAutofit/>
          </a:bodyPr>
          <a:lstStyle>
            <a:lvl1pPr marL="0" indent="0" algn="ctr" defTabSz="914400" rtl="0" eaLnBrk="1" latinLnBrk="0" hangingPunct="1">
              <a:lnSpc>
                <a:spcPct val="100000"/>
              </a:lnSpc>
              <a:spcBef>
                <a:spcPts val="1000"/>
              </a:spcBef>
              <a:buClr>
                <a:schemeClr val="bg1"/>
              </a:buClr>
              <a:buSzPct val="120000"/>
              <a:buFont typeface="Arial" panose="020B0604020202020204" pitchFamily="34" charset="0"/>
              <a:buNone/>
              <a:defRPr sz="6600" b="1" kern="1200">
                <a:solidFill>
                  <a:schemeClr val="bg1"/>
                </a:solidFill>
                <a:latin typeface="Montserrat" panose="00000500000000000000" pitchFamily="2" charset="0"/>
                <a:ea typeface="+mn-ea"/>
                <a:cs typeface="+mn-cs"/>
              </a:defRPr>
            </a:lvl1pPr>
            <a:lvl2pPr marL="685800" indent="-228600" algn="l" defTabSz="914400" rtl="0" eaLnBrk="1" latinLnBrk="0" hangingPunct="1">
              <a:lnSpc>
                <a:spcPct val="90000"/>
              </a:lnSpc>
              <a:spcBef>
                <a:spcPts val="500"/>
              </a:spcBef>
              <a:buClr>
                <a:schemeClr val="bg1"/>
              </a:buClr>
              <a:buSzPct val="120000"/>
              <a:buFont typeface="Arial" panose="020B0604020202020204" pitchFamily="34" charset="0"/>
              <a:buChar char="•"/>
              <a:defRPr sz="2400" kern="1200">
                <a:solidFill>
                  <a:schemeClr val="bg1"/>
                </a:solidFill>
                <a:latin typeface="Montserrat" panose="00000500000000000000" pitchFamily="2" charset="0"/>
                <a:ea typeface="+mn-ea"/>
                <a:cs typeface="+mn-cs"/>
              </a:defRPr>
            </a:lvl2pPr>
            <a:lvl3pPr marL="1143000" indent="-228600" algn="l" defTabSz="914400" rtl="0" eaLnBrk="1" latinLnBrk="0" hangingPunct="1">
              <a:lnSpc>
                <a:spcPct val="90000"/>
              </a:lnSpc>
              <a:spcBef>
                <a:spcPts val="500"/>
              </a:spcBef>
              <a:buClr>
                <a:schemeClr val="bg1"/>
              </a:buClr>
              <a:buSzPct val="120000"/>
              <a:buFont typeface="Arial" panose="020B0604020202020204" pitchFamily="34" charset="0"/>
              <a:buChar char="•"/>
              <a:defRPr sz="2000" kern="1200">
                <a:solidFill>
                  <a:schemeClr val="bg1"/>
                </a:solidFill>
                <a:latin typeface="Montserrat" panose="00000500000000000000" pitchFamily="2" charset="0"/>
                <a:ea typeface="+mn-ea"/>
                <a:cs typeface="+mn-cs"/>
              </a:defRPr>
            </a:lvl3pPr>
            <a:lvl4pPr marL="1600200" indent="-228600" algn="l" defTabSz="914400" rtl="0" eaLnBrk="1" latinLnBrk="0" hangingPunct="1">
              <a:lnSpc>
                <a:spcPct val="90000"/>
              </a:lnSpc>
              <a:spcBef>
                <a:spcPts val="500"/>
              </a:spcBef>
              <a:buClr>
                <a:schemeClr val="bg1"/>
              </a:buClr>
              <a:buSzPct val="120000"/>
              <a:buFont typeface="Arial" panose="020B0604020202020204" pitchFamily="34" charset="0"/>
              <a:buChar char="•"/>
              <a:defRPr sz="1800" kern="1200">
                <a:solidFill>
                  <a:schemeClr val="bg1"/>
                </a:solidFill>
                <a:latin typeface="Montserrat" panose="00000500000000000000" pitchFamily="2" charset="0"/>
                <a:ea typeface="+mn-ea"/>
                <a:cs typeface="+mn-cs"/>
              </a:defRPr>
            </a:lvl4pPr>
            <a:lvl5pPr marL="2057400" indent="-228600" algn="l" defTabSz="914400" rtl="0" eaLnBrk="1" latinLnBrk="0" hangingPunct="1">
              <a:lnSpc>
                <a:spcPct val="90000"/>
              </a:lnSpc>
              <a:spcBef>
                <a:spcPts val="500"/>
              </a:spcBef>
              <a:buClr>
                <a:schemeClr val="bg1"/>
              </a:buClr>
              <a:buSzPct val="120000"/>
              <a:buFont typeface="Arial" panose="020B0604020202020204" pitchFamily="34" charset="0"/>
              <a:buChar char="•"/>
              <a:defRPr sz="1800" kern="1200">
                <a:solidFill>
                  <a:schemeClr val="bg1"/>
                </a:solidFill>
                <a:latin typeface="Montserrat"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0">
                <a:latin typeface="Montserrat"/>
              </a:rPr>
              <a:t>pilot site feedback</a:t>
            </a:r>
            <a:endParaRPr lang="en-US"/>
          </a:p>
        </p:txBody>
      </p:sp>
      <p:sp>
        <p:nvSpPr>
          <p:cNvPr id="4" name="Text Placeholder 1">
            <a:extLst>
              <a:ext uri="{FF2B5EF4-FFF2-40B4-BE49-F238E27FC236}">
                <a16:creationId xmlns:a16="http://schemas.microsoft.com/office/drawing/2014/main" id="{54EFC50B-F85C-48E8-A3F7-DB7785B4B066}"/>
              </a:ext>
            </a:extLst>
          </p:cNvPr>
          <p:cNvSpPr txBox="1">
            <a:spLocks/>
          </p:cNvSpPr>
          <p:nvPr/>
        </p:nvSpPr>
        <p:spPr>
          <a:xfrm>
            <a:off x="1038007" y="2467979"/>
            <a:ext cx="10406269" cy="1323325"/>
          </a:xfrm>
          <a:prstGeom prst="rect">
            <a:avLst/>
          </a:prstGeom>
        </p:spPr>
        <p:txBody>
          <a:bodyPr vert="horz" lIns="91440" tIns="45720" rIns="91440" bIns="45720" rtlCol="0" anchor="ctr">
            <a:noAutofit/>
          </a:bodyPr>
          <a:lstStyle>
            <a:lvl1pPr marL="0" indent="0" algn="ctr" defTabSz="914400" rtl="0" eaLnBrk="1" latinLnBrk="0" hangingPunct="1">
              <a:lnSpc>
                <a:spcPct val="100000"/>
              </a:lnSpc>
              <a:spcBef>
                <a:spcPts val="1000"/>
              </a:spcBef>
              <a:buClr>
                <a:schemeClr val="bg1"/>
              </a:buClr>
              <a:buSzPct val="120000"/>
              <a:buFont typeface="Arial" panose="020B0604020202020204" pitchFamily="34" charset="0"/>
              <a:buNone/>
              <a:defRPr sz="6600" b="1" kern="1200">
                <a:solidFill>
                  <a:schemeClr val="bg1"/>
                </a:solidFill>
                <a:latin typeface="Montserrat" panose="00000500000000000000" pitchFamily="2" charset="0"/>
                <a:ea typeface="+mn-ea"/>
                <a:cs typeface="+mn-cs"/>
              </a:defRPr>
            </a:lvl1pPr>
            <a:lvl2pPr marL="685800" indent="-228600" algn="l" defTabSz="914400" rtl="0" eaLnBrk="1" latinLnBrk="0" hangingPunct="1">
              <a:lnSpc>
                <a:spcPct val="90000"/>
              </a:lnSpc>
              <a:spcBef>
                <a:spcPts val="500"/>
              </a:spcBef>
              <a:buClr>
                <a:schemeClr val="bg1"/>
              </a:buClr>
              <a:buSzPct val="120000"/>
              <a:buFont typeface="Arial" panose="020B0604020202020204" pitchFamily="34" charset="0"/>
              <a:buChar char="•"/>
              <a:defRPr sz="2400" kern="1200">
                <a:solidFill>
                  <a:schemeClr val="bg1"/>
                </a:solidFill>
                <a:latin typeface="Montserrat" panose="00000500000000000000" pitchFamily="2" charset="0"/>
                <a:ea typeface="+mn-ea"/>
                <a:cs typeface="+mn-cs"/>
              </a:defRPr>
            </a:lvl2pPr>
            <a:lvl3pPr marL="1143000" indent="-228600" algn="l" defTabSz="914400" rtl="0" eaLnBrk="1" latinLnBrk="0" hangingPunct="1">
              <a:lnSpc>
                <a:spcPct val="90000"/>
              </a:lnSpc>
              <a:spcBef>
                <a:spcPts val="500"/>
              </a:spcBef>
              <a:buClr>
                <a:schemeClr val="bg1"/>
              </a:buClr>
              <a:buSzPct val="120000"/>
              <a:buFont typeface="Arial" panose="020B0604020202020204" pitchFamily="34" charset="0"/>
              <a:buChar char="•"/>
              <a:defRPr sz="2000" kern="1200">
                <a:solidFill>
                  <a:schemeClr val="bg1"/>
                </a:solidFill>
                <a:latin typeface="Montserrat" panose="00000500000000000000" pitchFamily="2" charset="0"/>
                <a:ea typeface="+mn-ea"/>
                <a:cs typeface="+mn-cs"/>
              </a:defRPr>
            </a:lvl3pPr>
            <a:lvl4pPr marL="1600200" indent="-228600" algn="l" defTabSz="914400" rtl="0" eaLnBrk="1" latinLnBrk="0" hangingPunct="1">
              <a:lnSpc>
                <a:spcPct val="90000"/>
              </a:lnSpc>
              <a:spcBef>
                <a:spcPts val="500"/>
              </a:spcBef>
              <a:buClr>
                <a:schemeClr val="bg1"/>
              </a:buClr>
              <a:buSzPct val="120000"/>
              <a:buFont typeface="Arial" panose="020B0604020202020204" pitchFamily="34" charset="0"/>
              <a:buChar char="•"/>
              <a:defRPr sz="1800" kern="1200">
                <a:solidFill>
                  <a:schemeClr val="bg1"/>
                </a:solidFill>
                <a:latin typeface="Montserrat" panose="00000500000000000000" pitchFamily="2" charset="0"/>
                <a:ea typeface="+mn-ea"/>
                <a:cs typeface="+mn-cs"/>
              </a:defRPr>
            </a:lvl4pPr>
            <a:lvl5pPr marL="2057400" indent="-228600" algn="l" defTabSz="914400" rtl="0" eaLnBrk="1" latinLnBrk="0" hangingPunct="1">
              <a:lnSpc>
                <a:spcPct val="90000"/>
              </a:lnSpc>
              <a:spcBef>
                <a:spcPts val="500"/>
              </a:spcBef>
              <a:buClr>
                <a:schemeClr val="bg1"/>
              </a:buClr>
              <a:buSzPct val="120000"/>
              <a:buFont typeface="Arial" panose="020B0604020202020204" pitchFamily="34" charset="0"/>
              <a:buChar char="•"/>
              <a:defRPr sz="1800" kern="1200">
                <a:solidFill>
                  <a:schemeClr val="bg1"/>
                </a:solidFill>
                <a:latin typeface="Montserrat"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3568775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8AD92-9CF2-445B-89EC-9E064AB81703}"/>
              </a:ext>
            </a:extLst>
          </p:cNvPr>
          <p:cNvSpPr>
            <a:spLocks noGrp="1"/>
          </p:cNvSpPr>
          <p:nvPr>
            <p:ph type="title"/>
          </p:nvPr>
        </p:nvSpPr>
        <p:spPr>
          <a:xfrm>
            <a:off x="838200" y="365126"/>
            <a:ext cx="10515600" cy="775698"/>
          </a:xfrm>
        </p:spPr>
        <p:txBody>
          <a:bodyPr/>
          <a:lstStyle/>
          <a:p>
            <a:pPr algn="ctr"/>
            <a:r>
              <a:rPr lang="en-US">
                <a:latin typeface="Montserrat SemiBold" panose="00000700000000000000" pitchFamily="2" charset="0"/>
              </a:rPr>
              <a:t>Housekeeping</a:t>
            </a:r>
            <a:endParaRPr lang="en-GB">
              <a:latin typeface="Montserrat SemiBold" panose="00000700000000000000" pitchFamily="2" charset="0"/>
            </a:endParaRPr>
          </a:p>
        </p:txBody>
      </p:sp>
      <p:sp>
        <p:nvSpPr>
          <p:cNvPr id="3" name="Content Placeholder 2">
            <a:extLst>
              <a:ext uri="{FF2B5EF4-FFF2-40B4-BE49-F238E27FC236}">
                <a16:creationId xmlns:a16="http://schemas.microsoft.com/office/drawing/2014/main" id="{47E0A65F-355C-4F15-BE4C-02F9520A8BEE}"/>
              </a:ext>
            </a:extLst>
          </p:cNvPr>
          <p:cNvSpPr>
            <a:spLocks noGrp="1"/>
          </p:cNvSpPr>
          <p:nvPr>
            <p:ph idx="1"/>
          </p:nvPr>
        </p:nvSpPr>
        <p:spPr>
          <a:xfrm>
            <a:off x="838200" y="1429756"/>
            <a:ext cx="10864174" cy="4844584"/>
          </a:xfrm>
        </p:spPr>
        <p:txBody>
          <a:bodyPr vert="horz" lIns="91440" tIns="45720" rIns="91440" bIns="45720" rtlCol="0" anchor="t">
            <a:normAutofit fontScale="85000" lnSpcReduction="20000"/>
          </a:bodyPr>
          <a:lstStyle/>
          <a:p>
            <a:r>
              <a:rPr lang="en-GB" b="0" i="0">
                <a:solidFill>
                  <a:srgbClr val="000000"/>
                </a:solidFill>
                <a:effectLst/>
              </a:rPr>
              <a:t> </a:t>
            </a:r>
            <a:r>
              <a:rPr lang="en-US" b="0" i="0">
                <a:solidFill>
                  <a:srgbClr val="066D8F"/>
                </a:solidFill>
                <a:effectLst/>
                <a:latin typeface="Montserrat"/>
              </a:rPr>
              <a:t>Please use the Chat function to comment and ask questions </a:t>
            </a:r>
            <a:r>
              <a:rPr lang="en-US">
                <a:solidFill>
                  <a:srgbClr val="066D8F"/>
                </a:solidFill>
                <a:latin typeface="Montserrat"/>
              </a:rPr>
              <a:t>throughout the presentation, we will be monitoring this throughout</a:t>
            </a:r>
          </a:p>
          <a:p>
            <a:endParaRPr lang="en-US">
              <a:solidFill>
                <a:srgbClr val="000000"/>
              </a:solidFill>
              <a:latin typeface="Montserrat" panose="00000500000000000000" pitchFamily="2" charset="0"/>
            </a:endParaRPr>
          </a:p>
          <a:p>
            <a:r>
              <a:rPr lang="en-US" b="0" i="0">
                <a:solidFill>
                  <a:srgbClr val="000000"/>
                </a:solidFill>
                <a:effectLst/>
                <a:latin typeface="Montserrat"/>
              </a:rPr>
              <a:t>If you are not speaking please mute your microphone</a:t>
            </a:r>
            <a:endParaRPr lang="en-US" b="0" i="0">
              <a:solidFill>
                <a:srgbClr val="000000"/>
              </a:solidFill>
              <a:effectLst/>
              <a:latin typeface="Montserrat"/>
              <a:cs typeface="Calibri"/>
            </a:endParaRPr>
          </a:p>
          <a:p>
            <a:endParaRPr lang="en-US">
              <a:solidFill>
                <a:srgbClr val="000000"/>
              </a:solidFill>
              <a:latin typeface="Montserrat" panose="00000500000000000000" pitchFamily="2" charset="0"/>
            </a:endParaRPr>
          </a:p>
          <a:p>
            <a:r>
              <a:rPr lang="en-US" b="0" i="0">
                <a:solidFill>
                  <a:srgbClr val="066D8F"/>
                </a:solidFill>
                <a:effectLst/>
                <a:latin typeface="Montserrat" panose="00000500000000000000" pitchFamily="2" charset="0"/>
              </a:rPr>
              <a:t>During the question sessions please use the raise hand function (Participants &gt; raise hand)</a:t>
            </a:r>
            <a:r>
              <a:rPr lang="en-US">
                <a:solidFill>
                  <a:srgbClr val="066D8F"/>
                </a:solidFill>
                <a:latin typeface="Montserrat" panose="00000500000000000000" pitchFamily="2" charset="0"/>
              </a:rPr>
              <a:t> </a:t>
            </a:r>
            <a:endParaRPr lang="en-US" b="0" i="0">
              <a:solidFill>
                <a:srgbClr val="066D8F"/>
              </a:solidFill>
              <a:effectLst/>
              <a:latin typeface="Montserrat" panose="00000500000000000000" pitchFamily="2" charset="0"/>
              <a:cs typeface="Calibri"/>
            </a:endParaRPr>
          </a:p>
          <a:p>
            <a:endParaRPr lang="en-US">
              <a:solidFill>
                <a:srgbClr val="000000"/>
              </a:solidFill>
              <a:latin typeface="Montserrat" panose="00000500000000000000" pitchFamily="2" charset="0"/>
            </a:endParaRPr>
          </a:p>
          <a:p>
            <a:r>
              <a:rPr lang="en-US" b="0" i="0">
                <a:solidFill>
                  <a:srgbClr val="000000"/>
                </a:solidFill>
                <a:effectLst/>
                <a:latin typeface="Montserrat" panose="00000500000000000000" pitchFamily="2" charset="0"/>
              </a:rPr>
              <a:t>We will note any questions not answered today and get back to you via email – please identify yourself and hospital in the Chat so we can do this.</a:t>
            </a:r>
          </a:p>
          <a:p>
            <a:endParaRPr lang="en-US" b="0" i="0">
              <a:solidFill>
                <a:srgbClr val="000000"/>
              </a:solidFill>
              <a:effectLst/>
              <a:latin typeface="Montserrat" panose="00000500000000000000" pitchFamily="2" charset="0"/>
            </a:endParaRPr>
          </a:p>
          <a:p>
            <a:r>
              <a:rPr lang="en-US" b="1" i="0">
                <a:solidFill>
                  <a:srgbClr val="066D8F"/>
                </a:solidFill>
                <a:effectLst/>
                <a:latin typeface="Montserrat"/>
                <a:cs typeface="Calibri"/>
              </a:rPr>
              <a:t>This session will be recorded to capture discussions and feedback.</a:t>
            </a:r>
            <a:r>
              <a:rPr lang="en-US" b="1">
                <a:solidFill>
                  <a:srgbClr val="066D8F"/>
                </a:solidFill>
                <a:latin typeface="Montserrat"/>
                <a:cs typeface="Calibri"/>
              </a:rPr>
              <a:t>  Presentations will be shared </a:t>
            </a:r>
            <a:endParaRPr lang="en-US" b="1" i="0">
              <a:solidFill>
                <a:srgbClr val="066D8F"/>
              </a:solidFill>
              <a:effectLst/>
              <a:latin typeface="Montserrat"/>
              <a:cs typeface="Calibri"/>
            </a:endParaRPr>
          </a:p>
        </p:txBody>
      </p:sp>
    </p:spTree>
    <p:extLst>
      <p:ext uri="{BB962C8B-B14F-4D97-AF65-F5344CB8AC3E}">
        <p14:creationId xmlns:p14="http://schemas.microsoft.com/office/powerpoint/2010/main" val="15170755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Text, whiteboard&#10;&#10;Description automatically generated">
            <a:extLst>
              <a:ext uri="{FF2B5EF4-FFF2-40B4-BE49-F238E27FC236}">
                <a16:creationId xmlns:a16="http://schemas.microsoft.com/office/drawing/2014/main" id="{B31658DF-37B2-43EA-8662-8487645562F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52500" y="722488"/>
            <a:ext cx="10287000" cy="5362223"/>
          </a:xfrm>
          <a:prstGeom prst="rect">
            <a:avLst/>
          </a:prstGeom>
        </p:spPr>
      </p:pic>
      <p:sp>
        <p:nvSpPr>
          <p:cNvPr id="11" name="TextBox 10">
            <a:extLst>
              <a:ext uri="{FF2B5EF4-FFF2-40B4-BE49-F238E27FC236}">
                <a16:creationId xmlns:a16="http://schemas.microsoft.com/office/drawing/2014/main" id="{4BC5F39C-B0BD-447F-A0BC-FC934A11593E}"/>
              </a:ext>
            </a:extLst>
          </p:cNvPr>
          <p:cNvSpPr txBox="1"/>
          <p:nvPr/>
        </p:nvSpPr>
        <p:spPr>
          <a:xfrm>
            <a:off x="952500" y="6858000"/>
            <a:ext cx="10287000" cy="230832"/>
          </a:xfrm>
          <a:prstGeom prst="rect">
            <a:avLst/>
          </a:prstGeom>
          <a:noFill/>
        </p:spPr>
        <p:txBody>
          <a:bodyPr wrap="square" rtlCol="0">
            <a:spAutoFit/>
          </a:bodyPr>
          <a:lstStyle/>
          <a:p>
            <a:r>
              <a:rPr lang="en-GB" sz="900">
                <a:hlinkClick r:id="rId3" tooltip="http://www.thebluediamondgallery.com/handwriting/q/questions.html"/>
              </a:rPr>
              <a:t>This Photo</a:t>
            </a:r>
            <a:r>
              <a:rPr lang="en-GB" sz="900"/>
              <a:t> by Unknown Author is licensed under </a:t>
            </a:r>
            <a:r>
              <a:rPr lang="en-GB" sz="900">
                <a:hlinkClick r:id="rId4" tooltip="https://creativecommons.org/licenses/by-sa/3.0/"/>
              </a:rPr>
              <a:t>CC BY-SA</a:t>
            </a:r>
            <a:endParaRPr lang="en-GB" sz="900"/>
          </a:p>
        </p:txBody>
      </p:sp>
    </p:spTree>
    <p:extLst>
      <p:ext uri="{BB962C8B-B14F-4D97-AF65-F5344CB8AC3E}">
        <p14:creationId xmlns:p14="http://schemas.microsoft.com/office/powerpoint/2010/main" val="18784758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BE240-232B-42A0-A222-9825A26F00B0}"/>
              </a:ext>
            </a:extLst>
          </p:cNvPr>
          <p:cNvSpPr>
            <a:spLocks noGrp="1"/>
          </p:cNvSpPr>
          <p:nvPr>
            <p:ph type="title"/>
          </p:nvPr>
        </p:nvSpPr>
        <p:spPr/>
        <p:txBody>
          <a:bodyPr>
            <a:normAutofit/>
          </a:bodyPr>
          <a:lstStyle/>
          <a:p>
            <a:pPr algn="ctr"/>
            <a:r>
              <a:rPr lang="en-GB" sz="3600">
                <a:latin typeface="Montserrat SemiBold" panose="00000700000000000000" pitchFamily="2" charset="0"/>
              </a:rPr>
              <a:t>Annual Dementia Statement</a:t>
            </a:r>
          </a:p>
        </p:txBody>
      </p:sp>
      <p:sp>
        <p:nvSpPr>
          <p:cNvPr id="3" name="Content Placeholder 2">
            <a:extLst>
              <a:ext uri="{FF2B5EF4-FFF2-40B4-BE49-F238E27FC236}">
                <a16:creationId xmlns:a16="http://schemas.microsoft.com/office/drawing/2014/main" id="{43EAC61A-2F99-438B-B36C-56C1E2FB72B0}"/>
              </a:ext>
            </a:extLst>
          </p:cNvPr>
          <p:cNvSpPr>
            <a:spLocks noGrp="1"/>
          </p:cNvSpPr>
          <p:nvPr>
            <p:ph idx="1"/>
          </p:nvPr>
        </p:nvSpPr>
        <p:spPr>
          <a:xfrm>
            <a:off x="533400" y="1607910"/>
            <a:ext cx="10515600" cy="5051507"/>
          </a:xfrm>
        </p:spPr>
        <p:txBody>
          <a:bodyPr>
            <a:normAutofit/>
          </a:bodyPr>
          <a:lstStyle/>
          <a:p>
            <a:r>
              <a:rPr lang="en-GB" sz="2000" b="0" i="0">
                <a:effectLst/>
                <a:latin typeface="Montserrat" panose="00000500000000000000" pitchFamily="2" charset="0"/>
                <a:cs typeface="Calibri"/>
              </a:rPr>
              <a:t>This is information collected at hospital level</a:t>
            </a:r>
          </a:p>
          <a:p>
            <a:r>
              <a:rPr lang="en-GB" sz="2000">
                <a:latin typeface="Montserrat" panose="00000500000000000000" pitchFamily="2" charset="0"/>
                <a:cs typeface="Calibri"/>
              </a:rPr>
              <a:t>The tool is in the form of simple questions which will produce a series of statements which illustrate the approach to the provision of dementia care.</a:t>
            </a:r>
          </a:p>
          <a:p>
            <a:r>
              <a:rPr lang="en-GB" sz="2000" err="1">
                <a:latin typeface="Montserrat" panose="00000500000000000000" pitchFamily="2" charset="0"/>
                <a:cs typeface="Calibri"/>
              </a:rPr>
              <a:t>Eg</a:t>
            </a:r>
            <a:r>
              <a:rPr lang="en-GB" sz="2000">
                <a:latin typeface="Montserrat" panose="00000500000000000000" pitchFamily="2" charset="0"/>
                <a:cs typeface="Calibri"/>
              </a:rPr>
              <a:t> – “In our hospital, 100% of staff working on adult wards have received training in dementia awareness.”  “The hospital is signed up to John’s Campaign”.</a:t>
            </a:r>
          </a:p>
          <a:p>
            <a:r>
              <a:rPr lang="en-GB" sz="2000">
                <a:latin typeface="Montserrat" panose="00000500000000000000" pitchFamily="2" charset="0"/>
                <a:cs typeface="Calibri"/>
              </a:rPr>
              <a:t>Results from the casenote audit will feed in </a:t>
            </a:r>
            <a:r>
              <a:rPr lang="en-GB" sz="2000" err="1">
                <a:latin typeface="Montserrat" panose="00000500000000000000" pitchFamily="2" charset="0"/>
                <a:cs typeface="Calibri"/>
              </a:rPr>
              <a:t>eg</a:t>
            </a:r>
            <a:r>
              <a:rPr lang="en-GB" sz="2000">
                <a:latin typeface="Montserrat" panose="00000500000000000000" pitchFamily="2" charset="0"/>
                <a:cs typeface="Calibri"/>
              </a:rPr>
              <a:t>: “78% of patients with dementia were screened for delirium”.  “82% patients with dementia received an assessment for pain”.</a:t>
            </a:r>
          </a:p>
          <a:p>
            <a:r>
              <a:rPr lang="en-GB" sz="2000">
                <a:latin typeface="Montserrat" panose="00000500000000000000" pitchFamily="2" charset="0"/>
                <a:cs typeface="Calibri"/>
              </a:rPr>
              <a:t>Results from the carer questionnaire will also be added e.g. “Carers rated the care delivered highly at 83/100”.</a:t>
            </a:r>
          </a:p>
          <a:p>
            <a:r>
              <a:rPr lang="en-GB" sz="2000">
                <a:latin typeface="Montserrat" panose="00000500000000000000" pitchFamily="2" charset="0"/>
                <a:cs typeface="Calibri"/>
              </a:rPr>
              <a:t> The output will be a poster PDF which can be displayed on the website and will be updated yearly</a:t>
            </a:r>
            <a:endParaRPr lang="en-GB" sz="2000">
              <a:latin typeface="Montserrat" panose="00000500000000000000" pitchFamily="2" charset="0"/>
            </a:endParaRPr>
          </a:p>
          <a:p>
            <a:endParaRPr lang="en-GB" sz="2000"/>
          </a:p>
        </p:txBody>
      </p:sp>
    </p:spTree>
    <p:extLst>
      <p:ext uri="{BB962C8B-B14F-4D97-AF65-F5344CB8AC3E}">
        <p14:creationId xmlns:p14="http://schemas.microsoft.com/office/powerpoint/2010/main" val="14606678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BE240-232B-42A0-A222-9825A26F00B0}"/>
              </a:ext>
            </a:extLst>
          </p:cNvPr>
          <p:cNvSpPr>
            <a:spLocks noGrp="1"/>
          </p:cNvSpPr>
          <p:nvPr>
            <p:ph type="title"/>
          </p:nvPr>
        </p:nvSpPr>
        <p:spPr/>
        <p:txBody>
          <a:bodyPr>
            <a:normAutofit/>
          </a:bodyPr>
          <a:lstStyle/>
          <a:p>
            <a:pPr algn="ctr"/>
            <a:r>
              <a:rPr lang="en-GB" sz="3600">
                <a:latin typeface="Montserrat SemiBold" panose="00000700000000000000" pitchFamily="2" charset="0"/>
              </a:rPr>
              <a:t>Patient feedback tool</a:t>
            </a:r>
          </a:p>
        </p:txBody>
      </p:sp>
      <p:sp>
        <p:nvSpPr>
          <p:cNvPr id="3" name="Content Placeholder 2">
            <a:extLst>
              <a:ext uri="{FF2B5EF4-FFF2-40B4-BE49-F238E27FC236}">
                <a16:creationId xmlns:a16="http://schemas.microsoft.com/office/drawing/2014/main" id="{43EAC61A-2F99-438B-B36C-56C1E2FB72B0}"/>
              </a:ext>
            </a:extLst>
          </p:cNvPr>
          <p:cNvSpPr>
            <a:spLocks noGrp="1"/>
          </p:cNvSpPr>
          <p:nvPr>
            <p:ph idx="1"/>
          </p:nvPr>
        </p:nvSpPr>
        <p:spPr>
          <a:xfrm>
            <a:off x="533400" y="1607910"/>
            <a:ext cx="10515600" cy="5051507"/>
          </a:xfrm>
        </p:spPr>
        <p:txBody>
          <a:bodyPr>
            <a:normAutofit fontScale="92500" lnSpcReduction="10000"/>
          </a:bodyPr>
          <a:lstStyle/>
          <a:p>
            <a:r>
              <a:rPr lang="en-US" sz="2000" b="0" i="0">
                <a:effectLst/>
                <a:latin typeface="Montserrat" panose="00000500000000000000" pitchFamily="2" charset="0"/>
                <a:cs typeface="Calibri"/>
              </a:rPr>
              <a:t>We asked people living with dementia about th</a:t>
            </a:r>
            <a:r>
              <a:rPr lang="en-US" sz="2000">
                <a:latin typeface="Montserrat" panose="00000500000000000000" pitchFamily="2" charset="0"/>
                <a:cs typeface="Calibri"/>
              </a:rPr>
              <a:t>eir priorities for good quality hospital care</a:t>
            </a:r>
          </a:p>
          <a:p>
            <a:r>
              <a:rPr lang="en-US" sz="2000" b="0" i="0">
                <a:effectLst/>
                <a:latin typeface="Montserrat" panose="00000500000000000000" pitchFamily="2" charset="0"/>
                <a:cs typeface="Calibri"/>
              </a:rPr>
              <a:t>We developed a short </a:t>
            </a:r>
            <a:r>
              <a:rPr lang="en-US" sz="2000">
                <a:latin typeface="Montserrat" panose="00000500000000000000" pitchFamily="2" charset="0"/>
                <a:cs typeface="Calibri"/>
              </a:rPr>
              <a:t>questionnaire together with our patient and carer representatives</a:t>
            </a:r>
          </a:p>
          <a:p>
            <a:r>
              <a:rPr lang="en-GB" sz="2000">
                <a:latin typeface="Montserrat" panose="00000500000000000000" pitchFamily="2" charset="0"/>
              </a:rPr>
              <a:t>The questions cover </a:t>
            </a:r>
          </a:p>
          <a:p>
            <a:pPr lvl="1"/>
            <a:r>
              <a:rPr lang="en-GB" sz="1800">
                <a:solidFill>
                  <a:srgbClr val="066D8F"/>
                </a:solidFill>
                <a:latin typeface="Montserrat" panose="00000500000000000000" pitchFamily="2" charset="0"/>
              </a:rPr>
              <a:t>Staff understanding dementia</a:t>
            </a:r>
          </a:p>
          <a:p>
            <a:pPr lvl="1"/>
            <a:r>
              <a:rPr lang="en-GB" sz="1800">
                <a:solidFill>
                  <a:srgbClr val="066D8F"/>
                </a:solidFill>
                <a:latin typeface="Montserrat" panose="00000500000000000000" pitchFamily="2" charset="0"/>
              </a:rPr>
              <a:t>Communication</a:t>
            </a:r>
          </a:p>
          <a:p>
            <a:pPr lvl="1"/>
            <a:r>
              <a:rPr lang="en-GB" sz="1800">
                <a:solidFill>
                  <a:srgbClr val="066D8F"/>
                </a:solidFill>
                <a:latin typeface="Montserrat" panose="00000500000000000000" pitchFamily="2" charset="0"/>
              </a:rPr>
              <a:t>Being kept informed</a:t>
            </a:r>
          </a:p>
          <a:p>
            <a:pPr lvl="1"/>
            <a:r>
              <a:rPr lang="en-GB" sz="1800">
                <a:solidFill>
                  <a:srgbClr val="066D8F"/>
                </a:solidFill>
                <a:latin typeface="Montserrat" panose="00000500000000000000" pitchFamily="2" charset="0"/>
              </a:rPr>
              <a:t>Getting help when you needed it</a:t>
            </a:r>
          </a:p>
          <a:p>
            <a:pPr lvl="1"/>
            <a:r>
              <a:rPr lang="en-GB" sz="1800">
                <a:solidFill>
                  <a:srgbClr val="066D8F"/>
                </a:solidFill>
                <a:latin typeface="Montserrat" panose="00000500000000000000" pitchFamily="2" charset="0"/>
              </a:rPr>
              <a:t>Pain relief</a:t>
            </a:r>
          </a:p>
          <a:p>
            <a:pPr lvl="1"/>
            <a:r>
              <a:rPr lang="en-GB" sz="1800">
                <a:solidFill>
                  <a:srgbClr val="066D8F"/>
                </a:solidFill>
                <a:latin typeface="Montserrat" panose="00000500000000000000" pitchFamily="2" charset="0"/>
              </a:rPr>
              <a:t>Being treated with dignity and respect</a:t>
            </a:r>
          </a:p>
          <a:p>
            <a:r>
              <a:rPr lang="en-GB" sz="2000">
                <a:latin typeface="Montserrat" panose="00000500000000000000" pitchFamily="2" charset="0"/>
              </a:rPr>
              <a:t>Additional questions were added following consultation</a:t>
            </a:r>
            <a:r>
              <a:rPr lang="en-GB" sz="2200">
                <a:latin typeface="Montserrat" panose="00000500000000000000" pitchFamily="2" charset="0"/>
              </a:rPr>
              <a:t> relating to food and seeing family/visitors</a:t>
            </a:r>
          </a:p>
          <a:p>
            <a:r>
              <a:rPr lang="en-GB" sz="2000">
                <a:latin typeface="Montserrat" panose="00000500000000000000" pitchFamily="2" charset="0"/>
              </a:rPr>
              <a:t>Available in plain text and emoji versions.  Will be made available in other languages</a:t>
            </a:r>
          </a:p>
          <a:p>
            <a:r>
              <a:rPr lang="en-GB" sz="2000">
                <a:latin typeface="Montserrat" panose="00000500000000000000" pitchFamily="2" charset="0"/>
              </a:rPr>
              <a:t>Can be used as a questionnaire or a semi structured interview</a:t>
            </a:r>
          </a:p>
          <a:p>
            <a:r>
              <a:rPr lang="en-GB" sz="2000">
                <a:latin typeface="Montserrat" panose="00000500000000000000" pitchFamily="2" charset="0"/>
              </a:rPr>
              <a:t>Hospitals will be asked to collect 3-5 per month/ at least 30 per year</a:t>
            </a:r>
          </a:p>
          <a:p>
            <a:endParaRPr lang="en-GB" sz="2000"/>
          </a:p>
        </p:txBody>
      </p:sp>
    </p:spTree>
    <p:extLst>
      <p:ext uri="{BB962C8B-B14F-4D97-AF65-F5344CB8AC3E}">
        <p14:creationId xmlns:p14="http://schemas.microsoft.com/office/powerpoint/2010/main" val="40129616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BE240-232B-42A0-A222-9825A26F00B0}"/>
              </a:ext>
            </a:extLst>
          </p:cNvPr>
          <p:cNvSpPr>
            <a:spLocks noGrp="1"/>
          </p:cNvSpPr>
          <p:nvPr>
            <p:ph type="title"/>
          </p:nvPr>
        </p:nvSpPr>
        <p:spPr/>
        <p:txBody>
          <a:bodyPr>
            <a:normAutofit/>
          </a:bodyPr>
          <a:lstStyle/>
          <a:p>
            <a:pPr algn="ctr"/>
            <a:r>
              <a:rPr lang="en-GB" sz="3600">
                <a:latin typeface="Montserrat SemiBold" panose="00000700000000000000" pitchFamily="2" charset="0"/>
              </a:rPr>
              <a:t>Carer questionnaire</a:t>
            </a:r>
          </a:p>
        </p:txBody>
      </p:sp>
      <p:sp>
        <p:nvSpPr>
          <p:cNvPr id="3" name="Content Placeholder 2">
            <a:extLst>
              <a:ext uri="{FF2B5EF4-FFF2-40B4-BE49-F238E27FC236}">
                <a16:creationId xmlns:a16="http://schemas.microsoft.com/office/drawing/2014/main" id="{43EAC61A-2F99-438B-B36C-56C1E2FB72B0}"/>
              </a:ext>
            </a:extLst>
          </p:cNvPr>
          <p:cNvSpPr>
            <a:spLocks noGrp="1"/>
          </p:cNvSpPr>
          <p:nvPr>
            <p:ph idx="1"/>
          </p:nvPr>
        </p:nvSpPr>
        <p:spPr>
          <a:xfrm>
            <a:off x="533400" y="1607910"/>
            <a:ext cx="10515600" cy="5051507"/>
          </a:xfrm>
        </p:spPr>
        <p:txBody>
          <a:bodyPr>
            <a:normAutofit/>
          </a:bodyPr>
          <a:lstStyle/>
          <a:p>
            <a:r>
              <a:rPr lang="en-GB" sz="2000" b="0" i="0">
                <a:effectLst/>
                <a:latin typeface="Montserrat" panose="00000500000000000000" pitchFamily="2" charset="0"/>
                <a:cs typeface="Calibri"/>
              </a:rPr>
              <a:t>Rounds 3 and 4 of audit used a carer questionnaire which produced quantitative and qualitative data on </a:t>
            </a:r>
          </a:p>
          <a:p>
            <a:r>
              <a:rPr lang="en-GB" sz="2000">
                <a:latin typeface="Montserrat" panose="00000500000000000000" pitchFamily="2" charset="0"/>
                <a:cs typeface="Calibri"/>
              </a:rPr>
              <a:t>The questionnaire also produces hospital level scores for the overall rating of care and for the carer rating of communication</a:t>
            </a:r>
          </a:p>
          <a:p>
            <a:r>
              <a:rPr lang="en-GB" sz="2000">
                <a:latin typeface="Montserrat" panose="00000500000000000000" pitchFamily="2" charset="0"/>
                <a:cs typeface="Calibri"/>
              </a:rPr>
              <a:t>Hospitals will be asked to collect at least 25 responses</a:t>
            </a:r>
          </a:p>
          <a:p>
            <a:r>
              <a:rPr lang="en-GB" sz="2000">
                <a:latin typeface="Montserrat" panose="00000500000000000000" pitchFamily="2" charset="0"/>
                <a:cs typeface="Calibri"/>
              </a:rPr>
              <a:t>The tool will be the same version as in Round 4 and the data directly comparable.</a:t>
            </a:r>
          </a:p>
          <a:p>
            <a:r>
              <a:rPr lang="en-GB" sz="2000">
                <a:latin typeface="Montserrat" panose="00000500000000000000" pitchFamily="2" charset="0"/>
                <a:cs typeface="Calibri"/>
              </a:rPr>
              <a:t>We assume that we will need to offer a paper version as responses are lower when surveys are web based only.</a:t>
            </a:r>
            <a:endParaRPr lang="en-GB" sz="2000">
              <a:latin typeface="Montserrat" panose="00000500000000000000" pitchFamily="2" charset="0"/>
            </a:endParaRPr>
          </a:p>
          <a:p>
            <a:endParaRPr lang="en-GB" sz="2000"/>
          </a:p>
        </p:txBody>
      </p:sp>
    </p:spTree>
    <p:extLst>
      <p:ext uri="{BB962C8B-B14F-4D97-AF65-F5344CB8AC3E}">
        <p14:creationId xmlns:p14="http://schemas.microsoft.com/office/powerpoint/2010/main" val="36817835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5528A-E6CC-46B5-8648-021E7F395D20}"/>
              </a:ext>
            </a:extLst>
          </p:cNvPr>
          <p:cNvSpPr>
            <a:spLocks noGrp="1"/>
          </p:cNvSpPr>
          <p:nvPr>
            <p:ph type="title"/>
          </p:nvPr>
        </p:nvSpPr>
        <p:spPr/>
        <p:txBody>
          <a:bodyPr/>
          <a:lstStyle/>
          <a:p>
            <a:endParaRPr lang="en-GB"/>
          </a:p>
        </p:txBody>
      </p:sp>
      <p:graphicFrame>
        <p:nvGraphicFramePr>
          <p:cNvPr id="4" name="Content Placeholder 3">
            <a:extLst>
              <a:ext uri="{FF2B5EF4-FFF2-40B4-BE49-F238E27FC236}">
                <a16:creationId xmlns:a16="http://schemas.microsoft.com/office/drawing/2014/main" id="{6D120C5B-ACD0-4EBD-A023-BDEB3A54868B}"/>
              </a:ext>
            </a:extLst>
          </p:cNvPr>
          <p:cNvGraphicFramePr>
            <a:graphicFrameLocks noGrp="1"/>
          </p:cNvGraphicFramePr>
          <p:nvPr>
            <p:ph idx="1"/>
          </p:nvPr>
        </p:nvGraphicFramePr>
        <p:xfrm>
          <a:off x="679173" y="365125"/>
          <a:ext cx="10833654" cy="5347252"/>
        </p:xfrm>
        <a:graphic>
          <a:graphicData uri="http://schemas.openxmlformats.org/drawingml/2006/table">
            <a:tbl>
              <a:tblPr firstRow="1" firstCol="1" bandRow="1">
                <a:tableStyleId>{69CF1AB2-1976-4502-BF36-3FF5EA218861}</a:tableStyleId>
              </a:tblPr>
              <a:tblGrid>
                <a:gridCol w="3346175">
                  <a:extLst>
                    <a:ext uri="{9D8B030D-6E8A-4147-A177-3AD203B41FA5}">
                      <a16:colId xmlns:a16="http://schemas.microsoft.com/office/drawing/2014/main" val="1579069490"/>
                    </a:ext>
                  </a:extLst>
                </a:gridCol>
                <a:gridCol w="4255670">
                  <a:extLst>
                    <a:ext uri="{9D8B030D-6E8A-4147-A177-3AD203B41FA5}">
                      <a16:colId xmlns:a16="http://schemas.microsoft.com/office/drawing/2014/main" val="25599242"/>
                    </a:ext>
                  </a:extLst>
                </a:gridCol>
                <a:gridCol w="3231809">
                  <a:extLst>
                    <a:ext uri="{9D8B030D-6E8A-4147-A177-3AD203B41FA5}">
                      <a16:colId xmlns:a16="http://schemas.microsoft.com/office/drawing/2014/main" val="1750997006"/>
                    </a:ext>
                  </a:extLst>
                </a:gridCol>
              </a:tblGrid>
              <a:tr h="354299">
                <a:tc>
                  <a:txBody>
                    <a:bodyPr/>
                    <a:lstStyle/>
                    <a:p>
                      <a:r>
                        <a:rPr lang="en-GB" sz="2000">
                          <a:effectLst/>
                        </a:rPr>
                        <a:t>Audit component</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2000">
                          <a:effectLst/>
                        </a:rPr>
                        <a:t>Data collection</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2000">
                          <a:effectLst/>
                        </a:rPr>
                        <a:t>Reporting</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33272837"/>
                  </a:ext>
                </a:extLst>
              </a:tr>
              <a:tr h="1417194">
                <a:tc>
                  <a:txBody>
                    <a:bodyPr/>
                    <a:lstStyle/>
                    <a:p>
                      <a:r>
                        <a:rPr lang="en-GB" sz="2000">
                          <a:effectLst/>
                        </a:rPr>
                        <a:t>Mandatory casenote audit</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2000">
                          <a:effectLst/>
                        </a:rPr>
                        <a:t>September-December 2022</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2000">
                          <a:effectLst/>
                        </a:rPr>
                        <a:t>Data available to download on completion of entry, National Report (cleaned data) June 2023</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05170940"/>
                  </a:ext>
                </a:extLst>
              </a:tr>
              <a:tr h="1771493">
                <a:tc>
                  <a:txBody>
                    <a:bodyPr/>
                    <a:lstStyle/>
                    <a:p>
                      <a:r>
                        <a:rPr lang="en-GB" sz="2000">
                          <a:effectLst/>
                        </a:rPr>
                        <a:t>Optional second casenote audit</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2000">
                          <a:effectLst/>
                        </a:rPr>
                        <a:t>March-June 2023</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2000">
                          <a:effectLst/>
                        </a:rPr>
                        <a:t>Data available to download on completion of entry, National Report (cleaned data) February 2024 (tbc)</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5507744"/>
                  </a:ext>
                </a:extLst>
              </a:tr>
              <a:tr h="354299">
                <a:tc>
                  <a:txBody>
                    <a:bodyPr/>
                    <a:lstStyle/>
                    <a:p>
                      <a:r>
                        <a:rPr lang="en-GB" sz="2000">
                          <a:effectLst/>
                        </a:rPr>
                        <a:t>Annual Dementia Statement</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2000">
                          <a:effectLst/>
                        </a:rPr>
                        <a:t>September-December 2022</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2000">
                          <a:effectLst/>
                        </a:rPr>
                        <a:t>March 2023</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08078287"/>
                  </a:ext>
                </a:extLst>
              </a:tr>
              <a:tr h="741370">
                <a:tc>
                  <a:txBody>
                    <a:bodyPr/>
                    <a:lstStyle/>
                    <a:p>
                      <a:r>
                        <a:rPr lang="en-GB" sz="2000">
                          <a:effectLst/>
                        </a:rPr>
                        <a:t>Patient questionnaire</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2000">
                          <a:effectLst/>
                        </a:rPr>
                        <a:t>Ongoing beginning September 2022</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pPr>
                      <a:r>
                        <a:rPr lang="en-GB" sz="2000">
                          <a:effectLst/>
                        </a:rPr>
                        <a:t>2 annual reporting points beginning March 2023</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07314707"/>
                  </a:ext>
                </a:extLst>
              </a:tr>
              <a:tr h="708597">
                <a:tc>
                  <a:txBody>
                    <a:bodyPr/>
                    <a:lstStyle/>
                    <a:p>
                      <a:r>
                        <a:rPr lang="en-GB" sz="2000">
                          <a:effectLst/>
                        </a:rPr>
                        <a:t>Carer questionnaire</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2000">
                          <a:effectLst/>
                        </a:rPr>
                        <a:t>September 2022-January 2023</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2000">
                          <a:effectLst/>
                        </a:rPr>
                        <a:t>Scores included in Annual Dementia Statement</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55798365"/>
                  </a:ext>
                </a:extLst>
              </a:tr>
            </a:tbl>
          </a:graphicData>
        </a:graphic>
      </p:graphicFrame>
    </p:spTree>
    <p:extLst>
      <p:ext uri="{BB962C8B-B14F-4D97-AF65-F5344CB8AC3E}">
        <p14:creationId xmlns:p14="http://schemas.microsoft.com/office/powerpoint/2010/main" val="3553543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2DC93-CD49-4F6D-FE1B-C9F6EC01BCFD}"/>
              </a:ext>
            </a:extLst>
          </p:cNvPr>
          <p:cNvSpPr>
            <a:spLocks noGrp="1"/>
          </p:cNvSpPr>
          <p:nvPr>
            <p:ph type="title"/>
          </p:nvPr>
        </p:nvSpPr>
        <p:spPr/>
        <p:txBody>
          <a:bodyPr/>
          <a:lstStyle/>
          <a:p>
            <a:r>
              <a:rPr lang="en-GB"/>
              <a:t>Feedback</a:t>
            </a:r>
          </a:p>
        </p:txBody>
      </p:sp>
      <p:sp>
        <p:nvSpPr>
          <p:cNvPr id="3" name="Content Placeholder 2">
            <a:extLst>
              <a:ext uri="{FF2B5EF4-FFF2-40B4-BE49-F238E27FC236}">
                <a16:creationId xmlns:a16="http://schemas.microsoft.com/office/drawing/2014/main" id="{D6868123-F9D8-A414-8580-3247143234AC}"/>
              </a:ext>
            </a:extLst>
          </p:cNvPr>
          <p:cNvSpPr>
            <a:spLocks noGrp="1"/>
          </p:cNvSpPr>
          <p:nvPr>
            <p:ph idx="1"/>
          </p:nvPr>
        </p:nvSpPr>
        <p:spPr/>
        <p:txBody>
          <a:bodyPr/>
          <a:lstStyle/>
          <a:p>
            <a:r>
              <a:rPr lang="en-GB"/>
              <a:t>We recognise that there are expected and unexpected challenges facing hospitals </a:t>
            </a:r>
          </a:p>
          <a:p>
            <a:r>
              <a:rPr lang="en-GB"/>
              <a:t>We aim to keep an open dialogue with participants about the process and any further flexibility that can be incorporated in future rounds</a:t>
            </a:r>
          </a:p>
          <a:p>
            <a:r>
              <a:rPr lang="en-GB"/>
              <a:t>We aim to provide you with greatly improved access to information about care provision and your own systems for supporting care </a:t>
            </a:r>
          </a:p>
          <a:p>
            <a:r>
              <a:rPr lang="en-GB"/>
              <a:t>We also aim to work with you on using the information to improve care in hospitals.  We will be holding QI webinars on identifying and measuring improvement using your data – the first this autumn, as the data is collected and any problems begin to be identified</a:t>
            </a:r>
          </a:p>
        </p:txBody>
      </p:sp>
    </p:spTree>
    <p:extLst>
      <p:ext uri="{BB962C8B-B14F-4D97-AF65-F5344CB8AC3E}">
        <p14:creationId xmlns:p14="http://schemas.microsoft.com/office/powerpoint/2010/main" val="40182194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ky, outdoor, sign&#10;&#10;Description automatically generated">
            <a:extLst>
              <a:ext uri="{FF2B5EF4-FFF2-40B4-BE49-F238E27FC236}">
                <a16:creationId xmlns:a16="http://schemas.microsoft.com/office/drawing/2014/main" id="{A24A7EC1-FB70-4AD0-AA6E-275EC7327A1E}"/>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7276" r="-1" b="-1"/>
          <a:stretch/>
        </p:blipFill>
        <p:spPr>
          <a:xfrm>
            <a:off x="1366347" y="433410"/>
            <a:ext cx="9459306" cy="5854700"/>
          </a:xfrm>
          <a:custGeom>
            <a:avLst/>
            <a:gdLst/>
            <a:ahLst/>
            <a:cxnLst/>
            <a:rect l="l" t="t" r="r" b="b"/>
            <a:pathLst>
              <a:path w="8500451" h="5783926">
                <a:moveTo>
                  <a:pt x="4814568" y="604"/>
                </a:moveTo>
                <a:cubicBezTo>
                  <a:pt x="5041344" y="3294"/>
                  <a:pt x="5267019" y="14348"/>
                  <a:pt x="5493575" y="21000"/>
                </a:cubicBezTo>
                <a:cubicBezTo>
                  <a:pt x="5987120" y="36130"/>
                  <a:pt x="6483273" y="35607"/>
                  <a:pt x="6977859" y="46564"/>
                </a:cubicBezTo>
                <a:cubicBezTo>
                  <a:pt x="7286195" y="53346"/>
                  <a:pt x="7590877" y="77867"/>
                  <a:pt x="7880953" y="154038"/>
                </a:cubicBezTo>
                <a:cubicBezTo>
                  <a:pt x="7921646" y="164993"/>
                  <a:pt x="7967557" y="167081"/>
                  <a:pt x="7998861" y="193166"/>
                </a:cubicBezTo>
                <a:cubicBezTo>
                  <a:pt x="8033815" y="222382"/>
                  <a:pt x="8019729" y="265163"/>
                  <a:pt x="7968600" y="273511"/>
                </a:cubicBezTo>
                <a:cubicBezTo>
                  <a:pt x="7903386" y="284466"/>
                  <a:pt x="7836607" y="287597"/>
                  <a:pt x="7764609" y="294901"/>
                </a:cubicBezTo>
                <a:cubicBezTo>
                  <a:pt x="7792260" y="335073"/>
                  <a:pt x="7859040" y="304814"/>
                  <a:pt x="7876257" y="354899"/>
                </a:cubicBezTo>
                <a:cubicBezTo>
                  <a:pt x="7799043" y="389332"/>
                  <a:pt x="7705656" y="366898"/>
                  <a:pt x="7631049" y="400810"/>
                </a:cubicBezTo>
                <a:cubicBezTo>
                  <a:pt x="7633137" y="424287"/>
                  <a:pt x="7649831" y="426374"/>
                  <a:pt x="7663396" y="432635"/>
                </a:cubicBezTo>
                <a:cubicBezTo>
                  <a:pt x="7676961" y="438373"/>
                  <a:pt x="7710871" y="430026"/>
                  <a:pt x="7696264" y="462894"/>
                </a:cubicBezTo>
                <a:cubicBezTo>
                  <a:pt x="7541315" y="482719"/>
                  <a:pt x="7393147" y="550021"/>
                  <a:pt x="7229849" y="540630"/>
                </a:cubicBezTo>
                <a:cubicBezTo>
                  <a:pt x="7431755" y="558890"/>
                  <a:pt x="7602355" y="633496"/>
                  <a:pt x="7780782" y="683059"/>
                </a:cubicBezTo>
                <a:cubicBezTo>
                  <a:pt x="7773479" y="741491"/>
                  <a:pt x="7701483" y="718014"/>
                  <a:pt x="7680613" y="759751"/>
                </a:cubicBezTo>
                <a:cubicBezTo>
                  <a:pt x="7794869" y="788967"/>
                  <a:pt x="7904429" y="823401"/>
                  <a:pt x="7998861" y="880789"/>
                </a:cubicBezTo>
                <a:cubicBezTo>
                  <a:pt x="8083901" y="932439"/>
                  <a:pt x="8164765" y="989306"/>
                  <a:pt x="8257111" y="1031566"/>
                </a:cubicBezTo>
                <a:cubicBezTo>
                  <a:pt x="8354150" y="1075912"/>
                  <a:pt x="8413103" y="1132779"/>
                  <a:pt x="8402148" y="1229819"/>
                </a:cubicBezTo>
                <a:cubicBezTo>
                  <a:pt x="8397452" y="1269468"/>
                  <a:pt x="8409973" y="1302859"/>
                  <a:pt x="8453275" y="1318510"/>
                </a:cubicBezTo>
                <a:cubicBezTo>
                  <a:pt x="8507013" y="1337814"/>
                  <a:pt x="8501275" y="1367029"/>
                  <a:pt x="8499187" y="1411897"/>
                </a:cubicBezTo>
                <a:cubicBezTo>
                  <a:pt x="8496056" y="1465634"/>
                  <a:pt x="8468406" y="1486504"/>
                  <a:pt x="8419885" y="1504764"/>
                </a:cubicBezTo>
                <a:cubicBezTo>
                  <a:pt x="8350497" y="1530327"/>
                  <a:pt x="8349975" y="1569978"/>
                  <a:pt x="8368237" y="1617454"/>
                </a:cubicBezTo>
                <a:cubicBezTo>
                  <a:pt x="8378149" y="1643540"/>
                  <a:pt x="8393278" y="1664409"/>
                  <a:pt x="8415713" y="1683712"/>
                </a:cubicBezTo>
                <a:cubicBezTo>
                  <a:pt x="8493448" y="1751014"/>
                  <a:pt x="8492927" y="1752056"/>
                  <a:pt x="8416755" y="1831880"/>
                </a:cubicBezTo>
                <a:cubicBezTo>
                  <a:pt x="8396408" y="1853269"/>
                  <a:pt x="8374496" y="1867356"/>
                  <a:pt x="8383888" y="1901790"/>
                </a:cubicBezTo>
                <a:cubicBezTo>
                  <a:pt x="8415713" y="2016046"/>
                  <a:pt x="8411538" y="2016046"/>
                  <a:pt x="8283717" y="2053609"/>
                </a:cubicBezTo>
                <a:cubicBezTo>
                  <a:pt x="8254501" y="2062479"/>
                  <a:pt x="8215373" y="2054653"/>
                  <a:pt x="8198678" y="2087521"/>
                </a:cubicBezTo>
                <a:cubicBezTo>
                  <a:pt x="8209113" y="2111521"/>
                  <a:pt x="8184591" y="2690625"/>
                  <a:pt x="8207547" y="2700017"/>
                </a:cubicBezTo>
                <a:cubicBezTo>
                  <a:pt x="8387017" y="2773578"/>
                  <a:pt x="8409451" y="2860184"/>
                  <a:pt x="8269632" y="2996352"/>
                </a:cubicBezTo>
                <a:cubicBezTo>
                  <a:pt x="8175722" y="3087653"/>
                  <a:pt x="8186677" y="3236864"/>
                  <a:pt x="8225807" y="3330251"/>
                </a:cubicBezTo>
                <a:cubicBezTo>
                  <a:pt x="8373452" y="3371467"/>
                  <a:pt x="8341107" y="3481027"/>
                  <a:pt x="8370845" y="3577023"/>
                </a:cubicBezTo>
                <a:cubicBezTo>
                  <a:pt x="8392757" y="3649020"/>
                  <a:pt x="8306673" y="3639107"/>
                  <a:pt x="8310847" y="3671976"/>
                </a:cubicBezTo>
                <a:cubicBezTo>
                  <a:pt x="8365105" y="3711626"/>
                  <a:pt x="8437624" y="3724148"/>
                  <a:pt x="8479884" y="3778406"/>
                </a:cubicBezTo>
                <a:cubicBezTo>
                  <a:pt x="8403713" y="3818056"/>
                  <a:pt x="8365105" y="3873880"/>
                  <a:pt x="8322845" y="3929703"/>
                </a:cubicBezTo>
                <a:cubicBezTo>
                  <a:pt x="8254501" y="4020482"/>
                  <a:pt x="8161635" y="4097174"/>
                  <a:pt x="8063031" y="4166563"/>
                </a:cubicBezTo>
                <a:cubicBezTo>
                  <a:pt x="8012947" y="4649674"/>
                  <a:pt x="7851215" y="5156783"/>
                  <a:pt x="7833475" y="5181825"/>
                </a:cubicBezTo>
                <a:cubicBezTo>
                  <a:pt x="7760436" y="5174520"/>
                  <a:pt x="7618528" y="5466682"/>
                  <a:pt x="7495403" y="5493812"/>
                </a:cubicBezTo>
                <a:cubicBezTo>
                  <a:pt x="7366017" y="5523550"/>
                  <a:pt x="5441925" y="5797973"/>
                  <a:pt x="5148199" y="5783364"/>
                </a:cubicBezTo>
                <a:cubicBezTo>
                  <a:pt x="3551743" y="5705628"/>
                  <a:pt x="3505310" y="5598155"/>
                  <a:pt x="3505310" y="5598155"/>
                </a:cubicBezTo>
                <a:cubicBezTo>
                  <a:pt x="3505310" y="5598155"/>
                  <a:pt x="3596089" y="5571548"/>
                  <a:pt x="3675390" y="5541287"/>
                </a:cubicBezTo>
                <a:cubicBezTo>
                  <a:pt x="3627392" y="5542853"/>
                  <a:pt x="3579395" y="5543896"/>
                  <a:pt x="3531919" y="5542331"/>
                </a:cubicBezTo>
                <a:cubicBezTo>
                  <a:pt x="3164108" y="5531375"/>
                  <a:pt x="3500093" y="5511028"/>
                  <a:pt x="3138022" y="5469291"/>
                </a:cubicBezTo>
                <a:cubicBezTo>
                  <a:pt x="2527092" y="5398860"/>
                  <a:pt x="2618913" y="5380598"/>
                  <a:pt x="2058068" y="5181825"/>
                </a:cubicBezTo>
                <a:cubicBezTo>
                  <a:pt x="2008504" y="5164086"/>
                  <a:pt x="1660519" y="5056613"/>
                  <a:pt x="1447659" y="5044613"/>
                </a:cubicBezTo>
                <a:cubicBezTo>
                  <a:pt x="1391313" y="5041483"/>
                  <a:pt x="1329751" y="5042527"/>
                  <a:pt x="1281230" y="4977311"/>
                </a:cubicBezTo>
                <a:cubicBezTo>
                  <a:pt x="1429920" y="4979399"/>
                  <a:pt x="1557741" y="4979399"/>
                  <a:pt x="1696518" y="4945487"/>
                </a:cubicBezTo>
                <a:cubicBezTo>
                  <a:pt x="1622434" y="4898532"/>
                  <a:pt x="1537394" y="4938705"/>
                  <a:pt x="1478440" y="4905836"/>
                </a:cubicBezTo>
                <a:cubicBezTo>
                  <a:pt x="1423138" y="4875577"/>
                  <a:pt x="1375140" y="4871404"/>
                  <a:pt x="1318795" y="4919401"/>
                </a:cubicBezTo>
                <a:cubicBezTo>
                  <a:pt x="1289578" y="4944443"/>
                  <a:pt x="1237928" y="4939747"/>
                  <a:pt x="1208190" y="4925140"/>
                </a:cubicBezTo>
                <a:cubicBezTo>
                  <a:pt x="1049066" y="4846360"/>
                  <a:pt x="1052718" y="4847404"/>
                  <a:pt x="875857" y="4867751"/>
                </a:cubicBezTo>
                <a:cubicBezTo>
                  <a:pt x="763166" y="4880272"/>
                  <a:pt x="648388" y="4902706"/>
                  <a:pt x="545088" y="4889141"/>
                </a:cubicBezTo>
                <a:cubicBezTo>
                  <a:pt x="532045" y="4859403"/>
                  <a:pt x="543522" y="4845839"/>
                  <a:pt x="558131" y="4841666"/>
                </a:cubicBezTo>
                <a:cubicBezTo>
                  <a:pt x="796034" y="4776973"/>
                  <a:pt x="840379" y="4702889"/>
                  <a:pt x="1081413" y="4662717"/>
                </a:cubicBezTo>
                <a:cubicBezTo>
                  <a:pt x="1099151" y="4617327"/>
                  <a:pt x="1011503" y="4609500"/>
                  <a:pt x="1052718" y="4564633"/>
                </a:cubicBezTo>
                <a:cubicBezTo>
                  <a:pt x="1127846" y="4529678"/>
                  <a:pt x="1216016" y="4570894"/>
                  <a:pt x="1290622" y="4525505"/>
                </a:cubicBezTo>
                <a:cubicBezTo>
                  <a:pt x="1277579" y="4493158"/>
                  <a:pt x="1214972" y="4516636"/>
                  <a:pt x="1217581" y="4482202"/>
                </a:cubicBezTo>
                <a:cubicBezTo>
                  <a:pt x="1220712" y="4442552"/>
                  <a:pt x="1264536" y="4448813"/>
                  <a:pt x="1294796" y="4451421"/>
                </a:cubicBezTo>
                <a:cubicBezTo>
                  <a:pt x="1441398" y="4464985"/>
                  <a:pt x="1568696" y="4390902"/>
                  <a:pt x="1709040" y="4365860"/>
                </a:cubicBezTo>
                <a:cubicBezTo>
                  <a:pt x="1559306" y="4303253"/>
                  <a:pt x="686474" y="4353338"/>
                  <a:pt x="530479" y="4334034"/>
                </a:cubicBezTo>
                <a:cubicBezTo>
                  <a:pt x="367182" y="4314210"/>
                  <a:pt x="107367" y="4261516"/>
                  <a:pt x="174146" y="4244821"/>
                </a:cubicBezTo>
                <a:cubicBezTo>
                  <a:pt x="249796" y="4225518"/>
                  <a:pt x="519524" y="3996484"/>
                  <a:pt x="596216" y="3986050"/>
                </a:cubicBezTo>
                <a:cubicBezTo>
                  <a:pt x="685430" y="3974050"/>
                  <a:pt x="703169" y="3957876"/>
                  <a:pt x="820554" y="3875967"/>
                </a:cubicBezTo>
                <a:cubicBezTo>
                  <a:pt x="897769" y="3822230"/>
                  <a:pt x="576391" y="3939094"/>
                  <a:pt x="451179" y="3901009"/>
                </a:cubicBezTo>
                <a:cubicBezTo>
                  <a:pt x="405268" y="3886923"/>
                  <a:pt x="729255" y="3738233"/>
                  <a:pt x="729255" y="3711105"/>
                </a:cubicBezTo>
                <a:cubicBezTo>
                  <a:pt x="729255" y="3682409"/>
                  <a:pt x="700038" y="3676150"/>
                  <a:pt x="672387" y="3676150"/>
                </a:cubicBezTo>
                <a:cubicBezTo>
                  <a:pt x="610824" y="3676150"/>
                  <a:pt x="629606" y="3651106"/>
                  <a:pt x="568043" y="3652673"/>
                </a:cubicBezTo>
                <a:cubicBezTo>
                  <a:pt x="748558" y="3580154"/>
                  <a:pt x="860205" y="3599458"/>
                  <a:pt x="1038632" y="3533198"/>
                </a:cubicBezTo>
                <a:cubicBezTo>
                  <a:pt x="1125760" y="3500852"/>
                  <a:pt x="817425" y="3393378"/>
                  <a:pt x="907160" y="3365206"/>
                </a:cubicBezTo>
                <a:cubicBezTo>
                  <a:pt x="941071" y="3354249"/>
                  <a:pt x="986461" y="3365727"/>
                  <a:pt x="1009938" y="3327120"/>
                </a:cubicBezTo>
                <a:cubicBezTo>
                  <a:pt x="972897" y="3296340"/>
                  <a:pt x="923855" y="3309904"/>
                  <a:pt x="886812" y="3322425"/>
                </a:cubicBezTo>
                <a:cubicBezTo>
                  <a:pt x="792381" y="3354772"/>
                  <a:pt x="799165" y="3346946"/>
                  <a:pt x="789773" y="3322947"/>
                </a:cubicBezTo>
                <a:cubicBezTo>
                  <a:pt x="758993" y="3241037"/>
                  <a:pt x="682822" y="3267123"/>
                  <a:pt x="615520" y="3280688"/>
                </a:cubicBezTo>
                <a:cubicBezTo>
                  <a:pt x="412050" y="3321382"/>
                  <a:pt x="205972" y="3309904"/>
                  <a:pt x="3023" y="3351641"/>
                </a:cubicBezTo>
                <a:cubicBezTo>
                  <a:pt x="-18888" y="3356337"/>
                  <a:pt x="83890" y="3262949"/>
                  <a:pt x="132409" y="3251993"/>
                </a:cubicBezTo>
                <a:cubicBezTo>
                  <a:pt x="185103" y="3240516"/>
                  <a:pt x="249796" y="3248863"/>
                  <a:pt x="287360" y="3195127"/>
                </a:cubicBezTo>
                <a:cubicBezTo>
                  <a:pt x="220579" y="3181561"/>
                  <a:pt x="144410" y="3207647"/>
                  <a:pt x="78150" y="3164866"/>
                </a:cubicBezTo>
                <a:cubicBezTo>
                  <a:pt x="225276" y="3105913"/>
                  <a:pt x="371878" y="3107999"/>
                  <a:pt x="498655" y="3069914"/>
                </a:cubicBezTo>
                <a:cubicBezTo>
                  <a:pt x="510133" y="2999483"/>
                  <a:pt x="426658" y="3025046"/>
                  <a:pt x="396399" y="2984874"/>
                </a:cubicBezTo>
                <a:cubicBezTo>
                  <a:pt x="1351140" y="2916007"/>
                  <a:pt x="817946" y="2712537"/>
                  <a:pt x="658822" y="2601411"/>
                </a:cubicBezTo>
                <a:cubicBezTo>
                  <a:pt x="605607" y="2564370"/>
                  <a:pt x="1164888" y="2388551"/>
                  <a:pt x="1183148" y="2383856"/>
                </a:cubicBezTo>
                <a:cubicBezTo>
                  <a:pt x="1229581" y="2372900"/>
                  <a:pt x="1413747" y="2380725"/>
                  <a:pt x="1451311" y="2366639"/>
                </a:cubicBezTo>
                <a:cubicBezTo>
                  <a:pt x="1499309" y="2348901"/>
                  <a:pt x="1340706" y="2318120"/>
                  <a:pt x="1376184" y="2296729"/>
                </a:cubicBezTo>
                <a:cubicBezTo>
                  <a:pt x="1625043" y="2145953"/>
                  <a:pt x="1642780" y="1919006"/>
                  <a:pt x="1572870" y="1902834"/>
                </a:cubicBezTo>
                <a:cubicBezTo>
                  <a:pt x="1500353" y="1886138"/>
                  <a:pt x="1429399" y="1899181"/>
                  <a:pt x="1362097" y="1926311"/>
                </a:cubicBezTo>
                <a:cubicBezTo>
                  <a:pt x="1252536" y="1970656"/>
                  <a:pt x="493960" y="1907528"/>
                  <a:pt x="281620" y="1943006"/>
                </a:cubicBezTo>
                <a:cubicBezTo>
                  <a:pt x="249274" y="1948223"/>
                  <a:pt x="205451" y="1971700"/>
                  <a:pt x="174669" y="1927876"/>
                </a:cubicBezTo>
                <a:cubicBezTo>
                  <a:pt x="393269" y="1785969"/>
                  <a:pt x="673952" y="1826663"/>
                  <a:pt x="918115" y="1730145"/>
                </a:cubicBezTo>
                <a:cubicBezTo>
                  <a:pt x="822119" y="1663886"/>
                  <a:pt x="724558" y="1667017"/>
                  <a:pt x="624389" y="1676929"/>
                </a:cubicBezTo>
                <a:cubicBezTo>
                  <a:pt x="598304" y="1679538"/>
                  <a:pt x="562826" y="1683190"/>
                  <a:pt x="556565" y="1655539"/>
                </a:cubicBezTo>
                <a:cubicBezTo>
                  <a:pt x="548739" y="1620584"/>
                  <a:pt x="590999" y="1614323"/>
                  <a:pt x="618650" y="1600237"/>
                </a:cubicBezTo>
                <a:cubicBezTo>
                  <a:pt x="660909" y="1578325"/>
                  <a:pt x="723515" y="1604410"/>
                  <a:pt x="775165" y="1544413"/>
                </a:cubicBezTo>
                <a:cubicBezTo>
                  <a:pt x="618650" y="1558500"/>
                  <a:pt x="486656" y="1583021"/>
                  <a:pt x="348401" y="1624758"/>
                </a:cubicBezTo>
                <a:cubicBezTo>
                  <a:pt x="360400" y="1587717"/>
                  <a:pt x="402137" y="1570499"/>
                  <a:pt x="378660" y="1539719"/>
                </a:cubicBezTo>
                <a:cubicBezTo>
                  <a:pt x="360922" y="1516763"/>
                  <a:pt x="310316" y="1505806"/>
                  <a:pt x="336402" y="1463025"/>
                </a:cubicBezTo>
                <a:cubicBezTo>
                  <a:pt x="409963" y="1417636"/>
                  <a:pt x="514307" y="1429636"/>
                  <a:pt x="576913" y="1364421"/>
                </a:cubicBezTo>
                <a:cubicBezTo>
                  <a:pt x="665605" y="1271556"/>
                  <a:pt x="803338" y="1239731"/>
                  <a:pt x="911856" y="1171908"/>
                </a:cubicBezTo>
                <a:cubicBezTo>
                  <a:pt x="947853" y="1149995"/>
                  <a:pt x="1184192" y="1073303"/>
                  <a:pt x="1247841" y="1048782"/>
                </a:cubicBezTo>
                <a:cubicBezTo>
                  <a:pt x="1336532" y="1014349"/>
                  <a:pt x="1437746" y="1002349"/>
                  <a:pt x="1524872" y="939221"/>
                </a:cubicBezTo>
                <a:cubicBezTo>
                  <a:pt x="1439310" y="926178"/>
                  <a:pt x="1369923" y="985133"/>
                  <a:pt x="1267145" y="956439"/>
                </a:cubicBezTo>
                <a:cubicBezTo>
                  <a:pt x="1429920" y="895398"/>
                  <a:pt x="1579131" y="867746"/>
                  <a:pt x="1697039" y="783749"/>
                </a:cubicBezTo>
                <a:cubicBezTo>
                  <a:pt x="1711648" y="773315"/>
                  <a:pt x="1740342" y="776446"/>
                  <a:pt x="1762255" y="772794"/>
                </a:cubicBezTo>
                <a:cubicBezTo>
                  <a:pt x="1992852" y="735752"/>
                  <a:pt x="2224495" y="704449"/>
                  <a:pt x="2452486" y="650712"/>
                </a:cubicBezTo>
                <a:cubicBezTo>
                  <a:pt x="2504136" y="638191"/>
                  <a:pt x="2595436" y="635061"/>
                  <a:pt x="2586045" y="590193"/>
                </a:cubicBezTo>
                <a:cubicBezTo>
                  <a:pt x="2571959" y="522891"/>
                  <a:pt x="2486919" y="570889"/>
                  <a:pt x="2432138" y="577150"/>
                </a:cubicBezTo>
                <a:cubicBezTo>
                  <a:pt x="2262059" y="597497"/>
                  <a:pt x="2091979" y="632974"/>
                  <a:pt x="1919291" y="613149"/>
                </a:cubicBezTo>
                <a:cubicBezTo>
                  <a:pt x="2035633" y="588107"/>
                  <a:pt x="2151455" y="562542"/>
                  <a:pt x="2267799" y="537499"/>
                </a:cubicBezTo>
                <a:cubicBezTo>
                  <a:pt x="2134238" y="546368"/>
                  <a:pt x="2017896" y="487936"/>
                  <a:pt x="1887988" y="514022"/>
                </a:cubicBezTo>
                <a:cubicBezTo>
                  <a:pt x="1846250" y="522370"/>
                  <a:pt x="1802427" y="495762"/>
                  <a:pt x="1798252" y="454546"/>
                </a:cubicBezTo>
                <a:cubicBezTo>
                  <a:pt x="1793557" y="421678"/>
                  <a:pt x="1832686" y="407071"/>
                  <a:pt x="1862424" y="396636"/>
                </a:cubicBezTo>
                <a:cubicBezTo>
                  <a:pt x="1938595" y="370028"/>
                  <a:pt x="1999113" y="291250"/>
                  <a:pt x="2096675" y="332987"/>
                </a:cubicBezTo>
                <a:cubicBezTo>
                  <a:pt x="2158237" y="267250"/>
                  <a:pt x="2256320" y="256816"/>
                  <a:pt x="2335621" y="239600"/>
                </a:cubicBezTo>
                <a:cubicBezTo>
                  <a:pt x="2588654" y="185341"/>
                  <a:pt x="2845338" y="143081"/>
                  <a:pt x="3102023" y="107082"/>
                </a:cubicBezTo>
                <a:cubicBezTo>
                  <a:pt x="3270538" y="83605"/>
                  <a:pt x="3444270" y="93518"/>
                  <a:pt x="3611219" y="63780"/>
                </a:cubicBezTo>
                <a:cubicBezTo>
                  <a:pt x="3937814" y="5869"/>
                  <a:pt x="4262322" y="7436"/>
                  <a:pt x="4587352" y="1175"/>
                </a:cubicBezTo>
                <a:cubicBezTo>
                  <a:pt x="4663262" y="-260"/>
                  <a:pt x="4738976" y="-293"/>
                  <a:pt x="4814568" y="604"/>
                </a:cubicBezTo>
                <a:close/>
              </a:path>
            </a:pathLst>
          </a:custGeom>
        </p:spPr>
      </p:pic>
      <p:sp>
        <p:nvSpPr>
          <p:cNvPr id="6" name="TextBox 5">
            <a:extLst>
              <a:ext uri="{FF2B5EF4-FFF2-40B4-BE49-F238E27FC236}">
                <a16:creationId xmlns:a16="http://schemas.microsoft.com/office/drawing/2014/main" id="{933CD5D7-5812-425B-A872-3A5CE974A7B3}"/>
              </a:ext>
            </a:extLst>
          </p:cNvPr>
          <p:cNvSpPr txBox="1"/>
          <p:nvPr/>
        </p:nvSpPr>
        <p:spPr>
          <a:xfrm>
            <a:off x="9884958" y="6657945"/>
            <a:ext cx="2307042" cy="200055"/>
          </a:xfrm>
          <a:prstGeom prst="rect">
            <a:avLst/>
          </a:prstGeom>
          <a:solidFill>
            <a:srgbClr val="000000"/>
          </a:solidFill>
        </p:spPr>
        <p:txBody>
          <a:bodyPr wrap="none" rtlCol="0">
            <a:sp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GB" sz="700" b="0" i="0" u="none" strike="noStrike" kern="1200" cap="none" spc="0" normalizeH="0" baseline="0" noProof="0">
                <a:ln>
                  <a:noFill/>
                </a:ln>
                <a:solidFill>
                  <a:srgbClr val="FFFFFF"/>
                </a:solidFill>
                <a:effectLst/>
                <a:uLnTx/>
                <a:uFillTx/>
                <a:latin typeface="Calibri" panose="020F0502020204030204"/>
                <a:ea typeface="+mn-ea"/>
                <a:cs typeface="+mn-cs"/>
                <a:hlinkClick r:id="rId3" tooltip="http://www.picserver.org/highway-signs2/q/questions.html">
                  <a:extLst>
                    <a:ext uri="{A12FA001-AC4F-418D-AE19-62706E023703}">
                      <ahyp:hlinkClr xmlns:ahyp="http://schemas.microsoft.com/office/drawing/2018/hyperlinkcolor" val="tx"/>
                    </a:ext>
                  </a:extLst>
                </a:hlinkClick>
              </a:rPr>
              <a:t>This Photo</a:t>
            </a:r>
            <a:r>
              <a:rPr kumimoji="0" lang="en-GB" sz="700" b="0" i="0" u="none" strike="noStrike" kern="1200" cap="none" spc="0" normalizeH="0" baseline="0" noProof="0">
                <a:ln>
                  <a:noFill/>
                </a:ln>
                <a:solidFill>
                  <a:srgbClr val="FFFFFF"/>
                </a:solidFill>
                <a:effectLst/>
                <a:uLnTx/>
                <a:uFillTx/>
                <a:latin typeface="Calibri" panose="020F0502020204030204"/>
                <a:ea typeface="+mn-ea"/>
                <a:cs typeface="+mn-cs"/>
              </a:rPr>
              <a:t> by Unknown Author is licensed under </a:t>
            </a:r>
            <a:r>
              <a:rPr kumimoji="0" lang="en-GB" sz="700" b="0" i="0" u="none" strike="noStrike" kern="1200" cap="none" spc="0" normalizeH="0" baseline="0" noProof="0">
                <a:ln>
                  <a:noFill/>
                </a:ln>
                <a:solidFill>
                  <a:srgbClr val="FFFFFF"/>
                </a:solidFill>
                <a:effectLst/>
                <a:uLnTx/>
                <a:uFillTx/>
                <a:latin typeface="Calibri" panose="020F0502020204030204"/>
                <a:ea typeface="+mn-ea"/>
                <a:cs typeface="+mn-cs"/>
                <a:hlinkClick r:id="rId4" tooltip="https://creativecommons.org/licenses/by-sa/3.0/">
                  <a:extLst>
                    <a:ext uri="{A12FA001-AC4F-418D-AE19-62706E023703}">
                      <ahyp:hlinkClr xmlns:ahyp="http://schemas.microsoft.com/office/drawing/2018/hyperlinkcolor" val="tx"/>
                    </a:ext>
                  </a:extLst>
                </a:hlinkClick>
              </a:rPr>
              <a:t>CC BY-SA</a:t>
            </a:r>
            <a:endParaRPr kumimoji="0" lang="en-GB" sz="7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34080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AA508-B055-CC51-465C-2A190E9C6054}"/>
              </a:ext>
            </a:extLst>
          </p:cNvPr>
          <p:cNvSpPr>
            <a:spLocks noGrp="1"/>
          </p:cNvSpPr>
          <p:nvPr>
            <p:ph type="title"/>
          </p:nvPr>
        </p:nvSpPr>
        <p:spPr/>
        <p:txBody>
          <a:bodyPr/>
          <a:lstStyle/>
          <a:p>
            <a:endParaRPr lang="en-GB"/>
          </a:p>
        </p:txBody>
      </p:sp>
      <p:pic>
        <p:nvPicPr>
          <p:cNvPr id="5" name="Content Placeholder 4" descr="Logo&#10;&#10;Description automatically generated">
            <a:extLst>
              <a:ext uri="{FF2B5EF4-FFF2-40B4-BE49-F238E27FC236}">
                <a16:creationId xmlns:a16="http://schemas.microsoft.com/office/drawing/2014/main" id="{9BC36107-4ED5-D2B8-983E-502686E00371}"/>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023556" y="20473"/>
            <a:ext cx="4003000" cy="2014866"/>
          </a:xfrm>
          <a:solidFill>
            <a:schemeClr val="bg1"/>
          </a:solidFill>
        </p:spPr>
      </p:pic>
    </p:spTree>
    <p:extLst>
      <p:ext uri="{BB962C8B-B14F-4D97-AF65-F5344CB8AC3E}">
        <p14:creationId xmlns:p14="http://schemas.microsoft.com/office/powerpoint/2010/main" val="2045760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8AD92-9CF2-445B-89EC-9E064AB81703}"/>
              </a:ext>
            </a:extLst>
          </p:cNvPr>
          <p:cNvSpPr>
            <a:spLocks noGrp="1"/>
          </p:cNvSpPr>
          <p:nvPr>
            <p:ph type="title"/>
          </p:nvPr>
        </p:nvSpPr>
        <p:spPr>
          <a:xfrm>
            <a:off x="838200" y="365126"/>
            <a:ext cx="10515600" cy="775698"/>
          </a:xfrm>
        </p:spPr>
        <p:txBody>
          <a:bodyPr>
            <a:normAutofit fontScale="90000"/>
          </a:bodyPr>
          <a:lstStyle/>
          <a:p>
            <a:pPr algn="ctr"/>
            <a:r>
              <a:rPr lang="en-US" sz="3600">
                <a:latin typeface="Montserrat SemiBold" panose="00000700000000000000" pitchFamily="2" charset="0"/>
              </a:rPr>
              <a:t>Next Round of Audit in general hospitals:</a:t>
            </a:r>
            <a:br>
              <a:rPr lang="en-US" sz="3600">
                <a:latin typeface="Montserrat SemiBold" panose="00000700000000000000" pitchFamily="2" charset="0"/>
              </a:rPr>
            </a:br>
            <a:br>
              <a:rPr lang="en-US" sz="3600">
                <a:latin typeface="Montserrat SemiBold" panose="00000700000000000000" pitchFamily="2" charset="0"/>
              </a:rPr>
            </a:br>
            <a:r>
              <a:rPr lang="en-US" sz="3600">
                <a:latin typeface="Montserrat SemiBold" panose="00000700000000000000" pitchFamily="2" charset="0"/>
              </a:rPr>
              <a:t>Content summary</a:t>
            </a:r>
            <a:endParaRPr lang="en-GB" sz="3600">
              <a:latin typeface="Montserrat SemiBold" panose="00000700000000000000" pitchFamily="2" charset="0"/>
            </a:endParaRPr>
          </a:p>
        </p:txBody>
      </p:sp>
      <p:sp>
        <p:nvSpPr>
          <p:cNvPr id="3" name="Content Placeholder 2">
            <a:extLst>
              <a:ext uri="{FF2B5EF4-FFF2-40B4-BE49-F238E27FC236}">
                <a16:creationId xmlns:a16="http://schemas.microsoft.com/office/drawing/2014/main" id="{47E0A65F-355C-4F15-BE4C-02F9520A8BEE}"/>
              </a:ext>
            </a:extLst>
          </p:cNvPr>
          <p:cNvSpPr>
            <a:spLocks noGrp="1"/>
          </p:cNvSpPr>
          <p:nvPr>
            <p:ph idx="1"/>
          </p:nvPr>
        </p:nvSpPr>
        <p:spPr>
          <a:xfrm>
            <a:off x="838200" y="1634036"/>
            <a:ext cx="10515600" cy="4858838"/>
          </a:xfrm>
        </p:spPr>
        <p:txBody>
          <a:bodyPr vert="horz" lIns="91440" tIns="45720" rIns="91440" bIns="45720" rtlCol="0" anchor="t">
            <a:normAutofit fontScale="92500"/>
          </a:bodyPr>
          <a:lstStyle/>
          <a:p>
            <a:pPr marL="0" indent="0">
              <a:buNone/>
            </a:pPr>
            <a:endParaRPr lang="en-US">
              <a:solidFill>
                <a:srgbClr val="5C6F55"/>
              </a:solidFill>
              <a:cs typeface="Calibri"/>
            </a:endParaRPr>
          </a:p>
          <a:p>
            <a:pPr marL="342900" lvl="0" indent="-342900">
              <a:buClr>
                <a:srgbClr val="666666"/>
              </a:buClr>
              <a:buFont typeface="Symbol" panose="05050102010706020507" pitchFamily="18" charset="2"/>
              <a:buChar char=""/>
            </a:pPr>
            <a:r>
              <a:rPr lang="en-GB" sz="2000" b="1">
                <a:effectLst/>
                <a:latin typeface="Montserrat" panose="00000500000000000000" pitchFamily="2" charset="0"/>
                <a:ea typeface="Times New Roman" panose="02020603050405020304" pitchFamily="18" charset="0"/>
                <a:cs typeface="Times New Roman" panose="02020603050405020304" pitchFamily="18" charset="0"/>
              </a:rPr>
              <a:t>Prospective identification</a:t>
            </a:r>
            <a:r>
              <a:rPr lang="en-GB" sz="2000">
                <a:effectLst/>
                <a:latin typeface="Montserrat" panose="00000500000000000000" pitchFamily="2" charset="0"/>
                <a:ea typeface="Times New Roman" panose="02020603050405020304" pitchFamily="18" charset="0"/>
                <a:cs typeface="Times New Roman" panose="02020603050405020304" pitchFamily="18" charset="0"/>
              </a:rPr>
              <a:t> of patients with dementia (total sample)</a:t>
            </a:r>
            <a:endParaRPr lang="en-GB" sz="2000">
              <a:effectLst/>
              <a:latin typeface="Verdana" panose="020B0604030504040204" pitchFamily="34" charset="0"/>
              <a:ea typeface="Times New Roman" panose="02020603050405020304" pitchFamily="18" charset="0"/>
              <a:cs typeface="Times New Roman" panose="02020603050405020304" pitchFamily="18" charset="0"/>
            </a:endParaRPr>
          </a:p>
          <a:p>
            <a:pPr marL="342900" lvl="0" indent="-342900">
              <a:buClr>
                <a:srgbClr val="666666"/>
              </a:buClr>
              <a:buFont typeface="Symbol" panose="05050102010706020507" pitchFamily="18" charset="2"/>
              <a:buChar char=""/>
            </a:pPr>
            <a:r>
              <a:rPr lang="en-GB" sz="2000">
                <a:effectLst/>
                <a:latin typeface="Montserrat" panose="00000500000000000000" pitchFamily="2" charset="0"/>
                <a:ea typeface="Times New Roman" panose="02020603050405020304" pitchFamily="18" charset="0"/>
                <a:cs typeface="Times New Roman" panose="02020603050405020304" pitchFamily="18" charset="0"/>
              </a:rPr>
              <a:t>New </a:t>
            </a:r>
            <a:r>
              <a:rPr lang="en-GB" sz="2000" b="1">
                <a:effectLst/>
                <a:latin typeface="Montserrat" panose="00000500000000000000" pitchFamily="2" charset="0"/>
                <a:ea typeface="Times New Roman" panose="02020603050405020304" pitchFamily="18" charset="0"/>
                <a:cs typeface="Times New Roman" panose="02020603050405020304" pitchFamily="18" charset="0"/>
              </a:rPr>
              <a:t>patient-level audit measures</a:t>
            </a:r>
            <a:r>
              <a:rPr lang="en-GB" sz="2000">
                <a:effectLst/>
                <a:latin typeface="Montserrat" panose="00000500000000000000" pitchFamily="2" charset="0"/>
                <a:ea typeface="Times New Roman" panose="02020603050405020304" pitchFamily="18" charset="0"/>
                <a:cs typeface="Times New Roman" panose="02020603050405020304" pitchFamily="18" charset="0"/>
              </a:rPr>
              <a:t> (reduced data set focussing on key measures)</a:t>
            </a:r>
            <a:endParaRPr lang="en-GB" sz="2000">
              <a:effectLst/>
              <a:latin typeface="Verdana" panose="020B0604030504040204" pitchFamily="34" charset="0"/>
              <a:ea typeface="Times New Roman" panose="02020603050405020304" pitchFamily="18" charset="0"/>
              <a:cs typeface="Times New Roman" panose="02020603050405020304" pitchFamily="18" charset="0"/>
            </a:endParaRPr>
          </a:p>
          <a:p>
            <a:pPr marL="342900" lvl="0" indent="-342900">
              <a:buClr>
                <a:srgbClr val="666666"/>
              </a:buClr>
              <a:buFont typeface="Symbol" panose="05050102010706020507" pitchFamily="18" charset="2"/>
              <a:buChar char=""/>
            </a:pPr>
            <a:r>
              <a:rPr lang="en-GB" sz="2000" b="1">
                <a:effectLst/>
                <a:latin typeface="Montserrat" panose="00000500000000000000" pitchFamily="2" charset="0"/>
                <a:ea typeface="Times New Roman" panose="02020603050405020304" pitchFamily="18" charset="0"/>
                <a:cs typeface="Times New Roman" panose="02020603050405020304" pitchFamily="18" charset="0"/>
              </a:rPr>
              <a:t>Annual Dementia Statement</a:t>
            </a:r>
            <a:r>
              <a:rPr lang="en-GB" sz="2000">
                <a:effectLst/>
                <a:latin typeface="Montserrat" panose="00000500000000000000" pitchFamily="2" charset="0"/>
                <a:ea typeface="Times New Roman" panose="02020603050405020304" pitchFamily="18" charset="0"/>
                <a:cs typeface="Times New Roman" panose="02020603050405020304" pitchFamily="18" charset="0"/>
              </a:rPr>
              <a:t> (key organisational information building into a series of statements about the hospital’s approach to care)</a:t>
            </a:r>
            <a:endParaRPr lang="en-GB" sz="2000">
              <a:effectLst/>
              <a:latin typeface="Verdana" panose="020B0604030504040204" pitchFamily="34" charset="0"/>
              <a:ea typeface="Times New Roman" panose="02020603050405020304" pitchFamily="18" charset="0"/>
              <a:cs typeface="Times New Roman" panose="02020603050405020304" pitchFamily="18" charset="0"/>
            </a:endParaRPr>
          </a:p>
          <a:p>
            <a:pPr marL="342900" lvl="0" indent="-342900">
              <a:buClr>
                <a:srgbClr val="666666"/>
              </a:buClr>
              <a:buFont typeface="Symbol" panose="05050102010706020507" pitchFamily="18" charset="2"/>
              <a:buChar char=""/>
            </a:pPr>
            <a:r>
              <a:rPr lang="en-GB" sz="2000" b="1">
                <a:effectLst/>
                <a:latin typeface="Montserrat" panose="00000500000000000000" pitchFamily="2" charset="0"/>
                <a:ea typeface="Times New Roman" panose="02020603050405020304" pitchFamily="18" charset="0"/>
                <a:cs typeface="Times New Roman" panose="02020603050405020304" pitchFamily="18" charset="0"/>
              </a:rPr>
              <a:t>Patient feedback</a:t>
            </a:r>
            <a:r>
              <a:rPr lang="en-GB" sz="2000">
                <a:effectLst/>
                <a:latin typeface="Montserrat" panose="00000500000000000000" pitchFamily="2" charset="0"/>
                <a:ea typeface="Times New Roman" panose="02020603050405020304" pitchFamily="18" charset="0"/>
                <a:cs typeface="Times New Roman" panose="02020603050405020304" pitchFamily="18" charset="0"/>
              </a:rPr>
              <a:t> (collected using a newly developed flexible tool, based on feedback from people with dementia about care experience and question format)</a:t>
            </a:r>
          </a:p>
          <a:p>
            <a:pPr marL="342900" lvl="0" indent="-342900">
              <a:buClr>
                <a:srgbClr val="666666"/>
              </a:buClr>
              <a:buFont typeface="Symbol" panose="05050102010706020507" pitchFamily="18" charset="2"/>
              <a:buChar char=""/>
            </a:pPr>
            <a:r>
              <a:rPr lang="en-GB" sz="2000" b="1">
                <a:effectLst/>
                <a:latin typeface="Verdana" panose="020B0604030504040204" pitchFamily="34" charset="0"/>
                <a:ea typeface="Times New Roman" panose="02020603050405020304" pitchFamily="18" charset="0"/>
                <a:cs typeface="Times New Roman" panose="02020603050405020304" pitchFamily="18" charset="0"/>
              </a:rPr>
              <a:t>Carer questionnaire</a:t>
            </a:r>
          </a:p>
          <a:p>
            <a:endParaRPr lang="en-US">
              <a:solidFill>
                <a:srgbClr val="000000"/>
              </a:solidFill>
            </a:endParaRPr>
          </a:p>
          <a:p>
            <a:r>
              <a:rPr lang="en-US" sz="1900" i="1">
                <a:solidFill>
                  <a:srgbClr val="000000"/>
                </a:solidFill>
                <a:latin typeface="Montserrat" panose="00000500000000000000" pitchFamily="2" charset="0"/>
              </a:rPr>
              <a:t>As in previous rounds, this is not a one person job</a:t>
            </a:r>
          </a:p>
          <a:p>
            <a:r>
              <a:rPr lang="en-US" sz="1900" i="1">
                <a:solidFill>
                  <a:srgbClr val="000000"/>
                </a:solidFill>
                <a:latin typeface="Montserrat" panose="00000500000000000000" pitchFamily="2" charset="0"/>
              </a:rPr>
              <a:t>The Dementia Lead/ Team will need high level support from Chief Nurse/ MO and from colleagues to assist: Informatics department, administrative staff, junior doctors, ward managers, Patient and Public Engagement leads</a:t>
            </a:r>
          </a:p>
          <a:p>
            <a:pPr marL="0" indent="0">
              <a:buNone/>
            </a:pPr>
            <a:endParaRPr lang="en-US" b="0" i="0">
              <a:solidFill>
                <a:srgbClr val="000000"/>
              </a:solidFill>
              <a:effectLst/>
            </a:endParaRPr>
          </a:p>
        </p:txBody>
      </p:sp>
    </p:spTree>
    <p:extLst>
      <p:ext uri="{BB962C8B-B14F-4D97-AF65-F5344CB8AC3E}">
        <p14:creationId xmlns:p14="http://schemas.microsoft.com/office/powerpoint/2010/main" val="3267339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8AD92-9CF2-445B-89EC-9E064AB81703}"/>
              </a:ext>
            </a:extLst>
          </p:cNvPr>
          <p:cNvSpPr>
            <a:spLocks noGrp="1"/>
          </p:cNvSpPr>
          <p:nvPr>
            <p:ph type="title"/>
          </p:nvPr>
        </p:nvSpPr>
        <p:spPr>
          <a:xfrm>
            <a:off x="838200" y="365126"/>
            <a:ext cx="10515600" cy="775698"/>
          </a:xfrm>
        </p:spPr>
        <p:txBody>
          <a:bodyPr>
            <a:normAutofit/>
          </a:bodyPr>
          <a:lstStyle/>
          <a:p>
            <a:pPr algn="ctr"/>
            <a:r>
              <a:rPr lang="en-US" sz="3600">
                <a:latin typeface="Montserrat SemiBold" panose="00000700000000000000" pitchFamily="2" charset="0"/>
              </a:rPr>
              <a:t>Piloting changes to the audit</a:t>
            </a:r>
            <a:endParaRPr lang="en-GB" sz="3600">
              <a:latin typeface="Montserrat SemiBold" panose="00000700000000000000" pitchFamily="2" charset="0"/>
            </a:endParaRPr>
          </a:p>
        </p:txBody>
      </p:sp>
      <p:sp>
        <p:nvSpPr>
          <p:cNvPr id="3" name="Content Placeholder 2">
            <a:extLst>
              <a:ext uri="{FF2B5EF4-FFF2-40B4-BE49-F238E27FC236}">
                <a16:creationId xmlns:a16="http://schemas.microsoft.com/office/drawing/2014/main" id="{47E0A65F-355C-4F15-BE4C-02F9520A8BEE}"/>
              </a:ext>
            </a:extLst>
          </p:cNvPr>
          <p:cNvSpPr>
            <a:spLocks noGrp="1"/>
          </p:cNvSpPr>
          <p:nvPr>
            <p:ph idx="1"/>
          </p:nvPr>
        </p:nvSpPr>
        <p:spPr>
          <a:xfrm>
            <a:off x="838200" y="1634036"/>
            <a:ext cx="10515600" cy="4351338"/>
          </a:xfrm>
        </p:spPr>
        <p:txBody>
          <a:bodyPr vert="horz" lIns="91440" tIns="45720" rIns="91440" bIns="45720" rtlCol="0" anchor="t">
            <a:normAutofit/>
          </a:bodyPr>
          <a:lstStyle/>
          <a:p>
            <a:endParaRPr lang="en-US">
              <a:solidFill>
                <a:srgbClr val="5C6F55"/>
              </a:solidFill>
              <a:cs typeface="Calibri"/>
            </a:endParaRPr>
          </a:p>
          <a:p>
            <a:endParaRPr lang="en-US">
              <a:solidFill>
                <a:srgbClr val="000000"/>
              </a:solidFill>
            </a:endParaRPr>
          </a:p>
          <a:p>
            <a:endParaRPr lang="en-US" b="0" i="0">
              <a:solidFill>
                <a:srgbClr val="000000"/>
              </a:solidFill>
              <a:effectLst/>
            </a:endParaRPr>
          </a:p>
        </p:txBody>
      </p:sp>
      <p:sp>
        <p:nvSpPr>
          <p:cNvPr id="4" name="Content Placeholder 2">
            <a:extLst>
              <a:ext uri="{FF2B5EF4-FFF2-40B4-BE49-F238E27FC236}">
                <a16:creationId xmlns:a16="http://schemas.microsoft.com/office/drawing/2014/main" id="{72FD0B2E-F27A-4CD6-AFF7-78EBCD3F01F2}"/>
              </a:ext>
            </a:extLst>
          </p:cNvPr>
          <p:cNvSpPr txBox="1">
            <a:spLocks/>
          </p:cNvSpPr>
          <p:nvPr/>
        </p:nvSpPr>
        <p:spPr>
          <a:xfrm>
            <a:off x="551793" y="1277008"/>
            <a:ext cx="11177751" cy="4981902"/>
          </a:xfrm>
          <a:prstGeom prst="rect">
            <a:avLst/>
          </a:prstGeom>
        </p:spPr>
        <p:txBody>
          <a:bodyPr vert="horz" lIns="91440" tIns="45720" rIns="91440" bIns="45720" rtlCol="0" anchor="t">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4200">
                <a:solidFill>
                  <a:srgbClr val="066D8F"/>
                </a:solidFill>
                <a:latin typeface="Montserrat" panose="00000500000000000000" pitchFamily="2" charset="0"/>
              </a:rPr>
              <a:t>In </a:t>
            </a:r>
            <a:r>
              <a:rPr lang="en-US" sz="4200">
                <a:solidFill>
                  <a:srgbClr val="066D8F"/>
                </a:solidFill>
                <a:latin typeface="Montserrat" panose="00000500000000000000" pitchFamily="2" charset="0"/>
              </a:rPr>
              <a:t>4 previous rounds of NAD, patient notes sampling was done using ICD10 codes</a:t>
            </a:r>
          </a:p>
          <a:p>
            <a:pPr lvl="1"/>
            <a:r>
              <a:rPr lang="en-US" sz="3400">
                <a:latin typeface="Montserrat" panose="00000500000000000000" pitchFamily="2" charset="0"/>
              </a:rPr>
              <a:t>These are applied post discharge, which can take 1-3 months, and sometimes longer</a:t>
            </a:r>
          </a:p>
          <a:p>
            <a:pPr lvl="1"/>
            <a:r>
              <a:rPr lang="en-US" sz="3400">
                <a:latin typeface="Montserrat" panose="00000500000000000000" pitchFamily="2" charset="0"/>
              </a:rPr>
              <a:t>Leads to significant time lag between patient admission and receiving any reporting</a:t>
            </a:r>
          </a:p>
          <a:p>
            <a:endParaRPr lang="en-US" sz="4200">
              <a:solidFill>
                <a:srgbClr val="000000"/>
              </a:solidFill>
              <a:latin typeface="Montserrat" panose="00000500000000000000" pitchFamily="2" charset="0"/>
            </a:endParaRPr>
          </a:p>
          <a:p>
            <a:pPr marL="0" indent="0">
              <a:buNone/>
            </a:pPr>
            <a:r>
              <a:rPr lang="en-US" sz="4200">
                <a:solidFill>
                  <a:srgbClr val="066D8F"/>
                </a:solidFill>
                <a:latin typeface="Montserrat" panose="00000500000000000000" pitchFamily="2" charset="0"/>
              </a:rPr>
              <a:t>Key aim for next round of audit is a greater QI focus</a:t>
            </a:r>
          </a:p>
          <a:p>
            <a:pPr lvl="1"/>
            <a:r>
              <a:rPr lang="en-GB" sz="3400">
                <a:solidFill>
                  <a:srgbClr val="000000"/>
                </a:solidFill>
                <a:latin typeface="Montserrat" panose="00000500000000000000" pitchFamily="2" charset="0"/>
                <a:cs typeface="Calibri"/>
              </a:rPr>
              <a:t>More frequent and timely reporting</a:t>
            </a:r>
          </a:p>
          <a:p>
            <a:pPr lvl="1"/>
            <a:r>
              <a:rPr lang="en-GB" sz="3400">
                <a:solidFill>
                  <a:srgbClr val="000000"/>
                </a:solidFill>
                <a:latin typeface="Montserrat" panose="00000500000000000000" pitchFamily="2" charset="0"/>
                <a:cs typeface="Calibri"/>
              </a:rPr>
              <a:t>Rapid feedback of performance to identify and address issues outside of formal reporting</a:t>
            </a:r>
          </a:p>
          <a:p>
            <a:pPr lvl="1"/>
            <a:r>
              <a:rPr lang="en-GB" sz="3400">
                <a:solidFill>
                  <a:srgbClr val="000000"/>
                </a:solidFill>
                <a:latin typeface="Montserrat" panose="00000500000000000000" pitchFamily="2" charset="0"/>
                <a:cs typeface="Calibri"/>
              </a:rPr>
              <a:t>Better integration with QI techniques and ability to evaluate their effectiveness throughout the audit</a:t>
            </a:r>
          </a:p>
          <a:p>
            <a:pPr marL="0" indent="0">
              <a:buNone/>
            </a:pPr>
            <a:endParaRPr lang="en-US" sz="4200">
              <a:solidFill>
                <a:srgbClr val="5A6A66"/>
              </a:solidFill>
              <a:latin typeface="Montserrat" panose="00000500000000000000" pitchFamily="2" charset="0"/>
              <a:cs typeface="Calibri"/>
            </a:endParaRPr>
          </a:p>
          <a:p>
            <a:pPr marL="0" indent="0">
              <a:buNone/>
            </a:pPr>
            <a:r>
              <a:rPr lang="en-US" sz="4200">
                <a:solidFill>
                  <a:srgbClr val="066D8F"/>
                </a:solidFill>
                <a:latin typeface="Montserrat" panose="00000500000000000000" pitchFamily="2" charset="0"/>
                <a:cs typeface="Calibri"/>
              </a:rPr>
              <a:t>2-part pilot:</a:t>
            </a:r>
          </a:p>
          <a:p>
            <a:pPr lvl="1"/>
            <a:r>
              <a:rPr lang="en-US" sz="4200">
                <a:solidFill>
                  <a:srgbClr val="000000"/>
                </a:solidFill>
                <a:latin typeface="Montserrat" panose="00000500000000000000" pitchFamily="2" charset="0"/>
                <a:cs typeface="Calibri"/>
              </a:rPr>
              <a:t>Prospective ID – is this possible? Multiple methods are in use.  What sort of sample do you get?</a:t>
            </a:r>
          </a:p>
          <a:p>
            <a:pPr lvl="1"/>
            <a:r>
              <a:rPr lang="en-US" sz="4200">
                <a:solidFill>
                  <a:srgbClr val="000000"/>
                </a:solidFill>
                <a:latin typeface="Montserrat" panose="00000500000000000000" pitchFamily="2" charset="0"/>
                <a:cs typeface="Calibri"/>
              </a:rPr>
              <a:t>Curtailed and focused data set, new data platform</a:t>
            </a:r>
          </a:p>
          <a:p>
            <a:pPr lvl="1"/>
            <a:r>
              <a:rPr lang="en-US" sz="4200">
                <a:solidFill>
                  <a:srgbClr val="000000"/>
                </a:solidFill>
                <a:latin typeface="Montserrat" panose="00000500000000000000" pitchFamily="2" charset="0"/>
                <a:cs typeface="Calibri"/>
              </a:rPr>
              <a:t>Working with 20 sites</a:t>
            </a:r>
          </a:p>
          <a:p>
            <a:endParaRPr lang="en-US">
              <a:solidFill>
                <a:srgbClr val="000000"/>
              </a:solidFill>
            </a:endParaRPr>
          </a:p>
          <a:p>
            <a:endParaRPr lang="en-US">
              <a:solidFill>
                <a:srgbClr val="000000"/>
              </a:solidFill>
            </a:endParaRPr>
          </a:p>
        </p:txBody>
      </p:sp>
    </p:spTree>
    <p:extLst>
      <p:ext uri="{BB962C8B-B14F-4D97-AF65-F5344CB8AC3E}">
        <p14:creationId xmlns:p14="http://schemas.microsoft.com/office/powerpoint/2010/main" val="214693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6AE65B92-6C3E-47B3-A9A9-0B8C5DA6AECD}"/>
              </a:ext>
            </a:extLst>
          </p:cNvPr>
          <p:cNvSpPr>
            <a:spLocks noGrp="1"/>
          </p:cNvSpPr>
          <p:nvPr>
            <p:ph idx="1"/>
          </p:nvPr>
        </p:nvSpPr>
        <p:spPr>
          <a:xfrm>
            <a:off x="8513378" y="1418897"/>
            <a:ext cx="3045373" cy="4351338"/>
          </a:xfrm>
        </p:spPr>
        <p:txBody>
          <a:bodyPr/>
          <a:lstStyle/>
          <a:p>
            <a:r>
              <a:rPr lang="en-GB">
                <a:latin typeface="Montserrat" panose="00000500000000000000" pitchFamily="2" charset="0"/>
              </a:rPr>
              <a:t>Pilot sites for main data collection phase</a:t>
            </a:r>
          </a:p>
          <a:p>
            <a:r>
              <a:rPr lang="en-GB">
                <a:latin typeface="Montserrat" panose="00000500000000000000" pitchFamily="2" charset="0"/>
              </a:rPr>
              <a:t>Given NAD many  hours of their time to pilot and provide feedback</a:t>
            </a:r>
          </a:p>
        </p:txBody>
      </p:sp>
      <p:graphicFrame>
        <p:nvGraphicFramePr>
          <p:cNvPr id="9" name="Object 8">
            <a:extLst>
              <a:ext uri="{FF2B5EF4-FFF2-40B4-BE49-F238E27FC236}">
                <a16:creationId xmlns:a16="http://schemas.microsoft.com/office/drawing/2014/main" id="{E96BE25D-A00D-4008-A826-777CE57C847A}"/>
              </a:ext>
            </a:extLst>
          </p:cNvPr>
          <p:cNvGraphicFramePr>
            <a:graphicFrameLocks noChangeAspect="1"/>
          </p:cNvGraphicFramePr>
          <p:nvPr>
            <p:extLst>
              <p:ext uri="{D42A27DB-BD31-4B8C-83A1-F6EECF244321}">
                <p14:modId xmlns:p14="http://schemas.microsoft.com/office/powerpoint/2010/main" val="1244581797"/>
              </p:ext>
            </p:extLst>
          </p:nvPr>
        </p:nvGraphicFramePr>
        <p:xfrm>
          <a:off x="357187" y="739774"/>
          <a:ext cx="7808031" cy="5661025"/>
        </p:xfrm>
        <a:graphic>
          <a:graphicData uri="http://schemas.openxmlformats.org/presentationml/2006/ole">
            <mc:AlternateContent xmlns:mc="http://schemas.openxmlformats.org/markup-compatibility/2006">
              <mc:Choice xmlns:v="urn:schemas-microsoft-com:vml" Requires="v">
                <p:oleObj spid="_x0000_s43009" name="Document" r:id="rId3" imgW="5767049" imgH="4453816" progId="Word.Document.12">
                  <p:embed/>
                </p:oleObj>
              </mc:Choice>
              <mc:Fallback>
                <p:oleObj name="Document" r:id="rId3" imgW="5767049" imgH="4453816" progId="Word.Document.12">
                  <p:embed/>
                  <p:pic>
                    <p:nvPicPr>
                      <p:cNvPr id="9" name="Object 8">
                        <a:extLst>
                          <a:ext uri="{FF2B5EF4-FFF2-40B4-BE49-F238E27FC236}">
                            <a16:creationId xmlns:a16="http://schemas.microsoft.com/office/drawing/2014/main" id="{E96BE25D-A00D-4008-A826-777CE57C847A}"/>
                          </a:ext>
                        </a:extLst>
                      </p:cNvPr>
                      <p:cNvPicPr/>
                      <p:nvPr/>
                    </p:nvPicPr>
                    <p:blipFill>
                      <a:blip r:embed="rId4"/>
                      <a:stretch>
                        <a:fillRect/>
                      </a:stretch>
                    </p:blipFill>
                    <p:spPr>
                      <a:xfrm>
                        <a:off x="357187" y="739774"/>
                        <a:ext cx="7808031" cy="5661025"/>
                      </a:xfrm>
                      <a:prstGeom prst="rect">
                        <a:avLst/>
                      </a:prstGeom>
                    </p:spPr>
                  </p:pic>
                </p:oleObj>
              </mc:Fallback>
            </mc:AlternateContent>
          </a:graphicData>
        </a:graphic>
      </p:graphicFrame>
    </p:spTree>
    <p:extLst>
      <p:ext uri="{BB962C8B-B14F-4D97-AF65-F5344CB8AC3E}">
        <p14:creationId xmlns:p14="http://schemas.microsoft.com/office/powerpoint/2010/main" val="22640017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55734-DD50-9A02-3593-6D44B9E40F54}"/>
              </a:ext>
            </a:extLst>
          </p:cNvPr>
          <p:cNvSpPr>
            <a:spLocks noGrp="1"/>
          </p:cNvSpPr>
          <p:nvPr>
            <p:ph type="ctrTitle"/>
          </p:nvPr>
        </p:nvSpPr>
        <p:spPr/>
        <p:txBody>
          <a:bodyPr/>
          <a:lstStyle/>
          <a:p>
            <a:r>
              <a:rPr lang="en-GB"/>
              <a:t>How did they get on?</a:t>
            </a:r>
          </a:p>
        </p:txBody>
      </p:sp>
      <p:sp>
        <p:nvSpPr>
          <p:cNvPr id="3" name="Subtitle 2">
            <a:extLst>
              <a:ext uri="{FF2B5EF4-FFF2-40B4-BE49-F238E27FC236}">
                <a16:creationId xmlns:a16="http://schemas.microsoft.com/office/drawing/2014/main" id="{FE5FF8C6-A19A-38A1-BF0B-E065C9D3BC16}"/>
              </a:ext>
            </a:extLst>
          </p:cNvPr>
          <p:cNvSpPr>
            <a:spLocks noGrp="1"/>
          </p:cNvSpPr>
          <p:nvPr>
            <p:ph type="subTitle" idx="1"/>
          </p:nvPr>
        </p:nvSpPr>
        <p:spPr/>
        <p:txBody>
          <a:bodyPr>
            <a:normAutofit lnSpcReduction="10000"/>
          </a:bodyPr>
          <a:lstStyle/>
          <a:p>
            <a:r>
              <a:rPr lang="en-GB"/>
              <a:t>2 groups of volunteers</a:t>
            </a:r>
          </a:p>
          <a:p>
            <a:r>
              <a:rPr lang="en-GB"/>
              <a:t>2 debriefing webinars</a:t>
            </a:r>
          </a:p>
          <a:p>
            <a:r>
              <a:rPr lang="en-GB"/>
              <a:t>Aggregation of anonymous feedback</a:t>
            </a:r>
          </a:p>
          <a:p>
            <a:r>
              <a:rPr lang="en-GB"/>
              <a:t>1 webinar to discuss recommendations </a:t>
            </a:r>
          </a:p>
        </p:txBody>
      </p:sp>
    </p:spTree>
    <p:extLst>
      <p:ext uri="{BB962C8B-B14F-4D97-AF65-F5344CB8AC3E}">
        <p14:creationId xmlns:p14="http://schemas.microsoft.com/office/powerpoint/2010/main" val="16735443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E7C3A-8D4C-45A6-F692-BA6ABAE22723}"/>
              </a:ext>
            </a:extLst>
          </p:cNvPr>
          <p:cNvSpPr>
            <a:spLocks noGrp="1"/>
          </p:cNvSpPr>
          <p:nvPr>
            <p:ph type="title"/>
          </p:nvPr>
        </p:nvSpPr>
        <p:spPr/>
        <p:txBody>
          <a:bodyPr/>
          <a:lstStyle/>
          <a:p>
            <a:r>
              <a:rPr lang="en-GB"/>
              <a:t>The challenges</a:t>
            </a:r>
          </a:p>
        </p:txBody>
      </p:sp>
      <p:sp>
        <p:nvSpPr>
          <p:cNvPr id="3" name="Content Placeholder 2">
            <a:extLst>
              <a:ext uri="{FF2B5EF4-FFF2-40B4-BE49-F238E27FC236}">
                <a16:creationId xmlns:a16="http://schemas.microsoft.com/office/drawing/2014/main" id="{FF5F78E2-79FD-18FE-6DB5-4E8F73754813}"/>
              </a:ext>
            </a:extLst>
          </p:cNvPr>
          <p:cNvSpPr>
            <a:spLocks noGrp="1"/>
          </p:cNvSpPr>
          <p:nvPr>
            <p:ph idx="1"/>
          </p:nvPr>
        </p:nvSpPr>
        <p:spPr/>
        <p:txBody>
          <a:bodyPr/>
          <a:lstStyle/>
          <a:p>
            <a:pPr marL="0" indent="0">
              <a:buNone/>
            </a:pPr>
            <a:r>
              <a:rPr lang="en-GB" sz="4000" b="1">
                <a:solidFill>
                  <a:srgbClr val="FF0000"/>
                </a:solidFill>
              </a:rPr>
              <a:t>The timing</a:t>
            </a:r>
          </a:p>
          <a:p>
            <a:pPr marL="0" indent="0">
              <a:buNone/>
            </a:pPr>
            <a:endParaRPr lang="en-GB"/>
          </a:p>
          <a:p>
            <a:pPr marL="514350" indent="-514350">
              <a:buFont typeface="+mj-lt"/>
              <a:buAutoNum type="arabicPeriod"/>
            </a:pPr>
            <a:r>
              <a:rPr lang="en-GB"/>
              <a:t>Identifying eligible patients</a:t>
            </a:r>
          </a:p>
          <a:p>
            <a:pPr marL="514350" indent="-514350">
              <a:buFont typeface="+mj-lt"/>
              <a:buAutoNum type="arabicPeriod"/>
            </a:pPr>
            <a:r>
              <a:rPr lang="en-GB"/>
              <a:t>Record keeping systems</a:t>
            </a:r>
          </a:p>
          <a:p>
            <a:pPr marL="514350" indent="-514350">
              <a:buFont typeface="+mj-lt"/>
              <a:buAutoNum type="arabicPeriod"/>
            </a:pPr>
            <a:r>
              <a:rPr lang="en-GB"/>
              <a:t>Data items</a:t>
            </a:r>
          </a:p>
          <a:p>
            <a:pPr marL="514350" indent="-514350">
              <a:buFont typeface="+mj-lt"/>
              <a:buAutoNum type="arabicPeriod"/>
            </a:pPr>
            <a:r>
              <a:rPr lang="en-GB"/>
              <a:t>Specialist input</a:t>
            </a:r>
          </a:p>
          <a:p>
            <a:pPr marL="514350" indent="-514350">
              <a:buFont typeface="+mj-lt"/>
              <a:buAutoNum type="arabicPeriod"/>
            </a:pPr>
            <a:r>
              <a:rPr lang="en-GB"/>
              <a:t>Sample size</a:t>
            </a:r>
          </a:p>
          <a:p>
            <a:pPr marL="514350" indent="-514350">
              <a:buFont typeface="+mj-lt"/>
              <a:buAutoNum type="arabicPeriod"/>
            </a:pPr>
            <a:r>
              <a:rPr lang="en-GB"/>
              <a:t>‘Real-time’ measurement</a:t>
            </a:r>
          </a:p>
        </p:txBody>
      </p:sp>
    </p:spTree>
    <p:extLst>
      <p:ext uri="{BB962C8B-B14F-4D97-AF65-F5344CB8AC3E}">
        <p14:creationId xmlns:p14="http://schemas.microsoft.com/office/powerpoint/2010/main" val="603535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9400C-BC55-49FB-BDDE-50CD4E913C48}"/>
              </a:ext>
            </a:extLst>
          </p:cNvPr>
          <p:cNvSpPr>
            <a:spLocks noGrp="1"/>
          </p:cNvSpPr>
          <p:nvPr>
            <p:ph type="title"/>
          </p:nvPr>
        </p:nvSpPr>
        <p:spPr/>
        <p:txBody>
          <a:bodyPr>
            <a:normAutofit/>
          </a:bodyPr>
          <a:lstStyle/>
          <a:p>
            <a:pPr marL="742950" indent="-742950">
              <a:buFont typeface="+mj-lt"/>
              <a:buAutoNum type="arabicPeriod"/>
            </a:pPr>
            <a:r>
              <a:rPr lang="en-GB" sz="3600">
                <a:latin typeface="Montserrat" panose="00000500000000000000" pitchFamily="2" charset="0"/>
              </a:rPr>
              <a:t>Identifying eligible patients</a:t>
            </a:r>
          </a:p>
        </p:txBody>
      </p:sp>
      <p:sp>
        <p:nvSpPr>
          <p:cNvPr id="3" name="Content Placeholder 2">
            <a:extLst>
              <a:ext uri="{FF2B5EF4-FFF2-40B4-BE49-F238E27FC236}">
                <a16:creationId xmlns:a16="http://schemas.microsoft.com/office/drawing/2014/main" id="{ABD616A1-E8E4-4A5A-B65B-CA868A32A9B6}"/>
              </a:ext>
            </a:extLst>
          </p:cNvPr>
          <p:cNvSpPr>
            <a:spLocks noGrp="1"/>
          </p:cNvSpPr>
          <p:nvPr>
            <p:ph idx="1"/>
          </p:nvPr>
        </p:nvSpPr>
        <p:spPr/>
        <p:txBody>
          <a:bodyPr>
            <a:normAutofit/>
          </a:bodyPr>
          <a:lstStyle/>
          <a:p>
            <a:pPr marL="0" indent="0">
              <a:buNone/>
            </a:pPr>
            <a:r>
              <a:rPr lang="en-GB" sz="1800">
                <a:effectLst/>
                <a:latin typeface="Montserrat" panose="00000500000000000000" pitchFamily="2" charset="0"/>
                <a:ea typeface="Calibri" panose="020F0502020204030204" pitchFamily="34" charset="0"/>
                <a:cs typeface="Times New Roman" panose="02020603050405020304" pitchFamily="18" charset="0"/>
              </a:rPr>
              <a:t>People with dementia are not immediately identified as such on their admission to hospital.  Case finding therefore has additional requirements to those in many other audits, where the diagnosis or the treatment pathway identifies patients for audit.  These can include: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800">
                <a:effectLst/>
                <a:latin typeface="Montserrat" panose="00000500000000000000" pitchFamily="2" charset="0"/>
                <a:ea typeface="Calibri" panose="020F0502020204030204" pitchFamily="34" charset="0"/>
                <a:cs typeface="Times New Roman" panose="02020603050405020304" pitchFamily="18" charset="0"/>
              </a:rPr>
              <a:t>electronic flagging, based on known diagnosis/ previous admission;</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800">
                <a:effectLst/>
                <a:latin typeface="Montserrat" panose="00000500000000000000" pitchFamily="2" charset="0"/>
                <a:ea typeface="Calibri" panose="020F0502020204030204" pitchFamily="34" charset="0"/>
                <a:cs typeface="Times New Roman" panose="02020603050405020304" pitchFamily="18" charset="0"/>
              </a:rPr>
              <a:t>history taken at admission;</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800">
                <a:effectLst/>
                <a:latin typeface="Montserrat" panose="00000500000000000000" pitchFamily="2" charset="0"/>
                <a:ea typeface="Calibri" panose="020F0502020204030204" pitchFamily="34" charset="0"/>
                <a:cs typeface="Times New Roman" panose="02020603050405020304" pitchFamily="18" charset="0"/>
              </a:rPr>
              <a:t>referral to a team once admitted;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800">
                <a:effectLst/>
                <a:latin typeface="Montserrat" panose="00000500000000000000" pitchFamily="2" charset="0"/>
                <a:ea typeface="Calibri" panose="020F0502020204030204" pitchFamily="34" charset="0"/>
                <a:cs typeface="Times New Roman" panose="02020603050405020304" pitchFamily="18" charset="0"/>
              </a:rPr>
              <a:t>assessment criteria applied to all in a certain age group or designated “frail”;</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800">
                <a:effectLst/>
                <a:latin typeface="Montserrat" panose="00000500000000000000" pitchFamily="2" charset="0"/>
                <a:ea typeface="Calibri" panose="020F0502020204030204" pitchFamily="34" charset="0"/>
                <a:cs typeface="Times New Roman" panose="02020603050405020304" pitchFamily="18" charset="0"/>
              </a:rPr>
              <a:t>review of records of medications or consultations with other services e.g. CMHTs, GPs, memory services;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800">
                <a:effectLst/>
                <a:latin typeface="Montserrat" panose="00000500000000000000" pitchFamily="2" charset="0"/>
                <a:ea typeface="Calibri" panose="020F0502020204030204" pitchFamily="34" charset="0"/>
                <a:cs typeface="Times New Roman" panose="02020603050405020304" pitchFamily="18" charset="0"/>
              </a:rPr>
              <a:t>discussions with families and carers.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201399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CPsych: Title slides">
  <a:themeElements>
    <a:clrScheme name="RCPsych">
      <a:dk1>
        <a:srgbClr val="000000"/>
      </a:dk1>
      <a:lt1>
        <a:srgbClr val="FFFFFF"/>
      </a:lt1>
      <a:dk2>
        <a:srgbClr val="00548E"/>
      </a:dk2>
      <a:lt2>
        <a:srgbClr val="E5EDF3"/>
      </a:lt2>
      <a:accent1>
        <a:srgbClr val="6A112F"/>
      </a:accent1>
      <a:accent2>
        <a:srgbClr val="5A116A"/>
      </a:accent2>
      <a:accent3>
        <a:srgbClr val="066D8E"/>
      </a:accent3>
      <a:accent4>
        <a:srgbClr val="F5A623"/>
      </a:accent4>
      <a:accent5>
        <a:srgbClr val="8EB624"/>
      </a:accent5>
      <a:accent6>
        <a:srgbClr val="666666"/>
      </a:accent6>
      <a:hlink>
        <a:srgbClr val="0083AF"/>
      </a:hlink>
      <a:folHlink>
        <a:srgbClr val="5A116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2 - block colour - 2021-04-27" id="{27A144BB-52DF-42AF-A8B2-62B12E63A745}" vid="{53FE6483-5F14-4B20-A850-DF2BE44EFF2E}"/>
    </a:ext>
  </a:extLst>
</a:theme>
</file>

<file path=ppt/theme/theme3.xml><?xml version="1.0" encoding="utf-8"?>
<a:theme xmlns:a="http://schemas.openxmlformats.org/drawingml/2006/main" name="RCPsych: general slides">
  <a:themeElements>
    <a:clrScheme name="RCPsych">
      <a:dk1>
        <a:srgbClr val="000000"/>
      </a:dk1>
      <a:lt1>
        <a:sysClr val="window" lastClr="FFFFFF"/>
      </a:lt1>
      <a:dk2>
        <a:srgbClr val="00548E"/>
      </a:dk2>
      <a:lt2>
        <a:srgbClr val="E5EDF3"/>
      </a:lt2>
      <a:accent1>
        <a:srgbClr val="6A112F"/>
      </a:accent1>
      <a:accent2>
        <a:srgbClr val="5A116A"/>
      </a:accent2>
      <a:accent3>
        <a:srgbClr val="066D8E"/>
      </a:accent3>
      <a:accent4>
        <a:srgbClr val="F5A623"/>
      </a:accent4>
      <a:accent5>
        <a:srgbClr val="8EB624"/>
      </a:accent5>
      <a:accent6>
        <a:srgbClr val="666666"/>
      </a:accent6>
      <a:hlink>
        <a:srgbClr val="0083AF"/>
      </a:hlink>
      <a:folHlink>
        <a:srgbClr val="5A116A"/>
      </a:folHlink>
    </a:clrScheme>
    <a:fontScheme name="RCPsych">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2 - block colour - 2021-04-27" id="{27A144BB-52DF-42AF-A8B2-62B12E63A745}" vid="{8F1843B7-5C77-456A-8BEA-8912F56F0A2C}"/>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03B0DDFB07AD24F9D59239BCC1E424D" ma:contentTypeVersion="14" ma:contentTypeDescription="Create a new document." ma:contentTypeScope="" ma:versionID="ebf2c4362037e79333473325ca3aa18b">
  <xsd:schema xmlns:xsd="http://www.w3.org/2001/XMLSchema" xmlns:xs="http://www.w3.org/2001/XMLSchema" xmlns:p="http://schemas.microsoft.com/office/2006/metadata/properties" xmlns:ns1="http://schemas.microsoft.com/sharepoint/v3" xmlns:ns2="b128ce41-6328-47e7-8906-6794cdd90a05" xmlns:ns3="1be06812-68c4-45d5-a053-4f8d92b3f83d" targetNamespace="http://schemas.microsoft.com/office/2006/metadata/properties" ma:root="true" ma:fieldsID="f59699b78d378adace4fea4ff1e8b265" ns1:_="" ns2:_="" ns3:_="">
    <xsd:import namespace="http://schemas.microsoft.com/sharepoint/v3"/>
    <xsd:import namespace="b128ce41-6328-47e7-8906-6794cdd90a05"/>
    <xsd:import namespace="1be06812-68c4-45d5-a053-4f8d92b3f83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1:_ip_UnifiedCompliancePolicyProperties" minOccurs="0"/>
                <xsd:element ref="ns1:_ip_UnifiedCompliancePolicyUIAc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128ce41-6328-47e7-8906-6794cdd90a0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be06812-68c4-45d5-a053-4f8d92b3f83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A805A33B-240D-42A7-9C28-5CE9805130A3}">
  <ds:schemaRefs>
    <ds:schemaRef ds:uri="1be06812-68c4-45d5-a053-4f8d92b3f83d"/>
    <ds:schemaRef ds:uri="b128ce41-6328-47e7-8906-6794cdd90a0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72CBC21-8579-45B3-818D-82DD9024CD09}">
  <ds:schemaRefs>
    <ds:schemaRef ds:uri="http://schemas.microsoft.com/sharepoint/v3/contenttype/forms"/>
  </ds:schemaRefs>
</ds:datastoreItem>
</file>

<file path=customXml/itemProps3.xml><?xml version="1.0" encoding="utf-8"?>
<ds:datastoreItem xmlns:ds="http://schemas.openxmlformats.org/officeDocument/2006/customXml" ds:itemID="{5554CA5F-3ABB-4A7C-A196-B98C8E8272F4}">
  <ds:schemaRefs>
    <ds:schemaRef ds:uri="1be06812-68c4-45d5-a053-4f8d92b3f83d"/>
    <ds:schemaRef ds:uri="b128ce41-6328-47e7-8906-6794cdd90a0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37</Slides>
  <Notes>6</Notes>
  <HiddenSlides>0</HiddenSlides>
  <ScaleCrop>false</ScaleCrop>
  <HeadingPairs>
    <vt:vector size="4" baseType="variant">
      <vt:variant>
        <vt:lpstr>Theme</vt:lpstr>
      </vt:variant>
      <vt:variant>
        <vt:i4>4</vt:i4>
      </vt:variant>
      <vt:variant>
        <vt:lpstr>Slide Titles</vt:lpstr>
      </vt:variant>
      <vt:variant>
        <vt:i4>37</vt:i4>
      </vt:variant>
    </vt:vector>
  </HeadingPairs>
  <TitlesOfParts>
    <vt:vector size="41" baseType="lpstr">
      <vt:lpstr>office theme</vt:lpstr>
      <vt:lpstr>RCPsych: Title slides</vt:lpstr>
      <vt:lpstr>RCPsych: general slides</vt:lpstr>
      <vt:lpstr>Office Theme</vt:lpstr>
      <vt:lpstr>The new extendable audit Information Webinar – National Audit of Dementia Round 5</vt:lpstr>
      <vt:lpstr>Agenda</vt:lpstr>
      <vt:lpstr>Housekeeping</vt:lpstr>
      <vt:lpstr>Next Round of Audit in general hospitals:  Content summary</vt:lpstr>
      <vt:lpstr>Piloting changes to the audit</vt:lpstr>
      <vt:lpstr>PowerPoint Presentation</vt:lpstr>
      <vt:lpstr>How did they get on?</vt:lpstr>
      <vt:lpstr>The challenges</vt:lpstr>
      <vt:lpstr>Identifying eligible patients</vt:lpstr>
      <vt:lpstr>Identifying eligible patients</vt:lpstr>
      <vt:lpstr>1. Identifying eligible patients: quotes from  pilot participants</vt:lpstr>
      <vt:lpstr>1. Identifying eligible patients: quotes from  pilot participants</vt:lpstr>
      <vt:lpstr>Record keeping systems</vt:lpstr>
      <vt:lpstr>Data items</vt:lpstr>
      <vt:lpstr>Data items</vt:lpstr>
      <vt:lpstr>Record keeping systems and data items: quotes from pilot participants</vt:lpstr>
      <vt:lpstr>Specialist input</vt:lpstr>
      <vt:lpstr>Sample size</vt:lpstr>
      <vt:lpstr>Sample size: reflections and suggestions</vt:lpstr>
      <vt:lpstr>Real-time measurement</vt:lpstr>
      <vt:lpstr>Summary</vt:lpstr>
      <vt:lpstr>Summary</vt:lpstr>
      <vt:lpstr>The ‘new look’ audit: extendable with flexibility</vt:lpstr>
      <vt:lpstr>PowerPoint Presentation</vt:lpstr>
      <vt:lpstr>PowerPoint Presentation</vt:lpstr>
      <vt:lpstr>PowerPoint Presentation</vt:lpstr>
      <vt:lpstr>Casenote dataset</vt:lpstr>
      <vt:lpstr>PowerPoint Presentation</vt:lpstr>
      <vt:lpstr>PowerPoint Presentation</vt:lpstr>
      <vt:lpstr>PowerPoint Presentation</vt:lpstr>
      <vt:lpstr>Annual Dementia Statement</vt:lpstr>
      <vt:lpstr>Patient feedback tool</vt:lpstr>
      <vt:lpstr>Carer questionnaire</vt:lpstr>
      <vt:lpstr>PowerPoint Presentation</vt:lpstr>
      <vt:lpstr>Feedback</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Chloe Hood</dc:creator>
  <cp:revision>1</cp:revision>
  <dcterms:created xsi:type="dcterms:W3CDTF">2021-10-05T12:58:41Z</dcterms:created>
  <dcterms:modified xsi:type="dcterms:W3CDTF">2022-07-08T09:53:26Z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d238a98-5de3-4afa-b492-e6339810853c_Enabled">
    <vt:lpwstr>True</vt:lpwstr>
  </property>
  <property fmtid="{D5CDD505-2E9C-101B-9397-08002B2CF9AE}" pid="3" name="MSIP_Label_bd238a98-5de3-4afa-b492-e6339810853c_SiteId">
    <vt:lpwstr>75aac48a-29ab-4230-adac-69d3e7ed3e77</vt:lpwstr>
  </property>
  <property fmtid="{D5CDD505-2E9C-101B-9397-08002B2CF9AE}" pid="4" name="MSIP_Label_bd238a98-5de3-4afa-b492-e6339810853c_Owner">
    <vt:lpwstr>Chloe.Hood@rcpsych.ac.uk</vt:lpwstr>
  </property>
  <property fmtid="{D5CDD505-2E9C-101B-9397-08002B2CF9AE}" pid="5" name="MSIP_Label_bd238a98-5de3-4afa-b492-e6339810853c_SetDate">
    <vt:lpwstr>2021-10-05T17:21:59.2405331Z</vt:lpwstr>
  </property>
  <property fmtid="{D5CDD505-2E9C-101B-9397-08002B2CF9AE}" pid="6" name="MSIP_Label_bd238a98-5de3-4afa-b492-e6339810853c_Name">
    <vt:lpwstr>General</vt:lpwstr>
  </property>
  <property fmtid="{D5CDD505-2E9C-101B-9397-08002B2CF9AE}" pid="7" name="MSIP_Label_bd238a98-5de3-4afa-b492-e6339810853c_Application">
    <vt:lpwstr>Microsoft Azure Information Protection</vt:lpwstr>
  </property>
  <property fmtid="{D5CDD505-2E9C-101B-9397-08002B2CF9AE}" pid="8" name="MSIP_Label_bd238a98-5de3-4afa-b492-e6339810853c_ActionId">
    <vt:lpwstr>a176965f-ecd7-47eb-85a5-b44f686d9b1e</vt:lpwstr>
  </property>
  <property fmtid="{D5CDD505-2E9C-101B-9397-08002B2CF9AE}" pid="9" name="MSIP_Label_bd238a98-5de3-4afa-b492-e6339810853c_Extended_MSFT_Method">
    <vt:lpwstr>Automatic</vt:lpwstr>
  </property>
  <property fmtid="{D5CDD505-2E9C-101B-9397-08002B2CF9AE}" pid="10" name="Sensitivity">
    <vt:lpwstr>General</vt:lpwstr>
  </property>
  <property fmtid="{D5CDD505-2E9C-101B-9397-08002B2CF9AE}" pid="11" name="ContentTypeId">
    <vt:lpwstr>0x010100A03B0DDFB07AD24F9D59239BCC1E424D</vt:lpwstr>
  </property>
</Properties>
</file>