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79"/>
  </p:notesMasterIdLst>
  <p:sldIdLst>
    <p:sldId id="257" r:id="rId5"/>
    <p:sldId id="12622" r:id="rId6"/>
    <p:sldId id="261" r:id="rId7"/>
    <p:sldId id="259" r:id="rId8"/>
    <p:sldId id="260" r:id="rId9"/>
    <p:sldId id="262" r:id="rId10"/>
    <p:sldId id="264" r:id="rId11"/>
    <p:sldId id="265" r:id="rId12"/>
    <p:sldId id="263" r:id="rId13"/>
    <p:sldId id="266" r:id="rId14"/>
    <p:sldId id="1297" r:id="rId15"/>
    <p:sldId id="1271" r:id="rId16"/>
    <p:sldId id="1270" r:id="rId17"/>
    <p:sldId id="1269" r:id="rId18"/>
    <p:sldId id="1268" r:id="rId19"/>
    <p:sldId id="1267" r:id="rId20"/>
    <p:sldId id="1266" r:id="rId21"/>
    <p:sldId id="1265" r:id="rId22"/>
    <p:sldId id="268" r:id="rId23"/>
    <p:sldId id="269" r:id="rId24"/>
    <p:sldId id="12613" r:id="rId25"/>
    <p:sldId id="12614" r:id="rId26"/>
    <p:sldId id="12615" r:id="rId27"/>
    <p:sldId id="12616" r:id="rId28"/>
    <p:sldId id="12617" r:id="rId29"/>
    <p:sldId id="12618" r:id="rId30"/>
    <p:sldId id="12619" r:id="rId31"/>
    <p:sldId id="256" r:id="rId32"/>
    <p:sldId id="271" r:id="rId33"/>
    <p:sldId id="258" r:id="rId34"/>
    <p:sldId id="272" r:id="rId35"/>
    <p:sldId id="273" r:id="rId36"/>
    <p:sldId id="274" r:id="rId37"/>
    <p:sldId id="275" r:id="rId38"/>
    <p:sldId id="276" r:id="rId39"/>
    <p:sldId id="277" r:id="rId40"/>
    <p:sldId id="278" r:id="rId41"/>
    <p:sldId id="1296" r:id="rId42"/>
    <p:sldId id="281" r:id="rId43"/>
    <p:sldId id="1295" r:id="rId44"/>
    <p:sldId id="1294" r:id="rId45"/>
    <p:sldId id="1272" r:id="rId46"/>
    <p:sldId id="1274" r:id="rId47"/>
    <p:sldId id="1273" r:id="rId48"/>
    <p:sldId id="1275" r:id="rId49"/>
    <p:sldId id="1276" r:id="rId50"/>
    <p:sldId id="12607" r:id="rId51"/>
    <p:sldId id="12608" r:id="rId52"/>
    <p:sldId id="12609" r:id="rId53"/>
    <p:sldId id="1279" r:id="rId54"/>
    <p:sldId id="1280" r:id="rId55"/>
    <p:sldId id="1288" r:id="rId56"/>
    <p:sldId id="1299" r:id="rId57"/>
    <p:sldId id="1300" r:id="rId58"/>
    <p:sldId id="1301" r:id="rId59"/>
    <p:sldId id="12610" r:id="rId60"/>
    <p:sldId id="12581" r:id="rId61"/>
    <p:sldId id="12580" r:id="rId62"/>
    <p:sldId id="12600" r:id="rId63"/>
    <p:sldId id="12598" r:id="rId64"/>
    <p:sldId id="12599" r:id="rId65"/>
    <p:sldId id="12603" r:id="rId66"/>
    <p:sldId id="12604" r:id="rId67"/>
    <p:sldId id="12605" r:id="rId68"/>
    <p:sldId id="12606" r:id="rId69"/>
    <p:sldId id="1282" r:id="rId70"/>
    <p:sldId id="1286" r:id="rId71"/>
    <p:sldId id="1290" r:id="rId72"/>
    <p:sldId id="1287" r:id="rId73"/>
    <p:sldId id="12611" r:id="rId74"/>
    <p:sldId id="12612" r:id="rId75"/>
    <p:sldId id="12620" r:id="rId76"/>
    <p:sldId id="12621" r:id="rId77"/>
    <p:sldId id="1285"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71C949-30FB-4D3B-8DF1-CDE1DCB6D5C6}" v="2" dt="2024-04-04T14:26:41.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3" d="100"/>
          <a:sy n="153" d="100"/>
        </p:scale>
        <p:origin x="208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TNS</c:v>
          </c:tx>
          <c:spPr>
            <a:solidFill>
              <a:srgbClr val="8DB624"/>
            </a:solidFill>
            <a:ln>
              <a:noFill/>
            </a:ln>
            <a:effectLst/>
          </c:spPr>
          <c:invertIfNegative val="0"/>
          <c:dLbls>
            <c:spPr>
              <a:solidFill>
                <a:schemeClr val="lt1"/>
              </a:solidFill>
              <a:ln>
                <a:solidFill>
                  <a:schemeClr val="tx1"/>
                </a:solidFill>
              </a:ln>
              <a:effectLst/>
            </c:spPr>
            <c:txPr>
              <a:bodyPr rot="0" spcFirstLastPara="1" vertOverflow="clip" horzOverflow="clip" vert="horz" wrap="square" lIns="36576" tIns="18288" rIns="36576" bIns="18288" anchor="ctr" anchorCtr="1">
                <a:spAutoFit/>
              </a:bodyPr>
              <a:lstStyle/>
              <a:p>
                <a:pPr>
                  <a:defRPr sz="800" b="1" i="0" u="none" strike="noStrike" kern="1200" baseline="0">
                    <a:solidFill>
                      <a:sysClr val="windowText" lastClr="000000"/>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Abbey Pain Scale</c:v>
                </c:pt>
                <c:pt idx="1">
                  <c:v>PAINAID</c:v>
                </c:pt>
                <c:pt idx="2">
                  <c:v>CNPI</c:v>
                </c:pt>
                <c:pt idx="3">
                  <c:v>Question only</c:v>
                </c:pt>
                <c:pt idx="4">
                  <c:v>Other</c:v>
                </c:pt>
                <c:pt idx="5">
                  <c:v>Any pain assessment</c:v>
                </c:pt>
              </c:strCache>
            </c:strRef>
          </c:cat>
          <c:val>
            <c:numRef>
              <c:f>Sheet1!$B$2:$B$7</c:f>
              <c:numCache>
                <c:formatCode>0%</c:formatCode>
                <c:ptCount val="6"/>
                <c:pt idx="0">
                  <c:v>0.1</c:v>
                </c:pt>
                <c:pt idx="1">
                  <c:v>0.01</c:v>
                </c:pt>
                <c:pt idx="2">
                  <c:v>0.01</c:v>
                </c:pt>
                <c:pt idx="3">
                  <c:v>0.61</c:v>
                </c:pt>
                <c:pt idx="4">
                  <c:v>0.27</c:v>
                </c:pt>
                <c:pt idx="5">
                  <c:v>0.92</c:v>
                </c:pt>
              </c:numCache>
            </c:numRef>
          </c:val>
          <c:extLst>
            <c:ext xmlns:c16="http://schemas.microsoft.com/office/drawing/2014/chart" uri="{C3380CC4-5D6E-409C-BE32-E72D297353CC}">
              <c16:uniqueId val="{00000000-598F-4924-AF55-9CF87B6B8A2C}"/>
            </c:ext>
          </c:extLst>
        </c:ser>
        <c:ser>
          <c:idx val="1"/>
          <c:order val="1"/>
          <c:tx>
            <c:v>RVWAE R5 %</c:v>
          </c:tx>
          <c:spPr>
            <a:solidFill>
              <a:srgbClr val="E2CFF1"/>
            </a:solidFill>
            <a:ln>
              <a:noFill/>
            </a:ln>
            <a:effectLst/>
          </c:spPr>
          <c:invertIfNegative val="0"/>
          <c:dLbls>
            <c:spPr>
              <a:solidFill>
                <a:schemeClr val="lt1"/>
              </a:solidFill>
              <a:ln>
                <a:solidFill>
                  <a:schemeClr val="tx1"/>
                </a:solidFill>
              </a:ln>
              <a:effectLst/>
            </c:spPr>
            <c:txPr>
              <a:bodyPr rot="0" spcFirstLastPara="1" vertOverflow="clip" horzOverflow="clip" vert="horz" wrap="square" lIns="36576" tIns="18288" rIns="36576" bIns="18288" anchor="ctr" anchorCtr="1">
                <a:spAutoFit/>
              </a:bodyPr>
              <a:lstStyle/>
              <a:p>
                <a:pPr>
                  <a:defRPr sz="800" b="1" i="0" u="none" strike="noStrike" kern="1200" baseline="0">
                    <a:solidFill>
                      <a:sysClr val="windowText" lastClr="000000"/>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Abbey Pain Scale</c:v>
                </c:pt>
                <c:pt idx="1">
                  <c:v>PAINAID</c:v>
                </c:pt>
                <c:pt idx="2">
                  <c:v>CNPI</c:v>
                </c:pt>
                <c:pt idx="3">
                  <c:v>Question only</c:v>
                </c:pt>
                <c:pt idx="4">
                  <c:v>Other</c:v>
                </c:pt>
                <c:pt idx="5">
                  <c:v>Any pain assessment</c:v>
                </c:pt>
              </c:strCache>
            </c:strRef>
          </c:cat>
          <c:val>
            <c:numRef>
              <c:f>Sheet1!$C$2:$C$7</c:f>
              <c:numCache>
                <c:formatCode>0%</c:formatCode>
                <c:ptCount val="6"/>
                <c:pt idx="0">
                  <c:v>0</c:v>
                </c:pt>
                <c:pt idx="1">
                  <c:v>0</c:v>
                </c:pt>
                <c:pt idx="2">
                  <c:v>0</c:v>
                </c:pt>
                <c:pt idx="3">
                  <c:v>1</c:v>
                </c:pt>
                <c:pt idx="4">
                  <c:v>0</c:v>
                </c:pt>
                <c:pt idx="5">
                  <c:v>0.99</c:v>
                </c:pt>
              </c:numCache>
            </c:numRef>
          </c:val>
          <c:extLst>
            <c:ext xmlns:c16="http://schemas.microsoft.com/office/drawing/2014/chart" uri="{C3380CC4-5D6E-409C-BE32-E72D297353CC}">
              <c16:uniqueId val="{00000001-598F-4924-AF55-9CF87B6B8A2C}"/>
            </c:ext>
          </c:extLst>
        </c:ser>
        <c:dLbls>
          <c:dLblPos val="ctr"/>
          <c:showLegendKey val="0"/>
          <c:showVal val="1"/>
          <c:showCatName val="0"/>
          <c:showSerName val="0"/>
          <c:showPercent val="0"/>
          <c:showBubbleSize val="0"/>
        </c:dLbls>
        <c:gapWidth val="219"/>
        <c:overlap val="-27"/>
        <c:axId val="1068916824"/>
        <c:axId val="1068917184"/>
      </c:barChart>
      <c:catAx>
        <c:axId val="106891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68917184"/>
        <c:crosses val="autoZero"/>
        <c:auto val="1"/>
        <c:lblAlgn val="ctr"/>
        <c:lblOffset val="100"/>
        <c:noMultiLvlLbl val="0"/>
      </c:catAx>
      <c:valAx>
        <c:axId val="10689171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68916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Montserrat"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Patient Questionnaire Data Q4-Q6</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'[All Groups National aggregate CC 240122.xlsx]Sheet1'!$A$2</c:f>
              <c:strCache>
                <c:ptCount val="1"/>
                <c:pt idx="0">
                  <c:v>Yes, all of them did %</c:v>
                </c:pt>
              </c:strCache>
            </c:strRef>
          </c:tx>
          <c:spPr>
            <a:solidFill>
              <a:srgbClr val="7608A8"/>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240122.xlsx]Sheet1'!$B$1:$D$1</c:f>
              <c:strCache>
                <c:ptCount val="3"/>
                <c:pt idx="0">
                  <c:v>Q4: Did the hospital staff caring for you listen to you and understand your needs?</c:v>
                </c:pt>
                <c:pt idx="1">
                  <c:v>Q5: Did staff speak to you using the name you prefer to be called by?</c:v>
                </c:pt>
                <c:pt idx="2">
                  <c:v>Q6: Did staff keep you informed about what care and treatment you were being given? </c:v>
                </c:pt>
              </c:strCache>
            </c:strRef>
          </c:cat>
          <c:val>
            <c:numRef>
              <c:f>'[All Groups National aggregate CC 240122.xlsx]Sheet1'!$B$2:$D$2</c:f>
              <c:numCache>
                <c:formatCode>0.0</c:formatCode>
                <c:ptCount val="3"/>
                <c:pt idx="0">
                  <c:v>61.894191638919722</c:v>
                </c:pt>
                <c:pt idx="1">
                  <c:v>81.905465288035444</c:v>
                </c:pt>
                <c:pt idx="2">
                  <c:v>50.14992503748126</c:v>
                </c:pt>
              </c:numCache>
            </c:numRef>
          </c:val>
          <c:extLst>
            <c:ext xmlns:c16="http://schemas.microsoft.com/office/drawing/2014/chart" uri="{C3380CC4-5D6E-409C-BE32-E72D297353CC}">
              <c16:uniqueId val="{00000000-029F-40C7-957F-D354B41C13F1}"/>
            </c:ext>
          </c:extLst>
        </c:ser>
        <c:ser>
          <c:idx val="1"/>
          <c:order val="1"/>
          <c:tx>
            <c:strRef>
              <c:f>'[All Groups National aggregate CC 240122.xlsx]Sheet1'!$A$3</c:f>
              <c:strCache>
                <c:ptCount val="1"/>
                <c:pt idx="0">
                  <c:v>Some of them did/Sometimes %</c:v>
                </c:pt>
              </c:strCache>
            </c:strRef>
          </c:tx>
          <c:spPr>
            <a:solidFill>
              <a:srgbClr val="C166F4"/>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240122.xlsx]Sheet1'!$B$1:$D$1</c:f>
              <c:strCache>
                <c:ptCount val="3"/>
                <c:pt idx="0">
                  <c:v>Q4: Did the hospital staff caring for you listen to you and understand your needs?</c:v>
                </c:pt>
                <c:pt idx="1">
                  <c:v>Q5: Did staff speak to you using the name you prefer to be called by?</c:v>
                </c:pt>
                <c:pt idx="2">
                  <c:v>Q6: Did staff keep you informed about what care and treatment you were being given? </c:v>
                </c:pt>
              </c:strCache>
            </c:strRef>
          </c:cat>
          <c:val>
            <c:numRef>
              <c:f>'[All Groups National aggregate CC 240122.xlsx]Sheet1'!$B$3:$D$3</c:f>
              <c:numCache>
                <c:formatCode>0.0</c:formatCode>
                <c:ptCount val="3"/>
                <c:pt idx="0">
                  <c:v>34.628190899001112</c:v>
                </c:pt>
                <c:pt idx="1">
                  <c:v>16.285081240768093</c:v>
                </c:pt>
                <c:pt idx="2">
                  <c:v>39.242878560719639</c:v>
                </c:pt>
              </c:numCache>
            </c:numRef>
          </c:val>
          <c:extLst>
            <c:ext xmlns:c16="http://schemas.microsoft.com/office/drawing/2014/chart" uri="{C3380CC4-5D6E-409C-BE32-E72D297353CC}">
              <c16:uniqueId val="{00000001-029F-40C7-957F-D354B41C13F1}"/>
            </c:ext>
          </c:extLst>
        </c:ser>
        <c:ser>
          <c:idx val="2"/>
          <c:order val="2"/>
          <c:tx>
            <c:strRef>
              <c:f>'[All Groups National aggregate CC 240122.xlsx]Sheet1'!$A$4</c:f>
              <c:strCache>
                <c:ptCount val="1"/>
                <c:pt idx="0">
                  <c:v>None of them did/Never %</c:v>
                </c:pt>
              </c:strCache>
            </c:strRef>
          </c:tx>
          <c:spPr>
            <a:solidFill>
              <a:srgbClr val="D797FB"/>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240122.xlsx]Sheet1'!$B$1:$D$1</c:f>
              <c:strCache>
                <c:ptCount val="3"/>
                <c:pt idx="0">
                  <c:v>Q4: Did the hospital staff caring for you listen to you and understand your needs?</c:v>
                </c:pt>
                <c:pt idx="1">
                  <c:v>Q5: Did staff speak to you using the name you prefer to be called by?</c:v>
                </c:pt>
                <c:pt idx="2">
                  <c:v>Q6: Did staff keep you informed about what care and treatment you were being given? </c:v>
                </c:pt>
              </c:strCache>
            </c:strRef>
          </c:cat>
          <c:val>
            <c:numRef>
              <c:f>'[All Groups National aggregate CC 240122.xlsx]Sheet1'!$B$4:$D$4</c:f>
              <c:numCache>
                <c:formatCode>0.0</c:formatCode>
                <c:ptCount val="3"/>
                <c:pt idx="0">
                  <c:v>3.4776174620791713</c:v>
                </c:pt>
                <c:pt idx="1">
                  <c:v>1.8094534711964549</c:v>
                </c:pt>
                <c:pt idx="2">
                  <c:v>10.607196401799101</c:v>
                </c:pt>
              </c:numCache>
            </c:numRef>
          </c:val>
          <c:extLst>
            <c:ext xmlns:c16="http://schemas.microsoft.com/office/drawing/2014/chart" uri="{C3380CC4-5D6E-409C-BE32-E72D297353CC}">
              <c16:uniqueId val="{00000002-029F-40C7-957F-D354B41C13F1}"/>
            </c:ext>
          </c:extLst>
        </c:ser>
        <c:dLbls>
          <c:dLblPos val="ctr"/>
          <c:showLegendKey val="0"/>
          <c:showVal val="1"/>
          <c:showCatName val="0"/>
          <c:showSerName val="0"/>
          <c:showPercent val="0"/>
          <c:showBubbleSize val="0"/>
        </c:dLbls>
        <c:gapWidth val="150"/>
        <c:overlap val="100"/>
        <c:axId val="684777520"/>
        <c:axId val="833798960"/>
      </c:barChart>
      <c:catAx>
        <c:axId val="684777520"/>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33798960"/>
        <c:crosses val="autoZero"/>
        <c:auto val="1"/>
        <c:lblAlgn val="ctr"/>
        <c:lblOffset val="100"/>
        <c:noMultiLvlLbl val="0"/>
      </c:catAx>
      <c:valAx>
        <c:axId val="833798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84777520"/>
        <c:crosses val="autoZero"/>
        <c:crossBetween val="between"/>
        <c:majorUnit val="10"/>
        <c:min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Patient Questionnaire Data Q7/Q8</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'[All Groups National aggregate CC 240122.xlsx]Sheet1'!$A$8</c:f>
              <c:strCache>
                <c:ptCount val="1"/>
                <c:pt idx="0">
                  <c:v>Yes, always %</c:v>
                </c:pt>
              </c:strCache>
            </c:strRef>
          </c:tx>
          <c:spPr>
            <a:solidFill>
              <a:srgbClr val="7608A8"/>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240122.xlsx]Sheet1'!$B$7:$C$7</c:f>
              <c:strCache>
                <c:ptCount val="2"/>
                <c:pt idx="0">
                  <c:v>Q7: When you needed help, did staff give you enough of their time? </c:v>
                </c:pt>
                <c:pt idx="1">
                  <c:v>Q8: Were you given medicine for any pain if you needed it? </c:v>
                </c:pt>
              </c:strCache>
            </c:strRef>
          </c:cat>
          <c:val>
            <c:numRef>
              <c:f>'[All Groups National aggregate CC 240122.xlsx]Sheet1'!$B$8:$C$8</c:f>
              <c:numCache>
                <c:formatCode>0.0</c:formatCode>
                <c:ptCount val="2"/>
                <c:pt idx="0">
                  <c:v>57.338262476894641</c:v>
                </c:pt>
                <c:pt idx="1">
                  <c:v>58.996282527881043</c:v>
                </c:pt>
              </c:numCache>
            </c:numRef>
          </c:val>
          <c:extLst>
            <c:ext xmlns:c16="http://schemas.microsoft.com/office/drawing/2014/chart" uri="{C3380CC4-5D6E-409C-BE32-E72D297353CC}">
              <c16:uniqueId val="{00000000-3F6C-4451-B29D-3BA265AF3FF8}"/>
            </c:ext>
          </c:extLst>
        </c:ser>
        <c:ser>
          <c:idx val="1"/>
          <c:order val="1"/>
          <c:tx>
            <c:strRef>
              <c:f>'[All Groups National aggregate CC 240122.xlsx]Sheet1'!$A$9</c:f>
              <c:strCache>
                <c:ptCount val="1"/>
                <c:pt idx="0">
                  <c:v>Sometimes %</c:v>
                </c:pt>
              </c:strCache>
            </c:strRef>
          </c:tx>
          <c:spPr>
            <a:solidFill>
              <a:srgbClr val="C166F4"/>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240122.xlsx]Sheet1'!$B$7:$C$7</c:f>
              <c:strCache>
                <c:ptCount val="2"/>
                <c:pt idx="0">
                  <c:v>Q7: When you needed help, did staff give you enough of their time? </c:v>
                </c:pt>
                <c:pt idx="1">
                  <c:v>Q8: Were you given medicine for any pain if you needed it? </c:v>
                </c:pt>
              </c:strCache>
            </c:strRef>
          </c:cat>
          <c:val>
            <c:numRef>
              <c:f>'[All Groups National aggregate CC 240122.xlsx]Sheet1'!$B$9:$C$9</c:f>
              <c:numCache>
                <c:formatCode>0.0</c:formatCode>
                <c:ptCount val="2"/>
                <c:pt idx="0">
                  <c:v>35.120147874306838</c:v>
                </c:pt>
                <c:pt idx="1">
                  <c:v>15.278810408921933</c:v>
                </c:pt>
              </c:numCache>
            </c:numRef>
          </c:val>
          <c:extLst>
            <c:ext xmlns:c16="http://schemas.microsoft.com/office/drawing/2014/chart" uri="{C3380CC4-5D6E-409C-BE32-E72D297353CC}">
              <c16:uniqueId val="{00000001-3F6C-4451-B29D-3BA265AF3FF8}"/>
            </c:ext>
          </c:extLst>
        </c:ser>
        <c:ser>
          <c:idx val="2"/>
          <c:order val="2"/>
          <c:tx>
            <c:strRef>
              <c:f>'[All Groups National aggregate CC 240122.xlsx]Sheet1'!$A$10</c:f>
              <c:strCache>
                <c:ptCount val="1"/>
                <c:pt idx="0">
                  <c:v>No, never %</c:v>
                </c:pt>
              </c:strCache>
            </c:strRef>
          </c:tx>
          <c:spPr>
            <a:solidFill>
              <a:srgbClr val="D797FB"/>
            </a:solidFill>
            <a:ln>
              <a:noFill/>
            </a:ln>
            <a:effectLst/>
          </c:spPr>
          <c:invertIfNegative val="0"/>
          <c:dLbls>
            <c:dLbl>
              <c:idx val="0"/>
              <c:layout>
                <c:manualLayout>
                  <c:x val="0.13055555555555562"/>
                  <c:y val="-4.24377813600666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6BD-4296-9470-FE97AABBEC13}"/>
                </c:ext>
              </c:extLst>
            </c:dLbl>
            <c:dLbl>
              <c:idx val="1"/>
              <c:layout>
                <c:manualLayout>
                  <c:x val="0.14166666666666655"/>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BD-4296-9470-FE97AABBEC13}"/>
                </c:ext>
              </c:extLst>
            </c:dLbl>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240122.xlsx]Sheet1'!$B$7:$C$7</c:f>
              <c:strCache>
                <c:ptCount val="2"/>
                <c:pt idx="0">
                  <c:v>Q7: When you needed help, did staff give you enough of their time? </c:v>
                </c:pt>
                <c:pt idx="1">
                  <c:v>Q8: Were you given medicine for any pain if you needed it? </c:v>
                </c:pt>
              </c:strCache>
            </c:strRef>
          </c:cat>
          <c:val>
            <c:numRef>
              <c:f>'[All Groups National aggregate CC 240122.xlsx]Sheet1'!$B$10:$C$10</c:f>
              <c:numCache>
                <c:formatCode>0.0</c:formatCode>
                <c:ptCount val="2"/>
                <c:pt idx="0">
                  <c:v>3.5489833641404807</c:v>
                </c:pt>
                <c:pt idx="1">
                  <c:v>2.6022304832713754</c:v>
                </c:pt>
              </c:numCache>
            </c:numRef>
          </c:val>
          <c:extLst>
            <c:ext xmlns:c16="http://schemas.microsoft.com/office/drawing/2014/chart" uri="{C3380CC4-5D6E-409C-BE32-E72D297353CC}">
              <c16:uniqueId val="{00000004-3F6C-4451-B29D-3BA265AF3FF8}"/>
            </c:ext>
          </c:extLst>
        </c:ser>
        <c:ser>
          <c:idx val="3"/>
          <c:order val="3"/>
          <c:tx>
            <c:strRef>
              <c:f>'[All Groups National aggregate CC 240122.xlsx]Sheet1'!$A$11</c:f>
              <c:strCache>
                <c:ptCount val="1"/>
                <c:pt idx="0">
                  <c:v>NA %</c:v>
                </c:pt>
              </c:strCache>
            </c:strRef>
          </c:tx>
          <c:spPr>
            <a:solidFill>
              <a:srgbClr val="EFD6FE"/>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240122.xlsx]Sheet1'!$B$7:$C$7</c:f>
              <c:strCache>
                <c:ptCount val="2"/>
                <c:pt idx="0">
                  <c:v>Q7: When you needed help, did staff give you enough of their time? </c:v>
                </c:pt>
                <c:pt idx="1">
                  <c:v>Q8: Were you given medicine for any pain if you needed it? </c:v>
                </c:pt>
              </c:strCache>
            </c:strRef>
          </c:cat>
          <c:val>
            <c:numRef>
              <c:f>'[All Groups National aggregate CC 240122.xlsx]Sheet1'!$B$11:$C$11</c:f>
              <c:numCache>
                <c:formatCode>0.0</c:formatCode>
                <c:ptCount val="2"/>
                <c:pt idx="0">
                  <c:v>3.9926062846580406</c:v>
                </c:pt>
                <c:pt idx="1">
                  <c:v>23.122676579925649</c:v>
                </c:pt>
              </c:numCache>
            </c:numRef>
          </c:val>
          <c:extLst>
            <c:ext xmlns:c16="http://schemas.microsoft.com/office/drawing/2014/chart" uri="{C3380CC4-5D6E-409C-BE32-E72D297353CC}">
              <c16:uniqueId val="{00000005-3F6C-4451-B29D-3BA265AF3FF8}"/>
            </c:ext>
          </c:extLst>
        </c:ser>
        <c:dLbls>
          <c:dLblPos val="ctr"/>
          <c:showLegendKey val="0"/>
          <c:showVal val="1"/>
          <c:showCatName val="0"/>
          <c:showSerName val="0"/>
          <c:showPercent val="0"/>
          <c:showBubbleSize val="0"/>
        </c:dLbls>
        <c:gapWidth val="150"/>
        <c:overlap val="100"/>
        <c:axId val="729795592"/>
        <c:axId val="729793072"/>
      </c:barChart>
      <c:catAx>
        <c:axId val="72979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9793072"/>
        <c:crosses val="autoZero"/>
        <c:auto val="1"/>
        <c:lblAlgn val="ctr"/>
        <c:lblOffset val="100"/>
        <c:noMultiLvlLbl val="0"/>
      </c:catAx>
      <c:valAx>
        <c:axId val="729793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97955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Patient Questionnaire Data Q9/Q11</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'[All Groups National aggregate CC 240122.xlsx]Sheet1'!$A$23</c:f>
              <c:strCache>
                <c:ptCount val="1"/>
                <c:pt idx="0">
                  <c:v>Yes, always %</c:v>
                </c:pt>
              </c:strCache>
            </c:strRef>
          </c:tx>
          <c:spPr>
            <a:solidFill>
              <a:srgbClr val="7608A8"/>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240122.xlsx]Sheet1'!$B$22:$C$22</c:f>
              <c:strCache>
                <c:ptCount val="2"/>
                <c:pt idx="0">
                  <c:v>Q9: Did you like the food you were given during your stay in hospital? </c:v>
                </c:pt>
                <c:pt idx="1">
                  <c:v>Q11: Were you treated with dignity and respect throughout your stay? </c:v>
                </c:pt>
              </c:strCache>
            </c:strRef>
          </c:cat>
          <c:val>
            <c:numRef>
              <c:f>'[All Groups National aggregate CC 240122.xlsx]Sheet1'!$B$23:$C$23</c:f>
              <c:numCache>
                <c:formatCode>0.0</c:formatCode>
                <c:ptCount val="2"/>
                <c:pt idx="0">
                  <c:v>49.925428784489185</c:v>
                </c:pt>
                <c:pt idx="1">
                  <c:v>80.637982195845694</c:v>
                </c:pt>
              </c:numCache>
            </c:numRef>
          </c:val>
          <c:extLst>
            <c:ext xmlns:c16="http://schemas.microsoft.com/office/drawing/2014/chart" uri="{C3380CC4-5D6E-409C-BE32-E72D297353CC}">
              <c16:uniqueId val="{00000000-ADBA-4EEB-BB30-D5613F70CA7E}"/>
            </c:ext>
          </c:extLst>
        </c:ser>
        <c:ser>
          <c:idx val="1"/>
          <c:order val="1"/>
          <c:tx>
            <c:strRef>
              <c:f>'[All Groups National aggregate CC 240122.xlsx]Sheet1'!$A$24</c:f>
              <c:strCache>
                <c:ptCount val="1"/>
                <c:pt idx="0">
                  <c:v>Sometimes %</c:v>
                </c:pt>
              </c:strCache>
            </c:strRef>
          </c:tx>
          <c:spPr>
            <a:solidFill>
              <a:srgbClr val="C166F4"/>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240122.xlsx]Sheet1'!$B$22:$C$22</c:f>
              <c:strCache>
                <c:ptCount val="2"/>
                <c:pt idx="0">
                  <c:v>Q9: Did you like the food you were given during your stay in hospital? </c:v>
                </c:pt>
                <c:pt idx="1">
                  <c:v>Q11: Were you treated with dignity and respect throughout your stay? </c:v>
                </c:pt>
              </c:strCache>
            </c:strRef>
          </c:cat>
          <c:val>
            <c:numRef>
              <c:f>'[All Groups National aggregate CC 240122.xlsx]Sheet1'!$B$24:$C$24</c:f>
              <c:numCache>
                <c:formatCode>0.0</c:formatCode>
                <c:ptCount val="2"/>
                <c:pt idx="0">
                  <c:v>41.387024608501122</c:v>
                </c:pt>
                <c:pt idx="1">
                  <c:v>17.359050445103858</c:v>
                </c:pt>
              </c:numCache>
            </c:numRef>
          </c:val>
          <c:extLst>
            <c:ext xmlns:c16="http://schemas.microsoft.com/office/drawing/2014/chart" uri="{C3380CC4-5D6E-409C-BE32-E72D297353CC}">
              <c16:uniqueId val="{00000001-ADBA-4EEB-BB30-D5613F70CA7E}"/>
            </c:ext>
          </c:extLst>
        </c:ser>
        <c:ser>
          <c:idx val="2"/>
          <c:order val="2"/>
          <c:tx>
            <c:strRef>
              <c:f>'[All Groups National aggregate CC 240122.xlsx]Sheet1'!$A$25</c:f>
              <c:strCache>
                <c:ptCount val="1"/>
                <c:pt idx="0">
                  <c:v>No, never %</c:v>
                </c:pt>
              </c:strCache>
            </c:strRef>
          </c:tx>
          <c:spPr>
            <a:solidFill>
              <a:srgbClr val="D797FB"/>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240122.xlsx]Sheet1'!$B$22:$C$22</c:f>
              <c:strCache>
                <c:ptCount val="2"/>
                <c:pt idx="0">
                  <c:v>Q9: Did you like the food you were given during your stay in hospital? </c:v>
                </c:pt>
                <c:pt idx="1">
                  <c:v>Q11: Were you treated with dignity and respect throughout your stay? </c:v>
                </c:pt>
              </c:strCache>
            </c:strRef>
          </c:cat>
          <c:val>
            <c:numRef>
              <c:f>'[All Groups National aggregate CC 240122.xlsx]Sheet1'!$B$25:$C$25</c:f>
              <c:numCache>
                <c:formatCode>0.0</c:formatCode>
                <c:ptCount val="2"/>
                <c:pt idx="0">
                  <c:v>8.6875466070096934</c:v>
                </c:pt>
                <c:pt idx="1">
                  <c:v>2.0029673590504453</c:v>
                </c:pt>
              </c:numCache>
            </c:numRef>
          </c:val>
          <c:extLst>
            <c:ext xmlns:c16="http://schemas.microsoft.com/office/drawing/2014/chart" uri="{C3380CC4-5D6E-409C-BE32-E72D297353CC}">
              <c16:uniqueId val="{00000002-ADBA-4EEB-BB30-D5613F70CA7E}"/>
            </c:ext>
          </c:extLst>
        </c:ser>
        <c:dLbls>
          <c:showLegendKey val="0"/>
          <c:showVal val="0"/>
          <c:showCatName val="0"/>
          <c:showSerName val="0"/>
          <c:showPercent val="0"/>
          <c:showBubbleSize val="0"/>
        </c:dLbls>
        <c:gapWidth val="150"/>
        <c:overlap val="100"/>
        <c:axId val="729700912"/>
        <c:axId val="729707392"/>
      </c:barChart>
      <c:catAx>
        <c:axId val="72970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9707392"/>
        <c:crosses val="autoZero"/>
        <c:auto val="1"/>
        <c:lblAlgn val="ctr"/>
        <c:lblOffset val="100"/>
        <c:noMultiLvlLbl val="0"/>
      </c:catAx>
      <c:valAx>
        <c:axId val="729707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970091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GB"/>
              <a:t>Patient Questionnaire Data Q12</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'[All Groups National aggregate CC 240122.xlsx]Sheet1'!$A$30</c:f>
              <c:strCache>
                <c:ptCount val="1"/>
                <c:pt idx="0">
                  <c:v>Very good %</c:v>
                </c:pt>
              </c:strCache>
            </c:strRef>
          </c:tx>
          <c:spPr>
            <a:solidFill>
              <a:srgbClr val="7608A8"/>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240122.xlsx]Sheet1'!$B$29</c:f>
              <c:strCache>
                <c:ptCount val="1"/>
                <c:pt idx="0">
                  <c:v>Q12: Thinking about your stay in hospital overall, would you say that your care was: </c:v>
                </c:pt>
              </c:strCache>
            </c:strRef>
          </c:cat>
          <c:val>
            <c:numRef>
              <c:f>'[All Groups National aggregate CC 240122.xlsx]Sheet1'!$B$30</c:f>
              <c:numCache>
                <c:formatCode>0.0</c:formatCode>
                <c:ptCount val="1"/>
                <c:pt idx="0">
                  <c:v>60.591497227356747</c:v>
                </c:pt>
              </c:numCache>
            </c:numRef>
          </c:val>
          <c:extLst>
            <c:ext xmlns:c16="http://schemas.microsoft.com/office/drawing/2014/chart" uri="{C3380CC4-5D6E-409C-BE32-E72D297353CC}">
              <c16:uniqueId val="{00000000-F31F-4CAF-B7E5-2AE63EF8EC56}"/>
            </c:ext>
          </c:extLst>
        </c:ser>
        <c:ser>
          <c:idx val="1"/>
          <c:order val="1"/>
          <c:tx>
            <c:strRef>
              <c:f>'[All Groups National aggregate CC 240122.xlsx]Sheet1'!$A$31</c:f>
              <c:strCache>
                <c:ptCount val="1"/>
                <c:pt idx="0">
                  <c:v>Ok %</c:v>
                </c:pt>
              </c:strCache>
            </c:strRef>
          </c:tx>
          <c:spPr>
            <a:solidFill>
              <a:srgbClr val="C166F4"/>
            </a:solidFill>
            <a:ln>
              <a:noFill/>
            </a:ln>
            <a:effectLst/>
          </c:spPr>
          <c:invertIfNegative val="0"/>
          <c:dLbls>
            <c:dLbl>
              <c:idx val="0"/>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F31F-4CAF-B7E5-2AE63EF8EC56}"/>
                </c:ext>
              </c:extLst>
            </c:dLbl>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240122.xlsx]Sheet1'!$B$29</c:f>
              <c:strCache>
                <c:ptCount val="1"/>
                <c:pt idx="0">
                  <c:v>Q12: Thinking about your stay in hospital overall, would you say that your care was: </c:v>
                </c:pt>
              </c:strCache>
            </c:strRef>
          </c:cat>
          <c:val>
            <c:numRef>
              <c:f>'[All Groups National aggregate CC 240122.xlsx]Sheet1'!$B$31</c:f>
              <c:numCache>
                <c:formatCode>0.0</c:formatCode>
                <c:ptCount val="1"/>
                <c:pt idx="0">
                  <c:v>35.748613678373381</c:v>
                </c:pt>
              </c:numCache>
            </c:numRef>
          </c:val>
          <c:extLst>
            <c:ext xmlns:c16="http://schemas.microsoft.com/office/drawing/2014/chart" uri="{C3380CC4-5D6E-409C-BE32-E72D297353CC}">
              <c16:uniqueId val="{00000002-F31F-4CAF-B7E5-2AE63EF8EC56}"/>
            </c:ext>
          </c:extLst>
        </c:ser>
        <c:ser>
          <c:idx val="2"/>
          <c:order val="2"/>
          <c:tx>
            <c:strRef>
              <c:f>'[All Groups National aggregate CC 240122.xlsx]Sheet1'!$A$32</c:f>
              <c:strCache>
                <c:ptCount val="1"/>
                <c:pt idx="0">
                  <c:v>Not good %</c:v>
                </c:pt>
              </c:strCache>
            </c:strRef>
          </c:tx>
          <c:spPr>
            <a:solidFill>
              <a:srgbClr val="D797FB"/>
            </a:solidFill>
            <a:ln>
              <a:noFill/>
            </a:ln>
            <a:effectLst/>
          </c:spPr>
          <c:invertIfNegative val="0"/>
          <c:dLbls>
            <c:numFmt formatCode="#,##0" sourceLinked="0"/>
            <c:spPr>
              <a:solidFill>
                <a:schemeClr val="bg1"/>
              </a:solid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Groups National aggregate CC 240122.xlsx]Sheet1'!$B$29</c:f>
              <c:strCache>
                <c:ptCount val="1"/>
                <c:pt idx="0">
                  <c:v>Q12: Thinking about your stay in hospital overall, would you say that your care was: </c:v>
                </c:pt>
              </c:strCache>
            </c:strRef>
          </c:cat>
          <c:val>
            <c:numRef>
              <c:f>'[All Groups National aggregate CC 240122.xlsx]Sheet1'!$B$32</c:f>
              <c:numCache>
                <c:formatCode>0.0</c:formatCode>
                <c:ptCount val="1"/>
                <c:pt idx="0">
                  <c:v>3.6598890942698707</c:v>
                </c:pt>
              </c:numCache>
            </c:numRef>
          </c:val>
          <c:extLst>
            <c:ext xmlns:c16="http://schemas.microsoft.com/office/drawing/2014/chart" uri="{C3380CC4-5D6E-409C-BE32-E72D297353CC}">
              <c16:uniqueId val="{00000003-F31F-4CAF-B7E5-2AE63EF8EC56}"/>
            </c:ext>
          </c:extLst>
        </c:ser>
        <c:dLbls>
          <c:dLblPos val="ctr"/>
          <c:showLegendKey val="0"/>
          <c:showVal val="1"/>
          <c:showCatName val="0"/>
          <c:showSerName val="0"/>
          <c:showPercent val="0"/>
          <c:showBubbleSize val="0"/>
        </c:dLbls>
        <c:gapWidth val="150"/>
        <c:overlap val="100"/>
        <c:axId val="729721072"/>
        <c:axId val="729718912"/>
      </c:barChart>
      <c:catAx>
        <c:axId val="729721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9718912"/>
        <c:crosses val="autoZero"/>
        <c:auto val="1"/>
        <c:lblAlgn val="ctr"/>
        <c:lblOffset val="100"/>
        <c:noMultiLvlLbl val="0"/>
      </c:catAx>
      <c:valAx>
        <c:axId val="729718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297210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38EC0-6ABF-49CE-A23E-2FF7B2A937C8}"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8C29D6-4AC5-4B94-BD81-CD4701F4B03A}" type="slidenum">
              <a:rPr lang="en-GB" smtClean="0"/>
              <a:t>‹#›</a:t>
            </a:fld>
            <a:endParaRPr lang="en-GB"/>
          </a:p>
        </p:txBody>
      </p:sp>
    </p:spTree>
    <p:extLst>
      <p:ext uri="{BB962C8B-B14F-4D97-AF65-F5344CB8AC3E}">
        <p14:creationId xmlns:p14="http://schemas.microsoft.com/office/powerpoint/2010/main" val="57146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lead the work on a day to day basis?</a:t>
            </a:r>
          </a:p>
          <a:p>
            <a:r>
              <a:rPr lang="en-GB"/>
              <a:t>Who supported your improvement work and acted as the champion with your SMT?</a:t>
            </a:r>
          </a:p>
          <a:p>
            <a:r>
              <a:rPr lang="en-GB"/>
              <a:t>Who understood the various parts of the system you tried to improve? What expertise/experience did they bring?</a:t>
            </a:r>
          </a:p>
          <a:p>
            <a:r>
              <a:rPr lang="en-GB"/>
              <a:t>Did you need to recruit service users/carers?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Who will be affected directly by the changes you made?</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22</a:t>
            </a:fld>
            <a:endParaRPr lang="en-GB"/>
          </a:p>
        </p:txBody>
      </p:sp>
    </p:spTree>
    <p:extLst>
      <p:ext uri="{BB962C8B-B14F-4D97-AF65-F5344CB8AC3E}">
        <p14:creationId xmlns:p14="http://schemas.microsoft.com/office/powerpoint/2010/main" val="1670150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entury Gothic"/>
              </a:rPr>
              <a:t>Applied change ideas from the ‘evidence’, other services, adapted ideas from other QI projects, from other people</a:t>
            </a:r>
          </a:p>
          <a:p>
            <a:pPr marL="0" indent="0">
              <a:buNone/>
            </a:pPr>
            <a:endParaRPr lang="en-US">
              <a:cs typeface="Century Gothic"/>
            </a:endParaRPr>
          </a:p>
          <a:p>
            <a:pPr marL="0" indent="0">
              <a:buNone/>
            </a:pPr>
            <a:r>
              <a:rPr lang="en-US">
                <a:cs typeface="Century Gothic"/>
              </a:rPr>
              <a:t>Examples of change ideas: </a:t>
            </a:r>
          </a:p>
          <a:p>
            <a:pPr marL="0" indent="0">
              <a:buNone/>
            </a:pPr>
            <a:r>
              <a:rPr lang="en-US">
                <a:cs typeface="Century Gothic"/>
              </a:rPr>
              <a:t>- Eliminate things that are not used</a:t>
            </a:r>
          </a:p>
          <a:p>
            <a:pPr marL="0" indent="0">
              <a:buNone/>
            </a:pPr>
            <a:r>
              <a:rPr lang="en-US">
                <a:cs typeface="Century Gothic"/>
              </a:rPr>
              <a:t>- Eliminate multiple entry/overkill</a:t>
            </a:r>
            <a:endParaRPr lang="en-GB">
              <a:cs typeface="Century Gothic"/>
            </a:endParaRPr>
          </a:p>
          <a:p>
            <a:pPr marL="0" indent="0">
              <a:buNone/>
            </a:pPr>
            <a:r>
              <a:rPr lang="en-US">
                <a:cs typeface="Century Gothic"/>
              </a:rPr>
              <a:t>- Review and reduce controls</a:t>
            </a:r>
            <a:endParaRPr lang="en-GB">
              <a:cs typeface="Century Gothic"/>
            </a:endParaRPr>
          </a:p>
          <a:p>
            <a:pPr marL="0" indent="0">
              <a:buNone/>
            </a:pPr>
            <a:r>
              <a:rPr lang="en-US">
                <a:cs typeface="Century Gothic"/>
              </a:rPr>
              <a:t>- Review and reduce stages</a:t>
            </a:r>
            <a:endParaRPr lang="en-GB">
              <a:cs typeface="Century Gothic"/>
            </a:endParaRPr>
          </a:p>
          <a:p>
            <a:pPr marL="0" indent="0">
              <a:buNone/>
            </a:pPr>
            <a:r>
              <a:rPr lang="en-US">
                <a:cs typeface="Century Gothic"/>
              </a:rPr>
              <a:t>- </a:t>
            </a:r>
            <a:r>
              <a:rPr lang="en-US" err="1">
                <a:cs typeface="Century Gothic"/>
              </a:rPr>
              <a:t>Minimise</a:t>
            </a:r>
            <a:r>
              <a:rPr lang="en-US">
                <a:cs typeface="Century Gothic"/>
              </a:rPr>
              <a:t> handoffs</a:t>
            </a:r>
            <a:endParaRPr lang="en-GB">
              <a:cs typeface="Century Gothic"/>
            </a:endParaRPr>
          </a:p>
          <a:p>
            <a:pPr marL="0" indent="0">
              <a:buNone/>
            </a:pPr>
            <a:r>
              <a:rPr lang="en-US">
                <a:cs typeface="Century Gothic"/>
              </a:rPr>
              <a:t>- Find and remove bottlenecks</a:t>
            </a:r>
            <a:endParaRPr lang="en-GB">
              <a:cs typeface="Century Gothic"/>
            </a:endParaRPr>
          </a:p>
          <a:p>
            <a:pPr marL="0" indent="0">
              <a:buNone/>
            </a:pPr>
            <a:r>
              <a:rPr lang="en-US">
                <a:cs typeface="Century Gothic"/>
              </a:rPr>
              <a:t>- Focus on patient experience</a:t>
            </a:r>
            <a:endParaRPr lang="en-GB">
              <a:cs typeface="Century Gothic"/>
            </a:endParaRPr>
          </a:p>
          <a:p>
            <a:pPr marL="0" indent="0">
              <a:buNone/>
            </a:pPr>
            <a:r>
              <a:rPr lang="en-US">
                <a:cs typeface="Century Gothic"/>
              </a:rPr>
              <a:t>- </a:t>
            </a:r>
            <a:r>
              <a:rPr lang="en-US" err="1">
                <a:cs typeface="Century Gothic"/>
              </a:rPr>
              <a:t>Standardise</a:t>
            </a:r>
            <a:r>
              <a:rPr lang="en-US">
                <a:cs typeface="Century Gothic"/>
              </a:rPr>
              <a:t> processes/reduce variation</a:t>
            </a:r>
            <a:endParaRPr lang="en-GB">
              <a:cs typeface="Century Gothic"/>
            </a:endParaRP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32</a:t>
            </a:fld>
            <a:endParaRPr lang="en-GB"/>
          </a:p>
        </p:txBody>
      </p:sp>
    </p:spTree>
    <p:extLst>
      <p:ext uri="{BB962C8B-B14F-4D97-AF65-F5344CB8AC3E}">
        <p14:creationId xmlns:p14="http://schemas.microsoft.com/office/powerpoint/2010/main" val="2005222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measures did we collect?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focussed on a vital few (about 3 measures)?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Could it be integrated into our routine?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Were there any unintended consequences we had to worry about (</a:t>
            </a:r>
            <a:r>
              <a:rPr lang="en-GB" err="1"/>
              <a:t>ie</a:t>
            </a:r>
            <a:r>
              <a:rPr lang="en-GB"/>
              <a:t>. Aim to reduce length of stay but what if readmission rate increased)?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Could we measure the outcome directly or did we use proxy measurements?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Who was affected directly by the changes you made?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How did we measure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Continuous measurements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Count of classification of observations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What people thought/felt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Ratings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Rankings</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34</a:t>
            </a:fld>
            <a:endParaRPr lang="en-GB"/>
          </a:p>
        </p:txBody>
      </p:sp>
    </p:spTree>
    <p:extLst>
      <p:ext uri="{BB962C8B-B14F-4D97-AF65-F5344CB8AC3E}">
        <p14:creationId xmlns:p14="http://schemas.microsoft.com/office/powerpoint/2010/main" val="1523962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did we measure and what were the results – continuous measurements, count of classification of observations, what people thought/felt, ratings, rankings</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36</a:t>
            </a:fld>
            <a:endParaRPr lang="en-GB"/>
          </a:p>
        </p:txBody>
      </p:sp>
    </p:spTree>
    <p:extLst>
      <p:ext uri="{BB962C8B-B14F-4D97-AF65-F5344CB8AC3E}">
        <p14:creationId xmlns:p14="http://schemas.microsoft.com/office/powerpoint/2010/main" val="918955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Summary of the project at the moment and any future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What worked – strengths of this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Limitations and learnings – what would you do differently</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37</a:t>
            </a:fld>
            <a:endParaRPr lang="en-GB"/>
          </a:p>
        </p:txBody>
      </p:sp>
    </p:spTree>
    <p:extLst>
      <p:ext uri="{BB962C8B-B14F-4D97-AF65-F5344CB8AC3E}">
        <p14:creationId xmlns:p14="http://schemas.microsoft.com/office/powerpoint/2010/main" val="3967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Dementia nurse led on the work </a:t>
            </a:r>
          </a:p>
          <a:p>
            <a:r>
              <a:rPr lang="en-GB" dirty="0"/>
              <a:t>Head of patient experience, hospital managers carer service championed the work</a:t>
            </a:r>
          </a:p>
          <a:p>
            <a:r>
              <a:rPr lang="en-GB" dirty="0"/>
              <a:t>Carers voices and patient involvement </a:t>
            </a:r>
          </a:p>
          <a:p>
            <a:endParaRPr lang="en-GB" dirty="0"/>
          </a:p>
          <a:p>
            <a:r>
              <a:rPr lang="en-GB" dirty="0"/>
              <a:t>Who lead the work on a day to day basis?</a:t>
            </a:r>
          </a:p>
          <a:p>
            <a:r>
              <a:rPr lang="en-GB" dirty="0"/>
              <a:t>Who supported your improvement work and acted as the champion with your SMT?</a:t>
            </a:r>
          </a:p>
          <a:p>
            <a:r>
              <a:rPr lang="en-GB" dirty="0"/>
              <a:t>Who understood the various parts of the system you tried to improve? What expertise/experience did they bring?</a:t>
            </a:r>
          </a:p>
          <a:p>
            <a:r>
              <a:rPr lang="en-GB" dirty="0"/>
              <a:t>Did you need to recruit service users/carers?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Who will be affected directly by the changes you made?</a:t>
            </a:r>
          </a:p>
          <a:p>
            <a:endParaRPr lang="en-GB" dirty="0"/>
          </a:p>
        </p:txBody>
      </p:sp>
      <p:sp>
        <p:nvSpPr>
          <p:cNvPr id="4" name="Slide Number Placeholder 3"/>
          <p:cNvSpPr>
            <a:spLocks noGrp="1"/>
          </p:cNvSpPr>
          <p:nvPr>
            <p:ph type="sldNum" sz="quarter" idx="5"/>
          </p:nvPr>
        </p:nvSpPr>
        <p:spPr/>
        <p:txBody>
          <a:bodyPr/>
          <a:lstStyle/>
          <a:p>
            <a:fld id="{60A63D80-706E-B947-B0E0-8A1E5CEB399D}" type="slidenum">
              <a:rPr lang="en-US" smtClean="0"/>
              <a:t>58</a:t>
            </a:fld>
            <a:endParaRPr lang="en-US"/>
          </a:p>
        </p:txBody>
      </p:sp>
    </p:spTree>
    <p:extLst>
      <p:ext uri="{BB962C8B-B14F-4D97-AF65-F5344CB8AC3E}">
        <p14:creationId xmlns:p14="http://schemas.microsoft.com/office/powerpoint/2010/main" val="157836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initial report showed </a:t>
            </a:r>
          </a:p>
        </p:txBody>
      </p:sp>
      <p:sp>
        <p:nvSpPr>
          <p:cNvPr id="4" name="Slide Number Placeholder 3"/>
          <p:cNvSpPr>
            <a:spLocks noGrp="1"/>
          </p:cNvSpPr>
          <p:nvPr>
            <p:ph type="sldNum" sz="quarter" idx="5"/>
          </p:nvPr>
        </p:nvSpPr>
        <p:spPr/>
        <p:txBody>
          <a:bodyPr/>
          <a:lstStyle/>
          <a:p>
            <a:fld id="{60A63D80-706E-B947-B0E0-8A1E5CEB399D}" type="slidenum">
              <a:rPr lang="en-US" smtClean="0"/>
              <a:t>59</a:t>
            </a:fld>
            <a:endParaRPr lang="en-US"/>
          </a:p>
        </p:txBody>
      </p:sp>
    </p:spTree>
    <p:extLst>
      <p:ext uri="{BB962C8B-B14F-4D97-AF65-F5344CB8AC3E}">
        <p14:creationId xmlns:p14="http://schemas.microsoft.com/office/powerpoint/2010/main" val="295060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wanted to get a better idea of why our quality of care was not meeting national standard. </a:t>
            </a:r>
          </a:p>
          <a:p>
            <a:endParaRPr lang="en-GB" dirty="0"/>
          </a:p>
        </p:txBody>
      </p:sp>
      <p:sp>
        <p:nvSpPr>
          <p:cNvPr id="4" name="Slide Number Placeholder 3"/>
          <p:cNvSpPr>
            <a:spLocks noGrp="1"/>
          </p:cNvSpPr>
          <p:nvPr>
            <p:ph type="sldNum" sz="quarter" idx="5"/>
          </p:nvPr>
        </p:nvSpPr>
        <p:spPr/>
        <p:txBody>
          <a:bodyPr/>
          <a:lstStyle/>
          <a:p>
            <a:fld id="{60A63D80-706E-B947-B0E0-8A1E5CEB399D}" type="slidenum">
              <a:rPr lang="en-US" smtClean="0"/>
              <a:t>60</a:t>
            </a:fld>
            <a:endParaRPr lang="en-US"/>
          </a:p>
        </p:txBody>
      </p:sp>
    </p:spTree>
    <p:extLst>
      <p:ext uri="{BB962C8B-B14F-4D97-AF65-F5344CB8AC3E}">
        <p14:creationId xmlns:p14="http://schemas.microsoft.com/office/powerpoint/2010/main" val="854620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sent this out to the public domain, we wanting to really understand what the problem was before we went into making changes and ensure that we were including people with lived experience into the action plans and change. </a:t>
            </a:r>
          </a:p>
          <a:p>
            <a:r>
              <a:rPr lang="en-GB" dirty="0"/>
              <a:t>This led to this report where we asked back to all the participants and including all the feedback we received in the NAD patient  and carer feedback report.</a:t>
            </a:r>
          </a:p>
          <a:p>
            <a:r>
              <a:rPr lang="en-GB" dirty="0"/>
              <a:t>We simply asked, have we hear you correctly?</a:t>
            </a:r>
          </a:p>
          <a:p>
            <a:r>
              <a:rPr lang="en-GB" dirty="0"/>
              <a:t>If so, would you like to work with us to make changes? </a:t>
            </a:r>
          </a:p>
        </p:txBody>
      </p:sp>
      <p:sp>
        <p:nvSpPr>
          <p:cNvPr id="4" name="Slide Number Placeholder 3"/>
          <p:cNvSpPr>
            <a:spLocks noGrp="1"/>
          </p:cNvSpPr>
          <p:nvPr>
            <p:ph type="sldNum" sz="quarter" idx="5"/>
          </p:nvPr>
        </p:nvSpPr>
        <p:spPr/>
        <p:txBody>
          <a:bodyPr/>
          <a:lstStyle/>
          <a:p>
            <a:fld id="{60A63D80-706E-B947-B0E0-8A1E5CEB399D}" type="slidenum">
              <a:rPr lang="en-US" smtClean="0"/>
              <a:t>62</a:t>
            </a:fld>
            <a:endParaRPr lang="en-US"/>
          </a:p>
        </p:txBody>
      </p:sp>
    </p:spTree>
    <p:extLst>
      <p:ext uri="{BB962C8B-B14F-4D97-AF65-F5344CB8AC3E}">
        <p14:creationId xmlns:p14="http://schemas.microsoft.com/office/powerpoint/2010/main" val="3402832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Tier 4 not implemented yet but this is our aim</a:t>
            </a:r>
          </a:p>
        </p:txBody>
      </p:sp>
      <p:sp>
        <p:nvSpPr>
          <p:cNvPr id="4" name="Slide Number Placeholder 3"/>
          <p:cNvSpPr>
            <a:spLocks noGrp="1"/>
          </p:cNvSpPr>
          <p:nvPr>
            <p:ph type="sldNum" sz="quarter" idx="5"/>
          </p:nvPr>
        </p:nvSpPr>
        <p:spPr/>
        <p:txBody>
          <a:bodyPr/>
          <a:lstStyle/>
          <a:p>
            <a:fld id="{60A63D80-706E-B947-B0E0-8A1E5CEB399D}" type="slidenum">
              <a:rPr lang="en-US" smtClean="0"/>
              <a:t>64</a:t>
            </a:fld>
            <a:endParaRPr lang="en-US"/>
          </a:p>
        </p:txBody>
      </p:sp>
    </p:spTree>
    <p:extLst>
      <p:ext uri="{BB962C8B-B14F-4D97-AF65-F5344CB8AC3E}">
        <p14:creationId xmlns:p14="http://schemas.microsoft.com/office/powerpoint/2010/main" val="1287524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put these onto one slide so they can reflect on them. I suggest we give them a couple of minutes to chat before we open up </a:t>
            </a:r>
            <a:r>
              <a:rPr lang="en-GB"/>
              <a:t>the discussion</a:t>
            </a:r>
            <a:r>
              <a:rPr lang="en-GB" dirty="0"/>
              <a:t>.</a:t>
            </a:r>
          </a:p>
        </p:txBody>
      </p:sp>
      <p:sp>
        <p:nvSpPr>
          <p:cNvPr id="4" name="Slide Number Placeholder 3"/>
          <p:cNvSpPr>
            <a:spLocks noGrp="1"/>
          </p:cNvSpPr>
          <p:nvPr>
            <p:ph type="sldNum" sz="quarter" idx="5"/>
          </p:nvPr>
        </p:nvSpPr>
        <p:spPr/>
        <p:txBody>
          <a:bodyPr/>
          <a:lstStyle/>
          <a:p>
            <a:fld id="{7F8C29D6-4AC5-4B94-BD81-CD4701F4B03A}" type="slidenum">
              <a:rPr lang="en-GB" smtClean="0"/>
              <a:t>71</a:t>
            </a:fld>
            <a:endParaRPr lang="en-GB"/>
          </a:p>
        </p:txBody>
      </p:sp>
    </p:spTree>
    <p:extLst>
      <p:ext uri="{BB962C8B-B14F-4D97-AF65-F5344CB8AC3E}">
        <p14:creationId xmlns:p14="http://schemas.microsoft.com/office/powerpoint/2010/main" val="4149289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entury Gothic"/>
              </a:rPr>
              <a:t>Applied change ideas from the ‘evidence’, other services, adapted ideas from other QI projects, from other people</a:t>
            </a:r>
          </a:p>
          <a:p>
            <a:pPr marL="0" indent="0">
              <a:buNone/>
            </a:pPr>
            <a:endParaRPr lang="en-US">
              <a:cs typeface="Century Gothic"/>
            </a:endParaRPr>
          </a:p>
          <a:p>
            <a:pPr marL="0" indent="0">
              <a:buNone/>
            </a:pPr>
            <a:r>
              <a:rPr lang="en-US">
                <a:cs typeface="Century Gothic"/>
              </a:rPr>
              <a:t>Examples of change ideas: </a:t>
            </a:r>
          </a:p>
          <a:p>
            <a:pPr marL="0" indent="0">
              <a:buNone/>
            </a:pPr>
            <a:r>
              <a:rPr lang="en-US">
                <a:cs typeface="Century Gothic"/>
              </a:rPr>
              <a:t>- Eliminate things that are not used</a:t>
            </a:r>
          </a:p>
          <a:p>
            <a:pPr marL="0" indent="0">
              <a:buNone/>
            </a:pPr>
            <a:r>
              <a:rPr lang="en-US">
                <a:cs typeface="Century Gothic"/>
              </a:rPr>
              <a:t>- Eliminate multiple entry/overkill</a:t>
            </a:r>
            <a:endParaRPr lang="en-GB">
              <a:cs typeface="Century Gothic"/>
            </a:endParaRPr>
          </a:p>
          <a:p>
            <a:pPr marL="0" indent="0">
              <a:buNone/>
            </a:pPr>
            <a:r>
              <a:rPr lang="en-US">
                <a:cs typeface="Century Gothic"/>
              </a:rPr>
              <a:t>- Review and reduce controls</a:t>
            </a:r>
            <a:endParaRPr lang="en-GB">
              <a:cs typeface="Century Gothic"/>
            </a:endParaRPr>
          </a:p>
          <a:p>
            <a:pPr marL="0" indent="0">
              <a:buNone/>
            </a:pPr>
            <a:r>
              <a:rPr lang="en-US">
                <a:cs typeface="Century Gothic"/>
              </a:rPr>
              <a:t>- Review and reduce stages</a:t>
            </a:r>
            <a:endParaRPr lang="en-GB">
              <a:cs typeface="Century Gothic"/>
            </a:endParaRPr>
          </a:p>
          <a:p>
            <a:pPr marL="0" indent="0">
              <a:buNone/>
            </a:pPr>
            <a:r>
              <a:rPr lang="en-US">
                <a:cs typeface="Century Gothic"/>
              </a:rPr>
              <a:t>- </a:t>
            </a:r>
            <a:r>
              <a:rPr lang="en-US" err="1">
                <a:cs typeface="Century Gothic"/>
              </a:rPr>
              <a:t>Minimise</a:t>
            </a:r>
            <a:r>
              <a:rPr lang="en-US">
                <a:cs typeface="Century Gothic"/>
              </a:rPr>
              <a:t> handoffs</a:t>
            </a:r>
            <a:endParaRPr lang="en-GB">
              <a:cs typeface="Century Gothic"/>
            </a:endParaRPr>
          </a:p>
          <a:p>
            <a:pPr marL="0" indent="0">
              <a:buNone/>
            </a:pPr>
            <a:r>
              <a:rPr lang="en-US">
                <a:cs typeface="Century Gothic"/>
              </a:rPr>
              <a:t>- Find and remove bottlenecks</a:t>
            </a:r>
            <a:endParaRPr lang="en-GB">
              <a:cs typeface="Century Gothic"/>
            </a:endParaRPr>
          </a:p>
          <a:p>
            <a:pPr marL="0" indent="0">
              <a:buNone/>
            </a:pPr>
            <a:r>
              <a:rPr lang="en-US">
                <a:cs typeface="Century Gothic"/>
              </a:rPr>
              <a:t>- Focus on patient experience</a:t>
            </a:r>
            <a:endParaRPr lang="en-GB">
              <a:cs typeface="Century Gothic"/>
            </a:endParaRPr>
          </a:p>
          <a:p>
            <a:pPr marL="0" indent="0">
              <a:buNone/>
            </a:pPr>
            <a:r>
              <a:rPr lang="en-US">
                <a:cs typeface="Century Gothic"/>
              </a:rPr>
              <a:t>- </a:t>
            </a:r>
            <a:r>
              <a:rPr lang="en-US" err="1">
                <a:cs typeface="Century Gothic"/>
              </a:rPr>
              <a:t>Standardise</a:t>
            </a:r>
            <a:r>
              <a:rPr lang="en-US">
                <a:cs typeface="Century Gothic"/>
              </a:rPr>
              <a:t> processes/reduce variation</a:t>
            </a:r>
            <a:endParaRPr lang="en-GB">
              <a:cs typeface="Century Gothic"/>
            </a:endParaRP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23</a:t>
            </a:fld>
            <a:endParaRPr lang="en-GB"/>
          </a:p>
        </p:txBody>
      </p:sp>
    </p:spTree>
    <p:extLst>
      <p:ext uri="{BB962C8B-B14F-4D97-AF65-F5344CB8AC3E}">
        <p14:creationId xmlns:p14="http://schemas.microsoft.com/office/powerpoint/2010/main" val="200522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Problem statement – What is influencing current performance? Are there bottlenecks? Are there steps taking longer than expected?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Problem statement example: </a:t>
            </a:r>
            <a:r>
              <a:rPr lang="en-US">
                <a:solidFill>
                  <a:srgbClr val="000000"/>
                </a:solidFill>
                <a:latin typeface="Century Gothic" panose="020B0502020202020204" pitchFamily="34" charset="0"/>
              </a:rPr>
              <a:t>Our staff report that the screening tools are not user-friendly, so they are not carrying out screening.</a:t>
            </a:r>
          </a:p>
          <a:p>
            <a:endParaRPr lang="en-GB"/>
          </a:p>
          <a:p>
            <a:r>
              <a:rPr lang="en-GB"/>
              <a:t>Identifying aim - what did we want to improve? Why?</a:t>
            </a:r>
          </a:p>
          <a:p>
            <a:r>
              <a:rPr lang="en-GB"/>
              <a:t>Population – for whom?</a:t>
            </a:r>
          </a:p>
          <a:p>
            <a:r>
              <a:rPr lang="en-GB"/>
              <a:t>Target – how much do we want to change?</a:t>
            </a:r>
          </a:p>
          <a:p>
            <a:r>
              <a:rPr lang="en-GB"/>
              <a:t>Time frame – by when?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Aim example: </a:t>
            </a:r>
            <a:r>
              <a:rPr lang="en-US" sz="1100">
                <a:ea typeface="ＭＳ Ｐゴシック" charset="0"/>
              </a:rPr>
              <a:t>T</a:t>
            </a:r>
            <a:r>
              <a:rPr lang="en-US" sz="1100">
                <a:ea typeface="ＭＳ Ｐゴシック" charset="0"/>
                <a:cs typeface="ＭＳ Ｐゴシック" charset="0"/>
              </a:rPr>
              <a:t>o increase use of screening tools by staff for Ward 10 by 20% from baseline by December 2018</a:t>
            </a: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entury Gothic" panose="020B0502020202020204" pitchFamily="34" charset="0"/>
            </a:endParaRP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24</a:t>
            </a:fld>
            <a:endParaRPr lang="en-GB"/>
          </a:p>
        </p:txBody>
      </p:sp>
    </p:spTree>
    <p:extLst>
      <p:ext uri="{BB962C8B-B14F-4D97-AF65-F5344CB8AC3E}">
        <p14:creationId xmlns:p14="http://schemas.microsoft.com/office/powerpoint/2010/main" val="375855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measures did we collect?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focussed on a vital few (about 3 measures)?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Could it be integrated into our routine?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Were there any unintended consequences we had to worry about (</a:t>
            </a:r>
            <a:r>
              <a:rPr lang="en-GB" err="1"/>
              <a:t>ie</a:t>
            </a:r>
            <a:r>
              <a:rPr lang="en-GB"/>
              <a:t>. Aim to reduce length of stay but what if readmission rate increased)?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Could we measure the outcome directly or did we use proxy measurements?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Who was affected directly by the changes you made?</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How did we measure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Continuous measurements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Count of classification of observations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What people thought/felt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Ratings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Rankings</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25</a:t>
            </a:fld>
            <a:endParaRPr lang="en-GB"/>
          </a:p>
        </p:txBody>
      </p:sp>
    </p:spTree>
    <p:extLst>
      <p:ext uri="{BB962C8B-B14F-4D97-AF65-F5344CB8AC3E}">
        <p14:creationId xmlns:p14="http://schemas.microsoft.com/office/powerpoint/2010/main" val="1523962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What did we measure and what were the results – continuous measurements, count of classification of observations, what people thought/felt, ratings, rankings</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26</a:t>
            </a:fld>
            <a:endParaRPr lang="en-GB"/>
          </a:p>
        </p:txBody>
      </p:sp>
    </p:spTree>
    <p:extLst>
      <p:ext uri="{BB962C8B-B14F-4D97-AF65-F5344CB8AC3E}">
        <p14:creationId xmlns:p14="http://schemas.microsoft.com/office/powerpoint/2010/main" val="91895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Summary of the project at the moment and any future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What worked – strengths of this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Limitations and learnings – what would you do differently</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27</a:t>
            </a:fld>
            <a:endParaRPr lang="en-GB"/>
          </a:p>
        </p:txBody>
      </p:sp>
    </p:spTree>
    <p:extLst>
      <p:ext uri="{BB962C8B-B14F-4D97-AF65-F5344CB8AC3E}">
        <p14:creationId xmlns:p14="http://schemas.microsoft.com/office/powerpoint/2010/main" val="39674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28</a:t>
            </a:fld>
            <a:endParaRPr lang="en-GB"/>
          </a:p>
        </p:txBody>
      </p:sp>
    </p:spTree>
    <p:extLst>
      <p:ext uri="{BB962C8B-B14F-4D97-AF65-F5344CB8AC3E}">
        <p14:creationId xmlns:p14="http://schemas.microsoft.com/office/powerpoint/2010/main" val="3871276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Who lead the work on a day to day basis?</a:t>
            </a:r>
          </a:p>
          <a:p>
            <a:r>
              <a:rPr lang="en-GB"/>
              <a:t>Who supported your improvement work and acted as the champion with your SMT?</a:t>
            </a:r>
          </a:p>
          <a:p>
            <a:r>
              <a:rPr lang="en-GB"/>
              <a:t>Who understood the various parts of the system you tried to improve? What expertise/experience did they bring?</a:t>
            </a:r>
          </a:p>
          <a:p>
            <a:r>
              <a:rPr lang="en-GB"/>
              <a:t>Did you need to recruit service users/carers?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Who will be affected directly by the changes you made?</a:t>
            </a: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29</a:t>
            </a:fld>
            <a:endParaRPr lang="en-GB"/>
          </a:p>
        </p:txBody>
      </p:sp>
    </p:spTree>
    <p:extLst>
      <p:ext uri="{BB962C8B-B14F-4D97-AF65-F5344CB8AC3E}">
        <p14:creationId xmlns:p14="http://schemas.microsoft.com/office/powerpoint/2010/main" val="1670150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Problem statement – What is influencing current performance? Are there bottlenecks? Are there steps taking longer than expected?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Problem statement example: </a:t>
            </a:r>
            <a:r>
              <a:rPr lang="en-US">
                <a:solidFill>
                  <a:srgbClr val="000000"/>
                </a:solidFill>
                <a:latin typeface="Century Gothic" panose="020B0502020202020204" pitchFamily="34" charset="0"/>
              </a:rPr>
              <a:t>Our staff report that the screening tools are not user-friendly, so they are not carrying out screening.</a:t>
            </a:r>
          </a:p>
          <a:p>
            <a:endParaRPr lang="en-GB"/>
          </a:p>
          <a:p>
            <a:r>
              <a:rPr lang="en-GB"/>
              <a:t>Identifying aim - what did we want to improve? Why?</a:t>
            </a:r>
          </a:p>
          <a:p>
            <a:r>
              <a:rPr lang="en-GB"/>
              <a:t>Population – for whom?</a:t>
            </a:r>
          </a:p>
          <a:p>
            <a:r>
              <a:rPr lang="en-GB"/>
              <a:t>Target – how much do we want to change?</a:t>
            </a:r>
          </a:p>
          <a:p>
            <a:r>
              <a:rPr lang="en-GB"/>
              <a:t>Time frame – by when?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Aim example: </a:t>
            </a:r>
            <a:r>
              <a:rPr lang="en-US" sz="1100">
                <a:ea typeface="ＭＳ Ｐゴシック" charset="0"/>
              </a:rPr>
              <a:t>T</a:t>
            </a:r>
            <a:r>
              <a:rPr lang="en-US" sz="1100">
                <a:ea typeface="ＭＳ Ｐゴシック" charset="0"/>
                <a:cs typeface="ＭＳ Ｐゴシック" charset="0"/>
              </a:rPr>
              <a:t>o increase use of screening tools by staff for Ward 10 by 20% from baseline by December 2018</a:t>
            </a:r>
            <a:endParaRPr lang="en-GB" sz="11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Century Gothic" panose="020B0502020202020204" pitchFamily="34" charset="0"/>
            </a:endParaRPr>
          </a:p>
          <a:p>
            <a:endParaRPr lang="en-GB"/>
          </a:p>
        </p:txBody>
      </p:sp>
      <p:sp>
        <p:nvSpPr>
          <p:cNvPr id="4" name="Slide Number Placeholder 3"/>
          <p:cNvSpPr>
            <a:spLocks noGrp="1"/>
          </p:cNvSpPr>
          <p:nvPr>
            <p:ph type="sldNum" sz="quarter" idx="10"/>
          </p:nvPr>
        </p:nvSpPr>
        <p:spPr/>
        <p:txBody>
          <a:bodyPr/>
          <a:lstStyle/>
          <a:p>
            <a:fld id="{7AA3AE5A-76F2-49FD-B924-9C5BDEA18FA7}" type="slidenum">
              <a:rPr lang="en-GB" smtClean="0"/>
              <a:t>30</a:t>
            </a:fld>
            <a:endParaRPr lang="en-GB"/>
          </a:p>
        </p:txBody>
      </p:sp>
    </p:spTree>
    <p:extLst>
      <p:ext uri="{BB962C8B-B14F-4D97-AF65-F5344CB8AC3E}">
        <p14:creationId xmlns:p14="http://schemas.microsoft.com/office/powerpoint/2010/main" val="375855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F8DA-0975-69CB-F5ED-F1EB7F21BC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0ADA67-AD8E-6D9E-FD62-CD4F545D81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2200B6-984E-F89B-78F5-055CF0B70919}"/>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5" name="Footer Placeholder 4">
            <a:extLst>
              <a:ext uri="{FF2B5EF4-FFF2-40B4-BE49-F238E27FC236}">
                <a16:creationId xmlns:a16="http://schemas.microsoft.com/office/drawing/2014/main" id="{E5792E3E-7C14-68D6-3C16-BEEE80829E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23713-0F42-0F10-525D-9475FD7E6469}"/>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39984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B0F4F-26C0-4204-BC36-9BDB6773AF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6903D9-405D-F3C4-F811-10913FD51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B9FE3B-923B-B759-C84A-A2AD8025B428}"/>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5" name="Footer Placeholder 4">
            <a:extLst>
              <a:ext uri="{FF2B5EF4-FFF2-40B4-BE49-F238E27FC236}">
                <a16:creationId xmlns:a16="http://schemas.microsoft.com/office/drawing/2014/main" id="{C185A106-411A-B9FC-296B-1C9D599CE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88CEE4-2706-C6C7-78E3-F5E6E61A17BC}"/>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68324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E2DBC-5BF0-F504-1DF8-573EB69A4B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181223-6B58-3BB2-18CE-9DA18BEA8F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C89BAD-4D97-2573-BEDD-7E268893C491}"/>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5" name="Footer Placeholder 4">
            <a:extLst>
              <a:ext uri="{FF2B5EF4-FFF2-40B4-BE49-F238E27FC236}">
                <a16:creationId xmlns:a16="http://schemas.microsoft.com/office/drawing/2014/main" id="{14465C88-1A60-ADEB-16BF-589A9FAFBF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A9890E9-8B54-B238-7A73-3850C2490811}"/>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667649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9E00BD-3744-744C-AD17-26C47A2CAD2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86" y="948"/>
            <a:ext cx="12188629" cy="6856104"/>
          </a:xfrm>
          <a:prstGeom prst="rect">
            <a:avLst/>
          </a:prstGeom>
        </p:spPr>
      </p:pic>
      <p:sp>
        <p:nvSpPr>
          <p:cNvPr id="9" name="Text Placeholder 18">
            <a:extLst>
              <a:ext uri="{FF2B5EF4-FFF2-40B4-BE49-F238E27FC236}">
                <a16:creationId xmlns:a16="http://schemas.microsoft.com/office/drawing/2014/main" id="{8B663CC5-0559-9B47-8E2B-D19EF20DAF3E}"/>
              </a:ext>
            </a:extLst>
          </p:cNvPr>
          <p:cNvSpPr>
            <a:spLocks noGrp="1"/>
          </p:cNvSpPr>
          <p:nvPr>
            <p:ph type="body" sz="quarter" idx="10" hasCustomPrompt="1"/>
          </p:nvPr>
        </p:nvSpPr>
        <p:spPr>
          <a:xfrm>
            <a:off x="8553831" y="6319831"/>
            <a:ext cx="3316287" cy="541791"/>
          </a:xfrm>
          <a:prstGeom prst="rect">
            <a:avLst/>
          </a:prstGeom>
        </p:spPr>
        <p:txBody>
          <a:bodyPr/>
          <a:lstStyle>
            <a:lvl1pPr marL="0" indent="0" algn="r">
              <a:buFontTx/>
              <a:buNone/>
              <a:defRPr sz="1401">
                <a:solidFill>
                  <a:schemeClr val="bg1"/>
                </a:solidFill>
                <a:latin typeface="Arial" panose="020B0604020202020204" pitchFamily="34" charset="0"/>
                <a:cs typeface="Arial" panose="020B0604020202020204" pitchFamily="34" charset="0"/>
              </a:defRPr>
            </a:lvl1pPr>
            <a:lvl2pPr marL="457229" indent="0">
              <a:buFontTx/>
              <a:buNone/>
              <a:defRPr>
                <a:solidFill>
                  <a:schemeClr val="bg1"/>
                </a:solidFill>
              </a:defRPr>
            </a:lvl2pPr>
            <a:lvl3pPr marL="914457" indent="0">
              <a:buFontTx/>
              <a:buNone/>
              <a:defRPr>
                <a:solidFill>
                  <a:schemeClr val="bg1"/>
                </a:solidFill>
              </a:defRPr>
            </a:lvl3pPr>
            <a:lvl4pPr marL="1371686" indent="0">
              <a:buFontTx/>
              <a:buNone/>
              <a:defRPr>
                <a:solidFill>
                  <a:schemeClr val="bg1"/>
                </a:solidFill>
              </a:defRPr>
            </a:lvl4pPr>
            <a:lvl5pPr marL="1828914" indent="0">
              <a:buFontTx/>
              <a:buNone/>
              <a:defRPr>
                <a:solidFill>
                  <a:schemeClr val="bg1"/>
                </a:solidFill>
              </a:defRPr>
            </a:lvl5pPr>
          </a:lstStyle>
          <a:p>
            <a:pPr lvl="0"/>
            <a:r>
              <a:rPr lang="en-GB" dirty="0"/>
              <a:t>Presenter Name</a:t>
            </a:r>
            <a:endParaRPr lang="en-US" dirty="0"/>
          </a:p>
        </p:txBody>
      </p:sp>
      <p:cxnSp>
        <p:nvCxnSpPr>
          <p:cNvPr id="6" name="Straight Connector 5">
            <a:extLst>
              <a:ext uri="{FF2B5EF4-FFF2-40B4-BE49-F238E27FC236}">
                <a16:creationId xmlns:a16="http://schemas.microsoft.com/office/drawing/2014/main" id="{6D5B1936-0BAB-9F40-B19A-79B1FEE478DE}"/>
              </a:ext>
            </a:extLst>
          </p:cNvPr>
          <p:cNvCxnSpPr>
            <a:cxnSpLocks/>
          </p:cNvCxnSpPr>
          <p:nvPr userDrawn="1"/>
        </p:nvCxnSpPr>
        <p:spPr>
          <a:xfrm>
            <a:off x="5132569" y="5491277"/>
            <a:ext cx="6737281"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7" name="Title 1">
            <a:extLst>
              <a:ext uri="{FF2B5EF4-FFF2-40B4-BE49-F238E27FC236}">
                <a16:creationId xmlns:a16="http://schemas.microsoft.com/office/drawing/2014/main" id="{7C69B708-2403-B649-9A71-671A15245979}"/>
              </a:ext>
            </a:extLst>
          </p:cNvPr>
          <p:cNvSpPr>
            <a:spLocks noGrp="1"/>
          </p:cNvSpPr>
          <p:nvPr>
            <p:ph type="ctrTitle" hasCustomPrompt="1"/>
          </p:nvPr>
        </p:nvSpPr>
        <p:spPr>
          <a:xfrm>
            <a:off x="5132568" y="2300515"/>
            <a:ext cx="6737549" cy="3055259"/>
          </a:xfrm>
          <a:prstGeom prst="rect">
            <a:avLst/>
          </a:prstGeom>
        </p:spPr>
        <p:txBody>
          <a:bodyPr anchor="b"/>
          <a:lstStyle>
            <a:lvl1pPr algn="r">
              <a:defRPr sz="4401">
                <a:solidFill>
                  <a:schemeClr val="bg1"/>
                </a:solidFill>
                <a:latin typeface="Arial" panose="020B0604020202020204" pitchFamily="34" charset="0"/>
                <a:cs typeface="Arial" panose="020B0604020202020204" pitchFamily="34" charset="0"/>
              </a:defRPr>
            </a:lvl1pPr>
          </a:lstStyle>
          <a:p>
            <a:r>
              <a:rPr lang="en-GB" dirty="0"/>
              <a:t>Insert presentation title here</a:t>
            </a:r>
            <a:endParaRPr lang="en-US" dirty="0"/>
          </a:p>
        </p:txBody>
      </p:sp>
      <p:sp>
        <p:nvSpPr>
          <p:cNvPr id="8" name="Subtitle 2">
            <a:extLst>
              <a:ext uri="{FF2B5EF4-FFF2-40B4-BE49-F238E27FC236}">
                <a16:creationId xmlns:a16="http://schemas.microsoft.com/office/drawing/2014/main" id="{85CFAFAB-B35B-5342-B798-AC5D7323461E}"/>
              </a:ext>
            </a:extLst>
          </p:cNvPr>
          <p:cNvSpPr>
            <a:spLocks noGrp="1"/>
          </p:cNvSpPr>
          <p:nvPr>
            <p:ph type="subTitle" idx="1" hasCustomPrompt="1"/>
          </p:nvPr>
        </p:nvSpPr>
        <p:spPr>
          <a:xfrm>
            <a:off x="5132569" y="5626783"/>
            <a:ext cx="6737551" cy="541789"/>
          </a:xfrm>
          <a:prstGeom prst="rect">
            <a:avLst/>
          </a:prstGeo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29" indent="0" algn="ctr">
              <a:buNone/>
              <a:defRPr sz="2000"/>
            </a:lvl2pPr>
            <a:lvl3pPr marL="914457" indent="0" algn="ctr">
              <a:buNone/>
              <a:defRPr sz="1801"/>
            </a:lvl3pPr>
            <a:lvl4pPr marL="1371686" indent="0" algn="ctr">
              <a:buNone/>
              <a:defRPr sz="1600"/>
            </a:lvl4pPr>
            <a:lvl5pPr marL="1828914" indent="0" algn="ctr">
              <a:buNone/>
              <a:defRPr sz="1600"/>
            </a:lvl5pPr>
            <a:lvl6pPr marL="2286143" indent="0" algn="ctr">
              <a:buNone/>
              <a:defRPr sz="1600"/>
            </a:lvl6pPr>
            <a:lvl7pPr marL="2743370" indent="0" algn="ctr">
              <a:buNone/>
              <a:defRPr sz="1600"/>
            </a:lvl7pPr>
            <a:lvl8pPr marL="3200600" indent="0" algn="ctr">
              <a:buNone/>
              <a:defRPr sz="1600"/>
            </a:lvl8pPr>
            <a:lvl9pPr marL="3657827" indent="0" algn="ctr">
              <a:buNone/>
              <a:defRPr sz="1600"/>
            </a:lvl9pPr>
          </a:lstStyle>
          <a:p>
            <a:r>
              <a:rPr lang="en-GB" dirty="0"/>
              <a:t>XX Month 2020</a:t>
            </a:r>
            <a:endParaRPr lang="en-US" dirty="0"/>
          </a:p>
        </p:txBody>
      </p:sp>
    </p:spTree>
    <p:extLst>
      <p:ext uri="{BB962C8B-B14F-4D97-AF65-F5344CB8AC3E}">
        <p14:creationId xmlns:p14="http://schemas.microsoft.com/office/powerpoint/2010/main" val="64543889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ue divi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780364-9838-6740-8FF7-BA6A86FB98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448" y="2754"/>
            <a:ext cx="12187104" cy="6855245"/>
          </a:xfrm>
          <a:prstGeom prst="rect">
            <a:avLst/>
          </a:prstGeom>
        </p:spPr>
      </p:pic>
      <p:sp>
        <p:nvSpPr>
          <p:cNvPr id="7" name="Title 1">
            <a:extLst>
              <a:ext uri="{FF2B5EF4-FFF2-40B4-BE49-F238E27FC236}">
                <a16:creationId xmlns:a16="http://schemas.microsoft.com/office/drawing/2014/main" id="{AA36A828-D36A-1243-82A4-11681CA57F8B}"/>
              </a:ext>
            </a:extLst>
          </p:cNvPr>
          <p:cNvSpPr txBox="1">
            <a:spLocks/>
          </p:cNvSpPr>
          <p:nvPr/>
        </p:nvSpPr>
        <p:spPr>
          <a:xfrm>
            <a:off x="838202" y="1614568"/>
            <a:ext cx="5290457" cy="3055259"/>
          </a:xfrm>
          <a:prstGeom prst="rect">
            <a:avLst/>
          </a:prstGeom>
        </p:spPr>
        <p:txBody>
          <a:bodyPr anchor="ctr" anchorCtr="0"/>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endParaRPr lang="en-US" sz="4401" b="0" i="0" dirty="0">
              <a:latin typeface="Arial" panose="020B0604020202020204" pitchFamily="34" charset="0"/>
            </a:endParaRPr>
          </a:p>
        </p:txBody>
      </p:sp>
      <p:sp>
        <p:nvSpPr>
          <p:cNvPr id="6" name="Title 7">
            <a:extLst>
              <a:ext uri="{FF2B5EF4-FFF2-40B4-BE49-F238E27FC236}">
                <a16:creationId xmlns:a16="http://schemas.microsoft.com/office/drawing/2014/main" id="{F155C07B-8DA3-F443-A61E-FF73E03D9BA8}"/>
              </a:ext>
            </a:extLst>
          </p:cNvPr>
          <p:cNvSpPr>
            <a:spLocks noGrp="1"/>
          </p:cNvSpPr>
          <p:nvPr>
            <p:ph type="title" hasCustomPrompt="1"/>
          </p:nvPr>
        </p:nvSpPr>
        <p:spPr>
          <a:xfrm>
            <a:off x="838201" y="2731169"/>
            <a:ext cx="10515599" cy="2621256"/>
          </a:xfrm>
          <a:prstGeom prst="rect">
            <a:avLst/>
          </a:prstGeom>
        </p:spPr>
        <p:txBody>
          <a:bodyPr anchor="t" anchorCtr="0"/>
          <a:lstStyle>
            <a:lvl1pPr algn="l">
              <a:defRPr sz="3600">
                <a:solidFill>
                  <a:schemeClr val="bg1"/>
                </a:solidFill>
                <a:latin typeface="Arial" panose="020B0604020202020204" pitchFamily="34" charset="0"/>
                <a:cs typeface="Arial" panose="020B0604020202020204" pitchFamily="34" charset="0"/>
              </a:defRPr>
            </a:lvl1pPr>
          </a:lstStyle>
          <a:p>
            <a:r>
              <a:rPr lang="en-GB" dirty="0"/>
              <a:t>Insert divider slide</a:t>
            </a:r>
            <a:br>
              <a:rPr lang="en-GB" dirty="0"/>
            </a:br>
            <a:r>
              <a:rPr lang="en-GB" dirty="0"/>
              <a:t>title here</a:t>
            </a:r>
            <a:endParaRPr lang="en-US" dirty="0"/>
          </a:p>
        </p:txBody>
      </p:sp>
      <p:sp>
        <p:nvSpPr>
          <p:cNvPr id="12" name="Rectangle 11">
            <a:extLst>
              <a:ext uri="{FF2B5EF4-FFF2-40B4-BE49-F238E27FC236}">
                <a16:creationId xmlns:a16="http://schemas.microsoft.com/office/drawing/2014/main" id="{5FE0B5F9-AC39-7842-9F51-4B2766657E70}"/>
              </a:ext>
            </a:extLst>
          </p:cNvPr>
          <p:cNvSpPr/>
          <p:nvPr userDrawn="1"/>
        </p:nvSpPr>
        <p:spPr>
          <a:xfrm>
            <a:off x="9850179" y="6014854"/>
            <a:ext cx="2065421" cy="538609"/>
          </a:xfrm>
          <a:prstGeom prst="rect">
            <a:avLst/>
          </a:prstGeom>
        </p:spPr>
        <p:txBody>
          <a:bodyPr wrap="square">
            <a:spAutoFit/>
          </a:bodyPr>
          <a:lstStyle/>
          <a:p>
            <a:r>
              <a:rPr lang="en-GB" sz="725" kern="1200" dirty="0">
                <a:solidFill>
                  <a:schemeClr val="bg1"/>
                </a:solidFill>
                <a:effectLst/>
                <a:latin typeface="Arial" panose="020B0604020202020204" pitchFamily="34" charset="0"/>
                <a:ea typeface="+mn-ea"/>
                <a:cs typeface="Arial" panose="020B0604020202020204" pitchFamily="34" charset="0"/>
              </a:rPr>
              <a:t>University Hospitals of Northamptonshire NHS Group is a collaboration between Kettering General Hospital NHS Foundation Trust and Northampton General Hospital NHS Trust</a:t>
            </a:r>
          </a:p>
        </p:txBody>
      </p:sp>
    </p:spTree>
    <p:extLst>
      <p:ext uri="{BB962C8B-B14F-4D97-AF65-F5344CB8AC3E}">
        <p14:creationId xmlns:p14="http://schemas.microsoft.com/office/powerpoint/2010/main" val="104895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7DBEB-99D5-ADE4-3F5E-7A52976842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B0052-AE6B-1D8A-4C72-204B44819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9612C4-F9D2-27A8-7DFF-26ECB13BF1EE}"/>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5" name="Footer Placeholder 4">
            <a:extLst>
              <a:ext uri="{FF2B5EF4-FFF2-40B4-BE49-F238E27FC236}">
                <a16:creationId xmlns:a16="http://schemas.microsoft.com/office/drawing/2014/main" id="{1B04E95C-6925-A4E8-792C-0053F108F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113CA-E462-61F9-C08B-F78D13DFB39F}"/>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944413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D7D4-1B78-93D8-18EE-DBC0492009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2A7954-4BA5-2F0A-C4BB-844D9E38DD2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FE44CE-3E63-C774-F651-74D779C55C6A}"/>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5" name="Footer Placeholder 4">
            <a:extLst>
              <a:ext uri="{FF2B5EF4-FFF2-40B4-BE49-F238E27FC236}">
                <a16:creationId xmlns:a16="http://schemas.microsoft.com/office/drawing/2014/main" id="{5CFCD296-6D60-6239-BF5A-85A33A1709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DF8F22-7CC7-F33D-B273-9A4FF4D5AAB7}"/>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248058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44D02-7139-6AFD-2514-833E0FF0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DA5947-94DF-0CBE-9DF1-68EB1EE980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4F54FA-9834-4417-8CBA-E0FDE8EF68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5B0163-66D2-906A-634A-EFE071AB4209}"/>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6" name="Footer Placeholder 5">
            <a:extLst>
              <a:ext uri="{FF2B5EF4-FFF2-40B4-BE49-F238E27FC236}">
                <a16:creationId xmlns:a16="http://schemas.microsoft.com/office/drawing/2014/main" id="{846F745A-1F46-F491-A809-500299AC72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1EC147-D100-1EA3-1977-47716DD96F1D}"/>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59593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DB64-9822-4269-C55D-2424EF9C42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8E9BE9-8BCA-AF58-CE1F-DD27F1BB05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826A5E-E429-078F-EDF9-2DF80532B9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A0A8AA-9F22-9149-89E6-7086B5C3CE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9CC67B-C1A5-DBBF-B2CC-C4E8C07AE0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BC7E09-BF84-5718-A539-65F9D6187C1A}"/>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8" name="Footer Placeholder 7">
            <a:extLst>
              <a:ext uri="{FF2B5EF4-FFF2-40B4-BE49-F238E27FC236}">
                <a16:creationId xmlns:a16="http://schemas.microsoft.com/office/drawing/2014/main" id="{A397D871-2D6C-79AE-E2FD-00C420AF3A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F8749F-84E0-24AB-CA0C-B0DB91C6697E}"/>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2095302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ECA0B-FFE8-9B66-0EED-15F17127273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10B312-73B3-FD40-5A6B-F276201E5CFE}"/>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4" name="Footer Placeholder 3">
            <a:extLst>
              <a:ext uri="{FF2B5EF4-FFF2-40B4-BE49-F238E27FC236}">
                <a16:creationId xmlns:a16="http://schemas.microsoft.com/office/drawing/2014/main" id="{6E68EA4C-9655-6741-9C9B-7547AE973B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DB3BA7-C6AF-08BA-2727-E53F326E6B5C}"/>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23740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4CAF1-CEA1-A804-E0B6-62352E8B96B9}"/>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3" name="Footer Placeholder 2">
            <a:extLst>
              <a:ext uri="{FF2B5EF4-FFF2-40B4-BE49-F238E27FC236}">
                <a16:creationId xmlns:a16="http://schemas.microsoft.com/office/drawing/2014/main" id="{BA332280-0FA7-B736-782B-42E4FD0889D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BB0C07A-DDF1-52CE-DF30-97E438BE9C33}"/>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980436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85CE3-6F84-6794-385B-6D2EA04A6A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30DCE0-5068-040C-A505-55A1CB0FA3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F1357F0-3932-E40B-D1AD-AA2653CC56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22ADF-6B89-E8BB-A7A0-4D9392B6882B}"/>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6" name="Footer Placeholder 5">
            <a:extLst>
              <a:ext uri="{FF2B5EF4-FFF2-40B4-BE49-F238E27FC236}">
                <a16:creationId xmlns:a16="http://schemas.microsoft.com/office/drawing/2014/main" id="{0EAE6B1C-1D72-69E4-C520-0611EDA6B4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466DD9-D2E1-AC3B-1E07-C096F5A54D0A}"/>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584441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74C5C-F3C3-CBE8-EA15-D67F64B95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AB3244-5982-5146-ADDD-F47CFCCE9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AD8EC77-825E-4CA9-A5C3-C82A01E742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07C1E-7560-3CB9-AC1E-A9647B706F99}"/>
              </a:ext>
            </a:extLst>
          </p:cNvPr>
          <p:cNvSpPr>
            <a:spLocks noGrp="1"/>
          </p:cNvSpPr>
          <p:nvPr>
            <p:ph type="dt" sz="half" idx="10"/>
          </p:nvPr>
        </p:nvSpPr>
        <p:spPr/>
        <p:txBody>
          <a:bodyPr/>
          <a:lstStyle/>
          <a:p>
            <a:fld id="{F8DF8DC6-3259-461D-97DE-12DBA20A976E}" type="datetimeFigureOut">
              <a:rPr lang="en-GB" smtClean="0"/>
              <a:t>08/04/2024</a:t>
            </a:fld>
            <a:endParaRPr lang="en-GB"/>
          </a:p>
        </p:txBody>
      </p:sp>
      <p:sp>
        <p:nvSpPr>
          <p:cNvPr id="6" name="Footer Placeholder 5">
            <a:extLst>
              <a:ext uri="{FF2B5EF4-FFF2-40B4-BE49-F238E27FC236}">
                <a16:creationId xmlns:a16="http://schemas.microsoft.com/office/drawing/2014/main" id="{7D658DC9-A6C5-08DD-0154-1B08430B8B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D83C8A-F783-45A9-E308-22E3CDA18424}"/>
              </a:ext>
            </a:extLst>
          </p:cNvPr>
          <p:cNvSpPr>
            <a:spLocks noGrp="1"/>
          </p:cNvSpPr>
          <p:nvPr>
            <p:ph type="sldNum" sz="quarter" idx="12"/>
          </p:nvPr>
        </p:nvSpPr>
        <p:spPr/>
        <p:txBody>
          <a:bodyPr/>
          <a:lstStyle/>
          <a:p>
            <a:fld id="{713F1C3D-D4D5-4F3A-9202-52B3460B2743}" type="slidenum">
              <a:rPr lang="en-GB" smtClean="0"/>
              <a:t>‹#›</a:t>
            </a:fld>
            <a:endParaRPr lang="en-GB"/>
          </a:p>
        </p:txBody>
      </p:sp>
    </p:spTree>
    <p:extLst>
      <p:ext uri="{BB962C8B-B14F-4D97-AF65-F5344CB8AC3E}">
        <p14:creationId xmlns:p14="http://schemas.microsoft.com/office/powerpoint/2010/main" val="3757633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2D35-9009-DEAF-915D-677E69892B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6842E4-B48B-E347-6979-08820BB5B8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854915-DC6A-6EB0-DEFB-ACF42C291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DF8DC6-3259-461D-97DE-12DBA20A976E}" type="datetimeFigureOut">
              <a:rPr lang="en-GB" smtClean="0"/>
              <a:t>08/04/2024</a:t>
            </a:fld>
            <a:endParaRPr lang="en-GB"/>
          </a:p>
        </p:txBody>
      </p:sp>
      <p:sp>
        <p:nvSpPr>
          <p:cNvPr id="5" name="Footer Placeholder 4">
            <a:extLst>
              <a:ext uri="{FF2B5EF4-FFF2-40B4-BE49-F238E27FC236}">
                <a16:creationId xmlns:a16="http://schemas.microsoft.com/office/drawing/2014/main" id="{8C3BE1EC-8769-6557-D3C0-A88EBECD0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700DEB9-C67A-6743-01B3-52BAB265EE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3F1C3D-D4D5-4F3A-9202-52B3460B2743}" type="slidenum">
              <a:rPr lang="en-GB" smtClean="0"/>
              <a:t>‹#›</a:t>
            </a:fld>
            <a:endParaRPr lang="en-GB"/>
          </a:p>
        </p:txBody>
      </p:sp>
    </p:spTree>
    <p:extLst>
      <p:ext uri="{BB962C8B-B14F-4D97-AF65-F5344CB8AC3E}">
        <p14:creationId xmlns:p14="http://schemas.microsoft.com/office/powerpoint/2010/main" val="215459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en/megaphone-sound-noise-amplification-2230047/"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s://pixabay.com/en/megaphone-sound-noise-amplification-2230047/"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52E4-94F0-DED0-30B3-B22FDD8200E4}"/>
              </a:ext>
            </a:extLst>
          </p:cNvPr>
          <p:cNvSpPr>
            <a:spLocks noGrp="1"/>
          </p:cNvSpPr>
          <p:nvPr>
            <p:ph type="ctrTitle"/>
          </p:nvPr>
        </p:nvSpPr>
        <p:spPr>
          <a:xfrm>
            <a:off x="1627143" y="3977013"/>
            <a:ext cx="9213937" cy="1016403"/>
          </a:xfrm>
        </p:spPr>
        <p:txBody>
          <a:bodyPr>
            <a:normAutofit fontScale="90000"/>
          </a:bodyPr>
          <a:lstStyle/>
          <a:p>
            <a:r>
              <a:rPr lang="en-GB" sz="5000" b="1" dirty="0">
                <a:solidFill>
                  <a:schemeClr val="bg1"/>
                </a:solidFill>
                <a:effectLst>
                  <a:outerShdw blurRad="38100" dist="38100" dir="2700000" algn="tl">
                    <a:srgbClr val="000000">
                      <a:alpha val="43137"/>
                    </a:srgbClr>
                  </a:outerShdw>
                </a:effectLst>
                <a:latin typeface="Montserrat" panose="00000500000000000000" pitchFamily="2" charset="0"/>
              </a:rPr>
              <a:t>National Audit of Dementia</a:t>
            </a:r>
          </a:p>
        </p:txBody>
      </p:sp>
      <p:sp>
        <p:nvSpPr>
          <p:cNvPr id="3" name="Subtitle 2">
            <a:extLst>
              <a:ext uri="{FF2B5EF4-FFF2-40B4-BE49-F238E27FC236}">
                <a16:creationId xmlns:a16="http://schemas.microsoft.com/office/drawing/2014/main" id="{6187C230-15A8-ACED-042E-86602A555740}"/>
              </a:ext>
            </a:extLst>
          </p:cNvPr>
          <p:cNvSpPr>
            <a:spLocks noGrp="1"/>
          </p:cNvSpPr>
          <p:nvPr>
            <p:ph type="subTitle" idx="1"/>
          </p:nvPr>
        </p:nvSpPr>
        <p:spPr>
          <a:xfrm>
            <a:off x="1639018" y="4993416"/>
            <a:ext cx="8925839" cy="588506"/>
          </a:xfrm>
        </p:spPr>
        <p:txBody>
          <a:bodyPr>
            <a:normAutofit/>
          </a:bodyPr>
          <a:lstStyle/>
          <a:p>
            <a:r>
              <a:rPr lang="en-GB" sz="2000" dirty="0">
                <a:solidFill>
                  <a:schemeClr val="bg1"/>
                </a:solidFill>
                <a:effectLst>
                  <a:outerShdw blurRad="38100" dist="38100" dir="2700000" algn="tl">
                    <a:srgbClr val="000000">
                      <a:alpha val="43137"/>
                    </a:srgbClr>
                  </a:outerShdw>
                </a:effectLst>
                <a:latin typeface="Montserrat" panose="00000500000000000000" pitchFamily="2" charset="0"/>
              </a:rPr>
              <a:t>National Round 5 findings and recommendations</a:t>
            </a:r>
          </a:p>
        </p:txBody>
      </p:sp>
      <p:pic>
        <p:nvPicPr>
          <p:cNvPr id="5" name="Picture 4" descr="A black and white logo&#10;&#10;Description automatically generated">
            <a:extLst>
              <a:ext uri="{FF2B5EF4-FFF2-40B4-BE49-F238E27FC236}">
                <a16:creationId xmlns:a16="http://schemas.microsoft.com/office/drawing/2014/main" id="{78A02CFC-7C1A-B4C5-E0DC-0B3B1B10F7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502" y="148413"/>
            <a:ext cx="3653267" cy="183349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018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t="-9000" b="-9000"/>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9987594-EEC3-57F2-5296-FEC6A30550D4}"/>
              </a:ext>
            </a:extLst>
          </p:cNvPr>
          <p:cNvSpPr txBox="1">
            <a:spLocks/>
          </p:cNvSpPr>
          <p:nvPr/>
        </p:nvSpPr>
        <p:spPr>
          <a:xfrm>
            <a:off x="840838" y="285614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a:latin typeface="Montserrat"/>
              </a:rPr>
              <a:t>Summary of Key results Round 5</a:t>
            </a:r>
          </a:p>
        </p:txBody>
      </p:sp>
    </p:spTree>
    <p:extLst>
      <p:ext uri="{BB962C8B-B14F-4D97-AF65-F5344CB8AC3E}">
        <p14:creationId xmlns:p14="http://schemas.microsoft.com/office/powerpoint/2010/main" val="266068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73807-ED6D-BB78-4BC4-F8E227AB8518}"/>
              </a:ext>
            </a:extLst>
          </p:cNvPr>
          <p:cNvSpPr txBox="1">
            <a:spLocks/>
          </p:cNvSpPr>
          <p:nvPr/>
        </p:nvSpPr>
        <p:spPr>
          <a:xfrm>
            <a:off x="469491" y="27589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accent5">
                    <a:lumMod val="50000"/>
                  </a:schemeClr>
                </a:solidFill>
                <a:latin typeface="Montserrat" panose="00000500000000000000" pitchFamily="2" charset="0"/>
              </a:rPr>
              <a:t>Summary of Key results Round 5</a:t>
            </a:r>
            <a:r>
              <a:rPr lang="en-GB">
                <a:latin typeface="Montserrat" panose="00000500000000000000" pitchFamily="2" charset="0"/>
              </a:rPr>
              <a:t>	</a:t>
            </a:r>
          </a:p>
        </p:txBody>
      </p:sp>
      <p:sp>
        <p:nvSpPr>
          <p:cNvPr id="3" name="Content Placeholder 2">
            <a:extLst>
              <a:ext uri="{FF2B5EF4-FFF2-40B4-BE49-F238E27FC236}">
                <a16:creationId xmlns:a16="http://schemas.microsoft.com/office/drawing/2014/main" id="{78E35F60-5A2B-F664-E889-4892D6D6BA72}"/>
              </a:ext>
            </a:extLst>
          </p:cNvPr>
          <p:cNvSpPr txBox="1">
            <a:spLocks/>
          </p:cNvSpPr>
          <p:nvPr/>
        </p:nvSpPr>
        <p:spPr>
          <a:xfrm>
            <a:off x="333705" y="1600201"/>
            <a:ext cx="11177751" cy="4981902"/>
          </a:xfrm>
          <a:prstGeom prst="rect">
            <a:avLst/>
          </a:prstGeom>
        </p:spPr>
        <p:txBody>
          <a:bodyPr vert="horz" lIns="91440" tIns="45720" rIns="91440" bIns="45720" rtlCol="0" anchor="t">
            <a:normAutofit fontScale="70000" lnSpcReduction="20000"/>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4200">
                <a:solidFill>
                  <a:srgbClr val="066D8F"/>
                </a:solidFill>
                <a:latin typeface="Montserrat" panose="00000500000000000000" pitchFamily="2" charset="0"/>
              </a:rPr>
              <a:t>Delirium screening</a:t>
            </a:r>
            <a:endParaRPr lang="en-US" sz="4200">
              <a:solidFill>
                <a:srgbClr val="066D8F"/>
              </a:solidFill>
              <a:latin typeface="Montserrat" panose="00000500000000000000" pitchFamily="2" charset="0"/>
            </a:endParaRPr>
          </a:p>
          <a:p>
            <a:r>
              <a:rPr lang="en-US" sz="4200">
                <a:solidFill>
                  <a:srgbClr val="000000"/>
                </a:solidFill>
                <a:latin typeface="Montserrat" panose="00000500000000000000" pitchFamily="2" charset="0"/>
              </a:rPr>
              <a:t>Overall improvement – up to 87%</a:t>
            </a:r>
          </a:p>
          <a:p>
            <a:endParaRPr lang="en-US" sz="4200">
              <a:solidFill>
                <a:srgbClr val="000000"/>
              </a:solidFill>
              <a:latin typeface="Montserrat" panose="00000500000000000000" pitchFamily="2" charset="0"/>
            </a:endParaRPr>
          </a:p>
          <a:p>
            <a:pPr marL="0" indent="0">
              <a:buNone/>
            </a:pPr>
            <a:r>
              <a:rPr lang="en-US" sz="4200">
                <a:solidFill>
                  <a:srgbClr val="066D8F"/>
                </a:solidFill>
                <a:latin typeface="Montserrat" panose="00000500000000000000" pitchFamily="2" charset="0"/>
              </a:rPr>
              <a:t>Pain assessment and reassessment</a:t>
            </a:r>
          </a:p>
          <a:p>
            <a:pPr marL="0" indent="0">
              <a:buNone/>
            </a:pPr>
            <a:r>
              <a:rPr lang="en-GB" sz="3600">
                <a:solidFill>
                  <a:srgbClr val="000000"/>
                </a:solidFill>
                <a:latin typeface="Montserrat" panose="00000500000000000000" pitchFamily="2" charset="0"/>
                <a:cs typeface="Calibri"/>
              </a:rPr>
              <a:t>92% of patients receiving this (though for 61% as  question rather than structured assessment)</a:t>
            </a:r>
          </a:p>
          <a:p>
            <a:pPr marL="0" indent="0">
              <a:buNone/>
            </a:pPr>
            <a:endParaRPr lang="en-US" sz="4200">
              <a:solidFill>
                <a:srgbClr val="5A6A66"/>
              </a:solidFill>
              <a:latin typeface="Montserrat" panose="00000500000000000000" pitchFamily="2" charset="0"/>
              <a:cs typeface="Calibri"/>
            </a:endParaRPr>
          </a:p>
          <a:p>
            <a:pPr marL="0" indent="0">
              <a:buNone/>
            </a:pPr>
            <a:r>
              <a:rPr lang="en-US" sz="4200">
                <a:solidFill>
                  <a:srgbClr val="066D8F"/>
                </a:solidFill>
                <a:latin typeface="Montserrat" panose="00000500000000000000" pitchFamily="2" charset="0"/>
                <a:cs typeface="Calibri"/>
              </a:rPr>
              <a:t>Discharge planning</a:t>
            </a:r>
          </a:p>
          <a:p>
            <a:pPr marL="0" indent="0">
              <a:buNone/>
            </a:pPr>
            <a:r>
              <a:rPr lang="en-US" sz="3600">
                <a:solidFill>
                  <a:srgbClr val="000000"/>
                </a:solidFill>
                <a:latin typeface="Montserrat" panose="00000500000000000000" pitchFamily="2" charset="0"/>
                <a:cs typeface="Calibri"/>
              </a:rPr>
              <a:t>84% within 24 hours (when reasons for later initiation are taken into account)</a:t>
            </a:r>
          </a:p>
          <a:p>
            <a:pPr marL="0" indent="0">
              <a:buNone/>
            </a:pPr>
            <a:endParaRPr lang="en-US" sz="3600">
              <a:solidFill>
                <a:srgbClr val="000000"/>
              </a:solidFill>
              <a:latin typeface="Montserrat" panose="00000500000000000000" pitchFamily="2" charset="0"/>
              <a:cs typeface="Calibri"/>
            </a:endParaRPr>
          </a:p>
          <a:p>
            <a:pPr marL="0" indent="0">
              <a:buNone/>
            </a:pPr>
            <a:r>
              <a:rPr lang="en-US" sz="4200">
                <a:solidFill>
                  <a:srgbClr val="066D8F"/>
                </a:solidFill>
                <a:latin typeface="Montserrat" panose="00000500000000000000" pitchFamily="2" charset="0"/>
                <a:cs typeface="Calibri"/>
              </a:rPr>
              <a:t>Feedback from carers</a:t>
            </a:r>
          </a:p>
          <a:p>
            <a:pPr marL="0" indent="0">
              <a:buNone/>
            </a:pPr>
            <a:r>
              <a:rPr lang="en-US" sz="3600">
                <a:latin typeface="Montserrat" panose="00000500000000000000" pitchFamily="2" charset="0"/>
                <a:cs typeface="Calibri"/>
              </a:rPr>
              <a:t>Carer ratings of both quality of care and communication were lower.  Lower numbers returned (average 23, previously 24-26)</a:t>
            </a:r>
          </a:p>
          <a:p>
            <a:pPr lvl="1"/>
            <a:endParaRPr lang="en-US" sz="3600">
              <a:solidFill>
                <a:srgbClr val="000000"/>
              </a:solidFill>
              <a:latin typeface="Montserrat" panose="00000500000000000000" pitchFamily="2" charset="0"/>
              <a:cs typeface="Calibri"/>
            </a:endParaRPr>
          </a:p>
          <a:p>
            <a:endParaRPr lang="en-US" sz="3600">
              <a:solidFill>
                <a:srgbClr val="000000"/>
              </a:solidFill>
            </a:endParaRPr>
          </a:p>
          <a:p>
            <a:endParaRPr lang="en-US">
              <a:solidFill>
                <a:srgbClr val="000000"/>
              </a:solidFill>
            </a:endParaRPr>
          </a:p>
        </p:txBody>
      </p:sp>
    </p:spTree>
    <p:extLst>
      <p:ext uri="{BB962C8B-B14F-4D97-AF65-F5344CB8AC3E}">
        <p14:creationId xmlns:p14="http://schemas.microsoft.com/office/powerpoint/2010/main" val="334840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0A4A5D-AAF3-99E5-7564-F2C5AEA615DD}"/>
              </a:ext>
            </a:extLst>
          </p:cNvPr>
          <p:cNvSpPr>
            <a:spLocks noGrp="1"/>
          </p:cNvSpPr>
          <p:nvPr>
            <p:ph type="title"/>
          </p:nvPr>
        </p:nvSpPr>
        <p:spPr>
          <a:xfrm>
            <a:off x="161925" y="127001"/>
            <a:ext cx="10515600" cy="587376"/>
          </a:xfrm>
        </p:spPr>
        <p:txBody>
          <a:bodyPr>
            <a:normAutofit/>
          </a:bodyPr>
          <a:lstStyle/>
          <a:p>
            <a:r>
              <a:rPr lang="en-GB" sz="2400">
                <a:solidFill>
                  <a:schemeClr val="accent5">
                    <a:lumMod val="50000"/>
                  </a:schemeClr>
                </a:solidFill>
                <a:latin typeface="Montserrat" panose="00000500000000000000" pitchFamily="2" charset="0"/>
              </a:rPr>
              <a:t>Key metrics reporting – delirium screen</a:t>
            </a:r>
          </a:p>
        </p:txBody>
      </p:sp>
      <p:sp>
        <p:nvSpPr>
          <p:cNvPr id="3" name="Content Placeholder 2">
            <a:extLst>
              <a:ext uri="{FF2B5EF4-FFF2-40B4-BE49-F238E27FC236}">
                <a16:creationId xmlns:a16="http://schemas.microsoft.com/office/drawing/2014/main" id="{2B8D5F0E-D6FE-5B7B-44BA-BDD5BB92DFB9}"/>
              </a:ext>
            </a:extLst>
          </p:cNvPr>
          <p:cNvSpPr>
            <a:spLocks noGrp="1"/>
          </p:cNvSpPr>
          <p:nvPr>
            <p:ph idx="1"/>
          </p:nvPr>
        </p:nvSpPr>
        <p:spPr>
          <a:xfrm>
            <a:off x="161925" y="5659039"/>
            <a:ext cx="4745355" cy="738188"/>
          </a:xfrm>
          <a:effectLst>
            <a:glow rad="228600">
              <a:schemeClr val="accent1">
                <a:satMod val="175000"/>
                <a:alpha val="40000"/>
              </a:schemeClr>
            </a:glow>
          </a:effectLst>
        </p:spPr>
        <p:txBody>
          <a:bodyPr>
            <a:normAutofit fontScale="77500" lnSpcReduction="20000"/>
          </a:bodyPr>
          <a:lstStyle/>
          <a:p>
            <a:r>
              <a:rPr lang="en-GB">
                <a:latin typeface="Montserrat" panose="00000500000000000000" pitchFamily="2" charset="0"/>
              </a:rPr>
              <a:t>Range: 40 – </a:t>
            </a:r>
            <a:r>
              <a:rPr lang="en-GB" b="1">
                <a:effectLst>
                  <a:glow rad="228600">
                    <a:srgbClr val="FFFF00">
                      <a:alpha val="40000"/>
                    </a:srgbClr>
                  </a:glow>
                </a:effectLst>
                <a:latin typeface="Montserrat" panose="00000500000000000000" pitchFamily="2" charset="0"/>
              </a:rPr>
              <a:t>100%</a:t>
            </a:r>
            <a:r>
              <a:rPr lang="en-GB">
                <a:latin typeface="Montserrat" panose="00000500000000000000" pitchFamily="2" charset="0"/>
              </a:rPr>
              <a:t>  (R4 9-100%)</a:t>
            </a:r>
          </a:p>
          <a:p>
            <a:r>
              <a:rPr lang="en-GB">
                <a:latin typeface="Montserrat" panose="00000500000000000000" pitchFamily="2" charset="0"/>
              </a:rPr>
              <a:t>Average: </a:t>
            </a:r>
            <a:r>
              <a:rPr lang="en-GB" b="1">
                <a:effectLst>
                  <a:glow rad="228600">
                    <a:srgbClr val="FFFF00">
                      <a:alpha val="40000"/>
                    </a:srgbClr>
                  </a:glow>
                </a:effectLst>
                <a:latin typeface="Montserrat" panose="00000500000000000000" pitchFamily="2" charset="0"/>
              </a:rPr>
              <a:t>87%</a:t>
            </a:r>
            <a:r>
              <a:rPr lang="en-GB">
                <a:latin typeface="Montserrat" panose="00000500000000000000" pitchFamily="2" charset="0"/>
              </a:rPr>
              <a:t> (R4 58%)</a:t>
            </a:r>
          </a:p>
        </p:txBody>
      </p:sp>
      <p:pic>
        <p:nvPicPr>
          <p:cNvPr id="2050" name="Picture 2">
            <a:extLst>
              <a:ext uri="{FF2B5EF4-FFF2-40B4-BE49-F238E27FC236}">
                <a16:creationId xmlns:a16="http://schemas.microsoft.com/office/drawing/2014/main" id="{D9B8EFF3-404A-7146-1010-4577BF58F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714377"/>
            <a:ext cx="11891511" cy="4688681"/>
          </a:xfrm>
          <a:prstGeom prst="rect">
            <a:avLst/>
          </a:prstGeom>
          <a:noFill/>
          <a:extLst>
            <a:ext uri="{909E8E84-426E-40DD-AFC4-6F175D3DCCD1}">
              <a14:hiddenFill xmlns:a14="http://schemas.microsoft.com/office/drawing/2010/main">
                <a:solidFill>
                  <a:srgbClr val="FFFFFF"/>
                </a:solidFill>
              </a14:hiddenFill>
            </a:ext>
          </a:extLst>
        </p:spPr>
      </p:pic>
      <p:pic>
        <p:nvPicPr>
          <p:cNvPr id="2" name="Graphic 1" descr="Information outline">
            <a:extLst>
              <a:ext uri="{FF2B5EF4-FFF2-40B4-BE49-F238E27FC236}">
                <a16:creationId xmlns:a16="http://schemas.microsoft.com/office/drawing/2014/main" id="{BDB4FAFA-2F5A-6766-C13D-5ABA5250B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5217" y="5534025"/>
            <a:ext cx="914400" cy="914400"/>
          </a:xfrm>
          <a:prstGeom prst="rect">
            <a:avLst/>
          </a:prstGeom>
        </p:spPr>
      </p:pic>
      <p:sp>
        <p:nvSpPr>
          <p:cNvPr id="4" name="TextBox 3">
            <a:extLst>
              <a:ext uri="{FF2B5EF4-FFF2-40B4-BE49-F238E27FC236}">
                <a16:creationId xmlns:a16="http://schemas.microsoft.com/office/drawing/2014/main" id="{7F9475FE-3784-D4EF-FB2C-FD9F6C618A24}"/>
              </a:ext>
            </a:extLst>
          </p:cNvPr>
          <p:cNvSpPr txBox="1"/>
          <p:nvPr/>
        </p:nvSpPr>
        <p:spPr>
          <a:xfrm>
            <a:off x="6096000" y="5687830"/>
            <a:ext cx="5141626" cy="677108"/>
          </a:xfrm>
          <a:prstGeom prst="rect">
            <a:avLst/>
          </a:prstGeom>
          <a:noFill/>
        </p:spPr>
        <p:txBody>
          <a:bodyPr wrap="square" rtlCol="0">
            <a:spAutoFit/>
          </a:bodyPr>
          <a:lstStyle/>
          <a:p>
            <a:r>
              <a:rPr lang="en-GB" sz="1900" b="1">
                <a:solidFill>
                  <a:schemeClr val="accent5">
                    <a:lumMod val="60000"/>
                    <a:lumOff val="40000"/>
                  </a:schemeClr>
                </a:solidFill>
                <a:latin typeface="Montserrat" panose="00000500000000000000" pitchFamily="2" charset="0"/>
              </a:rPr>
              <a:t>Although methodology has changed this is a very large positive change</a:t>
            </a:r>
          </a:p>
        </p:txBody>
      </p:sp>
    </p:spTree>
    <p:extLst>
      <p:ext uri="{BB962C8B-B14F-4D97-AF65-F5344CB8AC3E}">
        <p14:creationId xmlns:p14="http://schemas.microsoft.com/office/powerpoint/2010/main" val="2521395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1A171-157D-6C2C-F431-366DB32ED983}"/>
              </a:ext>
            </a:extLst>
          </p:cNvPr>
          <p:cNvSpPr>
            <a:spLocks noGrp="1"/>
          </p:cNvSpPr>
          <p:nvPr>
            <p:ph idx="1"/>
          </p:nvPr>
        </p:nvSpPr>
        <p:spPr>
          <a:xfrm>
            <a:off x="161925" y="5657850"/>
            <a:ext cx="5219544" cy="757239"/>
          </a:xfrm>
        </p:spPr>
        <p:txBody>
          <a:bodyPr>
            <a:noAutofit/>
          </a:bodyPr>
          <a:lstStyle/>
          <a:p>
            <a:r>
              <a:rPr lang="en-GB" sz="2000">
                <a:latin typeface="Montserrat" panose="00000500000000000000" pitchFamily="2" charset="0"/>
              </a:rPr>
              <a:t>Range: 5</a:t>
            </a:r>
            <a:r>
              <a:rPr lang="en-GB" sz="2000" b="1">
                <a:latin typeface="Montserrat" panose="00000500000000000000" pitchFamily="2" charset="0"/>
              </a:rPr>
              <a:t>-100%</a:t>
            </a:r>
            <a:r>
              <a:rPr lang="en-GB" sz="2000">
                <a:latin typeface="Montserrat" panose="00000500000000000000" pitchFamily="2" charset="0"/>
              </a:rPr>
              <a:t> (R4 16-100%)</a:t>
            </a:r>
          </a:p>
          <a:p>
            <a:r>
              <a:rPr lang="en-GB" sz="2000">
                <a:latin typeface="Montserrat" panose="00000500000000000000" pitchFamily="2" charset="0"/>
              </a:rPr>
              <a:t>Average: </a:t>
            </a:r>
            <a:r>
              <a:rPr lang="en-GB" sz="2000" b="1">
                <a:effectLst>
                  <a:glow rad="228600">
                    <a:srgbClr val="FFFF00">
                      <a:alpha val="40000"/>
                    </a:srgbClr>
                  </a:glow>
                </a:effectLst>
                <a:latin typeface="Montserrat" panose="00000500000000000000" pitchFamily="2" charset="0"/>
              </a:rPr>
              <a:t>92%</a:t>
            </a:r>
            <a:r>
              <a:rPr lang="en-GB" sz="2000">
                <a:latin typeface="Montserrat" panose="00000500000000000000" pitchFamily="2" charset="0"/>
              </a:rPr>
              <a:t> (R4 85%)</a:t>
            </a:r>
          </a:p>
        </p:txBody>
      </p:sp>
      <p:sp>
        <p:nvSpPr>
          <p:cNvPr id="4" name="Title 1">
            <a:extLst>
              <a:ext uri="{FF2B5EF4-FFF2-40B4-BE49-F238E27FC236}">
                <a16:creationId xmlns:a16="http://schemas.microsoft.com/office/drawing/2014/main" id="{00CFBD52-55BE-1E6A-8CE6-26D95D8B1151}"/>
              </a:ext>
            </a:extLst>
          </p:cNvPr>
          <p:cNvSpPr txBox="1">
            <a:spLocks/>
          </p:cNvSpPr>
          <p:nvPr/>
        </p:nvSpPr>
        <p:spPr>
          <a:xfrm>
            <a:off x="161925" y="127001"/>
            <a:ext cx="10515600" cy="587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accent5">
                    <a:lumMod val="50000"/>
                  </a:schemeClr>
                </a:solidFill>
                <a:latin typeface="Montserrat" panose="00000500000000000000" pitchFamily="2" charset="0"/>
              </a:rPr>
              <a:t>Key metrics reporting – pain assessment</a:t>
            </a:r>
          </a:p>
        </p:txBody>
      </p:sp>
      <p:pic>
        <p:nvPicPr>
          <p:cNvPr id="3073" name="Picture 1">
            <a:extLst>
              <a:ext uri="{FF2B5EF4-FFF2-40B4-BE49-F238E27FC236}">
                <a16:creationId xmlns:a16="http://schemas.microsoft.com/office/drawing/2014/main" id="{3C35DC69-D7BB-26F0-3FC6-1ED6987C4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6" y="714377"/>
            <a:ext cx="11885388" cy="48196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A04DAA6-95A5-FFFD-189E-FBE591D24B10}"/>
              </a:ext>
            </a:extLst>
          </p:cNvPr>
          <p:cNvSpPr txBox="1"/>
          <p:nvPr/>
        </p:nvSpPr>
        <p:spPr>
          <a:xfrm>
            <a:off x="6096000" y="5687830"/>
            <a:ext cx="5141626" cy="646331"/>
          </a:xfrm>
          <a:prstGeom prst="rect">
            <a:avLst/>
          </a:prstGeom>
          <a:noFill/>
        </p:spPr>
        <p:txBody>
          <a:bodyPr wrap="square" rtlCol="0">
            <a:spAutoFit/>
          </a:bodyPr>
          <a:lstStyle/>
          <a:p>
            <a:r>
              <a:rPr lang="en-GB">
                <a:latin typeface="Montserrat" panose="00000500000000000000" pitchFamily="2" charset="0"/>
              </a:rPr>
              <a:t>61% assessments were a question.  Range per site for question only 0-100% (5 sites 0)</a:t>
            </a:r>
          </a:p>
        </p:txBody>
      </p:sp>
      <p:pic>
        <p:nvPicPr>
          <p:cNvPr id="10" name="Graphic 9" descr="Information outline">
            <a:extLst>
              <a:ext uri="{FF2B5EF4-FFF2-40B4-BE49-F238E27FC236}">
                <a16:creationId xmlns:a16="http://schemas.microsoft.com/office/drawing/2014/main" id="{2F3FF22B-6065-F0E0-EBAA-41D6CBCCDE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95217" y="5534025"/>
            <a:ext cx="914400" cy="914400"/>
          </a:xfrm>
          <a:prstGeom prst="rect">
            <a:avLst/>
          </a:prstGeom>
        </p:spPr>
      </p:pic>
    </p:spTree>
    <p:extLst>
      <p:ext uri="{BB962C8B-B14F-4D97-AF65-F5344CB8AC3E}">
        <p14:creationId xmlns:p14="http://schemas.microsoft.com/office/powerpoint/2010/main" val="118959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1A171-157D-6C2C-F431-366DB32ED983}"/>
              </a:ext>
            </a:extLst>
          </p:cNvPr>
          <p:cNvSpPr>
            <a:spLocks noGrp="1"/>
          </p:cNvSpPr>
          <p:nvPr>
            <p:ph idx="1"/>
          </p:nvPr>
        </p:nvSpPr>
        <p:spPr>
          <a:xfrm>
            <a:off x="161925" y="5657850"/>
            <a:ext cx="10515600" cy="757239"/>
          </a:xfrm>
        </p:spPr>
        <p:txBody>
          <a:bodyPr>
            <a:noAutofit/>
          </a:bodyPr>
          <a:lstStyle/>
          <a:p>
            <a:r>
              <a:rPr lang="en-GB" sz="2000">
                <a:latin typeface="Montserrat" panose="00000500000000000000" pitchFamily="2" charset="0"/>
              </a:rPr>
              <a:t>Range: 14-100%</a:t>
            </a:r>
          </a:p>
          <a:p>
            <a:r>
              <a:rPr lang="en-GB" sz="2000">
                <a:latin typeface="Montserrat" panose="00000500000000000000" pitchFamily="2" charset="0"/>
              </a:rPr>
              <a:t>Average: 83%</a:t>
            </a:r>
          </a:p>
        </p:txBody>
      </p:sp>
      <p:sp>
        <p:nvSpPr>
          <p:cNvPr id="4" name="Title 1">
            <a:extLst>
              <a:ext uri="{FF2B5EF4-FFF2-40B4-BE49-F238E27FC236}">
                <a16:creationId xmlns:a16="http://schemas.microsoft.com/office/drawing/2014/main" id="{00CFBD52-55BE-1E6A-8CE6-26D95D8B1151}"/>
              </a:ext>
            </a:extLst>
          </p:cNvPr>
          <p:cNvSpPr txBox="1">
            <a:spLocks/>
          </p:cNvSpPr>
          <p:nvPr/>
        </p:nvSpPr>
        <p:spPr>
          <a:xfrm>
            <a:off x="161925" y="127001"/>
            <a:ext cx="10515600" cy="587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accent5">
                    <a:lumMod val="50000"/>
                  </a:schemeClr>
                </a:solidFill>
                <a:latin typeface="Montserrat" panose="00000500000000000000" pitchFamily="2" charset="0"/>
              </a:rPr>
              <a:t>Key metrics reporting – pain assessment repeated</a:t>
            </a:r>
          </a:p>
        </p:txBody>
      </p:sp>
      <p:pic>
        <p:nvPicPr>
          <p:cNvPr id="5121" name="Picture 1">
            <a:extLst>
              <a:ext uri="{FF2B5EF4-FFF2-40B4-BE49-F238E27FC236}">
                <a16:creationId xmlns:a16="http://schemas.microsoft.com/office/drawing/2014/main" id="{D0991203-08D0-3CBF-47C4-5D0ECD5627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5527"/>
            <a:ext cx="11772900" cy="4401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365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1A171-157D-6C2C-F431-366DB32ED983}"/>
              </a:ext>
            </a:extLst>
          </p:cNvPr>
          <p:cNvSpPr>
            <a:spLocks noGrp="1"/>
          </p:cNvSpPr>
          <p:nvPr>
            <p:ph idx="1"/>
          </p:nvPr>
        </p:nvSpPr>
        <p:spPr>
          <a:xfrm>
            <a:off x="161925" y="5362575"/>
            <a:ext cx="11782425" cy="1238251"/>
          </a:xfrm>
        </p:spPr>
        <p:txBody>
          <a:bodyPr>
            <a:noAutofit/>
          </a:bodyPr>
          <a:lstStyle/>
          <a:p>
            <a:r>
              <a:rPr lang="en-GB" sz="2000">
                <a:latin typeface="Montserrat" panose="00000500000000000000" pitchFamily="2" charset="0"/>
              </a:rPr>
              <a:t>Range: 3-100%</a:t>
            </a:r>
          </a:p>
          <a:p>
            <a:r>
              <a:rPr lang="en-GB" sz="2000">
                <a:latin typeface="Montserrat" panose="00000500000000000000" pitchFamily="2" charset="0"/>
              </a:rPr>
              <a:t>Average: 39% </a:t>
            </a:r>
          </a:p>
          <a:p>
            <a:pPr marL="0" indent="0">
              <a:buNone/>
            </a:pPr>
            <a:r>
              <a:rPr lang="en-GB" sz="1800" i="1">
                <a:latin typeface="Montserrat" panose="00000500000000000000" pitchFamily="2" charset="0"/>
              </a:rPr>
              <a:t>N.B this figure does not take into account reasons leading to cases treated as N/A for outlier analysis</a:t>
            </a:r>
          </a:p>
        </p:txBody>
      </p:sp>
      <p:sp>
        <p:nvSpPr>
          <p:cNvPr id="4" name="Title 1">
            <a:extLst>
              <a:ext uri="{FF2B5EF4-FFF2-40B4-BE49-F238E27FC236}">
                <a16:creationId xmlns:a16="http://schemas.microsoft.com/office/drawing/2014/main" id="{00CFBD52-55BE-1E6A-8CE6-26D95D8B1151}"/>
              </a:ext>
            </a:extLst>
          </p:cNvPr>
          <p:cNvSpPr txBox="1">
            <a:spLocks/>
          </p:cNvSpPr>
          <p:nvPr/>
        </p:nvSpPr>
        <p:spPr>
          <a:xfrm>
            <a:off x="161925" y="127001"/>
            <a:ext cx="10515600" cy="587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accent5">
                    <a:lumMod val="50000"/>
                  </a:schemeClr>
                </a:solidFill>
                <a:latin typeface="Montserrat" panose="00000500000000000000" pitchFamily="2" charset="0"/>
              </a:rPr>
              <a:t>Key metrics reporting – discharge planning within 24 hours</a:t>
            </a:r>
          </a:p>
        </p:txBody>
      </p:sp>
      <p:pic>
        <p:nvPicPr>
          <p:cNvPr id="6145" name="Picture 1">
            <a:extLst>
              <a:ext uri="{FF2B5EF4-FFF2-40B4-BE49-F238E27FC236}">
                <a16:creationId xmlns:a16="http://schemas.microsoft.com/office/drawing/2014/main" id="{600ADA1C-CAF5-4890-C99F-3270AEC2E3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932829"/>
            <a:ext cx="12106275" cy="4040347"/>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descr="Information outline">
            <a:extLst>
              <a:ext uri="{FF2B5EF4-FFF2-40B4-BE49-F238E27FC236}">
                <a16:creationId xmlns:a16="http://schemas.microsoft.com/office/drawing/2014/main" id="{994DB5B3-59E2-5B4B-227B-F1C3A8B603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1554" y="5071314"/>
            <a:ext cx="914400" cy="914400"/>
          </a:xfrm>
          <a:prstGeom prst="rect">
            <a:avLst/>
          </a:prstGeom>
        </p:spPr>
      </p:pic>
      <p:sp>
        <p:nvSpPr>
          <p:cNvPr id="8" name="TextBox 7">
            <a:extLst>
              <a:ext uri="{FF2B5EF4-FFF2-40B4-BE49-F238E27FC236}">
                <a16:creationId xmlns:a16="http://schemas.microsoft.com/office/drawing/2014/main" id="{04F46CF0-3AC9-D6CE-A5A9-5B6418063D56}"/>
              </a:ext>
            </a:extLst>
          </p:cNvPr>
          <p:cNvSpPr txBox="1"/>
          <p:nvPr/>
        </p:nvSpPr>
        <p:spPr>
          <a:xfrm>
            <a:off x="7320714" y="5150703"/>
            <a:ext cx="4709361" cy="830997"/>
          </a:xfrm>
          <a:prstGeom prst="rect">
            <a:avLst/>
          </a:prstGeom>
          <a:noFill/>
        </p:spPr>
        <p:txBody>
          <a:bodyPr wrap="square" rtlCol="0">
            <a:spAutoFit/>
          </a:bodyPr>
          <a:lstStyle/>
          <a:p>
            <a:r>
              <a:rPr lang="en-GB" sz="1600">
                <a:latin typeface="Montserrat" panose="00000500000000000000" pitchFamily="2" charset="0"/>
              </a:rPr>
              <a:t>Reasons given for not initiating planning within 24 hours raise the national result to 83.5%</a:t>
            </a:r>
          </a:p>
        </p:txBody>
      </p:sp>
    </p:spTree>
    <p:extLst>
      <p:ext uri="{BB962C8B-B14F-4D97-AF65-F5344CB8AC3E}">
        <p14:creationId xmlns:p14="http://schemas.microsoft.com/office/powerpoint/2010/main" val="286705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1A171-157D-6C2C-F431-366DB32ED983}"/>
              </a:ext>
            </a:extLst>
          </p:cNvPr>
          <p:cNvSpPr>
            <a:spLocks noGrp="1"/>
          </p:cNvSpPr>
          <p:nvPr>
            <p:ph idx="1"/>
          </p:nvPr>
        </p:nvSpPr>
        <p:spPr>
          <a:xfrm>
            <a:off x="161925" y="5657850"/>
            <a:ext cx="10515600" cy="757239"/>
          </a:xfrm>
        </p:spPr>
        <p:txBody>
          <a:bodyPr>
            <a:noAutofit/>
          </a:bodyPr>
          <a:lstStyle/>
          <a:p>
            <a:r>
              <a:rPr lang="en-GB" sz="2000">
                <a:latin typeface="Montserrat" panose="00000500000000000000" pitchFamily="2" charset="0"/>
              </a:rPr>
              <a:t>Median Range: 3.5-48 days</a:t>
            </a:r>
          </a:p>
          <a:p>
            <a:r>
              <a:rPr lang="en-GB" sz="2000">
                <a:latin typeface="Montserrat" panose="00000500000000000000" pitchFamily="2" charset="0"/>
              </a:rPr>
              <a:t>Average: 10 days</a:t>
            </a:r>
          </a:p>
          <a:p>
            <a:r>
              <a:rPr lang="en-GB" sz="1600" i="1">
                <a:latin typeface="Montserrat" panose="00000500000000000000" pitchFamily="2" charset="0"/>
              </a:rPr>
              <a:t>R4 not compared due to change in methodology</a:t>
            </a:r>
          </a:p>
        </p:txBody>
      </p:sp>
      <p:sp>
        <p:nvSpPr>
          <p:cNvPr id="4" name="Title 1">
            <a:extLst>
              <a:ext uri="{FF2B5EF4-FFF2-40B4-BE49-F238E27FC236}">
                <a16:creationId xmlns:a16="http://schemas.microsoft.com/office/drawing/2014/main" id="{00CFBD52-55BE-1E6A-8CE6-26D95D8B1151}"/>
              </a:ext>
            </a:extLst>
          </p:cNvPr>
          <p:cNvSpPr txBox="1">
            <a:spLocks/>
          </p:cNvSpPr>
          <p:nvPr/>
        </p:nvSpPr>
        <p:spPr>
          <a:xfrm>
            <a:off x="161925" y="127001"/>
            <a:ext cx="10515600" cy="587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accent5">
                    <a:lumMod val="50000"/>
                  </a:schemeClr>
                </a:solidFill>
                <a:latin typeface="Montserrat" panose="00000500000000000000" pitchFamily="2" charset="0"/>
              </a:rPr>
              <a:t>Key metrics reporting – Length of Stay</a:t>
            </a:r>
          </a:p>
        </p:txBody>
      </p:sp>
      <p:pic>
        <p:nvPicPr>
          <p:cNvPr id="7169" name="Picture 1">
            <a:extLst>
              <a:ext uri="{FF2B5EF4-FFF2-40B4-BE49-F238E27FC236}">
                <a16:creationId xmlns:a16="http://schemas.microsoft.com/office/drawing/2014/main" id="{A3877C0E-95A5-059C-F1D0-A6C196323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780568"/>
            <a:ext cx="11649075" cy="481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1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FBD52-55BE-1E6A-8CE6-26D95D8B1151}"/>
              </a:ext>
            </a:extLst>
          </p:cNvPr>
          <p:cNvSpPr txBox="1">
            <a:spLocks/>
          </p:cNvSpPr>
          <p:nvPr/>
        </p:nvSpPr>
        <p:spPr>
          <a:xfrm>
            <a:off x="161925" y="127001"/>
            <a:ext cx="10515600" cy="587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accent5">
                    <a:lumMod val="50000"/>
                  </a:schemeClr>
                </a:solidFill>
                <a:latin typeface="Montserrat" panose="00000500000000000000" pitchFamily="2" charset="0"/>
              </a:rPr>
              <a:t>Key metrics reporting – Carer communication rating</a:t>
            </a:r>
          </a:p>
        </p:txBody>
      </p:sp>
      <p:pic>
        <p:nvPicPr>
          <p:cNvPr id="8193" name="Picture 1">
            <a:extLst>
              <a:ext uri="{FF2B5EF4-FFF2-40B4-BE49-F238E27FC236}">
                <a16:creationId xmlns:a16="http://schemas.microsoft.com/office/drawing/2014/main" id="{33E9E59E-894D-2078-C285-C70A570BE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1" y="623059"/>
            <a:ext cx="11082338" cy="558588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51A171-157D-6C2C-F431-366DB32ED983}"/>
              </a:ext>
            </a:extLst>
          </p:cNvPr>
          <p:cNvSpPr>
            <a:spLocks noGrp="1"/>
          </p:cNvSpPr>
          <p:nvPr>
            <p:ph idx="1"/>
          </p:nvPr>
        </p:nvSpPr>
        <p:spPr>
          <a:xfrm>
            <a:off x="1468757" y="1394903"/>
            <a:ext cx="3857625" cy="757239"/>
          </a:xfrm>
        </p:spPr>
        <p:txBody>
          <a:bodyPr>
            <a:noAutofit/>
          </a:bodyPr>
          <a:lstStyle/>
          <a:p>
            <a:r>
              <a:rPr lang="en-GB" sz="2000">
                <a:latin typeface="Montserrat" panose="00000500000000000000" pitchFamily="2" charset="0"/>
              </a:rPr>
              <a:t>Range: 32-90 (R4 17-96) </a:t>
            </a:r>
          </a:p>
          <a:p>
            <a:r>
              <a:rPr lang="en-GB" sz="2000">
                <a:latin typeface="Montserrat" panose="00000500000000000000" pitchFamily="2" charset="0"/>
              </a:rPr>
              <a:t>Average: 60 (R4 65)</a:t>
            </a:r>
          </a:p>
        </p:txBody>
      </p:sp>
      <p:pic>
        <p:nvPicPr>
          <p:cNvPr id="2" name="Graphic 1" descr="Information outline">
            <a:extLst>
              <a:ext uri="{FF2B5EF4-FFF2-40B4-BE49-F238E27FC236}">
                <a16:creationId xmlns:a16="http://schemas.microsoft.com/office/drawing/2014/main" id="{CEB909A2-D9B8-8BC9-137D-23F5B9EF5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3992" y="6117621"/>
            <a:ext cx="757240" cy="757240"/>
          </a:xfrm>
          <a:prstGeom prst="rect">
            <a:avLst/>
          </a:prstGeom>
        </p:spPr>
      </p:pic>
      <p:sp>
        <p:nvSpPr>
          <p:cNvPr id="5" name="TextBox 4">
            <a:extLst>
              <a:ext uri="{FF2B5EF4-FFF2-40B4-BE49-F238E27FC236}">
                <a16:creationId xmlns:a16="http://schemas.microsoft.com/office/drawing/2014/main" id="{800A7816-E9E7-FEA8-623D-2081546FCF1B}"/>
              </a:ext>
            </a:extLst>
          </p:cNvPr>
          <p:cNvSpPr txBox="1"/>
          <p:nvPr/>
        </p:nvSpPr>
        <p:spPr>
          <a:xfrm>
            <a:off x="6096000" y="6249513"/>
            <a:ext cx="5595939" cy="338554"/>
          </a:xfrm>
          <a:prstGeom prst="rect">
            <a:avLst/>
          </a:prstGeom>
          <a:noFill/>
          <a:effectLst>
            <a:glow rad="228600">
              <a:schemeClr val="accent1">
                <a:satMod val="175000"/>
                <a:alpha val="40000"/>
              </a:schemeClr>
            </a:glow>
          </a:effectLst>
        </p:spPr>
        <p:txBody>
          <a:bodyPr wrap="square" rtlCol="0">
            <a:spAutoFit/>
          </a:bodyPr>
          <a:lstStyle/>
          <a:p>
            <a:r>
              <a:rPr lang="en-GB" sz="1600">
                <a:latin typeface="Montserrat" panose="00000500000000000000" pitchFamily="2" charset="0"/>
              </a:rPr>
              <a:t>Average return 23 (83 hospitals).  Top return </a:t>
            </a:r>
            <a:r>
              <a:rPr lang="en-GB" sz="1600" b="1">
                <a:effectLst>
                  <a:glow rad="228600">
                    <a:srgbClr val="FFFF00">
                      <a:alpha val="40000"/>
                    </a:srgbClr>
                  </a:glow>
                </a:effectLst>
                <a:latin typeface="Montserrat" panose="00000500000000000000" pitchFamily="2" charset="0"/>
              </a:rPr>
              <a:t>75</a:t>
            </a:r>
          </a:p>
        </p:txBody>
      </p:sp>
    </p:spTree>
    <p:extLst>
      <p:ext uri="{BB962C8B-B14F-4D97-AF65-F5344CB8AC3E}">
        <p14:creationId xmlns:p14="http://schemas.microsoft.com/office/powerpoint/2010/main" val="390187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CFBD52-55BE-1E6A-8CE6-26D95D8B1151}"/>
              </a:ext>
            </a:extLst>
          </p:cNvPr>
          <p:cNvSpPr txBox="1">
            <a:spLocks/>
          </p:cNvSpPr>
          <p:nvPr/>
        </p:nvSpPr>
        <p:spPr>
          <a:xfrm>
            <a:off x="161925" y="127001"/>
            <a:ext cx="10515600" cy="5873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a:solidFill>
                  <a:schemeClr val="accent5">
                    <a:lumMod val="50000"/>
                  </a:schemeClr>
                </a:solidFill>
                <a:latin typeface="Montserrat" panose="00000500000000000000" pitchFamily="2" charset="0"/>
              </a:rPr>
              <a:t>Key metrics reporting – Carer overall rating of care</a:t>
            </a:r>
          </a:p>
        </p:txBody>
      </p:sp>
      <p:pic>
        <p:nvPicPr>
          <p:cNvPr id="9217" name="Picture 1">
            <a:extLst>
              <a:ext uri="{FF2B5EF4-FFF2-40B4-BE49-F238E27FC236}">
                <a16:creationId xmlns:a16="http://schemas.microsoft.com/office/drawing/2014/main" id="{D1485428-BDBB-3366-8F23-5FC9CA7D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6" y="1009913"/>
            <a:ext cx="11410951" cy="56718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51A171-157D-6C2C-F431-366DB32ED983}"/>
              </a:ext>
            </a:extLst>
          </p:cNvPr>
          <p:cNvSpPr>
            <a:spLocks noGrp="1"/>
          </p:cNvSpPr>
          <p:nvPr>
            <p:ph idx="1"/>
          </p:nvPr>
        </p:nvSpPr>
        <p:spPr>
          <a:xfrm>
            <a:off x="1273683" y="1399033"/>
            <a:ext cx="10515600" cy="757239"/>
          </a:xfrm>
        </p:spPr>
        <p:txBody>
          <a:bodyPr>
            <a:noAutofit/>
          </a:bodyPr>
          <a:lstStyle/>
          <a:p>
            <a:r>
              <a:rPr lang="en-GB" sz="2000">
                <a:latin typeface="Montserrat" panose="00000500000000000000" pitchFamily="2" charset="0"/>
              </a:rPr>
              <a:t>Range: 40-94 (R4 13-100)</a:t>
            </a:r>
          </a:p>
          <a:p>
            <a:r>
              <a:rPr lang="en-GB" sz="2000">
                <a:latin typeface="Montserrat" panose="00000500000000000000" pitchFamily="2" charset="0"/>
              </a:rPr>
              <a:t>Average: 66 (R4 72)</a:t>
            </a:r>
          </a:p>
        </p:txBody>
      </p:sp>
    </p:spTree>
    <p:extLst>
      <p:ext uri="{BB962C8B-B14F-4D97-AF65-F5344CB8AC3E}">
        <p14:creationId xmlns:p14="http://schemas.microsoft.com/office/powerpoint/2010/main" val="2465727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C73B2F6-D13F-E59D-8E1B-430A18DAE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600" y="0"/>
            <a:ext cx="9701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21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5DC15-2D81-4453-E4E9-4F002CF08B9C}"/>
              </a:ext>
            </a:extLst>
          </p:cNvPr>
          <p:cNvSpPr>
            <a:spLocks noGrp="1"/>
          </p:cNvSpPr>
          <p:nvPr>
            <p:ph type="title"/>
          </p:nvPr>
        </p:nvSpPr>
        <p:spPr>
          <a:xfrm>
            <a:off x="761803" y="350196"/>
            <a:ext cx="6165090" cy="1021404"/>
          </a:xfrm>
        </p:spPr>
        <p:txBody>
          <a:bodyPr anchor="ctr">
            <a:normAutofit/>
          </a:bodyPr>
          <a:lstStyle/>
          <a:p>
            <a:r>
              <a:rPr lang="en-US" sz="4000" b="1" dirty="0">
                <a:latin typeface="Montserrat" panose="00000500000000000000" pitchFamily="2" charset="0"/>
              </a:rPr>
              <a:t>In this presentation…</a:t>
            </a:r>
            <a:endParaRPr lang="en-GB" sz="4000" b="1" dirty="0">
              <a:latin typeface="Montserrat" panose="00000500000000000000" pitchFamily="2" charset="0"/>
            </a:endParaRPr>
          </a:p>
        </p:txBody>
      </p:sp>
      <p:sp>
        <p:nvSpPr>
          <p:cNvPr id="3" name="Content Placeholder 2">
            <a:extLst>
              <a:ext uri="{FF2B5EF4-FFF2-40B4-BE49-F238E27FC236}">
                <a16:creationId xmlns:a16="http://schemas.microsoft.com/office/drawing/2014/main" id="{4DE2B4EF-14D9-80D4-7278-2F40125B2E20}"/>
              </a:ext>
            </a:extLst>
          </p:cNvPr>
          <p:cNvSpPr>
            <a:spLocks noGrp="1"/>
          </p:cNvSpPr>
          <p:nvPr>
            <p:ph idx="1"/>
          </p:nvPr>
        </p:nvSpPr>
        <p:spPr>
          <a:xfrm>
            <a:off x="761802" y="2743200"/>
            <a:ext cx="4646905" cy="3613149"/>
          </a:xfrm>
        </p:spPr>
        <p:txBody>
          <a:bodyPr anchor="ctr">
            <a:normAutofit/>
          </a:bodyPr>
          <a:lstStyle/>
          <a:p>
            <a:r>
              <a:rPr lang="en-US" sz="2000" dirty="0">
                <a:latin typeface="Montserrat" panose="00000500000000000000" pitchFamily="2" charset="0"/>
              </a:rPr>
              <a:t>Background National Audit of Dementia</a:t>
            </a:r>
          </a:p>
          <a:p>
            <a:r>
              <a:rPr lang="en-US" sz="2000" dirty="0">
                <a:latin typeface="Montserrat" panose="00000500000000000000" pitchFamily="2" charset="0"/>
              </a:rPr>
              <a:t>Round 5 of audit – development and content</a:t>
            </a:r>
          </a:p>
          <a:p>
            <a:r>
              <a:rPr lang="en-US" sz="2000" dirty="0">
                <a:latin typeface="Montserrat" panose="00000500000000000000" pitchFamily="2" charset="0"/>
              </a:rPr>
              <a:t>Key findings</a:t>
            </a:r>
          </a:p>
          <a:p>
            <a:r>
              <a:rPr lang="en-US" sz="2000" dirty="0">
                <a:latin typeface="Montserrat" panose="00000500000000000000" pitchFamily="2" charset="0"/>
              </a:rPr>
              <a:t>Recommendations</a:t>
            </a:r>
            <a:endParaRPr lang="en-GB" sz="2000" dirty="0">
              <a:latin typeface="Montserrat" panose="00000500000000000000" pitchFamily="2" charset="0"/>
            </a:endParaRPr>
          </a:p>
        </p:txBody>
      </p:sp>
    </p:spTree>
    <p:extLst>
      <p:ext uri="{BB962C8B-B14F-4D97-AF65-F5344CB8AC3E}">
        <p14:creationId xmlns:p14="http://schemas.microsoft.com/office/powerpoint/2010/main" val="2084958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E4BB2-87CA-0D7E-7D1C-08EE4EE22CBB}"/>
              </a:ext>
            </a:extLst>
          </p:cNvPr>
          <p:cNvSpPr txBox="1">
            <a:spLocks/>
          </p:cNvSpPr>
          <p:nvPr/>
        </p:nvSpPr>
        <p:spPr>
          <a:xfrm>
            <a:off x="333705" y="45361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accent5">
                    <a:lumMod val="50000"/>
                  </a:schemeClr>
                </a:solidFill>
                <a:latin typeface="Montserrat" panose="00000500000000000000" pitchFamily="2" charset="0"/>
              </a:rPr>
              <a:t>Sharing practice</a:t>
            </a:r>
            <a:r>
              <a:rPr lang="en-GB">
                <a:latin typeface="Montserrat" panose="00000500000000000000" pitchFamily="2" charset="0"/>
              </a:rPr>
              <a:t>	</a:t>
            </a:r>
          </a:p>
        </p:txBody>
      </p:sp>
      <p:sp>
        <p:nvSpPr>
          <p:cNvPr id="3" name="Content Placeholder 2">
            <a:extLst>
              <a:ext uri="{FF2B5EF4-FFF2-40B4-BE49-F238E27FC236}">
                <a16:creationId xmlns:a16="http://schemas.microsoft.com/office/drawing/2014/main" id="{529E3BCD-B0F8-848D-D071-368DF6BA8165}"/>
              </a:ext>
            </a:extLst>
          </p:cNvPr>
          <p:cNvSpPr txBox="1">
            <a:spLocks/>
          </p:cNvSpPr>
          <p:nvPr/>
        </p:nvSpPr>
        <p:spPr>
          <a:xfrm>
            <a:off x="333705" y="1600201"/>
            <a:ext cx="11177751" cy="4981902"/>
          </a:xfrm>
          <a:prstGeom prst="rect">
            <a:avLst/>
          </a:prstGeom>
        </p:spPr>
        <p:txBody>
          <a:bodyPr vert="horz" lIns="91440" tIns="45720" rIns="91440" bIns="45720" rtlCol="0" anchor="t">
            <a:norm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4200" dirty="0">
                <a:solidFill>
                  <a:srgbClr val="066D8F"/>
                </a:solidFill>
                <a:latin typeface="Montserrat" panose="00000500000000000000" pitchFamily="2" charset="0"/>
              </a:rPr>
              <a:t>Katy Mundy</a:t>
            </a:r>
            <a:endParaRPr lang="en-US" sz="4200" dirty="0">
              <a:solidFill>
                <a:srgbClr val="066D8F"/>
              </a:solidFill>
              <a:latin typeface="Montserrat" panose="00000500000000000000" pitchFamily="2" charset="0"/>
            </a:endParaRPr>
          </a:p>
          <a:p>
            <a:r>
              <a:rPr lang="en-GB" sz="3600" dirty="0">
                <a:solidFill>
                  <a:srgbClr val="000000"/>
                </a:solidFill>
                <a:latin typeface="Montserrat" panose="00000500000000000000" pitchFamily="2" charset="0"/>
              </a:rPr>
              <a:t>Dementia education and the benefit of a specialist dementia unit</a:t>
            </a:r>
          </a:p>
          <a:p>
            <a:endParaRPr lang="en-US" sz="3600" dirty="0">
              <a:solidFill>
                <a:srgbClr val="000000"/>
              </a:solidFill>
              <a:latin typeface="Montserrat" panose="00000500000000000000" pitchFamily="2" charset="0"/>
            </a:endParaRPr>
          </a:p>
          <a:p>
            <a:pPr marL="0" indent="0">
              <a:buNone/>
            </a:pPr>
            <a:r>
              <a:rPr lang="en-US" sz="4200" dirty="0">
                <a:solidFill>
                  <a:srgbClr val="066D8F"/>
                </a:solidFill>
                <a:latin typeface="Montserrat" panose="00000500000000000000" pitchFamily="2" charset="0"/>
              </a:rPr>
              <a:t>Ste Nicholson</a:t>
            </a:r>
          </a:p>
          <a:p>
            <a:pPr marL="0" indent="0">
              <a:buNone/>
            </a:pPr>
            <a:r>
              <a:rPr lang="en-GB" sz="3600" dirty="0">
                <a:latin typeface="Montserrat" panose="00000500000000000000" pitchFamily="2" charset="0"/>
              </a:rPr>
              <a:t>Improving formal pain assessment completion for patients with dementia on our acute wards</a:t>
            </a:r>
            <a:endParaRPr lang="en-US" sz="3600" dirty="0">
              <a:solidFill>
                <a:srgbClr val="000000"/>
              </a:solidFill>
              <a:latin typeface="Montserrat" panose="00000500000000000000" pitchFamily="2" charset="0"/>
              <a:cs typeface="Calibri"/>
            </a:endParaRPr>
          </a:p>
          <a:p>
            <a:endParaRPr lang="en-US" sz="3600"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3842003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8C9D1-6688-F92F-19B9-27154A01ECD0}"/>
              </a:ext>
            </a:extLst>
          </p:cNvPr>
          <p:cNvSpPr>
            <a:spLocks noGrp="1"/>
          </p:cNvSpPr>
          <p:nvPr>
            <p:ph type="title"/>
          </p:nvPr>
        </p:nvSpPr>
        <p:spPr>
          <a:xfrm>
            <a:off x="1097280" y="286603"/>
            <a:ext cx="10058400" cy="3053197"/>
          </a:xfrm>
        </p:spPr>
        <p:txBody>
          <a:bodyPr/>
          <a:lstStyle/>
          <a:p>
            <a:pPr algn="ctr"/>
            <a:r>
              <a:rPr lang="en-US" b="1">
                <a:latin typeface="Arial Nova"/>
                <a:cs typeface="Calibri Light"/>
              </a:rPr>
              <a:t>A Dementia specialist unit in an acute hospital</a:t>
            </a:r>
            <a:endParaRPr lang="en-US">
              <a:latin typeface="Arial Nova"/>
            </a:endParaRPr>
          </a:p>
        </p:txBody>
      </p:sp>
      <p:sp>
        <p:nvSpPr>
          <p:cNvPr id="3" name="Content Placeholder 2">
            <a:extLst>
              <a:ext uri="{FF2B5EF4-FFF2-40B4-BE49-F238E27FC236}">
                <a16:creationId xmlns:a16="http://schemas.microsoft.com/office/drawing/2014/main" id="{3DFC9E51-6F97-F0C6-1D67-577592E7899F}"/>
              </a:ext>
            </a:extLst>
          </p:cNvPr>
          <p:cNvSpPr>
            <a:spLocks noGrp="1"/>
          </p:cNvSpPr>
          <p:nvPr>
            <p:ph idx="1"/>
          </p:nvPr>
        </p:nvSpPr>
        <p:spPr>
          <a:xfrm>
            <a:off x="1097280" y="3728322"/>
            <a:ext cx="10058400" cy="1008978"/>
          </a:xfrm>
        </p:spPr>
        <p:txBody>
          <a:bodyPr vert="horz" lIns="0" tIns="45720" rIns="0" bIns="45720" rtlCol="0" anchor="t">
            <a:noAutofit/>
          </a:bodyPr>
          <a:lstStyle/>
          <a:p>
            <a:r>
              <a:rPr lang="en-US" sz="2400" dirty="0">
                <a:latin typeface="Arial Nova"/>
                <a:cs typeface="Calibri"/>
              </a:rPr>
              <a:t>University Hospitals Sussex Foundation Trust.</a:t>
            </a:r>
          </a:p>
          <a:p>
            <a:r>
              <a:rPr lang="en-US" sz="2400" dirty="0">
                <a:latin typeface="Arial Nova"/>
                <a:cs typeface="Calibri"/>
              </a:rPr>
              <a:t>Katy Mundy</a:t>
            </a:r>
          </a:p>
          <a:p>
            <a:endParaRPr lang="en-US">
              <a:cs typeface="Calibri"/>
            </a:endParaRPr>
          </a:p>
        </p:txBody>
      </p:sp>
      <p:pic>
        <p:nvPicPr>
          <p:cNvPr id="4" name="Picture 3" descr="A black background with blue text&#10;&#10;Description automatically generated">
            <a:extLst>
              <a:ext uri="{FF2B5EF4-FFF2-40B4-BE49-F238E27FC236}">
                <a16:creationId xmlns:a16="http://schemas.microsoft.com/office/drawing/2014/main" id="{5FC99A4B-5323-899B-457A-66CC4FBB9342}"/>
              </a:ext>
            </a:extLst>
          </p:cNvPr>
          <p:cNvPicPr>
            <a:picLocks noChangeAspect="1"/>
          </p:cNvPicPr>
          <p:nvPr/>
        </p:nvPicPr>
        <p:blipFill>
          <a:blip r:embed="rId2"/>
          <a:stretch>
            <a:fillRect/>
          </a:stretch>
        </p:blipFill>
        <p:spPr>
          <a:xfrm>
            <a:off x="8097051" y="121864"/>
            <a:ext cx="3810000" cy="1381125"/>
          </a:xfrm>
          <a:prstGeom prst="rect">
            <a:avLst/>
          </a:prstGeom>
        </p:spPr>
      </p:pic>
      <p:pic>
        <p:nvPicPr>
          <p:cNvPr id="5" name="Picture 4" descr="Image result for louisa martindale pictures hospital">
            <a:extLst>
              <a:ext uri="{FF2B5EF4-FFF2-40B4-BE49-F238E27FC236}">
                <a16:creationId xmlns:a16="http://schemas.microsoft.com/office/drawing/2014/main" id="{C240EFD1-3A0A-2BB7-3258-16FFA149B0F5}"/>
              </a:ext>
            </a:extLst>
          </p:cNvPr>
          <p:cNvPicPr>
            <a:picLocks noChangeAspect="1"/>
          </p:cNvPicPr>
          <p:nvPr/>
        </p:nvPicPr>
        <p:blipFill>
          <a:blip r:embed="rId3"/>
          <a:stretch>
            <a:fillRect/>
          </a:stretch>
        </p:blipFill>
        <p:spPr>
          <a:xfrm>
            <a:off x="7742656" y="3504391"/>
            <a:ext cx="3952875" cy="2638425"/>
          </a:xfrm>
          <a:prstGeom prst="rect">
            <a:avLst/>
          </a:prstGeom>
        </p:spPr>
      </p:pic>
      <p:pic>
        <p:nvPicPr>
          <p:cNvPr id="7" name="Picture 6" descr="A logo for a hospital">
            <a:extLst>
              <a:ext uri="{FF2B5EF4-FFF2-40B4-BE49-F238E27FC236}">
                <a16:creationId xmlns:a16="http://schemas.microsoft.com/office/drawing/2014/main" id="{19625DD4-070B-F949-0E72-E498B474780D}"/>
              </a:ext>
            </a:extLst>
          </p:cNvPr>
          <p:cNvPicPr>
            <a:picLocks noChangeAspect="1"/>
          </p:cNvPicPr>
          <p:nvPr/>
        </p:nvPicPr>
        <p:blipFill>
          <a:blip r:embed="rId4"/>
          <a:stretch>
            <a:fillRect/>
          </a:stretch>
        </p:blipFill>
        <p:spPr>
          <a:xfrm>
            <a:off x="8173232" y="116534"/>
            <a:ext cx="3872632" cy="1604082"/>
          </a:xfrm>
          <a:prstGeom prst="rect">
            <a:avLst/>
          </a:prstGeom>
        </p:spPr>
      </p:pic>
      <p:pic>
        <p:nvPicPr>
          <p:cNvPr id="6" name="Picture 5" descr="Image result for emerald ward uhsussex">
            <a:extLst>
              <a:ext uri="{FF2B5EF4-FFF2-40B4-BE49-F238E27FC236}">
                <a16:creationId xmlns:a16="http://schemas.microsoft.com/office/drawing/2014/main" id="{D79A9EDD-839D-91FB-CEE5-D40D1E60D6FC}"/>
              </a:ext>
            </a:extLst>
          </p:cNvPr>
          <p:cNvPicPr>
            <a:picLocks noChangeAspect="1"/>
          </p:cNvPicPr>
          <p:nvPr/>
        </p:nvPicPr>
        <p:blipFill>
          <a:blip r:embed="rId5"/>
          <a:stretch>
            <a:fillRect/>
          </a:stretch>
        </p:blipFill>
        <p:spPr>
          <a:xfrm>
            <a:off x="4580350" y="4300015"/>
            <a:ext cx="2749464" cy="1953147"/>
          </a:xfrm>
          <a:prstGeom prst="rect">
            <a:avLst/>
          </a:prstGeom>
        </p:spPr>
      </p:pic>
    </p:spTree>
    <p:extLst>
      <p:ext uri="{BB962C8B-B14F-4D97-AF65-F5344CB8AC3E}">
        <p14:creationId xmlns:p14="http://schemas.microsoft.com/office/powerpoint/2010/main" val="3867145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C407-1990-4456-85FA-1122B0633950}"/>
              </a:ext>
            </a:extLst>
          </p:cNvPr>
          <p:cNvSpPr>
            <a:spLocks noGrp="1"/>
          </p:cNvSpPr>
          <p:nvPr>
            <p:ph type="title"/>
          </p:nvPr>
        </p:nvSpPr>
        <p:spPr>
          <a:xfrm>
            <a:off x="985222" y="1440809"/>
            <a:ext cx="10170458" cy="4958195"/>
          </a:xfrm>
        </p:spPr>
        <p:txBody>
          <a:bodyPr>
            <a:normAutofit fontScale="90000"/>
          </a:bodyPr>
          <a:lstStyle/>
          <a:p>
            <a:br>
              <a:rPr lang="en-GB" sz="2800" b="1">
                <a:latin typeface="Arial Nova"/>
              </a:rPr>
            </a:br>
            <a:r>
              <a:rPr lang="en-GB" sz="3600" b="1">
                <a:latin typeface="Arial Nova"/>
                <a:ea typeface="+mj-lt"/>
                <a:cs typeface="+mj-lt"/>
              </a:rPr>
              <a:t>Who is in our team.</a:t>
            </a:r>
            <a:br>
              <a:rPr lang="en-GB" sz="2800" b="1">
                <a:latin typeface="Arial Nova"/>
              </a:rPr>
            </a:br>
            <a:br>
              <a:rPr lang="en-GB" sz="2800" b="1">
                <a:latin typeface="Arial Nova"/>
              </a:rPr>
            </a:br>
            <a:br>
              <a:rPr lang="en-GB" sz="2800" b="1">
                <a:latin typeface="Arial Nova"/>
                <a:cs typeface="Calibri Light"/>
              </a:rPr>
            </a:br>
            <a:r>
              <a:rPr lang="en-GB" sz="2800" b="1">
                <a:latin typeface="Arial Nova"/>
                <a:cs typeface="Calibri Light"/>
              </a:rPr>
              <a:t>The team comprised an MDT approach with multiple stakeholders involved.</a:t>
            </a:r>
            <a:br>
              <a:rPr lang="en-GB" sz="2400">
                <a:cs typeface="Calibri Light"/>
              </a:rPr>
            </a:br>
            <a:br>
              <a:rPr lang="en-GB" sz="2400">
                <a:cs typeface="Calibri Light"/>
              </a:rPr>
            </a:br>
            <a:r>
              <a:rPr lang="en-GB" sz="2400">
                <a:latin typeface="Arial Nova"/>
                <a:cs typeface="Calibri Light"/>
              </a:rPr>
              <a:t>Care of the elderly consultants with a specialist interest in dementia</a:t>
            </a:r>
            <a:br>
              <a:rPr lang="en-GB" sz="2400">
                <a:latin typeface="Arial Nova"/>
                <a:cs typeface="Calibri Light"/>
              </a:rPr>
            </a:br>
            <a:r>
              <a:rPr lang="en-GB" sz="2400">
                <a:latin typeface="Arial Nova"/>
                <a:cs typeface="Calibri Light"/>
              </a:rPr>
              <a:t>Clinical site team</a:t>
            </a:r>
            <a:br>
              <a:rPr lang="en-GB" sz="2400">
                <a:latin typeface="Arial Nova"/>
                <a:cs typeface="Calibri Light"/>
              </a:rPr>
            </a:br>
            <a:r>
              <a:rPr lang="en-GB" sz="2400">
                <a:latin typeface="Arial Nova"/>
                <a:cs typeface="Calibri Light"/>
              </a:rPr>
              <a:t>Dementia team</a:t>
            </a:r>
            <a:br>
              <a:rPr lang="en-GB" sz="2400">
                <a:latin typeface="Arial Nova"/>
                <a:cs typeface="Calibri Light"/>
              </a:rPr>
            </a:br>
            <a:r>
              <a:rPr lang="en-GB" sz="2400">
                <a:latin typeface="Arial Nova"/>
                <a:cs typeface="Calibri Light"/>
              </a:rPr>
              <a:t>Older peoples mental health team</a:t>
            </a:r>
            <a:br>
              <a:rPr lang="en-GB" sz="2400">
                <a:latin typeface="Arial Nova"/>
                <a:cs typeface="Calibri Light"/>
              </a:rPr>
            </a:br>
            <a:r>
              <a:rPr lang="en-GB" sz="2400">
                <a:latin typeface="Arial Nova"/>
                <a:cs typeface="Calibri Light"/>
              </a:rPr>
              <a:t>Care of the elderly matron</a:t>
            </a:r>
            <a:br>
              <a:rPr lang="en-GB" sz="2400">
                <a:latin typeface="Arial Nova"/>
                <a:cs typeface="Calibri Light"/>
              </a:rPr>
            </a:br>
            <a:r>
              <a:rPr lang="en-GB" sz="2400">
                <a:latin typeface="Arial Nova"/>
                <a:cs typeface="Calibri Light"/>
              </a:rPr>
              <a:t>Ward psychiatrist</a:t>
            </a:r>
            <a:br>
              <a:rPr lang="en-GB" sz="2400">
                <a:latin typeface="Arial Nova"/>
                <a:cs typeface="Calibri Light"/>
              </a:rPr>
            </a:br>
            <a:r>
              <a:rPr lang="en-GB" sz="2400">
                <a:latin typeface="Arial Nova"/>
                <a:cs typeface="Calibri Light"/>
              </a:rPr>
              <a:t>Frailty operational managers</a:t>
            </a:r>
            <a:br>
              <a:rPr lang="en-GB" sz="2400">
                <a:latin typeface="Arial Nova"/>
                <a:cs typeface="Calibri Light"/>
              </a:rPr>
            </a:br>
            <a:r>
              <a:rPr lang="en-GB" sz="2400">
                <a:latin typeface="Arial Nova"/>
                <a:cs typeface="Calibri Light"/>
              </a:rPr>
              <a:t>Acute floor matron </a:t>
            </a:r>
            <a:br>
              <a:rPr lang="en-GB" sz="2400">
                <a:latin typeface="Arial Nova"/>
                <a:cs typeface="Calibri Light"/>
              </a:rPr>
            </a:br>
            <a:r>
              <a:rPr lang="en-GB" sz="2400">
                <a:latin typeface="Arial Nova"/>
                <a:cs typeface="Calibri Light"/>
              </a:rPr>
              <a:t>Small acts of friendship charity</a:t>
            </a:r>
            <a:br>
              <a:rPr lang="en-GB" sz="2400">
                <a:latin typeface="Arial Nova"/>
                <a:cs typeface="Calibri Light"/>
              </a:rPr>
            </a:br>
            <a:r>
              <a:rPr lang="en-GB" sz="2400">
                <a:latin typeface="Arial Nova"/>
                <a:cs typeface="Calibri Light"/>
              </a:rPr>
              <a:t>Care for carers</a:t>
            </a:r>
            <a:br>
              <a:rPr lang="en-GB" sz="2400">
                <a:latin typeface="Arial Nova"/>
                <a:cs typeface="Calibri Light"/>
              </a:rPr>
            </a:br>
            <a:endParaRPr lang="en-GB">
              <a:cs typeface="Calibri Light"/>
            </a:endParaRPr>
          </a:p>
        </p:txBody>
      </p:sp>
      <p:sp>
        <p:nvSpPr>
          <p:cNvPr id="3" name="Content Placeholder 2">
            <a:extLst>
              <a:ext uri="{FF2B5EF4-FFF2-40B4-BE49-F238E27FC236}">
                <a16:creationId xmlns:a16="http://schemas.microsoft.com/office/drawing/2014/main" id="{AAD0E912-6CF2-4585-B27E-D697389A7F22}"/>
              </a:ext>
            </a:extLst>
          </p:cNvPr>
          <p:cNvSpPr>
            <a:spLocks noGrp="1"/>
          </p:cNvSpPr>
          <p:nvPr>
            <p:ph idx="1"/>
          </p:nvPr>
        </p:nvSpPr>
        <p:spPr/>
        <p:txBody>
          <a:bodyPr/>
          <a:lstStyle/>
          <a:p>
            <a:endParaRPr lang="en-GB"/>
          </a:p>
          <a:p>
            <a:endParaRPr lang="en-GB"/>
          </a:p>
        </p:txBody>
      </p:sp>
      <p:pic>
        <p:nvPicPr>
          <p:cNvPr id="4" name="Picture 3" descr="A black background with blue text&#10;&#10;Description automatically generated">
            <a:extLst>
              <a:ext uri="{FF2B5EF4-FFF2-40B4-BE49-F238E27FC236}">
                <a16:creationId xmlns:a16="http://schemas.microsoft.com/office/drawing/2014/main" id="{CD149CB2-19AB-BE92-9FC4-157F15ACC6CD}"/>
              </a:ext>
            </a:extLst>
          </p:cNvPr>
          <p:cNvPicPr>
            <a:picLocks noChangeAspect="1"/>
          </p:cNvPicPr>
          <p:nvPr/>
        </p:nvPicPr>
        <p:blipFill>
          <a:blip r:embed="rId3"/>
          <a:stretch>
            <a:fillRect/>
          </a:stretch>
        </p:blipFill>
        <p:spPr>
          <a:xfrm>
            <a:off x="8209110" y="117063"/>
            <a:ext cx="3810000" cy="1381125"/>
          </a:xfrm>
          <a:prstGeom prst="rect">
            <a:avLst/>
          </a:prstGeom>
        </p:spPr>
      </p:pic>
      <p:pic>
        <p:nvPicPr>
          <p:cNvPr id="6" name="Picture 5" descr="A logo for a hospital">
            <a:extLst>
              <a:ext uri="{FF2B5EF4-FFF2-40B4-BE49-F238E27FC236}">
                <a16:creationId xmlns:a16="http://schemas.microsoft.com/office/drawing/2014/main" id="{776A3131-4C91-BF99-62E6-12C6F8A8E8D0}"/>
              </a:ext>
            </a:extLst>
          </p:cNvPr>
          <p:cNvPicPr>
            <a:picLocks noChangeAspect="1"/>
          </p:cNvPicPr>
          <p:nvPr/>
        </p:nvPicPr>
        <p:blipFill>
          <a:blip r:embed="rId4"/>
          <a:stretch>
            <a:fillRect/>
          </a:stretch>
        </p:blipFill>
        <p:spPr>
          <a:xfrm>
            <a:off x="8173232" y="116534"/>
            <a:ext cx="3872632" cy="1604082"/>
          </a:xfrm>
          <a:prstGeom prst="rect">
            <a:avLst/>
          </a:prstGeom>
        </p:spPr>
      </p:pic>
    </p:spTree>
    <p:extLst>
      <p:ext uri="{BB962C8B-B14F-4D97-AF65-F5344CB8AC3E}">
        <p14:creationId xmlns:p14="http://schemas.microsoft.com/office/powerpoint/2010/main" val="2275482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5DFB-A702-47DF-B6AB-28C1367FE0A4}"/>
              </a:ext>
            </a:extLst>
          </p:cNvPr>
          <p:cNvSpPr>
            <a:spLocks noGrp="1"/>
          </p:cNvSpPr>
          <p:nvPr>
            <p:ph type="title"/>
          </p:nvPr>
        </p:nvSpPr>
        <p:spPr/>
        <p:txBody>
          <a:bodyPr>
            <a:normAutofit/>
          </a:bodyPr>
          <a:lstStyle/>
          <a:p>
            <a:r>
              <a:rPr lang="en-GB" sz="3600">
                <a:latin typeface="Arial Nova"/>
              </a:rPr>
              <a:t>What change ideas did we apply?</a:t>
            </a:r>
          </a:p>
        </p:txBody>
      </p:sp>
      <p:sp>
        <p:nvSpPr>
          <p:cNvPr id="3" name="Content Placeholder 2">
            <a:extLst>
              <a:ext uri="{FF2B5EF4-FFF2-40B4-BE49-F238E27FC236}">
                <a16:creationId xmlns:a16="http://schemas.microsoft.com/office/drawing/2014/main" id="{69A07C4F-B397-48DC-AEE2-4FB8628B5860}"/>
              </a:ext>
            </a:extLst>
          </p:cNvPr>
          <p:cNvSpPr>
            <a:spLocks noGrp="1"/>
          </p:cNvSpPr>
          <p:nvPr>
            <p:ph idx="1"/>
          </p:nvPr>
        </p:nvSpPr>
        <p:spPr>
          <a:xfrm>
            <a:off x="1201783" y="1845734"/>
            <a:ext cx="9953896" cy="4023360"/>
          </a:xfrm>
        </p:spPr>
        <p:txBody>
          <a:bodyPr vert="horz" lIns="0" tIns="45720" rIns="0" bIns="45720" rtlCol="0" anchor="t">
            <a:normAutofit fontScale="85000" lnSpcReduction="20000"/>
          </a:bodyPr>
          <a:lstStyle/>
          <a:p>
            <a:pPr marL="0" indent="0">
              <a:buNone/>
            </a:pPr>
            <a:r>
              <a:rPr lang="en-GB" dirty="0">
                <a:cs typeface="Calibri"/>
              </a:rPr>
              <a:t>There was already a 'dementia unit'! but this was not functioning as one in terms of a pathway or highly trained staff. </a:t>
            </a:r>
          </a:p>
          <a:p>
            <a:pPr marL="0" indent="0">
              <a:buNone/>
            </a:pPr>
            <a:r>
              <a:rPr lang="en-GB" dirty="0">
                <a:cs typeface="Calibri"/>
              </a:rPr>
              <a:t>We set out by writing a pathway with a view as to getting the right patients on the unit and how staff could refer them to the specialist dementia unit. Delirium is also a key focus on inclusion.</a:t>
            </a:r>
          </a:p>
          <a:p>
            <a:pPr marL="0" indent="0">
              <a:buNone/>
            </a:pPr>
            <a:r>
              <a:rPr lang="en-GB" dirty="0">
                <a:cs typeface="Calibri"/>
              </a:rPr>
              <a:t>There were also clear guidelines around an exclusion criteria which is key in its protection.</a:t>
            </a:r>
          </a:p>
          <a:p>
            <a:pPr marL="0" indent="0">
              <a:buNone/>
            </a:pPr>
            <a:r>
              <a:rPr lang="en-GB" dirty="0">
                <a:cs typeface="Calibri"/>
              </a:rPr>
              <a:t>Ensuring that all staff had the relevant training needed and felt supported.</a:t>
            </a:r>
          </a:p>
          <a:p>
            <a:pPr marL="0" indent="0">
              <a:buNone/>
            </a:pPr>
            <a:r>
              <a:rPr lang="en-GB" dirty="0">
                <a:cs typeface="Calibri"/>
              </a:rPr>
              <a:t>A change management process was established to ensure we were constantly reviewing what was &amp; wasn’t working and how we could impact change.</a:t>
            </a:r>
          </a:p>
          <a:p>
            <a:pPr marL="0" indent="0">
              <a:buNone/>
            </a:pPr>
            <a:r>
              <a:rPr lang="en-GB" dirty="0">
                <a:cs typeface="Calibri"/>
              </a:rPr>
              <a:t>Ensuring ownership by the ward leadership team was key to its success.</a:t>
            </a:r>
          </a:p>
          <a:p>
            <a:pPr marL="0" indent="0">
              <a:buNone/>
            </a:pPr>
            <a:endParaRPr lang="en-GB">
              <a:cs typeface="Calibri"/>
            </a:endParaRPr>
          </a:p>
          <a:p>
            <a:pPr marL="0" indent="0">
              <a:buNone/>
            </a:pPr>
            <a:endParaRPr lang="en-GB">
              <a:cs typeface="Calibri"/>
            </a:endParaRPr>
          </a:p>
          <a:p>
            <a:pPr marL="0" indent="0">
              <a:buNone/>
            </a:pPr>
            <a:endParaRPr lang="en-GB">
              <a:cs typeface="Calibri"/>
            </a:endParaRPr>
          </a:p>
        </p:txBody>
      </p:sp>
      <p:pic>
        <p:nvPicPr>
          <p:cNvPr id="4" name="Picture 3" descr="A logo for a hospital">
            <a:extLst>
              <a:ext uri="{FF2B5EF4-FFF2-40B4-BE49-F238E27FC236}">
                <a16:creationId xmlns:a16="http://schemas.microsoft.com/office/drawing/2014/main" id="{7BC7F6DF-5118-5FB6-0D7F-F3BF040CAC62}"/>
              </a:ext>
            </a:extLst>
          </p:cNvPr>
          <p:cNvPicPr>
            <a:picLocks noChangeAspect="1"/>
          </p:cNvPicPr>
          <p:nvPr/>
        </p:nvPicPr>
        <p:blipFill>
          <a:blip r:embed="rId3"/>
          <a:stretch>
            <a:fillRect/>
          </a:stretch>
        </p:blipFill>
        <p:spPr>
          <a:xfrm>
            <a:off x="8027095" y="126972"/>
            <a:ext cx="4164905" cy="1718904"/>
          </a:xfrm>
          <a:prstGeom prst="rect">
            <a:avLst/>
          </a:prstGeom>
        </p:spPr>
      </p:pic>
    </p:spTree>
    <p:extLst>
      <p:ext uri="{BB962C8B-B14F-4D97-AF65-F5344CB8AC3E}">
        <p14:creationId xmlns:p14="http://schemas.microsoft.com/office/powerpoint/2010/main" val="141902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FFF7-B03C-4DAA-9301-2F73EBF12CC6}"/>
              </a:ext>
            </a:extLst>
          </p:cNvPr>
          <p:cNvSpPr>
            <a:spLocks noGrp="1"/>
          </p:cNvSpPr>
          <p:nvPr>
            <p:ph type="title"/>
          </p:nvPr>
        </p:nvSpPr>
        <p:spPr/>
        <p:txBody>
          <a:bodyPr>
            <a:normAutofit/>
          </a:bodyPr>
          <a:lstStyle/>
          <a:p>
            <a:r>
              <a:rPr lang="en-GB" sz="3600" b="1">
                <a:latin typeface="Arial Nova"/>
              </a:rPr>
              <a:t>How we identified our problem</a:t>
            </a:r>
          </a:p>
        </p:txBody>
      </p:sp>
      <p:sp>
        <p:nvSpPr>
          <p:cNvPr id="3" name="Content Placeholder 2">
            <a:extLst>
              <a:ext uri="{FF2B5EF4-FFF2-40B4-BE49-F238E27FC236}">
                <a16:creationId xmlns:a16="http://schemas.microsoft.com/office/drawing/2014/main" id="{C3A8463E-4C51-4675-B104-D2C9AD0089EA}"/>
              </a:ext>
            </a:extLst>
          </p:cNvPr>
          <p:cNvSpPr>
            <a:spLocks noGrp="1"/>
          </p:cNvSpPr>
          <p:nvPr>
            <p:ph idx="1"/>
          </p:nvPr>
        </p:nvSpPr>
        <p:spPr>
          <a:xfrm>
            <a:off x="1097280" y="1480393"/>
            <a:ext cx="10058400" cy="4792112"/>
          </a:xfrm>
        </p:spPr>
        <p:txBody>
          <a:bodyPr vert="horz" lIns="0" tIns="45720" rIns="0" bIns="45720" rtlCol="0" anchor="t">
            <a:normAutofit fontScale="77500" lnSpcReduction="20000"/>
          </a:bodyPr>
          <a:lstStyle/>
          <a:p>
            <a:endParaRPr lang="en-GB">
              <a:cs typeface="Calibri"/>
            </a:endParaRPr>
          </a:p>
          <a:p>
            <a:r>
              <a:rPr lang="en-GB" b="1" dirty="0"/>
              <a:t>Aim (population, target, time frame) </a:t>
            </a:r>
            <a:endParaRPr lang="en-GB" b="1" dirty="0">
              <a:cs typeface="Calibri"/>
            </a:endParaRPr>
          </a:p>
          <a:p>
            <a:r>
              <a:rPr lang="en-GB" dirty="0">
                <a:ea typeface="+mn-lt"/>
                <a:cs typeface="+mn-lt"/>
              </a:rPr>
              <a:t>• Get It Right First Time (right patient, right place) </a:t>
            </a:r>
          </a:p>
          <a:p>
            <a:r>
              <a:rPr lang="en-GB" dirty="0">
                <a:ea typeface="+mn-lt"/>
                <a:cs typeface="+mn-lt"/>
              </a:rPr>
              <a:t>• To provide specialist care with knowledge of the different types of dementia and delirium </a:t>
            </a:r>
          </a:p>
          <a:p>
            <a:r>
              <a:rPr lang="en-GB" dirty="0">
                <a:ea typeface="+mn-lt"/>
                <a:cs typeface="+mn-lt"/>
              </a:rPr>
              <a:t>• To balance excellent dementia care with the treatment of acute illness</a:t>
            </a:r>
          </a:p>
          <a:p>
            <a:pPr marL="0" indent="0">
              <a:buNone/>
            </a:pPr>
            <a:r>
              <a:rPr lang="en-GB" dirty="0">
                <a:ea typeface="+mn-lt"/>
                <a:cs typeface="+mn-lt"/>
              </a:rPr>
              <a:t>• To reduce the requirement for pharmaceutical intervention and use of security and specials </a:t>
            </a:r>
          </a:p>
          <a:p>
            <a:r>
              <a:rPr lang="en-GB" dirty="0">
                <a:ea typeface="+mn-lt"/>
                <a:cs typeface="+mn-lt"/>
              </a:rPr>
              <a:t>• To improve the inpatient experience for patients, families and carers in a safer environment with a specialised team</a:t>
            </a:r>
            <a:endParaRPr lang="en-GB" dirty="0"/>
          </a:p>
          <a:p>
            <a:r>
              <a:rPr lang="en-GB" dirty="0">
                <a:ea typeface="+mn-lt"/>
                <a:cs typeface="+mn-lt"/>
              </a:rPr>
              <a:t>• To complement and contribute to the work of Small Acts of Friendship on the Unit</a:t>
            </a:r>
          </a:p>
          <a:p>
            <a:r>
              <a:rPr lang="en-GB" dirty="0">
                <a:cs typeface="Calibri"/>
              </a:rPr>
              <a:t>Target population is anyone with a cognitive impairment, diagnosed or undiagnosed dementia.</a:t>
            </a:r>
          </a:p>
          <a:p>
            <a:r>
              <a:rPr lang="en-GB" dirty="0">
                <a:cs typeface="Calibri"/>
              </a:rPr>
              <a:t>Anyone experience delirium especially if they are highly distressed or hypoactive.</a:t>
            </a:r>
          </a:p>
          <a:p>
            <a:endParaRPr lang="en-GB">
              <a:cs typeface="Calibri"/>
            </a:endParaRPr>
          </a:p>
        </p:txBody>
      </p:sp>
      <p:pic>
        <p:nvPicPr>
          <p:cNvPr id="5" name="Picture 4" descr="A logo for a hospital">
            <a:extLst>
              <a:ext uri="{FF2B5EF4-FFF2-40B4-BE49-F238E27FC236}">
                <a16:creationId xmlns:a16="http://schemas.microsoft.com/office/drawing/2014/main" id="{34ACF4E1-9300-7F98-E9AE-A13958C059A3}"/>
              </a:ext>
            </a:extLst>
          </p:cNvPr>
          <p:cNvPicPr>
            <a:picLocks noChangeAspect="1"/>
          </p:cNvPicPr>
          <p:nvPr/>
        </p:nvPicPr>
        <p:blipFill>
          <a:blip r:embed="rId3"/>
          <a:stretch>
            <a:fillRect/>
          </a:stretch>
        </p:blipFill>
        <p:spPr>
          <a:xfrm>
            <a:off x="8173232" y="116534"/>
            <a:ext cx="3862194" cy="1614520"/>
          </a:xfrm>
          <a:prstGeom prst="rect">
            <a:avLst/>
          </a:prstGeom>
        </p:spPr>
      </p:pic>
    </p:spTree>
    <p:extLst>
      <p:ext uri="{BB962C8B-B14F-4D97-AF65-F5344CB8AC3E}">
        <p14:creationId xmlns:p14="http://schemas.microsoft.com/office/powerpoint/2010/main" val="1200917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5D92-680C-433E-9C79-6E64C5149295}"/>
              </a:ext>
            </a:extLst>
          </p:cNvPr>
          <p:cNvSpPr>
            <a:spLocks noGrp="1"/>
          </p:cNvSpPr>
          <p:nvPr>
            <p:ph type="title"/>
          </p:nvPr>
        </p:nvSpPr>
        <p:spPr/>
        <p:txBody>
          <a:bodyPr>
            <a:normAutofit/>
          </a:bodyPr>
          <a:lstStyle/>
          <a:p>
            <a:r>
              <a:rPr lang="en-GB" sz="3600" b="1">
                <a:latin typeface="Arial Nova"/>
              </a:rPr>
              <a:t>How we measured our change</a:t>
            </a:r>
          </a:p>
        </p:txBody>
      </p:sp>
      <p:sp>
        <p:nvSpPr>
          <p:cNvPr id="3" name="Content Placeholder 2">
            <a:extLst>
              <a:ext uri="{FF2B5EF4-FFF2-40B4-BE49-F238E27FC236}">
                <a16:creationId xmlns:a16="http://schemas.microsoft.com/office/drawing/2014/main" id="{A93B4EFC-C1F7-4255-B28C-12A7C479668B}"/>
              </a:ext>
            </a:extLst>
          </p:cNvPr>
          <p:cNvSpPr>
            <a:spLocks noGrp="1"/>
          </p:cNvSpPr>
          <p:nvPr>
            <p:ph idx="1"/>
          </p:nvPr>
        </p:nvSpPr>
        <p:spPr/>
        <p:txBody>
          <a:bodyPr vert="horz" lIns="0" tIns="45720" rIns="0" bIns="45720" rtlCol="0" anchor="t">
            <a:normAutofit lnSpcReduction="10000"/>
          </a:bodyPr>
          <a:lstStyle/>
          <a:p>
            <a:r>
              <a:rPr lang="en-GB" dirty="0">
                <a:cs typeface="Calibri"/>
              </a:rPr>
              <a:t>We measured our change by looking at key metrics, such as:</a:t>
            </a:r>
          </a:p>
          <a:p>
            <a:r>
              <a:rPr lang="en-GB" dirty="0">
                <a:cs typeface="Calibri"/>
              </a:rPr>
              <a:t>Length of stay</a:t>
            </a:r>
          </a:p>
          <a:p>
            <a:r>
              <a:rPr lang="en-GB" dirty="0">
                <a:cs typeface="Calibri"/>
              </a:rPr>
              <a:t>Datix,</a:t>
            </a:r>
          </a:p>
          <a:p>
            <a:r>
              <a:rPr lang="en-GB" dirty="0">
                <a:cs typeface="Calibri"/>
              </a:rPr>
              <a:t>Security incidents</a:t>
            </a:r>
          </a:p>
          <a:p>
            <a:r>
              <a:rPr lang="en-GB" dirty="0">
                <a:cs typeface="Calibri"/>
              </a:rPr>
              <a:t>Patient and carer feedback</a:t>
            </a:r>
          </a:p>
          <a:p>
            <a:r>
              <a:rPr lang="en-GB" dirty="0">
                <a:cs typeface="Calibri"/>
              </a:rPr>
              <a:t>Staff feedback</a:t>
            </a:r>
          </a:p>
          <a:p>
            <a:r>
              <a:rPr lang="en-GB" dirty="0">
                <a:cs typeface="Calibri"/>
              </a:rPr>
              <a:t>Antipsychotic use.</a:t>
            </a:r>
          </a:p>
          <a:p>
            <a:r>
              <a:rPr lang="en-GB" dirty="0">
                <a:cs typeface="Calibri"/>
              </a:rPr>
              <a:t>We have gone through several PDA cycles and the measurements need regular review and change.</a:t>
            </a:r>
          </a:p>
          <a:p>
            <a:endParaRPr lang="en-GB" dirty="0">
              <a:cs typeface="Calibri"/>
            </a:endParaRPr>
          </a:p>
          <a:p>
            <a:endParaRPr lang="en-GB" dirty="0">
              <a:cs typeface="Calibri"/>
            </a:endParaRPr>
          </a:p>
        </p:txBody>
      </p:sp>
      <p:pic>
        <p:nvPicPr>
          <p:cNvPr id="5" name="Picture 4" descr="A logo for a hospital">
            <a:extLst>
              <a:ext uri="{FF2B5EF4-FFF2-40B4-BE49-F238E27FC236}">
                <a16:creationId xmlns:a16="http://schemas.microsoft.com/office/drawing/2014/main" id="{12A93898-68BF-712B-494D-D6A7408D59F3}"/>
              </a:ext>
            </a:extLst>
          </p:cNvPr>
          <p:cNvPicPr>
            <a:picLocks noChangeAspect="1"/>
          </p:cNvPicPr>
          <p:nvPr/>
        </p:nvPicPr>
        <p:blipFill>
          <a:blip r:embed="rId3"/>
          <a:stretch>
            <a:fillRect/>
          </a:stretch>
        </p:blipFill>
        <p:spPr>
          <a:xfrm>
            <a:off x="8173232" y="116534"/>
            <a:ext cx="3872632" cy="1604082"/>
          </a:xfrm>
          <a:prstGeom prst="rect">
            <a:avLst/>
          </a:prstGeom>
        </p:spPr>
      </p:pic>
    </p:spTree>
    <p:extLst>
      <p:ext uri="{BB962C8B-B14F-4D97-AF65-F5344CB8AC3E}">
        <p14:creationId xmlns:p14="http://schemas.microsoft.com/office/powerpoint/2010/main" val="3111523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3C24-AC37-4E84-95E3-5545ECDA3319}"/>
              </a:ext>
            </a:extLst>
          </p:cNvPr>
          <p:cNvSpPr>
            <a:spLocks noGrp="1"/>
          </p:cNvSpPr>
          <p:nvPr>
            <p:ph type="title"/>
          </p:nvPr>
        </p:nvSpPr>
        <p:spPr/>
        <p:txBody>
          <a:bodyPr>
            <a:normAutofit/>
          </a:bodyPr>
          <a:lstStyle/>
          <a:p>
            <a:r>
              <a:rPr lang="en-GB" sz="3600">
                <a:latin typeface="Arial Nova"/>
              </a:rPr>
              <a:t>Results</a:t>
            </a:r>
          </a:p>
        </p:txBody>
      </p:sp>
      <p:sp>
        <p:nvSpPr>
          <p:cNvPr id="3" name="Content Placeholder 2">
            <a:extLst>
              <a:ext uri="{FF2B5EF4-FFF2-40B4-BE49-F238E27FC236}">
                <a16:creationId xmlns:a16="http://schemas.microsoft.com/office/drawing/2014/main" id="{F9D463EE-8CCB-4B02-8EE5-AA96499CB12D}"/>
              </a:ext>
            </a:extLst>
          </p:cNvPr>
          <p:cNvSpPr>
            <a:spLocks noGrp="1"/>
          </p:cNvSpPr>
          <p:nvPr>
            <p:ph idx="1"/>
          </p:nvPr>
        </p:nvSpPr>
        <p:spPr/>
        <p:txBody>
          <a:bodyPr vert="horz" lIns="0" tIns="45720" rIns="0" bIns="45720" rtlCol="0" anchor="t">
            <a:normAutofit/>
          </a:bodyPr>
          <a:lstStyle/>
          <a:p>
            <a:pPr marL="457200" indent="-457200">
              <a:buAutoNum type="arabicPeriod"/>
            </a:pPr>
            <a:endParaRPr lang="en-GB">
              <a:ea typeface="Calibri" panose="020F0502020204030204"/>
              <a:cs typeface="Calibri"/>
            </a:endParaRPr>
          </a:p>
          <a:p>
            <a:pPr marL="457200" indent="-457200">
              <a:buAutoNum type="arabicPeriod"/>
            </a:pPr>
            <a:endParaRPr lang="en-GB">
              <a:ea typeface="Calibri" panose="020F0502020204030204"/>
              <a:cs typeface="Calibri"/>
            </a:endParaRPr>
          </a:p>
        </p:txBody>
      </p:sp>
      <p:pic>
        <p:nvPicPr>
          <p:cNvPr id="4" name="Picture 3" descr="A black background with blue text&#10;&#10;Description automatically generated">
            <a:extLst>
              <a:ext uri="{FF2B5EF4-FFF2-40B4-BE49-F238E27FC236}">
                <a16:creationId xmlns:a16="http://schemas.microsoft.com/office/drawing/2014/main" id="{DEE5710D-9793-AEF0-DBC8-3F7E93B36D15}"/>
              </a:ext>
            </a:extLst>
          </p:cNvPr>
          <p:cNvPicPr>
            <a:picLocks noChangeAspect="1"/>
          </p:cNvPicPr>
          <p:nvPr/>
        </p:nvPicPr>
        <p:blipFill>
          <a:blip r:embed="rId3"/>
          <a:stretch>
            <a:fillRect/>
          </a:stretch>
        </p:blipFill>
        <p:spPr>
          <a:xfrm>
            <a:off x="8313164" y="5003"/>
            <a:ext cx="3810000" cy="1381125"/>
          </a:xfrm>
          <a:prstGeom prst="rect">
            <a:avLst/>
          </a:prstGeom>
        </p:spPr>
      </p:pic>
      <p:sp>
        <p:nvSpPr>
          <p:cNvPr id="5" name="TextBox 4">
            <a:extLst>
              <a:ext uri="{FF2B5EF4-FFF2-40B4-BE49-F238E27FC236}">
                <a16:creationId xmlns:a16="http://schemas.microsoft.com/office/drawing/2014/main" id="{14DAF0C7-3707-70ED-2CFD-572DE81E1A99}"/>
              </a:ext>
            </a:extLst>
          </p:cNvPr>
          <p:cNvSpPr txBox="1"/>
          <p:nvPr/>
        </p:nvSpPr>
        <p:spPr>
          <a:xfrm>
            <a:off x="1158657" y="2082451"/>
            <a:ext cx="1047489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000" dirty="0">
                <a:latin typeface="Arial Nova"/>
                <a:cs typeface="Calibri" panose="020F0502020204030204"/>
              </a:rPr>
              <a:t>Improved patient experience with the digitisation of the THIS IS ME on all care of the elderly wards.</a:t>
            </a:r>
            <a:endParaRPr lang="en-US" sz="2000" dirty="0">
              <a:latin typeface="Arial Nova"/>
            </a:endParaRPr>
          </a:p>
          <a:p>
            <a:pPr marL="285750" indent="-285750">
              <a:buFont typeface="Arial"/>
              <a:buChar char="•"/>
            </a:pPr>
            <a:r>
              <a:rPr lang="en-GB" sz="2000" dirty="0">
                <a:latin typeface="Arial Nova"/>
                <a:cs typeface="Calibri" panose="020F0502020204030204"/>
              </a:rPr>
              <a:t>Reduction in security, and duration of delirium.</a:t>
            </a:r>
          </a:p>
          <a:p>
            <a:pPr marL="285750" indent="-285750">
              <a:buFont typeface="Arial"/>
              <a:buChar char="•"/>
            </a:pPr>
            <a:r>
              <a:rPr lang="en-GB" sz="2000" dirty="0">
                <a:latin typeface="Arial Nova"/>
                <a:cs typeface="Calibri" panose="020F0502020204030204"/>
              </a:rPr>
              <a:t>Patient quality improvement - reduced incidents by 26% initially.</a:t>
            </a:r>
          </a:p>
          <a:p>
            <a:pPr marL="285750" indent="-285750">
              <a:buFont typeface="Arial"/>
              <a:buChar char="•"/>
            </a:pPr>
            <a:r>
              <a:rPr lang="en-GB" sz="2000" dirty="0">
                <a:latin typeface="Arial Nova"/>
                <a:cs typeface="Calibri" panose="020F0502020204030204"/>
              </a:rPr>
              <a:t>Cost savings on the use of security £19,289 in the first seven months</a:t>
            </a:r>
          </a:p>
          <a:p>
            <a:pPr marL="285750" indent="-285750">
              <a:buFont typeface="Arial"/>
              <a:buChar char="•"/>
            </a:pPr>
            <a:r>
              <a:rPr lang="en-GB" sz="2000" dirty="0">
                <a:latin typeface="Arial Nova"/>
                <a:cs typeface="Calibri" panose="020F0502020204030204"/>
              </a:rPr>
              <a:t>Reduction in the use of sedatives</a:t>
            </a:r>
          </a:p>
          <a:p>
            <a:pPr marL="285750" indent="-285750">
              <a:buFont typeface="Arial"/>
              <a:buChar char="•"/>
            </a:pPr>
            <a:r>
              <a:rPr lang="en-GB" sz="2000" dirty="0">
                <a:latin typeface="Arial Nova"/>
                <a:cs typeface="Calibri" panose="020F0502020204030204"/>
              </a:rPr>
              <a:t>Reduction in complaints</a:t>
            </a:r>
          </a:p>
          <a:p>
            <a:pPr marL="285750" indent="-285750">
              <a:buFont typeface="Arial"/>
              <a:buChar char="•"/>
            </a:pPr>
            <a:r>
              <a:rPr lang="en-GB" sz="2000" dirty="0">
                <a:latin typeface="Arial Nova"/>
                <a:cs typeface="Calibri" panose="020F0502020204030204"/>
              </a:rPr>
              <a:t>Increased training for staff that work on the unit, this has led to an improvement in staff retention.</a:t>
            </a:r>
          </a:p>
          <a:p>
            <a:pPr marL="285750" indent="-285750">
              <a:buFont typeface="Arial"/>
              <a:buChar char="•"/>
            </a:pPr>
            <a:r>
              <a:rPr lang="en-GB" sz="2000" dirty="0">
                <a:latin typeface="Arial Nova"/>
                <a:cs typeface="Calibri" panose="020F0502020204030204"/>
              </a:rPr>
              <a:t>Bespoke patient and next of kin (carers) leaflet.</a:t>
            </a:r>
          </a:p>
          <a:p>
            <a:pPr marL="285750" indent="-285750">
              <a:buFont typeface="Arial"/>
              <a:buChar char="•"/>
            </a:pPr>
            <a:r>
              <a:rPr lang="en-GB" sz="2000" dirty="0">
                <a:latin typeface="Arial Nova"/>
                <a:cs typeface="Calibri" panose="020F0502020204030204"/>
              </a:rPr>
              <a:t>Holistic patient care weekly psychiatrist visit and daily input from the dementia team.</a:t>
            </a:r>
          </a:p>
          <a:p>
            <a:pPr marL="285750" indent="-285750">
              <a:buFont typeface="Arial"/>
              <a:buChar char="•"/>
            </a:pPr>
            <a:r>
              <a:rPr lang="en-GB" sz="2000" dirty="0">
                <a:latin typeface="Arial Nova"/>
                <a:cs typeface="Calibri" panose="020F0502020204030204"/>
              </a:rPr>
              <a:t>Empowerment of patients, alongside working with the Small Acts of Friendship charity.</a:t>
            </a:r>
          </a:p>
          <a:p>
            <a:pPr marL="285750" indent="-285750">
              <a:buFont typeface="Arial"/>
              <a:buChar char="•"/>
            </a:pPr>
            <a:r>
              <a:rPr lang="en-GB" sz="2000" dirty="0">
                <a:latin typeface="Arial Nova"/>
                <a:cs typeface="Calibri" panose="020F0502020204030204"/>
              </a:rPr>
              <a:t>Less time on the acute floor which leads to a reduction in distress.</a:t>
            </a:r>
          </a:p>
        </p:txBody>
      </p:sp>
      <p:pic>
        <p:nvPicPr>
          <p:cNvPr id="7" name="Picture 6" descr="A logo for a hospital">
            <a:extLst>
              <a:ext uri="{FF2B5EF4-FFF2-40B4-BE49-F238E27FC236}">
                <a16:creationId xmlns:a16="http://schemas.microsoft.com/office/drawing/2014/main" id="{1D87E4B3-55E1-8803-064A-442390447C20}"/>
              </a:ext>
            </a:extLst>
          </p:cNvPr>
          <p:cNvPicPr>
            <a:picLocks noChangeAspect="1"/>
          </p:cNvPicPr>
          <p:nvPr/>
        </p:nvPicPr>
        <p:blipFill>
          <a:blip r:embed="rId4"/>
          <a:stretch>
            <a:fillRect/>
          </a:stretch>
        </p:blipFill>
        <p:spPr>
          <a:xfrm>
            <a:off x="8173232" y="1713"/>
            <a:ext cx="4018769" cy="1729341"/>
          </a:xfrm>
          <a:prstGeom prst="rect">
            <a:avLst/>
          </a:prstGeom>
        </p:spPr>
      </p:pic>
    </p:spTree>
    <p:extLst>
      <p:ext uri="{BB962C8B-B14F-4D97-AF65-F5344CB8AC3E}">
        <p14:creationId xmlns:p14="http://schemas.microsoft.com/office/powerpoint/2010/main" val="3219365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2852-3760-47CA-92BA-849784398F05}"/>
              </a:ext>
            </a:extLst>
          </p:cNvPr>
          <p:cNvSpPr>
            <a:spLocks noGrp="1"/>
          </p:cNvSpPr>
          <p:nvPr>
            <p:ph type="title"/>
          </p:nvPr>
        </p:nvSpPr>
        <p:spPr/>
        <p:txBody>
          <a:bodyPr>
            <a:normAutofit/>
          </a:bodyPr>
          <a:lstStyle/>
          <a:p>
            <a:r>
              <a:rPr lang="en-GB" sz="3600">
                <a:latin typeface="Arial Nova"/>
              </a:rPr>
              <a:t>Where are we now and what are our future plans?</a:t>
            </a:r>
          </a:p>
        </p:txBody>
      </p:sp>
      <p:sp>
        <p:nvSpPr>
          <p:cNvPr id="3" name="Content Placeholder 2">
            <a:extLst>
              <a:ext uri="{FF2B5EF4-FFF2-40B4-BE49-F238E27FC236}">
                <a16:creationId xmlns:a16="http://schemas.microsoft.com/office/drawing/2014/main" id="{BB784219-82FE-4748-860D-C5C76B4D99D6}"/>
              </a:ext>
            </a:extLst>
          </p:cNvPr>
          <p:cNvSpPr>
            <a:spLocks noGrp="1"/>
          </p:cNvSpPr>
          <p:nvPr>
            <p:ph idx="1"/>
          </p:nvPr>
        </p:nvSpPr>
        <p:spPr/>
        <p:txBody>
          <a:bodyPr vert="horz" lIns="0" tIns="45720" rIns="0" bIns="45720" rtlCol="0" anchor="t">
            <a:normAutofit fontScale="85000" lnSpcReduction="10000"/>
          </a:bodyPr>
          <a:lstStyle/>
          <a:p>
            <a:pPr>
              <a:buFont typeface="Arial" panose="020F0502020204030204" pitchFamily="34" charset="0"/>
              <a:buChar char="•"/>
            </a:pPr>
            <a:r>
              <a:rPr lang="en-GB" dirty="0">
                <a:latin typeface="Arial Nova"/>
                <a:cs typeface="Calibri"/>
              </a:rPr>
              <a:t>Roll out of a specialist dementia unit across all sites within </a:t>
            </a:r>
            <a:r>
              <a:rPr lang="en-GB" dirty="0" err="1">
                <a:latin typeface="Arial Nova"/>
                <a:cs typeface="Calibri"/>
              </a:rPr>
              <a:t>UHSussex</a:t>
            </a:r>
            <a:r>
              <a:rPr lang="en-GB" dirty="0">
                <a:latin typeface="Arial Nova"/>
                <a:cs typeface="Calibri"/>
              </a:rPr>
              <a:t>.</a:t>
            </a:r>
            <a:endParaRPr lang="en-US" dirty="0">
              <a:latin typeface="Arial Nova"/>
            </a:endParaRPr>
          </a:p>
          <a:p>
            <a:pPr>
              <a:buFont typeface="Arial" panose="020F0502020204030204" pitchFamily="34" charset="0"/>
              <a:buChar char="•"/>
            </a:pPr>
            <a:r>
              <a:rPr lang="en-GB" dirty="0">
                <a:latin typeface="Arial Nova"/>
                <a:cs typeface="Calibri"/>
              </a:rPr>
              <a:t> The dementia units become centres of excellence and help to provide an outreach service to other wards within </a:t>
            </a:r>
            <a:r>
              <a:rPr lang="en-GB" dirty="0" err="1">
                <a:latin typeface="Arial Nova"/>
                <a:cs typeface="Calibri"/>
              </a:rPr>
              <a:t>UHSussex</a:t>
            </a:r>
            <a:r>
              <a:rPr lang="en-GB" dirty="0">
                <a:latin typeface="Arial Nova"/>
                <a:cs typeface="Calibri"/>
              </a:rPr>
              <a:t> especially out of hours.</a:t>
            </a:r>
            <a:endParaRPr lang="en-GB" sz="2400">
              <a:latin typeface="Arial Nova"/>
              <a:cs typeface="Calibri"/>
            </a:endParaRPr>
          </a:p>
          <a:p>
            <a:pPr>
              <a:buFont typeface="Arial" panose="020F0502020204030204" pitchFamily="34" charset="0"/>
              <a:buChar char="•"/>
            </a:pPr>
            <a:r>
              <a:rPr lang="en-GB" dirty="0">
                <a:cs typeface="Calibri"/>
              </a:rPr>
              <a:t> To continue to monitor the effectiveness of the units.</a:t>
            </a:r>
          </a:p>
          <a:p>
            <a:pPr>
              <a:buFont typeface="Arial" panose="020F0502020204030204" pitchFamily="34" charset="0"/>
              <a:buChar char="•"/>
            </a:pPr>
            <a:r>
              <a:rPr lang="en-GB" dirty="0">
                <a:cs typeface="Calibri"/>
              </a:rPr>
              <a:t> To ensure all staff within the acute trust are up-skilled enable them to manage complex behaviours around dementia and maintain these skills.</a:t>
            </a:r>
          </a:p>
          <a:p>
            <a:pPr>
              <a:buFont typeface="Arial" panose="020F0502020204030204" pitchFamily="34" charset="0"/>
              <a:buChar char="•"/>
            </a:pPr>
            <a:r>
              <a:rPr lang="en-GB" dirty="0">
                <a:cs typeface="Calibri"/>
              </a:rPr>
              <a:t> To have dementia units identified as a speciality that is highly skilled. There are many nurses that love working with people living with dementia and we want their skills recognised.</a:t>
            </a:r>
          </a:p>
          <a:p>
            <a:pPr>
              <a:buFont typeface="Arial" panose="020F0502020204030204" pitchFamily="34" charset="0"/>
              <a:buChar char="•"/>
            </a:pPr>
            <a:r>
              <a:rPr lang="en-GB" dirty="0">
                <a:cs typeface="Calibri"/>
              </a:rPr>
              <a:t>Moving to a new building has had its challenges and we need to focus on a reduction in falls and how we manage the boredom felt by patients who are inside rooms, taking into account the restraints of staffing levels. </a:t>
            </a:r>
          </a:p>
        </p:txBody>
      </p:sp>
      <p:pic>
        <p:nvPicPr>
          <p:cNvPr id="5" name="Picture 4" descr="A logo for a hospital">
            <a:extLst>
              <a:ext uri="{FF2B5EF4-FFF2-40B4-BE49-F238E27FC236}">
                <a16:creationId xmlns:a16="http://schemas.microsoft.com/office/drawing/2014/main" id="{22DA452D-12F9-F0B2-E86A-484428D30358}"/>
              </a:ext>
            </a:extLst>
          </p:cNvPr>
          <p:cNvPicPr>
            <a:picLocks noChangeAspect="1"/>
          </p:cNvPicPr>
          <p:nvPr/>
        </p:nvPicPr>
        <p:blipFill>
          <a:blip r:embed="rId3"/>
          <a:stretch>
            <a:fillRect/>
          </a:stretch>
        </p:blipFill>
        <p:spPr>
          <a:xfrm>
            <a:off x="8325632" y="-174411"/>
            <a:ext cx="3872632" cy="1457946"/>
          </a:xfrm>
          <a:prstGeom prst="rect">
            <a:avLst/>
          </a:prstGeom>
        </p:spPr>
      </p:pic>
    </p:spTree>
    <p:extLst>
      <p:ext uri="{BB962C8B-B14F-4D97-AF65-F5344CB8AC3E}">
        <p14:creationId xmlns:p14="http://schemas.microsoft.com/office/powerpoint/2010/main" val="3528984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89A65-7B08-4382-ACC1-74A0216E30C9}"/>
              </a:ext>
            </a:extLst>
          </p:cNvPr>
          <p:cNvSpPr>
            <a:spLocks noGrp="1"/>
          </p:cNvSpPr>
          <p:nvPr>
            <p:ph type="ctrTitle"/>
          </p:nvPr>
        </p:nvSpPr>
        <p:spPr/>
        <p:txBody>
          <a:bodyPr>
            <a:normAutofit fontScale="90000"/>
          </a:bodyPr>
          <a:lstStyle/>
          <a:p>
            <a:r>
              <a:rPr lang="en-GB" sz="6000"/>
              <a:t>Improving formal pain assessment completion for patients with dementia on our acute wards</a:t>
            </a:r>
          </a:p>
        </p:txBody>
      </p:sp>
      <p:sp>
        <p:nvSpPr>
          <p:cNvPr id="3" name="Subtitle 2">
            <a:extLst>
              <a:ext uri="{FF2B5EF4-FFF2-40B4-BE49-F238E27FC236}">
                <a16:creationId xmlns:a16="http://schemas.microsoft.com/office/drawing/2014/main" id="{0A3D9204-F74F-40D7-84F4-D90B0DBCAC0E}"/>
              </a:ext>
            </a:extLst>
          </p:cNvPr>
          <p:cNvSpPr>
            <a:spLocks noGrp="1"/>
          </p:cNvSpPr>
          <p:nvPr>
            <p:ph type="subTitle" idx="1"/>
          </p:nvPr>
        </p:nvSpPr>
        <p:spPr/>
        <p:txBody>
          <a:bodyPr/>
          <a:lstStyle/>
          <a:p>
            <a:r>
              <a:rPr lang="en-GB" b="1"/>
              <a:t>Ste Nicholson- Dementia specialist nurse and adult safeguarding advisor</a:t>
            </a:r>
          </a:p>
        </p:txBody>
      </p:sp>
      <p:pic>
        <p:nvPicPr>
          <p:cNvPr id="7" name="Picture 6">
            <a:extLst>
              <a:ext uri="{FF2B5EF4-FFF2-40B4-BE49-F238E27FC236}">
                <a16:creationId xmlns:a16="http://schemas.microsoft.com/office/drawing/2014/main" id="{DEC4D437-301C-4D86-9771-2B2CC02A2A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63200" y="6327864"/>
            <a:ext cx="1828801" cy="540429"/>
          </a:xfrm>
          <a:prstGeom prst="rect">
            <a:avLst/>
          </a:prstGeom>
        </p:spPr>
      </p:pic>
      <p:sp>
        <p:nvSpPr>
          <p:cNvPr id="6" name="TextBox 5">
            <a:extLst>
              <a:ext uri="{FF2B5EF4-FFF2-40B4-BE49-F238E27FC236}">
                <a16:creationId xmlns:a16="http://schemas.microsoft.com/office/drawing/2014/main" id="{74F06C8C-FE8E-45BC-9E76-5A8C3B4BE440}"/>
              </a:ext>
            </a:extLst>
          </p:cNvPr>
          <p:cNvSpPr txBox="1"/>
          <p:nvPr/>
        </p:nvSpPr>
        <p:spPr>
          <a:xfrm>
            <a:off x="9485688" y="120239"/>
            <a:ext cx="2490651" cy="923330"/>
          </a:xfrm>
          <a:prstGeom prst="rect">
            <a:avLst/>
          </a:prstGeom>
          <a:solidFill>
            <a:srgbClr val="8A80BE">
              <a:alpha val="50196"/>
            </a:srgbClr>
          </a:solidFill>
          <a:ln>
            <a:solidFill>
              <a:schemeClr val="accent1"/>
            </a:solidFill>
          </a:ln>
        </p:spPr>
        <p:txBody>
          <a:bodyPr wrap="square" rtlCol="0">
            <a:spAutoFit/>
          </a:bodyPr>
          <a:lstStyle/>
          <a:p>
            <a:pPr algn="ctr"/>
            <a:endParaRPr lang="en-GB">
              <a:solidFill>
                <a:schemeClr val="bg1"/>
              </a:solidFill>
            </a:endParaRPr>
          </a:p>
          <a:p>
            <a:pPr algn="ctr"/>
            <a:r>
              <a:rPr lang="en-GB">
                <a:solidFill>
                  <a:schemeClr val="bg1"/>
                </a:solidFill>
              </a:rPr>
              <a:t>Your hospital logo</a:t>
            </a:r>
          </a:p>
          <a:p>
            <a:pPr algn="ctr"/>
            <a:endParaRPr lang="en-GB"/>
          </a:p>
        </p:txBody>
      </p:sp>
      <p:pic>
        <p:nvPicPr>
          <p:cNvPr id="4" name="Picture 3"/>
          <p:cNvPicPr>
            <a:picLocks noChangeAspect="1"/>
          </p:cNvPicPr>
          <p:nvPr/>
        </p:nvPicPr>
        <p:blipFill>
          <a:blip r:embed="rId4"/>
          <a:stretch>
            <a:fillRect/>
          </a:stretch>
        </p:blipFill>
        <p:spPr>
          <a:xfrm>
            <a:off x="9375648" y="120239"/>
            <a:ext cx="2718815" cy="1053838"/>
          </a:xfrm>
          <a:prstGeom prst="rect">
            <a:avLst/>
          </a:prstGeom>
        </p:spPr>
      </p:pic>
    </p:spTree>
    <p:extLst>
      <p:ext uri="{BB962C8B-B14F-4D97-AF65-F5344CB8AC3E}">
        <p14:creationId xmlns:p14="http://schemas.microsoft.com/office/powerpoint/2010/main" val="34085038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C407-1990-4456-85FA-1122B0633950}"/>
              </a:ext>
            </a:extLst>
          </p:cNvPr>
          <p:cNvSpPr>
            <a:spLocks noGrp="1"/>
          </p:cNvSpPr>
          <p:nvPr>
            <p:ph type="title"/>
          </p:nvPr>
        </p:nvSpPr>
        <p:spPr/>
        <p:txBody>
          <a:bodyPr/>
          <a:lstStyle/>
          <a:p>
            <a:r>
              <a:rPr lang="en-GB"/>
              <a:t>Who was in our team</a:t>
            </a:r>
          </a:p>
        </p:txBody>
      </p:sp>
      <p:sp>
        <p:nvSpPr>
          <p:cNvPr id="3" name="Content Placeholder 2">
            <a:extLst>
              <a:ext uri="{FF2B5EF4-FFF2-40B4-BE49-F238E27FC236}">
                <a16:creationId xmlns:a16="http://schemas.microsoft.com/office/drawing/2014/main" id="{AAD0E912-6CF2-4585-B27E-D697389A7F22}"/>
              </a:ext>
            </a:extLst>
          </p:cNvPr>
          <p:cNvSpPr>
            <a:spLocks noGrp="1"/>
          </p:cNvSpPr>
          <p:nvPr>
            <p:ph idx="1"/>
          </p:nvPr>
        </p:nvSpPr>
        <p:spPr/>
        <p:txBody>
          <a:bodyPr>
            <a:normAutofit fontScale="92500" lnSpcReduction="20000"/>
          </a:bodyPr>
          <a:lstStyle/>
          <a:p>
            <a:r>
              <a:rPr lang="en-GB" b="1" u="sng"/>
              <a:t>NAD round 5 support</a:t>
            </a:r>
          </a:p>
          <a:p>
            <a:r>
              <a:rPr lang="en-GB"/>
              <a:t>Myself</a:t>
            </a:r>
          </a:p>
          <a:p>
            <a:r>
              <a:rPr lang="en-GB"/>
              <a:t>Laura </a:t>
            </a:r>
            <a:r>
              <a:rPr lang="en-GB" err="1"/>
              <a:t>Greig</a:t>
            </a:r>
            <a:r>
              <a:rPr lang="en-GB"/>
              <a:t>- Community specialist Dementia OT (supported with round 5)</a:t>
            </a:r>
          </a:p>
          <a:p>
            <a:r>
              <a:rPr lang="en-GB"/>
              <a:t>Debbie Fraser- Clinical effectiveness co-ordinator (audit support for all NADs)</a:t>
            </a:r>
          </a:p>
          <a:p>
            <a:r>
              <a:rPr lang="en-GB" b="1" u="sng"/>
              <a:t>QI support following round 5 </a:t>
            </a:r>
          </a:p>
          <a:p>
            <a:r>
              <a:rPr lang="en-GB"/>
              <a:t>Janette McGuire- Community dementia specialist nurse (supports with training)</a:t>
            </a:r>
          </a:p>
          <a:p>
            <a:r>
              <a:rPr lang="en-GB"/>
              <a:t>Rachel </a:t>
            </a:r>
            <a:r>
              <a:rPr lang="en-GB" err="1"/>
              <a:t>Imeson</a:t>
            </a:r>
            <a:r>
              <a:rPr lang="en-GB"/>
              <a:t>- Pain Team (discussions with)</a:t>
            </a:r>
          </a:p>
          <a:p>
            <a:r>
              <a:rPr lang="en-GB"/>
              <a:t>Kirsty Miller (meeting with QI)</a:t>
            </a:r>
          </a:p>
          <a:p>
            <a:endParaRPr lang="en-GB"/>
          </a:p>
        </p:txBody>
      </p:sp>
      <p:pic>
        <p:nvPicPr>
          <p:cNvPr id="4" name="Picture 3"/>
          <p:cNvPicPr>
            <a:picLocks noChangeAspect="1"/>
          </p:cNvPicPr>
          <p:nvPr/>
        </p:nvPicPr>
        <p:blipFill>
          <a:blip r:embed="rId3"/>
          <a:stretch>
            <a:fillRect/>
          </a:stretch>
        </p:blipFill>
        <p:spPr>
          <a:xfrm>
            <a:off x="9436608" y="109694"/>
            <a:ext cx="2560320" cy="1097313"/>
          </a:xfrm>
          <a:prstGeom prst="rect">
            <a:avLst/>
          </a:prstGeom>
        </p:spPr>
      </p:pic>
    </p:spTree>
    <p:extLst>
      <p:ext uri="{BB962C8B-B14F-4D97-AF65-F5344CB8AC3E}">
        <p14:creationId xmlns:p14="http://schemas.microsoft.com/office/powerpoint/2010/main" val="242756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9A557-5DC5-1D37-32FB-B250B3449361}"/>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accent5">
                    <a:lumMod val="50000"/>
                  </a:schemeClr>
                </a:solidFill>
                <a:latin typeface="Montserrat" panose="00000500000000000000" pitchFamily="2" charset="0"/>
              </a:rPr>
              <a:t>Welcome and Aims of the day</a:t>
            </a:r>
            <a:r>
              <a:rPr lang="en-GB">
                <a:latin typeface="Montserrat" panose="00000500000000000000" pitchFamily="2" charset="0"/>
              </a:rPr>
              <a:t>	</a:t>
            </a:r>
          </a:p>
        </p:txBody>
      </p:sp>
      <p:sp>
        <p:nvSpPr>
          <p:cNvPr id="3" name="Content Placeholder 2">
            <a:extLst>
              <a:ext uri="{FF2B5EF4-FFF2-40B4-BE49-F238E27FC236}">
                <a16:creationId xmlns:a16="http://schemas.microsoft.com/office/drawing/2014/main" id="{F278BCBB-8C46-DB60-9A04-076B7CDB816C}"/>
              </a:ext>
            </a:extLst>
          </p:cNvPr>
          <p:cNvSpPr txBox="1">
            <a:spLocks/>
          </p:cNvSpPr>
          <p:nvPr/>
        </p:nvSpPr>
        <p:spPr>
          <a:xfrm>
            <a:off x="838200" y="1690688"/>
            <a:ext cx="10911156" cy="460737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solidFill>
                <a:srgbClr val="000000"/>
              </a:solidFill>
              <a:latin typeface="Montserrat" panose="00000500000000000000" pitchFamily="2" charset="0"/>
            </a:endParaRPr>
          </a:p>
          <a:p>
            <a:r>
              <a:rPr lang="en-GB">
                <a:solidFill>
                  <a:srgbClr val="000000"/>
                </a:solidFill>
                <a:latin typeface="Montserrat" panose="00000500000000000000" pitchFamily="2" charset="0"/>
              </a:rPr>
              <a:t>Welcome to the learning, sharing and networking event</a:t>
            </a:r>
          </a:p>
          <a:p>
            <a:r>
              <a:rPr lang="en-GB">
                <a:solidFill>
                  <a:srgbClr val="000000"/>
                </a:solidFill>
                <a:latin typeface="Montserrat" panose="00000500000000000000" pitchFamily="2" charset="0"/>
              </a:rPr>
              <a:t>This is the first face to face general event since 2019</a:t>
            </a:r>
          </a:p>
          <a:p>
            <a:r>
              <a:rPr lang="en-GB">
                <a:latin typeface="Montserrat" panose="00000500000000000000" pitchFamily="2" charset="0"/>
              </a:rPr>
              <a:t>Exciting opportunity:</a:t>
            </a:r>
          </a:p>
          <a:p>
            <a:pPr lvl="1"/>
            <a:r>
              <a:rPr lang="en-GB">
                <a:latin typeface="Montserrat" panose="00000500000000000000" pitchFamily="2" charset="0"/>
              </a:rPr>
              <a:t>To share </a:t>
            </a:r>
            <a:r>
              <a:rPr lang="en-GB" b="1">
                <a:ln w="22225">
                  <a:solidFill>
                    <a:schemeClr val="accent2"/>
                  </a:solidFill>
                  <a:prstDash val="solid"/>
                </a:ln>
                <a:solidFill>
                  <a:schemeClr val="accent2">
                    <a:lumMod val="40000"/>
                    <a:lumOff val="60000"/>
                  </a:schemeClr>
                </a:solidFill>
                <a:effectLst>
                  <a:glow rad="228600">
                    <a:srgbClr val="FFC000">
                      <a:alpha val="40000"/>
                    </a:srgbClr>
                  </a:glow>
                </a:effectLst>
                <a:latin typeface="Montserrat" panose="00000500000000000000" pitchFamily="2" charset="0"/>
              </a:rPr>
              <a:t>successes</a:t>
            </a:r>
            <a:endParaRPr lang="en-GB">
              <a:effectLst>
                <a:glow rad="228600">
                  <a:srgbClr val="FFC000">
                    <a:alpha val="40000"/>
                  </a:srgbClr>
                </a:glow>
              </a:effectLst>
              <a:latin typeface="Montserrat" panose="00000500000000000000" pitchFamily="2" charset="0"/>
            </a:endParaRPr>
          </a:p>
          <a:p>
            <a:pPr lvl="1"/>
            <a:r>
              <a:rPr lang="en-GB">
                <a:latin typeface="Montserrat" panose="00000500000000000000" pitchFamily="2" charset="0"/>
              </a:rPr>
              <a:t>To help each other</a:t>
            </a:r>
          </a:p>
          <a:p>
            <a:pPr lvl="1"/>
            <a:r>
              <a:rPr lang="en-GB">
                <a:latin typeface="Montserrat" panose="00000500000000000000" pitchFamily="2" charset="0"/>
              </a:rPr>
              <a:t>To feedback to the project team</a:t>
            </a:r>
          </a:p>
          <a:p>
            <a:pPr lvl="1"/>
            <a:r>
              <a:rPr lang="en-GB">
                <a:latin typeface="Montserrat" panose="00000500000000000000" pitchFamily="2" charset="0"/>
              </a:rPr>
              <a:t>To network and arrange to link up</a:t>
            </a:r>
            <a:endParaRPr lang="en-GB">
              <a:solidFill>
                <a:srgbClr val="000000"/>
              </a:solidFill>
              <a:latin typeface="Montserrat" panose="00000500000000000000" pitchFamily="2" charset="0"/>
            </a:endParaRPr>
          </a:p>
          <a:p>
            <a:endParaRPr lang="en-US">
              <a:solidFill>
                <a:srgbClr val="000000"/>
              </a:solidFill>
              <a:latin typeface="Montserrat" panose="00000500000000000000" pitchFamily="2" charset="0"/>
            </a:endParaRPr>
          </a:p>
          <a:p>
            <a:endParaRPr lang="en-US" b="1">
              <a:solidFill>
                <a:srgbClr val="066D8F"/>
              </a:solidFill>
              <a:latin typeface="Montserrat" panose="00000500000000000000" pitchFamily="2" charset="0"/>
              <a:cs typeface="Calibri"/>
            </a:endParaRPr>
          </a:p>
        </p:txBody>
      </p:sp>
      <p:sp>
        <p:nvSpPr>
          <p:cNvPr id="6" name="Oval 5">
            <a:extLst>
              <a:ext uri="{FF2B5EF4-FFF2-40B4-BE49-F238E27FC236}">
                <a16:creationId xmlns:a16="http://schemas.microsoft.com/office/drawing/2014/main" id="{D94A35D1-42AA-3AA9-4812-6935D4E72C97}"/>
              </a:ext>
            </a:extLst>
          </p:cNvPr>
          <p:cNvSpPr/>
          <p:nvPr/>
        </p:nvSpPr>
        <p:spPr>
          <a:xfrm>
            <a:off x="6848169" y="3245788"/>
            <a:ext cx="4041058" cy="8554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Sharing practice sessions</a:t>
            </a:r>
          </a:p>
        </p:txBody>
      </p:sp>
      <p:sp>
        <p:nvSpPr>
          <p:cNvPr id="7" name="Oval 6">
            <a:extLst>
              <a:ext uri="{FF2B5EF4-FFF2-40B4-BE49-F238E27FC236}">
                <a16:creationId xmlns:a16="http://schemas.microsoft.com/office/drawing/2014/main" id="{9E358E5F-E338-B6B2-1854-4E62777D97E9}"/>
              </a:ext>
            </a:extLst>
          </p:cNvPr>
          <p:cNvSpPr/>
          <p:nvPr/>
        </p:nvSpPr>
        <p:spPr>
          <a:xfrm>
            <a:off x="6848169" y="4231037"/>
            <a:ext cx="4041058" cy="8554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Plenary feedback</a:t>
            </a:r>
          </a:p>
        </p:txBody>
      </p:sp>
      <p:sp>
        <p:nvSpPr>
          <p:cNvPr id="8" name="Oval 7">
            <a:extLst>
              <a:ext uri="{FF2B5EF4-FFF2-40B4-BE49-F238E27FC236}">
                <a16:creationId xmlns:a16="http://schemas.microsoft.com/office/drawing/2014/main" id="{A7E820D8-6EF2-A381-8A74-5C8199CE60CE}"/>
              </a:ext>
            </a:extLst>
          </p:cNvPr>
          <p:cNvSpPr/>
          <p:nvPr/>
        </p:nvSpPr>
        <p:spPr>
          <a:xfrm>
            <a:off x="6848169" y="5264547"/>
            <a:ext cx="4041058" cy="85540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Meet ups at lunchtime and sharing contact details</a:t>
            </a:r>
          </a:p>
        </p:txBody>
      </p:sp>
    </p:spTree>
    <p:extLst>
      <p:ext uri="{BB962C8B-B14F-4D97-AF65-F5344CB8AC3E}">
        <p14:creationId xmlns:p14="http://schemas.microsoft.com/office/powerpoint/2010/main" val="407410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3">
                                            <p:txEl>
                                              <p:pRg st="4" end="4"/>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FFF7-B03C-4DAA-9301-2F73EBF12CC6}"/>
              </a:ext>
            </a:extLst>
          </p:cNvPr>
          <p:cNvSpPr>
            <a:spLocks noGrp="1"/>
          </p:cNvSpPr>
          <p:nvPr>
            <p:ph type="title"/>
          </p:nvPr>
        </p:nvSpPr>
        <p:spPr/>
        <p:txBody>
          <a:bodyPr/>
          <a:lstStyle/>
          <a:p>
            <a:r>
              <a:rPr lang="en-GB"/>
              <a:t>How we identified our problem</a:t>
            </a:r>
          </a:p>
        </p:txBody>
      </p:sp>
      <p:sp>
        <p:nvSpPr>
          <p:cNvPr id="3" name="Content Placeholder 2">
            <a:extLst>
              <a:ext uri="{FF2B5EF4-FFF2-40B4-BE49-F238E27FC236}">
                <a16:creationId xmlns:a16="http://schemas.microsoft.com/office/drawing/2014/main" id="{C3A8463E-4C51-4675-B104-D2C9AD0089EA}"/>
              </a:ext>
            </a:extLst>
          </p:cNvPr>
          <p:cNvSpPr>
            <a:spLocks noGrp="1"/>
          </p:cNvSpPr>
          <p:nvPr>
            <p:ph idx="1"/>
          </p:nvPr>
        </p:nvSpPr>
        <p:spPr/>
        <p:txBody>
          <a:bodyPr>
            <a:normAutofit fontScale="92500" lnSpcReduction="10000"/>
          </a:bodyPr>
          <a:lstStyle/>
          <a:p>
            <a:r>
              <a:rPr lang="en-GB" b="1"/>
              <a:t>Problem statement</a:t>
            </a:r>
          </a:p>
          <a:p>
            <a:r>
              <a:rPr lang="en-GB"/>
              <a:t>Pain results from round 5 NAD identified the trust had 100% compliance of the pain ‘question only’ but 0 formal pain assessments evidenced (paper notes and </a:t>
            </a:r>
            <a:r>
              <a:rPr lang="en-GB" err="1"/>
              <a:t>Trakcare</a:t>
            </a:r>
            <a:r>
              <a:rPr lang="en-GB"/>
              <a:t>)</a:t>
            </a:r>
          </a:p>
          <a:p>
            <a:r>
              <a:rPr lang="en-GB" b="1"/>
              <a:t>Aim</a:t>
            </a:r>
          </a:p>
          <a:p>
            <a:r>
              <a:rPr lang="en-GB"/>
              <a:t>Improve patient experience</a:t>
            </a:r>
          </a:p>
          <a:p>
            <a:pPr marL="0" indent="0">
              <a:buNone/>
            </a:pPr>
            <a:r>
              <a:rPr lang="en-GB"/>
              <a:t> Improve staff knowledge and awareness of pain tools available</a:t>
            </a:r>
          </a:p>
          <a:p>
            <a:r>
              <a:rPr lang="en-GB"/>
              <a:t>Improve compliance by 20% by end of second quarter of 2024</a:t>
            </a:r>
          </a:p>
          <a:p>
            <a:r>
              <a:rPr lang="en-GB"/>
              <a:t>Complete staff knowledge survey across all wards including all disciplines to identify which areas or specialities require most attention by July 2024</a:t>
            </a:r>
          </a:p>
          <a:p>
            <a:endParaRPr lang="en-GB"/>
          </a:p>
        </p:txBody>
      </p:sp>
      <p:pic>
        <p:nvPicPr>
          <p:cNvPr id="4" name="Picture 3"/>
          <p:cNvPicPr>
            <a:picLocks noChangeAspect="1"/>
          </p:cNvPicPr>
          <p:nvPr/>
        </p:nvPicPr>
        <p:blipFill>
          <a:blip r:embed="rId3"/>
          <a:stretch>
            <a:fillRect/>
          </a:stretch>
        </p:blipFill>
        <p:spPr>
          <a:xfrm>
            <a:off x="9485376" y="109694"/>
            <a:ext cx="2560320" cy="1072929"/>
          </a:xfrm>
          <a:prstGeom prst="rect">
            <a:avLst/>
          </a:prstGeom>
        </p:spPr>
      </p:pic>
    </p:spTree>
    <p:extLst>
      <p:ext uri="{BB962C8B-B14F-4D97-AF65-F5344CB8AC3E}">
        <p14:creationId xmlns:p14="http://schemas.microsoft.com/office/powerpoint/2010/main" val="688280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Fig6"/>
          <p:cNvGraphicFramePr>
            <a:graphicFrameLocks noGrp="1"/>
          </p:cNvGraphicFramePr>
          <p:nvPr>
            <p:ph idx="1"/>
          </p:nvPr>
        </p:nvGraphicFramePr>
        <p:xfrm>
          <a:off x="1096963" y="1085086"/>
          <a:ext cx="10058400" cy="4783901"/>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stretch>
            <a:fillRect/>
          </a:stretch>
        </p:blipFill>
        <p:spPr>
          <a:xfrm>
            <a:off x="9436608" y="124928"/>
            <a:ext cx="2609088" cy="960159"/>
          </a:xfrm>
          <a:prstGeom prst="rect">
            <a:avLst/>
          </a:prstGeom>
        </p:spPr>
      </p:pic>
      <p:sp>
        <p:nvSpPr>
          <p:cNvPr id="3" name="TextBox 2"/>
          <p:cNvSpPr txBox="1"/>
          <p:nvPr/>
        </p:nvSpPr>
        <p:spPr>
          <a:xfrm>
            <a:off x="1164178" y="420341"/>
            <a:ext cx="8205216" cy="461665"/>
          </a:xfrm>
          <a:prstGeom prst="rect">
            <a:avLst/>
          </a:prstGeom>
          <a:noFill/>
        </p:spPr>
        <p:txBody>
          <a:bodyPr wrap="square" rtlCol="0">
            <a:spAutoFit/>
          </a:bodyPr>
          <a:lstStyle/>
          <a:p>
            <a:r>
              <a:rPr lang="en-GB" sz="2400"/>
              <a:t>North Tees and Hartlepool pain data from national report</a:t>
            </a:r>
          </a:p>
        </p:txBody>
      </p:sp>
    </p:spTree>
    <p:extLst>
      <p:ext uri="{BB962C8B-B14F-4D97-AF65-F5344CB8AC3E}">
        <p14:creationId xmlns:p14="http://schemas.microsoft.com/office/powerpoint/2010/main" val="2228657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5DFB-A702-47DF-B6AB-28C1367FE0A4}"/>
              </a:ext>
            </a:extLst>
          </p:cNvPr>
          <p:cNvSpPr>
            <a:spLocks noGrp="1"/>
          </p:cNvSpPr>
          <p:nvPr>
            <p:ph type="title"/>
          </p:nvPr>
        </p:nvSpPr>
        <p:spPr/>
        <p:txBody>
          <a:bodyPr/>
          <a:lstStyle/>
          <a:p>
            <a:r>
              <a:rPr lang="en-GB"/>
              <a:t>What change ideas did we apply?</a:t>
            </a:r>
          </a:p>
        </p:txBody>
      </p:sp>
      <p:sp>
        <p:nvSpPr>
          <p:cNvPr id="3" name="Content Placeholder 2">
            <a:extLst>
              <a:ext uri="{FF2B5EF4-FFF2-40B4-BE49-F238E27FC236}">
                <a16:creationId xmlns:a16="http://schemas.microsoft.com/office/drawing/2014/main" id="{69A07C4F-B397-48DC-AEE2-4FB8628B5860}"/>
              </a:ext>
            </a:extLst>
          </p:cNvPr>
          <p:cNvSpPr>
            <a:spLocks noGrp="1"/>
          </p:cNvSpPr>
          <p:nvPr>
            <p:ph idx="1"/>
          </p:nvPr>
        </p:nvSpPr>
        <p:spPr>
          <a:xfrm>
            <a:off x="1201783" y="1845734"/>
            <a:ext cx="9953896" cy="4023360"/>
          </a:xfrm>
        </p:spPr>
        <p:txBody>
          <a:bodyPr>
            <a:normAutofit fontScale="70000" lnSpcReduction="20000"/>
          </a:bodyPr>
          <a:lstStyle/>
          <a:p>
            <a:r>
              <a:rPr lang="en-GB"/>
              <a:t>Discussion with </a:t>
            </a:r>
            <a:r>
              <a:rPr lang="en-GB" err="1"/>
              <a:t>Trakcare</a:t>
            </a:r>
            <a:r>
              <a:rPr lang="en-GB"/>
              <a:t> team about availability of pain scales prior to going fully electronic in September 2023. </a:t>
            </a:r>
          </a:p>
          <a:p>
            <a:endParaRPr lang="en-GB"/>
          </a:p>
          <a:p>
            <a:pPr marL="0" indent="0">
              <a:buNone/>
            </a:pPr>
            <a:r>
              <a:rPr lang="en-GB"/>
              <a:t>The trust previously encouraged the Abbey pain scale, however as this was paper based and we were transitioning to electronic notes where the FLACC and FACE were due to be added, the Abbey has been removed from training to reduce duplication</a:t>
            </a:r>
          </a:p>
          <a:p>
            <a:pPr marL="0" indent="0">
              <a:buNone/>
            </a:pPr>
            <a:endParaRPr lang="en-GB"/>
          </a:p>
          <a:p>
            <a:pPr marL="0" indent="0">
              <a:buNone/>
            </a:pPr>
            <a:r>
              <a:rPr lang="en-GB"/>
              <a:t>Dementia training updated, including 2 day champions course and 2 hour awareness session (FLACC </a:t>
            </a:r>
            <a:r>
              <a:rPr lang="en-GB" b="1"/>
              <a:t>‘Face, legs, activity, cry and </a:t>
            </a:r>
            <a:r>
              <a:rPr lang="en-GB" b="1" err="1"/>
              <a:t>consolability</a:t>
            </a:r>
            <a:r>
              <a:rPr lang="en-GB" b="1"/>
              <a:t>’ </a:t>
            </a:r>
            <a:r>
              <a:rPr lang="en-GB"/>
              <a:t>and FACE tools)</a:t>
            </a:r>
          </a:p>
          <a:p>
            <a:pPr marL="0" indent="0">
              <a:buNone/>
            </a:pPr>
            <a:endParaRPr lang="en-GB"/>
          </a:p>
          <a:p>
            <a:pPr marL="0" indent="0">
              <a:buNone/>
            </a:pPr>
            <a:r>
              <a:rPr lang="en-GB"/>
              <a:t>Agreement with the matron of the pain team regarding supporting the same tools, to ensure we have a standard approach towards what we want to achieve. </a:t>
            </a:r>
          </a:p>
          <a:p>
            <a:pPr marL="0" indent="0">
              <a:buNone/>
            </a:pPr>
            <a:endParaRPr lang="en-GB"/>
          </a:p>
        </p:txBody>
      </p:sp>
      <p:pic>
        <p:nvPicPr>
          <p:cNvPr id="4" name="Picture 3"/>
          <p:cNvPicPr>
            <a:picLocks noChangeAspect="1"/>
          </p:cNvPicPr>
          <p:nvPr/>
        </p:nvPicPr>
        <p:blipFill>
          <a:blip r:embed="rId3"/>
          <a:stretch>
            <a:fillRect/>
          </a:stretch>
        </p:blipFill>
        <p:spPr>
          <a:xfrm>
            <a:off x="9351264" y="109694"/>
            <a:ext cx="2657856" cy="1048545"/>
          </a:xfrm>
          <a:prstGeom prst="rect">
            <a:avLst/>
          </a:prstGeom>
        </p:spPr>
      </p:pic>
    </p:spTree>
    <p:extLst>
      <p:ext uri="{BB962C8B-B14F-4D97-AF65-F5344CB8AC3E}">
        <p14:creationId xmlns:p14="http://schemas.microsoft.com/office/powerpoint/2010/main" val="377856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73684" y="639643"/>
            <a:ext cx="6163590" cy="2115495"/>
          </a:xfrm>
          <a:prstGeom prst="rect">
            <a:avLst/>
          </a:prstGeom>
        </p:spPr>
      </p:pic>
      <p:pic>
        <p:nvPicPr>
          <p:cNvPr id="5" name="Picture 4"/>
          <p:cNvPicPr>
            <a:picLocks noChangeAspect="1"/>
          </p:cNvPicPr>
          <p:nvPr/>
        </p:nvPicPr>
        <p:blipFill>
          <a:blip r:embed="rId3"/>
          <a:stretch>
            <a:fillRect/>
          </a:stretch>
        </p:blipFill>
        <p:spPr>
          <a:xfrm>
            <a:off x="2873684" y="2974594"/>
            <a:ext cx="6212362" cy="2932430"/>
          </a:xfrm>
          <a:prstGeom prst="rect">
            <a:avLst/>
          </a:prstGeom>
        </p:spPr>
      </p:pic>
      <p:pic>
        <p:nvPicPr>
          <p:cNvPr id="2" name="Picture 1"/>
          <p:cNvPicPr>
            <a:picLocks noChangeAspect="1"/>
          </p:cNvPicPr>
          <p:nvPr/>
        </p:nvPicPr>
        <p:blipFill>
          <a:blip r:embed="rId4"/>
          <a:stretch>
            <a:fillRect/>
          </a:stretch>
        </p:blipFill>
        <p:spPr>
          <a:xfrm>
            <a:off x="9412224" y="88353"/>
            <a:ext cx="2609088" cy="984544"/>
          </a:xfrm>
          <a:prstGeom prst="rect">
            <a:avLst/>
          </a:prstGeom>
        </p:spPr>
      </p:pic>
    </p:spTree>
    <p:extLst>
      <p:ext uri="{BB962C8B-B14F-4D97-AF65-F5344CB8AC3E}">
        <p14:creationId xmlns:p14="http://schemas.microsoft.com/office/powerpoint/2010/main" val="3075197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5D92-680C-433E-9C79-6E64C5149295}"/>
              </a:ext>
            </a:extLst>
          </p:cNvPr>
          <p:cNvSpPr>
            <a:spLocks noGrp="1"/>
          </p:cNvSpPr>
          <p:nvPr>
            <p:ph type="title"/>
          </p:nvPr>
        </p:nvSpPr>
        <p:spPr/>
        <p:txBody>
          <a:bodyPr/>
          <a:lstStyle/>
          <a:p>
            <a:r>
              <a:rPr lang="en-GB"/>
              <a:t>How we measured our change</a:t>
            </a:r>
          </a:p>
        </p:txBody>
      </p:sp>
      <p:sp>
        <p:nvSpPr>
          <p:cNvPr id="3" name="Content Placeholder 2">
            <a:extLst>
              <a:ext uri="{FF2B5EF4-FFF2-40B4-BE49-F238E27FC236}">
                <a16:creationId xmlns:a16="http://schemas.microsoft.com/office/drawing/2014/main" id="{A93B4EFC-C1F7-4255-B28C-12A7C479668B}"/>
              </a:ext>
            </a:extLst>
          </p:cNvPr>
          <p:cNvSpPr>
            <a:spLocks noGrp="1"/>
          </p:cNvSpPr>
          <p:nvPr>
            <p:ph idx="1"/>
          </p:nvPr>
        </p:nvSpPr>
        <p:spPr/>
        <p:txBody>
          <a:bodyPr>
            <a:normAutofit lnSpcReduction="10000"/>
          </a:bodyPr>
          <a:lstStyle/>
          <a:p>
            <a:endParaRPr lang="en-GB"/>
          </a:p>
          <a:p>
            <a:r>
              <a:rPr lang="en-GB"/>
              <a:t>Development and implementation of a staff knowledge survey with 5 staff per ward randomly chosen per week.</a:t>
            </a:r>
          </a:p>
          <a:p>
            <a:endParaRPr lang="en-GB"/>
          </a:p>
          <a:p>
            <a:r>
              <a:rPr lang="en-GB"/>
              <a:t>Survey included various topics relevant to people living with dementia, but specifically which pain scales are available and if staff knew where to find them on our system. Demonstrating to all staff surveyed where they can find the tools.</a:t>
            </a:r>
          </a:p>
          <a:p>
            <a:endParaRPr lang="en-GB"/>
          </a:p>
          <a:p>
            <a:pPr marL="0" indent="0">
              <a:buNone/>
            </a:pPr>
            <a:r>
              <a:rPr lang="en-GB"/>
              <a:t>  All disciplines represented if possible.</a:t>
            </a:r>
          </a:p>
          <a:p>
            <a:pPr marL="0" indent="0">
              <a:buNone/>
            </a:pPr>
            <a:endParaRPr lang="en-GB"/>
          </a:p>
          <a:p>
            <a:endParaRPr lang="en-GB"/>
          </a:p>
        </p:txBody>
      </p:sp>
      <p:pic>
        <p:nvPicPr>
          <p:cNvPr id="4" name="Picture 3"/>
          <p:cNvPicPr>
            <a:picLocks noChangeAspect="1"/>
          </p:cNvPicPr>
          <p:nvPr/>
        </p:nvPicPr>
        <p:blipFill>
          <a:blip r:embed="rId3"/>
          <a:stretch>
            <a:fillRect/>
          </a:stretch>
        </p:blipFill>
        <p:spPr>
          <a:xfrm>
            <a:off x="9448800" y="115882"/>
            <a:ext cx="2548128" cy="1042358"/>
          </a:xfrm>
          <a:prstGeom prst="rect">
            <a:avLst/>
          </a:prstGeom>
        </p:spPr>
      </p:pic>
    </p:spTree>
    <p:extLst>
      <p:ext uri="{BB962C8B-B14F-4D97-AF65-F5344CB8AC3E}">
        <p14:creationId xmlns:p14="http://schemas.microsoft.com/office/powerpoint/2010/main" val="132518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36448" y="1846263"/>
            <a:ext cx="11058144" cy="4371657"/>
          </a:xfrm>
          <a:prstGeom prst="rect">
            <a:avLst/>
          </a:prstGeom>
        </p:spPr>
      </p:pic>
      <p:pic>
        <p:nvPicPr>
          <p:cNvPr id="2" name="Picture 1"/>
          <p:cNvPicPr>
            <a:picLocks noChangeAspect="1"/>
          </p:cNvPicPr>
          <p:nvPr/>
        </p:nvPicPr>
        <p:blipFill>
          <a:blip r:embed="rId3"/>
          <a:stretch>
            <a:fillRect/>
          </a:stretch>
        </p:blipFill>
        <p:spPr>
          <a:xfrm>
            <a:off x="9464624" y="103164"/>
            <a:ext cx="2553056" cy="1238423"/>
          </a:xfrm>
          <a:prstGeom prst="rect">
            <a:avLst/>
          </a:prstGeom>
        </p:spPr>
      </p:pic>
      <p:sp>
        <p:nvSpPr>
          <p:cNvPr id="4" name="TextBox 3"/>
          <p:cNvSpPr txBox="1"/>
          <p:nvPr/>
        </p:nvSpPr>
        <p:spPr>
          <a:xfrm>
            <a:off x="682752" y="621792"/>
            <a:ext cx="8781872" cy="584775"/>
          </a:xfrm>
          <a:prstGeom prst="rect">
            <a:avLst/>
          </a:prstGeom>
          <a:noFill/>
        </p:spPr>
        <p:txBody>
          <a:bodyPr wrap="square" rtlCol="0">
            <a:spAutoFit/>
          </a:bodyPr>
          <a:lstStyle/>
          <a:p>
            <a:r>
              <a:rPr lang="en-GB" sz="3200"/>
              <a:t>Quality Assurance data</a:t>
            </a:r>
          </a:p>
        </p:txBody>
      </p:sp>
    </p:spTree>
    <p:extLst>
      <p:ext uri="{BB962C8B-B14F-4D97-AF65-F5344CB8AC3E}">
        <p14:creationId xmlns:p14="http://schemas.microsoft.com/office/powerpoint/2010/main" val="1033739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3C24-AC37-4E84-95E3-5545ECDA3319}"/>
              </a:ext>
            </a:extLst>
          </p:cNvPr>
          <p:cNvSpPr>
            <a:spLocks noGrp="1"/>
          </p:cNvSpPr>
          <p:nvPr>
            <p:ph type="title"/>
          </p:nvPr>
        </p:nvSpPr>
        <p:spPr/>
        <p:txBody>
          <a:bodyPr/>
          <a:lstStyle/>
          <a:p>
            <a:r>
              <a:rPr lang="en-GB"/>
              <a:t>Results</a:t>
            </a:r>
          </a:p>
        </p:txBody>
      </p:sp>
      <p:sp>
        <p:nvSpPr>
          <p:cNvPr id="3" name="Content Placeholder 2">
            <a:extLst>
              <a:ext uri="{FF2B5EF4-FFF2-40B4-BE49-F238E27FC236}">
                <a16:creationId xmlns:a16="http://schemas.microsoft.com/office/drawing/2014/main" id="{F9D463EE-8CCB-4B02-8EE5-AA96499CB12D}"/>
              </a:ext>
            </a:extLst>
          </p:cNvPr>
          <p:cNvSpPr>
            <a:spLocks noGrp="1"/>
          </p:cNvSpPr>
          <p:nvPr>
            <p:ph idx="1"/>
          </p:nvPr>
        </p:nvSpPr>
        <p:spPr/>
        <p:txBody>
          <a:bodyPr>
            <a:normAutofit fontScale="85000" lnSpcReduction="20000"/>
          </a:bodyPr>
          <a:lstStyle/>
          <a:p>
            <a:endParaRPr lang="en-GB"/>
          </a:p>
          <a:p>
            <a:r>
              <a:rPr lang="en-GB"/>
              <a:t>Results of staff knowledge survey will identify areas where further knowledge/training is required.</a:t>
            </a:r>
          </a:p>
          <a:p>
            <a:r>
              <a:rPr lang="en-GB"/>
              <a:t>(Early indications show that staff are still utilising the Abbey pain scale on paper, and the question only on intentional rounding's, as they are not aware of the availability of the FLACC/were not familiar with FLACC)</a:t>
            </a:r>
          </a:p>
          <a:p>
            <a:r>
              <a:rPr lang="en-GB"/>
              <a:t>Feedback given to ward matron where available immediately on completion of staff survey, and full results will be presented at Vulnerability Committee which includes service leads and board members.</a:t>
            </a:r>
          </a:p>
          <a:p>
            <a:r>
              <a:rPr lang="en-GB"/>
              <a:t>It will also identify which staff speciality may need extra support in relation to pain tools.</a:t>
            </a:r>
          </a:p>
          <a:p>
            <a:pPr marL="0" indent="0">
              <a:buNone/>
            </a:pPr>
            <a:r>
              <a:rPr lang="en-GB"/>
              <a:t>  Staff feedback has been positive so far when they have been made aware of the tools </a:t>
            </a:r>
          </a:p>
          <a:p>
            <a:endParaRPr lang="en-GB"/>
          </a:p>
        </p:txBody>
      </p:sp>
      <p:pic>
        <p:nvPicPr>
          <p:cNvPr id="4" name="Picture 3"/>
          <p:cNvPicPr>
            <a:picLocks noChangeAspect="1"/>
          </p:cNvPicPr>
          <p:nvPr/>
        </p:nvPicPr>
        <p:blipFill>
          <a:blip r:embed="rId3"/>
          <a:stretch>
            <a:fillRect/>
          </a:stretch>
        </p:blipFill>
        <p:spPr>
          <a:xfrm>
            <a:off x="9424416" y="109694"/>
            <a:ext cx="2584704" cy="987585"/>
          </a:xfrm>
          <a:prstGeom prst="rect">
            <a:avLst/>
          </a:prstGeom>
        </p:spPr>
      </p:pic>
    </p:spTree>
    <p:extLst>
      <p:ext uri="{BB962C8B-B14F-4D97-AF65-F5344CB8AC3E}">
        <p14:creationId xmlns:p14="http://schemas.microsoft.com/office/powerpoint/2010/main" val="3060674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2852-3760-47CA-92BA-849784398F05}"/>
              </a:ext>
            </a:extLst>
          </p:cNvPr>
          <p:cNvSpPr>
            <a:spLocks noGrp="1"/>
          </p:cNvSpPr>
          <p:nvPr>
            <p:ph type="title"/>
          </p:nvPr>
        </p:nvSpPr>
        <p:spPr>
          <a:xfrm>
            <a:off x="827209" y="1020711"/>
            <a:ext cx="10143744" cy="1213103"/>
          </a:xfrm>
        </p:spPr>
        <p:txBody>
          <a:bodyPr>
            <a:normAutofit/>
          </a:bodyPr>
          <a:lstStyle/>
          <a:p>
            <a:r>
              <a:rPr lang="en-GB" sz="3600" b="1"/>
              <a:t>Where are we now and what are our future plans?</a:t>
            </a:r>
          </a:p>
        </p:txBody>
      </p:sp>
      <p:sp>
        <p:nvSpPr>
          <p:cNvPr id="3" name="Content Placeholder 2">
            <a:extLst>
              <a:ext uri="{FF2B5EF4-FFF2-40B4-BE49-F238E27FC236}">
                <a16:creationId xmlns:a16="http://schemas.microsoft.com/office/drawing/2014/main" id="{BB784219-82FE-4748-860D-C5C76B4D99D6}"/>
              </a:ext>
            </a:extLst>
          </p:cNvPr>
          <p:cNvSpPr>
            <a:spLocks noGrp="1"/>
          </p:cNvSpPr>
          <p:nvPr>
            <p:ph idx="1"/>
          </p:nvPr>
        </p:nvSpPr>
        <p:spPr>
          <a:xfrm>
            <a:off x="641927" y="2229716"/>
            <a:ext cx="10515600" cy="4351338"/>
          </a:xfrm>
        </p:spPr>
        <p:txBody>
          <a:bodyPr>
            <a:normAutofit fontScale="70000" lnSpcReduction="20000"/>
          </a:bodyPr>
          <a:lstStyle/>
          <a:p>
            <a:r>
              <a:rPr lang="en-GB"/>
              <a:t>Ongoing quality assurance survey to identify staff knowledge, this will indicate areas to target</a:t>
            </a:r>
          </a:p>
          <a:p>
            <a:r>
              <a:rPr lang="en-GB"/>
              <a:t>Pain tools available on </a:t>
            </a:r>
            <a:r>
              <a:rPr lang="en-GB" err="1"/>
              <a:t>Trakcare</a:t>
            </a:r>
            <a:r>
              <a:rPr lang="en-GB"/>
              <a:t> </a:t>
            </a:r>
          </a:p>
          <a:p>
            <a:r>
              <a:rPr lang="en-GB"/>
              <a:t>Pain team also promoting the FLACC and the FACE tools. Pain Team also looking to have a pain score as a mandatory field on </a:t>
            </a:r>
            <a:r>
              <a:rPr lang="en-GB" err="1"/>
              <a:t>Trakcare</a:t>
            </a:r>
            <a:r>
              <a:rPr lang="en-GB"/>
              <a:t>. On completion of QI survey meet with the pain team again on completion of the quality assurance results </a:t>
            </a:r>
          </a:p>
          <a:p>
            <a:r>
              <a:rPr lang="en-GB"/>
              <a:t>Attend ward training days to discuss pain assessment tools and the benefits on patient care</a:t>
            </a:r>
          </a:p>
          <a:p>
            <a:r>
              <a:rPr lang="en-GB"/>
              <a:t>Attend induction/overseas training to promote the tools</a:t>
            </a:r>
          </a:p>
          <a:p>
            <a:r>
              <a:rPr lang="en-GB"/>
              <a:t>Attend Doctors training sessions</a:t>
            </a:r>
          </a:p>
          <a:p>
            <a:r>
              <a:rPr lang="en-GB"/>
              <a:t>Planned </a:t>
            </a:r>
            <a:r>
              <a:rPr lang="en-GB" err="1"/>
              <a:t>Comms</a:t>
            </a:r>
            <a:r>
              <a:rPr lang="en-GB"/>
              <a:t> promotion</a:t>
            </a:r>
          </a:p>
          <a:p>
            <a:r>
              <a:rPr lang="en-GB"/>
              <a:t>Share survey outcome with matrons, medics, senior clinical matrons, service leads, board and care group leads at Vulnerability Committee for action planning</a:t>
            </a:r>
          </a:p>
          <a:p>
            <a:r>
              <a:rPr lang="en-GB"/>
              <a:t>Round 6 of the NAD is likely to show similar results to round 5 due to time between audits being limited. Also </a:t>
            </a:r>
            <a:r>
              <a:rPr lang="en-GB" err="1"/>
              <a:t>Trakcare</a:t>
            </a:r>
            <a:r>
              <a:rPr lang="en-GB"/>
              <a:t> did not have the FLACC available at commencement of round 6. If Pain is an included category in round 7, we would anticipate improvement</a:t>
            </a:r>
          </a:p>
          <a:p>
            <a:endParaRPr lang="en-GB"/>
          </a:p>
          <a:p>
            <a:endParaRPr lang="en-GB"/>
          </a:p>
        </p:txBody>
      </p:sp>
      <p:pic>
        <p:nvPicPr>
          <p:cNvPr id="4" name="Picture 3"/>
          <p:cNvPicPr>
            <a:picLocks noChangeAspect="1"/>
          </p:cNvPicPr>
          <p:nvPr/>
        </p:nvPicPr>
        <p:blipFill>
          <a:blip r:embed="rId3"/>
          <a:stretch>
            <a:fillRect/>
          </a:stretch>
        </p:blipFill>
        <p:spPr>
          <a:xfrm>
            <a:off x="9436608" y="109688"/>
            <a:ext cx="2572512" cy="987591"/>
          </a:xfrm>
          <a:prstGeom prst="rect">
            <a:avLst/>
          </a:prstGeom>
        </p:spPr>
      </p:pic>
    </p:spTree>
    <p:extLst>
      <p:ext uri="{BB962C8B-B14F-4D97-AF65-F5344CB8AC3E}">
        <p14:creationId xmlns:p14="http://schemas.microsoft.com/office/powerpoint/2010/main" val="582450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ymbol of a speaker&#10;&#10;Description automatically generated">
            <a:extLst>
              <a:ext uri="{FF2B5EF4-FFF2-40B4-BE49-F238E27FC236}">
                <a16:creationId xmlns:a16="http://schemas.microsoft.com/office/drawing/2014/main" id="{EE8D97A0-D2A6-A8E9-1A27-2DB9128EC4A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80660" y="4914900"/>
            <a:ext cx="2423160" cy="2423160"/>
          </a:xfrm>
          <a:prstGeom prst="rect">
            <a:avLst/>
          </a:prstGeom>
          <a:solidFill>
            <a:schemeClr val="accent1">
              <a:alpha val="50000"/>
            </a:schemeClr>
          </a:solidFill>
        </p:spPr>
      </p:pic>
      <p:sp>
        <p:nvSpPr>
          <p:cNvPr id="4" name="Title 3">
            <a:extLst>
              <a:ext uri="{FF2B5EF4-FFF2-40B4-BE49-F238E27FC236}">
                <a16:creationId xmlns:a16="http://schemas.microsoft.com/office/drawing/2014/main" id="{B412286B-F816-AA50-9C31-7310EF0A1A33}"/>
              </a:ext>
            </a:extLst>
          </p:cNvPr>
          <p:cNvSpPr>
            <a:spLocks noGrp="1"/>
          </p:cNvSpPr>
          <p:nvPr>
            <p:ph type="title"/>
          </p:nvPr>
        </p:nvSpPr>
        <p:spPr>
          <a:xfrm>
            <a:off x="297213" y="205741"/>
            <a:ext cx="10515600" cy="1325563"/>
          </a:xfrm>
        </p:spPr>
        <p:txBody>
          <a:bodyPr/>
          <a:lstStyle/>
          <a:p>
            <a:r>
              <a:rPr lang="en-GB"/>
              <a:t>Group work 	</a:t>
            </a:r>
            <a:endParaRPr lang="en-GB">
              <a:solidFill>
                <a:srgbClr val="0070C0"/>
              </a:solidFill>
            </a:endParaRPr>
          </a:p>
        </p:txBody>
      </p:sp>
      <p:sp>
        <p:nvSpPr>
          <p:cNvPr id="5" name="Content Placeholder 4">
            <a:extLst>
              <a:ext uri="{FF2B5EF4-FFF2-40B4-BE49-F238E27FC236}">
                <a16:creationId xmlns:a16="http://schemas.microsoft.com/office/drawing/2014/main" id="{E76DAA47-8329-E156-ABB4-5C1FC87291FA}"/>
              </a:ext>
            </a:extLst>
          </p:cNvPr>
          <p:cNvSpPr>
            <a:spLocks noGrp="1"/>
          </p:cNvSpPr>
          <p:nvPr>
            <p:ph idx="1"/>
          </p:nvPr>
        </p:nvSpPr>
        <p:spPr>
          <a:xfrm>
            <a:off x="434340" y="1368424"/>
            <a:ext cx="5411824" cy="5283835"/>
          </a:xfrm>
        </p:spPr>
        <p:txBody>
          <a:bodyPr>
            <a:normAutofit/>
          </a:bodyPr>
          <a:lstStyle/>
          <a:p>
            <a:pPr>
              <a:lnSpc>
                <a:spcPct val="107000"/>
              </a:lnSpc>
              <a:spcAft>
                <a:spcPts val="800"/>
              </a:spcAft>
            </a:pPr>
            <a:r>
              <a:rPr lang="en-GB" kern="100">
                <a:effectLst/>
                <a:latin typeface="Aptos" panose="020B0004020202020204" pitchFamily="34" charset="0"/>
                <a:ea typeface="Aptos" panose="020B0004020202020204" pitchFamily="34" charset="0"/>
                <a:cs typeface="Times New Roman" panose="02020603050405020304" pitchFamily="18" charset="0"/>
              </a:rPr>
              <a:t>On your tables, share your local QI </a:t>
            </a:r>
            <a:r>
              <a:rPr lang="en-GB" kern="100">
                <a:latin typeface="Aptos" panose="020B0004020202020204" pitchFamily="34" charset="0"/>
                <a:ea typeface="Aptos" panose="020B0004020202020204" pitchFamily="34" charset="0"/>
                <a:cs typeface="Times New Roman" panose="02020603050405020304" pitchFamily="18" charset="0"/>
              </a:rPr>
              <a:t>activities</a:t>
            </a:r>
            <a:r>
              <a:rPr lang="en-GB" kern="100">
                <a:effectLst/>
                <a:latin typeface="Aptos" panose="020B0004020202020204" pitchFamily="34" charset="0"/>
                <a:ea typeface="Aptos" panose="020B0004020202020204" pitchFamily="34" charset="0"/>
                <a:cs typeface="Times New Roman" panose="02020603050405020304" pitchFamily="18" charset="0"/>
              </a:rPr>
              <a:t> (15 minutes)</a:t>
            </a:r>
          </a:p>
          <a:p>
            <a:pPr>
              <a:lnSpc>
                <a:spcPct val="107000"/>
              </a:lnSpc>
              <a:spcAft>
                <a:spcPts val="800"/>
              </a:spcAft>
            </a:pPr>
            <a:r>
              <a:rPr lang="en-GB" kern="100">
                <a:effectLst/>
                <a:latin typeface="Aptos" panose="020B0004020202020204" pitchFamily="34" charset="0"/>
                <a:ea typeface="Aptos" panose="020B0004020202020204" pitchFamily="34" charset="0"/>
                <a:cs typeface="Times New Roman" panose="02020603050405020304" pitchFamily="18" charset="0"/>
              </a:rPr>
              <a:t>Agree which piece of work will provide the best learning for  everyone in the room (10 minutes)</a:t>
            </a:r>
          </a:p>
          <a:p>
            <a:r>
              <a:rPr lang="en-GB">
                <a:effectLst/>
                <a:latin typeface="Aptos" panose="020B0004020202020204" pitchFamily="34" charset="0"/>
                <a:ea typeface="Aptos" panose="020B0004020202020204" pitchFamily="34" charset="0"/>
                <a:cs typeface="Times New Roman" panose="02020603050405020304" pitchFamily="18" charset="0"/>
              </a:rPr>
              <a:t> Work together to create a short presentation/interview/role play which covers the 6 heading points  (20 minutes)</a:t>
            </a:r>
          </a:p>
          <a:p>
            <a:endParaRPr lang="en-GB"/>
          </a:p>
        </p:txBody>
      </p:sp>
      <p:sp>
        <p:nvSpPr>
          <p:cNvPr id="2" name="TextBox 1">
            <a:extLst>
              <a:ext uri="{FF2B5EF4-FFF2-40B4-BE49-F238E27FC236}">
                <a16:creationId xmlns:a16="http://schemas.microsoft.com/office/drawing/2014/main" id="{C12E1D6A-FE5B-EB24-B4FA-34DDF58F2315}"/>
              </a:ext>
            </a:extLst>
          </p:cNvPr>
          <p:cNvSpPr txBox="1"/>
          <p:nvPr/>
        </p:nvSpPr>
        <p:spPr>
          <a:xfrm>
            <a:off x="6387151" y="1368424"/>
            <a:ext cx="5507636" cy="4277709"/>
          </a:xfrm>
          <a:prstGeom prst="rect">
            <a:avLst/>
          </a:prstGeom>
          <a:noFill/>
        </p:spPr>
        <p:txBody>
          <a:bodyPr wrap="square" rtlCol="0">
            <a:spAutoFit/>
          </a:bodyPr>
          <a:lstStyle/>
          <a:p>
            <a:pPr marL="971550" lvl="1" indent="-514350">
              <a:lnSpc>
                <a:spcPct val="107000"/>
              </a:lnSpc>
              <a:spcAft>
                <a:spcPts val="800"/>
              </a:spcAft>
              <a:buFont typeface="+mj-lt"/>
              <a:buAutoNum type="arabicPeriod"/>
            </a:pPr>
            <a:r>
              <a:rPr lang="en-GB" sz="2800" i="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What was your problem?</a:t>
            </a:r>
          </a:p>
          <a:p>
            <a:pPr marL="971550" lvl="1" indent="-514350">
              <a:lnSpc>
                <a:spcPct val="107000"/>
              </a:lnSpc>
              <a:spcAft>
                <a:spcPts val="800"/>
              </a:spcAft>
              <a:buFont typeface="+mj-lt"/>
              <a:buAutoNum type="arabicPeriod"/>
            </a:pPr>
            <a:r>
              <a:rPr lang="en-GB" sz="2800" i="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What was your ‘Aim’?</a:t>
            </a:r>
          </a:p>
          <a:p>
            <a:pPr marL="971550" lvl="1" indent="-514350">
              <a:lnSpc>
                <a:spcPct val="107000"/>
              </a:lnSpc>
              <a:spcAft>
                <a:spcPts val="800"/>
              </a:spcAft>
              <a:buFont typeface="+mj-lt"/>
              <a:buAutoNum type="arabicPeriod"/>
            </a:pPr>
            <a:r>
              <a:rPr lang="en-GB" sz="2800" i="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Who was in your Team?</a:t>
            </a:r>
          </a:p>
          <a:p>
            <a:pPr marL="971550" lvl="1" indent="-514350">
              <a:lnSpc>
                <a:spcPct val="107000"/>
              </a:lnSpc>
              <a:spcAft>
                <a:spcPts val="800"/>
              </a:spcAft>
              <a:buFont typeface="+mj-lt"/>
              <a:buAutoNum type="arabicPeriod"/>
            </a:pPr>
            <a:r>
              <a:rPr lang="en-GB" sz="2800" i="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What change ideas did you test?</a:t>
            </a:r>
          </a:p>
          <a:p>
            <a:pPr marL="971550" lvl="1" indent="-514350">
              <a:lnSpc>
                <a:spcPct val="107000"/>
              </a:lnSpc>
              <a:spcAft>
                <a:spcPts val="800"/>
              </a:spcAft>
              <a:buFont typeface="+mj-lt"/>
              <a:buAutoNum type="arabicPeriod"/>
            </a:pPr>
            <a:r>
              <a:rPr lang="en-GB" sz="2800" i="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What results did you get?</a:t>
            </a:r>
          </a:p>
          <a:p>
            <a:pPr marL="971550" lvl="1" indent="-514350">
              <a:lnSpc>
                <a:spcPct val="107000"/>
              </a:lnSpc>
              <a:spcAft>
                <a:spcPts val="800"/>
              </a:spcAft>
              <a:buFont typeface="+mj-lt"/>
              <a:buAutoNum type="arabicPeriod"/>
            </a:pPr>
            <a:r>
              <a:rPr lang="en-GB" sz="2800" i="1" kern="100">
                <a:solidFill>
                  <a:srgbClr val="7030A0"/>
                </a:solidFill>
                <a:effectLst/>
                <a:latin typeface="Aptos" panose="020B0004020202020204" pitchFamily="34" charset="0"/>
                <a:ea typeface="Aptos" panose="020B0004020202020204" pitchFamily="34" charset="0"/>
                <a:cs typeface="Times New Roman" panose="02020603050405020304" pitchFamily="18" charset="0"/>
              </a:rPr>
              <a:t>What would you do differently if you did it again?</a:t>
            </a:r>
          </a:p>
        </p:txBody>
      </p:sp>
      <p:sp>
        <p:nvSpPr>
          <p:cNvPr id="3" name="TextBox 2">
            <a:extLst>
              <a:ext uri="{FF2B5EF4-FFF2-40B4-BE49-F238E27FC236}">
                <a16:creationId xmlns:a16="http://schemas.microsoft.com/office/drawing/2014/main" id="{258CB56B-FAA8-C17E-9F3C-9345E9B535B6}"/>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11.00</a:t>
            </a:r>
          </a:p>
        </p:txBody>
      </p:sp>
    </p:spTree>
    <p:extLst>
      <p:ext uri="{BB962C8B-B14F-4D97-AF65-F5344CB8AC3E}">
        <p14:creationId xmlns:p14="http://schemas.microsoft.com/office/powerpoint/2010/main" val="2090910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39F9-A853-E5EC-CC7B-EE5B89B0D742}"/>
              </a:ext>
            </a:extLst>
          </p:cNvPr>
          <p:cNvSpPr>
            <a:spLocks noGrp="1"/>
          </p:cNvSpPr>
          <p:nvPr>
            <p:ph type="title"/>
          </p:nvPr>
        </p:nvSpPr>
        <p:spPr>
          <a:xfrm>
            <a:off x="841248" y="334644"/>
            <a:ext cx="10509504" cy="1076914"/>
          </a:xfrm>
        </p:spPr>
        <p:txBody>
          <a:bodyPr anchor="ctr">
            <a:normAutofit/>
          </a:bodyPr>
          <a:lstStyle/>
          <a:p>
            <a:r>
              <a:rPr lang="en-GB" sz="4000">
                <a:latin typeface="Montserrat" panose="00000500000000000000" pitchFamily="2" charset="0"/>
              </a:rPr>
              <a:t>Break</a:t>
            </a:r>
          </a:p>
        </p:txBody>
      </p:sp>
      <p:sp>
        <p:nvSpPr>
          <p:cNvPr id="3" name="Content Placeholder 2">
            <a:extLst>
              <a:ext uri="{FF2B5EF4-FFF2-40B4-BE49-F238E27FC236}">
                <a16:creationId xmlns:a16="http://schemas.microsoft.com/office/drawing/2014/main" id="{5777CA11-F2E9-7807-DCA2-78E8CE33DA74}"/>
              </a:ext>
            </a:extLst>
          </p:cNvPr>
          <p:cNvSpPr>
            <a:spLocks/>
          </p:cNvSpPr>
          <p:nvPr/>
        </p:nvSpPr>
        <p:spPr>
          <a:xfrm>
            <a:off x="838200" y="1762506"/>
            <a:ext cx="2832343" cy="4043465"/>
          </a:xfrm>
          <a:prstGeom prst="rect">
            <a:avLst/>
          </a:prstGeom>
        </p:spPr>
        <p:txBody>
          <a:bodyPr/>
          <a:lstStyle/>
          <a:p>
            <a:pPr defTabSz="841248">
              <a:spcAft>
                <a:spcPts val="600"/>
              </a:spcAft>
            </a:pPr>
            <a:r>
              <a:rPr lang="en-GB" sz="2800" kern="1200">
                <a:solidFill>
                  <a:schemeClr val="tx1"/>
                </a:solidFill>
                <a:latin typeface="Montserrat" panose="00000500000000000000" pitchFamily="2" charset="0"/>
                <a:ea typeface="+mn-ea"/>
                <a:cs typeface="+mn-cs"/>
              </a:rPr>
              <a:t>10 minutes – please come back at </a:t>
            </a:r>
            <a:r>
              <a:rPr lang="en-GB" sz="2800" b="1" kern="1200">
                <a:solidFill>
                  <a:schemeClr val="tx1"/>
                </a:solidFill>
                <a:latin typeface="Montserrat" panose="00000500000000000000" pitchFamily="2" charset="0"/>
                <a:ea typeface="+mn-ea"/>
                <a:cs typeface="+mn-cs"/>
              </a:rPr>
              <a:t>11.55</a:t>
            </a:r>
            <a:endParaRPr lang="en-GB" sz="2800" b="1">
              <a:latin typeface="Montserrat" panose="00000500000000000000" pitchFamily="2" charset="0"/>
            </a:endParaRPr>
          </a:p>
        </p:txBody>
      </p:sp>
      <p:sp>
        <p:nvSpPr>
          <p:cNvPr id="4" name="TextBox 3">
            <a:extLst>
              <a:ext uri="{FF2B5EF4-FFF2-40B4-BE49-F238E27FC236}">
                <a16:creationId xmlns:a16="http://schemas.microsoft.com/office/drawing/2014/main" id="{E72A49E1-8723-4CBB-CA29-F9612FBF5AEE}"/>
              </a:ext>
            </a:extLst>
          </p:cNvPr>
          <p:cNvSpPr txBox="1"/>
          <p:nvPr/>
        </p:nvSpPr>
        <p:spPr>
          <a:xfrm>
            <a:off x="9710255" y="5589838"/>
            <a:ext cx="1634401" cy="657800"/>
          </a:xfrm>
          <a:prstGeom prst="rect">
            <a:avLst/>
          </a:prstGeom>
          <a:noFill/>
        </p:spPr>
        <p:txBody>
          <a:bodyPr wrap="square" rtlCol="0">
            <a:spAutoFit/>
          </a:bodyPr>
          <a:lstStyle/>
          <a:p>
            <a:pPr defTabSz="841248">
              <a:spcAft>
                <a:spcPts val="600"/>
              </a:spcAft>
            </a:pPr>
            <a:r>
              <a:rPr lang="en-GB" sz="3680" kern="1200">
                <a:solidFill>
                  <a:srgbClr val="0057A5"/>
                </a:solidFill>
                <a:latin typeface="+mn-lt"/>
                <a:ea typeface="+mn-ea"/>
                <a:cs typeface="+mn-cs"/>
              </a:rPr>
              <a:t>11.45</a:t>
            </a:r>
            <a:endParaRPr lang="en-GB" sz="4000">
              <a:solidFill>
                <a:srgbClr val="0070C0"/>
              </a:solidFill>
            </a:endParaRPr>
          </a:p>
        </p:txBody>
      </p:sp>
      <p:pic>
        <p:nvPicPr>
          <p:cNvPr id="5" name="Picture 4">
            <a:extLst>
              <a:ext uri="{FF2B5EF4-FFF2-40B4-BE49-F238E27FC236}">
                <a16:creationId xmlns:a16="http://schemas.microsoft.com/office/drawing/2014/main" id="{123537EE-3D33-3769-091C-2C482EA22932}"/>
              </a:ext>
            </a:extLst>
          </p:cNvPr>
          <p:cNvPicPr>
            <a:picLocks noChangeAspect="1"/>
          </p:cNvPicPr>
          <p:nvPr/>
        </p:nvPicPr>
        <p:blipFill>
          <a:blip r:embed="rId2"/>
          <a:stretch>
            <a:fillRect/>
          </a:stretch>
        </p:blipFill>
        <p:spPr>
          <a:xfrm>
            <a:off x="3257361" y="1907074"/>
            <a:ext cx="5299035" cy="3526267"/>
          </a:xfrm>
          <a:prstGeom prst="rect">
            <a:avLst/>
          </a:prstGeom>
        </p:spPr>
      </p:pic>
    </p:spTree>
    <p:extLst>
      <p:ext uri="{BB962C8B-B14F-4D97-AF65-F5344CB8AC3E}">
        <p14:creationId xmlns:p14="http://schemas.microsoft.com/office/powerpoint/2010/main" val="332136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8279D-3F22-2E61-5078-DDB4220DC1B5}"/>
              </a:ext>
            </a:extLst>
          </p:cNvPr>
          <p:cNvSpPr txBox="1">
            <a:spLocks/>
          </p:cNvSpPr>
          <p:nvPr/>
        </p:nvSpPr>
        <p:spPr>
          <a:xfrm>
            <a:off x="475785" y="16997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accent5">
                    <a:lumMod val="50000"/>
                  </a:schemeClr>
                </a:solidFill>
                <a:latin typeface="Montserrat" panose="00000500000000000000" pitchFamily="2" charset="0"/>
              </a:rPr>
              <a:t>Agenda overview</a:t>
            </a:r>
            <a:r>
              <a:rPr lang="en-GB">
                <a:latin typeface="Montserrat" panose="00000500000000000000" pitchFamily="2" charset="0"/>
              </a:rPr>
              <a:t>	</a:t>
            </a:r>
          </a:p>
        </p:txBody>
      </p:sp>
      <p:graphicFrame>
        <p:nvGraphicFramePr>
          <p:cNvPr id="6" name="Table 5">
            <a:extLst>
              <a:ext uri="{FF2B5EF4-FFF2-40B4-BE49-F238E27FC236}">
                <a16:creationId xmlns:a16="http://schemas.microsoft.com/office/drawing/2014/main" id="{4FC94826-BFDC-551E-1974-335455C9B612}"/>
              </a:ext>
            </a:extLst>
          </p:cNvPr>
          <p:cNvGraphicFramePr>
            <a:graphicFrameLocks noGrp="1"/>
          </p:cNvGraphicFramePr>
          <p:nvPr>
            <p:extLst>
              <p:ext uri="{D42A27DB-BD31-4B8C-83A1-F6EECF244321}">
                <p14:modId xmlns:p14="http://schemas.microsoft.com/office/powerpoint/2010/main" val="3835330502"/>
              </p:ext>
            </p:extLst>
          </p:nvPr>
        </p:nvGraphicFramePr>
        <p:xfrm>
          <a:off x="475750" y="1031205"/>
          <a:ext cx="9908229" cy="5340865"/>
        </p:xfrm>
        <a:graphic>
          <a:graphicData uri="http://schemas.openxmlformats.org/drawingml/2006/table">
            <a:tbl>
              <a:tblPr firstRow="1" firstCol="1" bandRow="1"/>
              <a:tblGrid>
                <a:gridCol w="828627">
                  <a:extLst>
                    <a:ext uri="{9D8B030D-6E8A-4147-A177-3AD203B41FA5}">
                      <a16:colId xmlns:a16="http://schemas.microsoft.com/office/drawing/2014/main" val="3694451498"/>
                    </a:ext>
                  </a:extLst>
                </a:gridCol>
                <a:gridCol w="7948508">
                  <a:extLst>
                    <a:ext uri="{9D8B030D-6E8A-4147-A177-3AD203B41FA5}">
                      <a16:colId xmlns:a16="http://schemas.microsoft.com/office/drawing/2014/main" val="2676052603"/>
                    </a:ext>
                  </a:extLst>
                </a:gridCol>
                <a:gridCol w="1131094">
                  <a:extLst>
                    <a:ext uri="{9D8B030D-6E8A-4147-A177-3AD203B41FA5}">
                      <a16:colId xmlns:a16="http://schemas.microsoft.com/office/drawing/2014/main" val="2199947144"/>
                    </a:ext>
                  </a:extLst>
                </a:gridCol>
              </a:tblGrid>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Introduction and welcome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6217058"/>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Background to the audit and key results and improvements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NAD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8803970"/>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b="1" kern="100" dirty="0">
                          <a:effectLst/>
                          <a:latin typeface="Montserrat" panose="00000500000000000000" pitchFamily="2" charset="0"/>
                          <a:ea typeface="Aptos" panose="020B0004020202020204" pitchFamily="34" charset="0"/>
                          <a:cs typeface="Times New Roman" panose="02020603050405020304" pitchFamily="18" charset="0"/>
                        </a:rPr>
                        <a:t>Sharing practice</a:t>
                      </a:r>
                      <a:endParaRPr lang="en-GB" sz="1800" kern="100" dirty="0">
                        <a:effectLst/>
                        <a:latin typeface="Montserrat" panose="00000500000000000000" pitchFamily="2" charset="0"/>
                        <a:ea typeface="Aptos" panose="020B0004020202020204" pitchFamily="34" charset="0"/>
                        <a:cs typeface="Times New Roman" panose="02020603050405020304" pitchFamily="18" charset="0"/>
                      </a:endParaRPr>
                    </a:p>
                    <a:p>
                      <a:pPr>
                        <a:lnSpc>
                          <a:spcPct val="107000"/>
                        </a:lnSpc>
                        <a:spcAft>
                          <a:spcPts val="0"/>
                        </a:spcAft>
                      </a:pPr>
                      <a:r>
                        <a:rPr lang="en-GB" sz="1800" kern="100" dirty="0">
                          <a:effectLst/>
                          <a:latin typeface="Montserrat" panose="00000500000000000000" pitchFamily="2" charset="0"/>
                          <a:ea typeface="Aptos" panose="020B0004020202020204" pitchFamily="34" charset="0"/>
                          <a:cs typeface="Times New Roman" panose="02020603050405020304" pitchFamily="18" charset="0"/>
                        </a:rPr>
                        <a:t>Katy Mundy, Princess Royal Hospital</a:t>
                      </a:r>
                    </a:p>
                    <a:p>
                      <a:pPr>
                        <a:lnSpc>
                          <a:spcPct val="107000"/>
                        </a:lnSpc>
                        <a:spcAft>
                          <a:spcPts val="0"/>
                        </a:spcAft>
                      </a:pPr>
                      <a:r>
                        <a:rPr lang="en-GB" sz="1800" kern="100" dirty="0">
                          <a:effectLst/>
                          <a:latin typeface="Montserrat" panose="00000500000000000000" pitchFamily="2" charset="0"/>
                          <a:ea typeface="Aptos" panose="020B0004020202020204" pitchFamily="34" charset="0"/>
                          <a:cs typeface="Times New Roman" panose="02020603050405020304" pitchFamily="18" charset="0"/>
                        </a:rPr>
                        <a:t>Ste Nicholson, University Hospital North Tees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7212551"/>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Sharing practice</a:t>
                      </a:r>
                      <a:endParaRPr lang="en-GB" sz="1800" kern="100">
                        <a:effectLst/>
                        <a:latin typeface="Montserrat" panose="00000500000000000000" pitchFamily="2" charset="0"/>
                        <a:ea typeface="Aptos" panose="020B0004020202020204" pitchFamily="34" charset="0"/>
                        <a:cs typeface="Times New Roman" panose="02020603050405020304" pitchFamily="18" charset="0"/>
                      </a:endParaRPr>
                    </a:p>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Group work – share and discuss your local QI activities and plans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1229265"/>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11.45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Break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All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9555782"/>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11.55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Sharing practice</a:t>
                      </a:r>
                      <a:r>
                        <a:rPr lang="en-GB" sz="1800" kern="100">
                          <a:effectLst/>
                          <a:latin typeface="Montserrat" panose="00000500000000000000" pitchFamily="2" charset="0"/>
                          <a:ea typeface="Aptos" panose="020B0004020202020204" pitchFamily="34" charset="0"/>
                          <a:cs typeface="Times New Roman" panose="02020603050405020304" pitchFamily="18" charset="0"/>
                        </a:rPr>
                        <a:t> - Short feedback presentations and Q&amp;A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110463"/>
                  </a:ext>
                </a:extLst>
              </a:tr>
              <a:tr h="0">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12.50</a:t>
                      </a:r>
                      <a:endParaRPr lang="en-GB" sz="18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Lunch.  1.20 Lunchtime networking</a:t>
                      </a:r>
                      <a:endParaRPr lang="en-GB" sz="18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 </a:t>
                      </a:r>
                      <a:endParaRPr lang="en-GB" sz="1800" kern="100">
                        <a:effectLst/>
                        <a:latin typeface="Montserrat" panose="00000500000000000000" pitchFamily="2"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6037481"/>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Carer and patient feedback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NAD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5488307"/>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2.10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Sharing practice</a:t>
                      </a:r>
                      <a:r>
                        <a:rPr lang="en-GB" sz="1800" kern="100">
                          <a:effectLst/>
                          <a:latin typeface="Montserrat" panose="00000500000000000000" pitchFamily="2" charset="0"/>
                          <a:ea typeface="Aptos" panose="020B0004020202020204" pitchFamily="34" charset="0"/>
                          <a:cs typeface="Times New Roman" panose="02020603050405020304" pitchFamily="18" charset="0"/>
                        </a:rPr>
                        <a:t> </a:t>
                      </a:r>
                    </a:p>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Rebecca </a:t>
                      </a:r>
                      <a:r>
                        <a:rPr lang="en-GB" sz="1800" kern="100" err="1">
                          <a:effectLst/>
                          <a:latin typeface="Montserrat" panose="00000500000000000000" pitchFamily="2" charset="0"/>
                          <a:ea typeface="Aptos" panose="020B0004020202020204" pitchFamily="34" charset="0"/>
                          <a:cs typeface="Times New Roman" panose="02020603050405020304" pitchFamily="18" charset="0"/>
                        </a:rPr>
                        <a:t>Goadsby</a:t>
                      </a:r>
                      <a:r>
                        <a:rPr lang="en-GB" sz="1800" kern="100">
                          <a:effectLst/>
                          <a:latin typeface="Montserrat" panose="00000500000000000000" pitchFamily="2" charset="0"/>
                          <a:ea typeface="Aptos" panose="020B0004020202020204" pitchFamily="34" charset="0"/>
                          <a:cs typeface="Times New Roman" panose="02020603050405020304" pitchFamily="18" charset="0"/>
                        </a:rPr>
                        <a:t>, Northampton General Hospital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82655"/>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b="1" kern="100">
                          <a:effectLst/>
                          <a:latin typeface="Montserrat" panose="00000500000000000000" pitchFamily="2" charset="0"/>
                          <a:ea typeface="Aptos" panose="020B0004020202020204" pitchFamily="34" charset="0"/>
                          <a:cs typeface="Times New Roman" panose="02020603050405020304" pitchFamily="18" charset="0"/>
                        </a:rPr>
                        <a:t>Sharing practice</a:t>
                      </a:r>
                      <a:r>
                        <a:rPr lang="en-GB" sz="1800" kern="100">
                          <a:effectLst/>
                          <a:latin typeface="Montserrat" panose="00000500000000000000" pitchFamily="2" charset="0"/>
                          <a:ea typeface="Aptos" panose="020B0004020202020204" pitchFamily="34" charset="0"/>
                          <a:cs typeface="Times New Roman" panose="02020603050405020304" pitchFamily="18" charset="0"/>
                        </a:rPr>
                        <a:t> – Group discussions - Using and collecting patient and carer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034709"/>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Break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0221402"/>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Group feedback and top tips review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Plenary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6957576"/>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3.30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Priorities for future audit?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Plenary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542219"/>
                  </a:ext>
                </a:extLst>
              </a:tr>
              <a:tr h="0">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10000"/>
                        <a:lumOff val="90000"/>
                      </a:schemeClr>
                    </a:solidFill>
                  </a:tcPr>
                </a:tc>
                <a:tc>
                  <a:txBody>
                    <a:bodyPr/>
                    <a:lstStyle/>
                    <a:p>
                      <a:pPr>
                        <a:lnSpc>
                          <a:spcPct val="107000"/>
                        </a:lnSpc>
                        <a:spcAft>
                          <a:spcPts val="0"/>
                        </a:spcAft>
                      </a:pPr>
                      <a:r>
                        <a:rPr lang="en-GB" sz="1800" kern="100">
                          <a:effectLst/>
                          <a:latin typeface="Montserrat" panose="00000500000000000000" pitchFamily="2" charset="0"/>
                          <a:ea typeface="Aptos" panose="020B0004020202020204" pitchFamily="34" charset="0"/>
                          <a:cs typeface="Times New Roman" panose="02020603050405020304" pitchFamily="18" charset="0"/>
                        </a:rPr>
                        <a:t>Close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r>
                        <a:rPr lang="en-GB" sz="1800" kern="100" dirty="0">
                          <a:effectLst/>
                          <a:latin typeface="Montserrat" panose="00000500000000000000" pitchFamily="2" charset="0"/>
                          <a:ea typeface="Aptos" panose="020B000402020202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8792954"/>
                  </a:ext>
                </a:extLst>
              </a:tr>
            </a:tbl>
          </a:graphicData>
        </a:graphic>
      </p:graphicFrame>
      <p:pic>
        <p:nvPicPr>
          <p:cNvPr id="7" name="Picture 6">
            <a:extLst>
              <a:ext uri="{FF2B5EF4-FFF2-40B4-BE49-F238E27FC236}">
                <a16:creationId xmlns:a16="http://schemas.microsoft.com/office/drawing/2014/main" id="{74E88E60-D915-F88C-3F58-0DD0C22DF9F5}"/>
              </a:ext>
            </a:extLst>
          </p:cNvPr>
          <p:cNvPicPr>
            <a:picLocks noChangeAspect="1"/>
          </p:cNvPicPr>
          <p:nvPr/>
        </p:nvPicPr>
        <p:blipFill>
          <a:blip r:embed="rId2"/>
          <a:stretch>
            <a:fillRect/>
          </a:stretch>
        </p:blipFill>
        <p:spPr>
          <a:xfrm>
            <a:off x="10579530" y="2923082"/>
            <a:ext cx="1548539" cy="2364165"/>
          </a:xfrm>
          <a:prstGeom prst="rect">
            <a:avLst/>
          </a:prstGeom>
        </p:spPr>
      </p:pic>
    </p:spTree>
    <p:extLst>
      <p:ext uri="{BB962C8B-B14F-4D97-AF65-F5344CB8AC3E}">
        <p14:creationId xmlns:p14="http://schemas.microsoft.com/office/powerpoint/2010/main" val="2835785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12286B-F816-AA50-9C31-7310EF0A1A33}"/>
              </a:ext>
            </a:extLst>
          </p:cNvPr>
          <p:cNvSpPr>
            <a:spLocks noGrp="1"/>
          </p:cNvSpPr>
          <p:nvPr>
            <p:ph type="title"/>
          </p:nvPr>
        </p:nvSpPr>
        <p:spPr/>
        <p:txBody>
          <a:bodyPr>
            <a:normAutofit/>
          </a:bodyPr>
          <a:lstStyle/>
          <a:p>
            <a:r>
              <a:rPr lang="en-GB" sz="4000">
                <a:latin typeface="Montserrat" panose="00000500000000000000" pitchFamily="2" charset="0"/>
              </a:rPr>
              <a:t>Group work: feedback</a:t>
            </a:r>
            <a:br>
              <a:rPr lang="en-GB" sz="4000">
                <a:latin typeface="Montserrat" panose="00000500000000000000" pitchFamily="2" charset="0"/>
              </a:rPr>
            </a:br>
            <a:endParaRPr lang="en-GB" sz="4000">
              <a:latin typeface="Montserrat" panose="00000500000000000000" pitchFamily="2" charset="0"/>
            </a:endParaRPr>
          </a:p>
        </p:txBody>
      </p:sp>
      <p:sp>
        <p:nvSpPr>
          <p:cNvPr id="5" name="Content Placeholder 4">
            <a:extLst>
              <a:ext uri="{FF2B5EF4-FFF2-40B4-BE49-F238E27FC236}">
                <a16:creationId xmlns:a16="http://schemas.microsoft.com/office/drawing/2014/main" id="{E76DAA47-8329-E156-ABB4-5C1FC87291FA}"/>
              </a:ext>
            </a:extLst>
          </p:cNvPr>
          <p:cNvSpPr>
            <a:spLocks noGrp="1"/>
          </p:cNvSpPr>
          <p:nvPr>
            <p:ph idx="1"/>
          </p:nvPr>
        </p:nvSpPr>
        <p:spPr>
          <a:xfrm>
            <a:off x="838200" y="1574165"/>
            <a:ext cx="5577590" cy="5283835"/>
          </a:xfrm>
        </p:spPr>
        <p:txBody>
          <a:bodyPr>
            <a:normAutofit/>
          </a:bodyPr>
          <a:lstStyle/>
          <a:p>
            <a:r>
              <a:rPr lang="en-GB"/>
              <a:t>You have 5 minutes per table to </a:t>
            </a:r>
            <a:r>
              <a:rPr lang="en-GB" b="1">
                <a:latin typeface="Montserrat" panose="00000500000000000000" pitchFamily="2" charset="0"/>
              </a:rPr>
              <a:t>present</a:t>
            </a:r>
            <a:r>
              <a:rPr lang="en-GB"/>
              <a:t> and 3 minutes to answer any questions</a:t>
            </a:r>
          </a:p>
          <a:p>
            <a:r>
              <a:rPr lang="en-GB"/>
              <a:t>We don’t want to be late for lunch!</a:t>
            </a:r>
          </a:p>
        </p:txBody>
      </p:sp>
      <p:sp>
        <p:nvSpPr>
          <p:cNvPr id="6" name="TextBox 5">
            <a:extLst>
              <a:ext uri="{FF2B5EF4-FFF2-40B4-BE49-F238E27FC236}">
                <a16:creationId xmlns:a16="http://schemas.microsoft.com/office/drawing/2014/main" id="{2CF341FC-8C67-A016-6C8D-460DEC7E8A23}"/>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11.55</a:t>
            </a:r>
          </a:p>
        </p:txBody>
      </p:sp>
      <p:pic>
        <p:nvPicPr>
          <p:cNvPr id="6146" name="Picture 2">
            <a:extLst>
              <a:ext uri="{FF2B5EF4-FFF2-40B4-BE49-F238E27FC236}">
                <a16:creationId xmlns:a16="http://schemas.microsoft.com/office/drawing/2014/main" id="{E1E6A960-094E-ED16-B41F-E94D37CFCD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162" y="3957811"/>
            <a:ext cx="2802388" cy="28022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and white symbol of a speaker&#10;&#10;Description automatically generated">
            <a:extLst>
              <a:ext uri="{FF2B5EF4-FFF2-40B4-BE49-F238E27FC236}">
                <a16:creationId xmlns:a16="http://schemas.microsoft.com/office/drawing/2014/main" id="{C816D3E7-5C6C-B991-33A8-D4522F45B8D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3726180"/>
            <a:ext cx="2423160" cy="2423160"/>
          </a:xfrm>
          <a:prstGeom prst="rect">
            <a:avLst/>
          </a:prstGeom>
          <a:solidFill>
            <a:schemeClr val="accent1">
              <a:alpha val="50000"/>
            </a:schemeClr>
          </a:solidFill>
        </p:spPr>
      </p:pic>
      <p:sp>
        <p:nvSpPr>
          <p:cNvPr id="7" name="TextBox 6">
            <a:extLst>
              <a:ext uri="{FF2B5EF4-FFF2-40B4-BE49-F238E27FC236}">
                <a16:creationId xmlns:a16="http://schemas.microsoft.com/office/drawing/2014/main" id="{B410FF0B-7C59-E381-A6FB-C7AB2EF65FEC}"/>
              </a:ext>
            </a:extLst>
          </p:cNvPr>
          <p:cNvSpPr txBox="1"/>
          <p:nvPr/>
        </p:nvSpPr>
        <p:spPr>
          <a:xfrm>
            <a:off x="3554730" y="4567698"/>
            <a:ext cx="1017270" cy="923330"/>
          </a:xfrm>
          <a:prstGeom prst="rect">
            <a:avLst/>
          </a:prstGeom>
          <a:noFill/>
        </p:spPr>
        <p:txBody>
          <a:bodyPr wrap="square" rtlCol="0">
            <a:spAutoFit/>
          </a:bodyPr>
          <a:lstStyle/>
          <a:p>
            <a:pPr algn="ctr"/>
            <a:r>
              <a:rPr lang="en-GB" sz="5400"/>
              <a:t>+</a:t>
            </a:r>
          </a:p>
        </p:txBody>
      </p:sp>
      <p:sp>
        <p:nvSpPr>
          <p:cNvPr id="8" name="TextBox 7">
            <a:extLst>
              <a:ext uri="{FF2B5EF4-FFF2-40B4-BE49-F238E27FC236}">
                <a16:creationId xmlns:a16="http://schemas.microsoft.com/office/drawing/2014/main" id="{8D01278C-AB23-749D-9F6A-230D26E3A69D}"/>
              </a:ext>
            </a:extLst>
          </p:cNvPr>
          <p:cNvSpPr txBox="1"/>
          <p:nvPr/>
        </p:nvSpPr>
        <p:spPr>
          <a:xfrm>
            <a:off x="6747510" y="4655820"/>
            <a:ext cx="1017270" cy="923330"/>
          </a:xfrm>
          <a:prstGeom prst="rect">
            <a:avLst/>
          </a:prstGeom>
          <a:noFill/>
        </p:spPr>
        <p:txBody>
          <a:bodyPr wrap="square" rtlCol="0">
            <a:spAutoFit/>
          </a:bodyPr>
          <a:lstStyle/>
          <a:p>
            <a:pPr algn="ctr"/>
            <a:r>
              <a:rPr lang="en-GB" sz="5400"/>
              <a:t>=</a:t>
            </a:r>
          </a:p>
        </p:txBody>
      </p:sp>
      <p:pic>
        <p:nvPicPr>
          <p:cNvPr id="13" name="Picture 2" descr="Chole - Indian Chickpea Curry with Tomato and Spinach - Fuss Free Flavours">
            <a:extLst>
              <a:ext uri="{FF2B5EF4-FFF2-40B4-BE49-F238E27FC236}">
                <a16:creationId xmlns:a16="http://schemas.microsoft.com/office/drawing/2014/main" id="{C8227F62-6465-AFAC-9451-A91C6B0A4F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1415" y="402703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70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hole - Indian Chickpea Curry with Tomato and Spinach - Fuss Free Flavours">
            <a:extLst>
              <a:ext uri="{FF2B5EF4-FFF2-40B4-BE49-F238E27FC236}">
                <a16:creationId xmlns:a16="http://schemas.microsoft.com/office/drawing/2014/main" id="{0389EAA9-4299-91FD-308C-695C95EBE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075" y="63232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9A2C719-AF3C-D3A5-6F29-D9D41FF77439}"/>
              </a:ext>
            </a:extLst>
          </p:cNvPr>
          <p:cNvSpPr>
            <a:spLocks noGrp="1"/>
          </p:cNvSpPr>
          <p:nvPr>
            <p:ph type="ctrTitle"/>
          </p:nvPr>
        </p:nvSpPr>
        <p:spPr>
          <a:xfrm>
            <a:off x="354767" y="387845"/>
            <a:ext cx="5741233" cy="1989595"/>
          </a:xfrm>
        </p:spPr>
        <p:txBody>
          <a:bodyPr/>
          <a:lstStyle/>
          <a:p>
            <a:r>
              <a:rPr lang="en-GB">
                <a:latin typeface="Montserrat" panose="00000500000000000000" pitchFamily="2" charset="0"/>
              </a:rPr>
              <a:t>Lunchtime</a:t>
            </a:r>
            <a:r>
              <a:rPr lang="en-GB"/>
              <a:t>!</a:t>
            </a:r>
          </a:p>
        </p:txBody>
      </p:sp>
      <p:sp>
        <p:nvSpPr>
          <p:cNvPr id="5" name="Subtitle 4">
            <a:extLst>
              <a:ext uri="{FF2B5EF4-FFF2-40B4-BE49-F238E27FC236}">
                <a16:creationId xmlns:a16="http://schemas.microsoft.com/office/drawing/2014/main" id="{DDFF58BF-1927-68D0-4DE9-18A01CD7B763}"/>
              </a:ext>
            </a:extLst>
          </p:cNvPr>
          <p:cNvSpPr>
            <a:spLocks noGrp="1"/>
          </p:cNvSpPr>
          <p:nvPr>
            <p:ph type="subTitle" idx="1"/>
          </p:nvPr>
        </p:nvSpPr>
        <p:spPr>
          <a:xfrm>
            <a:off x="684550" y="2775445"/>
            <a:ext cx="9991069" cy="1655762"/>
          </a:xfrm>
        </p:spPr>
        <p:txBody>
          <a:bodyPr>
            <a:noAutofit/>
          </a:bodyPr>
          <a:lstStyle/>
          <a:p>
            <a:r>
              <a:rPr lang="en-GB" sz="2800">
                <a:latin typeface="Montserrat" panose="00000500000000000000" pitchFamily="2" charset="0"/>
              </a:rPr>
              <a:t>12.50-1.20: Lunch (Room 1.1)</a:t>
            </a:r>
          </a:p>
          <a:p>
            <a:endParaRPr lang="en-GB" sz="2800">
              <a:latin typeface="Montserrat" panose="00000500000000000000" pitchFamily="2" charset="0"/>
            </a:endParaRPr>
          </a:p>
          <a:p>
            <a:r>
              <a:rPr lang="en-GB" sz="2800">
                <a:latin typeface="Montserrat" panose="00000500000000000000" pitchFamily="2" charset="0"/>
              </a:rPr>
              <a:t>1.20-1.50: sharing and helping each other (Room 1.7)</a:t>
            </a:r>
          </a:p>
          <a:p>
            <a:endParaRPr lang="en-GB" i="1">
              <a:latin typeface="Montserrat" panose="00000500000000000000" pitchFamily="2" charset="0"/>
            </a:endParaRPr>
          </a:p>
          <a:p>
            <a:r>
              <a:rPr lang="en-GB" b="1" i="1">
                <a:latin typeface="Montserrat" panose="00000500000000000000" pitchFamily="2" charset="0"/>
              </a:rPr>
              <a:t>Please</a:t>
            </a:r>
            <a:r>
              <a:rPr lang="en-GB" i="1">
                <a:latin typeface="Montserrat" panose="00000500000000000000" pitchFamily="2" charset="0"/>
              </a:rPr>
              <a:t> use the </a:t>
            </a:r>
            <a:r>
              <a:rPr lang="en-GB" b="1" i="1">
                <a:solidFill>
                  <a:srgbClr val="FF0000"/>
                </a:solidFill>
                <a:latin typeface="Montserrat" panose="00000500000000000000" pitchFamily="2" charset="0"/>
              </a:rPr>
              <a:t>coloured </a:t>
            </a:r>
            <a:r>
              <a:rPr lang="en-GB" b="1" i="1">
                <a:solidFill>
                  <a:srgbClr val="00B050"/>
                </a:solidFill>
                <a:latin typeface="Montserrat" panose="00000500000000000000" pitchFamily="2" charset="0"/>
              </a:rPr>
              <a:t>stickers </a:t>
            </a:r>
            <a:r>
              <a:rPr lang="en-GB" i="1">
                <a:latin typeface="Montserrat" panose="00000500000000000000" pitchFamily="2" charset="0"/>
              </a:rPr>
              <a:t>to show what you are most interested in discussing, or just congregate at a meeting point.</a:t>
            </a:r>
          </a:p>
          <a:p>
            <a:r>
              <a:rPr lang="en-GB" b="1" i="1">
                <a:latin typeface="Montserrat" panose="00000500000000000000" pitchFamily="2" charset="0"/>
              </a:rPr>
              <a:t>Remember </a:t>
            </a:r>
            <a:r>
              <a:rPr lang="en-GB" i="1">
                <a:latin typeface="Montserrat" panose="00000500000000000000" pitchFamily="2" charset="0"/>
              </a:rPr>
              <a:t>to exchange contact details or note them on the form at registration table for us to share with everyone later.</a:t>
            </a:r>
          </a:p>
        </p:txBody>
      </p:sp>
    </p:spTree>
    <p:extLst>
      <p:ext uri="{BB962C8B-B14F-4D97-AF65-F5344CB8AC3E}">
        <p14:creationId xmlns:p14="http://schemas.microsoft.com/office/powerpoint/2010/main" val="502194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CACE6-0A4A-7818-8E69-A4D8D72714DF}"/>
              </a:ext>
            </a:extLst>
          </p:cNvPr>
          <p:cNvSpPr>
            <a:spLocks noGrp="1"/>
          </p:cNvSpPr>
          <p:nvPr>
            <p:ph type="title"/>
          </p:nvPr>
        </p:nvSpPr>
        <p:spPr>
          <a:xfrm>
            <a:off x="838200" y="500062"/>
            <a:ext cx="10515600" cy="1325563"/>
          </a:xfrm>
        </p:spPr>
        <p:txBody>
          <a:bodyPr>
            <a:normAutofit fontScale="90000"/>
          </a:bodyPr>
          <a:lstStyle/>
          <a:p>
            <a:r>
              <a:rPr lang="en-GB" sz="4000">
                <a:latin typeface="Montserrat" panose="00000500000000000000" pitchFamily="2" charset="0"/>
              </a:rPr>
              <a:t>Feedback from carers and patients about the quality of care</a:t>
            </a:r>
            <a:br>
              <a:rPr lang="en-GB" sz="4000">
                <a:latin typeface="Montserrat" panose="00000500000000000000" pitchFamily="2" charset="0"/>
              </a:rPr>
            </a:br>
            <a:endParaRPr lang="en-GB" sz="4000">
              <a:latin typeface="Montserrat" panose="00000500000000000000" pitchFamily="2" charset="0"/>
            </a:endParaRPr>
          </a:p>
        </p:txBody>
      </p:sp>
      <p:sp>
        <p:nvSpPr>
          <p:cNvPr id="3" name="Content Placeholder 2">
            <a:extLst>
              <a:ext uri="{FF2B5EF4-FFF2-40B4-BE49-F238E27FC236}">
                <a16:creationId xmlns:a16="http://schemas.microsoft.com/office/drawing/2014/main" id="{729CEB70-4E53-2ECA-00C3-2D808D5A259D}"/>
              </a:ext>
            </a:extLst>
          </p:cNvPr>
          <p:cNvSpPr>
            <a:spLocks noGrp="1"/>
          </p:cNvSpPr>
          <p:nvPr>
            <p:ph idx="1"/>
          </p:nvPr>
        </p:nvSpPr>
        <p:spPr/>
        <p:txBody>
          <a:bodyPr/>
          <a:lstStyle/>
          <a:p>
            <a:r>
              <a:rPr lang="en-GB" dirty="0">
                <a:latin typeface="Montserrat" panose="00000500000000000000" pitchFamily="2" charset="0"/>
              </a:rPr>
              <a:t>Recap of work and results to date</a:t>
            </a:r>
          </a:p>
          <a:p>
            <a:r>
              <a:rPr lang="en-GB" dirty="0">
                <a:latin typeface="Montserrat" panose="00000500000000000000" pitchFamily="2" charset="0"/>
              </a:rPr>
              <a:t>Sharing Practice:  Rebecca </a:t>
            </a:r>
            <a:r>
              <a:rPr lang="en-GB" dirty="0" err="1">
                <a:latin typeface="Montserrat" panose="00000500000000000000" pitchFamily="2" charset="0"/>
              </a:rPr>
              <a:t>Goadsby</a:t>
            </a:r>
            <a:r>
              <a:rPr lang="en-GB" dirty="0">
                <a:latin typeface="Montserrat" panose="00000500000000000000" pitchFamily="2" charset="0"/>
              </a:rPr>
              <a:t>, Northampton General Hospital</a:t>
            </a:r>
          </a:p>
          <a:p>
            <a:r>
              <a:rPr lang="en-GB" dirty="0">
                <a:latin typeface="Montserrat" panose="00000500000000000000" pitchFamily="2" charset="0"/>
              </a:rPr>
              <a:t>Group work and discussion</a:t>
            </a:r>
          </a:p>
          <a:p>
            <a:endParaRPr lang="en-GB" dirty="0">
              <a:latin typeface="Montserrat" panose="00000500000000000000" pitchFamily="2" charset="0"/>
            </a:endParaRPr>
          </a:p>
        </p:txBody>
      </p:sp>
      <p:sp>
        <p:nvSpPr>
          <p:cNvPr id="5" name="TextBox 4">
            <a:extLst>
              <a:ext uri="{FF2B5EF4-FFF2-40B4-BE49-F238E27FC236}">
                <a16:creationId xmlns:a16="http://schemas.microsoft.com/office/drawing/2014/main" id="{62B667B7-CA70-CD6F-B070-E6EEAF800361}"/>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1.50</a:t>
            </a:r>
          </a:p>
        </p:txBody>
      </p:sp>
    </p:spTree>
    <p:extLst>
      <p:ext uri="{BB962C8B-B14F-4D97-AF65-F5344CB8AC3E}">
        <p14:creationId xmlns:p14="http://schemas.microsoft.com/office/powerpoint/2010/main" val="1786873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5CACE6-0A4A-7818-8E69-A4D8D72714DF}"/>
              </a:ext>
            </a:extLst>
          </p:cNvPr>
          <p:cNvSpPr>
            <a:spLocks noGrp="1"/>
          </p:cNvSpPr>
          <p:nvPr>
            <p:ph type="title"/>
          </p:nvPr>
        </p:nvSpPr>
        <p:spPr>
          <a:xfrm>
            <a:off x="838200" y="500062"/>
            <a:ext cx="10515600" cy="1325563"/>
          </a:xfrm>
        </p:spPr>
        <p:txBody>
          <a:bodyPr>
            <a:normAutofit/>
          </a:bodyPr>
          <a:lstStyle/>
          <a:p>
            <a:r>
              <a:rPr lang="en-GB" sz="4000">
                <a:latin typeface="Montserrat" panose="00000500000000000000" pitchFamily="2" charset="0"/>
              </a:rPr>
              <a:t>Carer questionnaire</a:t>
            </a:r>
            <a:br>
              <a:rPr lang="en-GB" sz="4000">
                <a:latin typeface="Montserrat" panose="00000500000000000000" pitchFamily="2" charset="0"/>
              </a:rPr>
            </a:br>
            <a:endParaRPr lang="en-GB" sz="4000">
              <a:latin typeface="Montserrat" panose="00000500000000000000" pitchFamily="2" charset="0"/>
            </a:endParaRPr>
          </a:p>
        </p:txBody>
      </p:sp>
      <p:sp>
        <p:nvSpPr>
          <p:cNvPr id="3" name="Content Placeholder 2">
            <a:extLst>
              <a:ext uri="{FF2B5EF4-FFF2-40B4-BE49-F238E27FC236}">
                <a16:creationId xmlns:a16="http://schemas.microsoft.com/office/drawing/2014/main" id="{729CEB70-4E53-2ECA-00C3-2D808D5A259D}"/>
              </a:ext>
            </a:extLst>
          </p:cNvPr>
          <p:cNvSpPr>
            <a:spLocks noGrp="1"/>
          </p:cNvSpPr>
          <p:nvPr>
            <p:ph idx="1"/>
          </p:nvPr>
        </p:nvSpPr>
        <p:spPr/>
        <p:txBody>
          <a:bodyPr vert="horz" lIns="91440" tIns="45720" rIns="91440" bIns="45720" rtlCol="0" anchor="t">
            <a:normAutofit/>
          </a:bodyPr>
          <a:lstStyle/>
          <a:p>
            <a:r>
              <a:rPr lang="en-GB" dirty="0">
                <a:latin typeface="Montserrat"/>
              </a:rPr>
              <a:t>Developed independently for NAD by the Patient Experience Research Centre at Imperial College London</a:t>
            </a:r>
            <a:endParaRPr lang="en-US" dirty="0">
              <a:latin typeface="Montserrat"/>
            </a:endParaRPr>
          </a:p>
          <a:p>
            <a:r>
              <a:rPr lang="en-GB" dirty="0">
                <a:latin typeface="Montserrat"/>
              </a:rPr>
              <a:t>Used since Round 3 of the audit and validated in practice</a:t>
            </a:r>
          </a:p>
          <a:p>
            <a:r>
              <a:rPr lang="en-GB" dirty="0">
                <a:latin typeface="Montserrat"/>
              </a:rPr>
              <a:t>Consists of 10 questions, results can be looked at separately</a:t>
            </a:r>
          </a:p>
          <a:p>
            <a:r>
              <a:rPr lang="en-GB" dirty="0">
                <a:latin typeface="Montserrat"/>
              </a:rPr>
              <a:t>Also produces two scores or ratings: carer rating of overall care quality, carer rating of communication</a:t>
            </a:r>
          </a:p>
          <a:p>
            <a:r>
              <a:rPr lang="en-GB" dirty="0">
                <a:latin typeface="Montserrat"/>
              </a:rPr>
              <a:t>Results fed back in local and national reporting</a:t>
            </a:r>
          </a:p>
          <a:p>
            <a:endParaRPr lang="en-GB" dirty="0">
              <a:latin typeface="Montserrat" panose="00000500000000000000" pitchFamily="2" charset="0"/>
            </a:endParaRPr>
          </a:p>
        </p:txBody>
      </p:sp>
    </p:spTree>
    <p:extLst>
      <p:ext uri="{BB962C8B-B14F-4D97-AF65-F5344CB8AC3E}">
        <p14:creationId xmlns:p14="http://schemas.microsoft.com/office/powerpoint/2010/main" val="1202572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09C55-C7DF-DC98-ACC5-60B3877D7D87}"/>
              </a:ext>
            </a:extLst>
          </p:cNvPr>
          <p:cNvSpPr>
            <a:spLocks noGrp="1"/>
          </p:cNvSpPr>
          <p:nvPr>
            <p:ph type="title"/>
          </p:nvPr>
        </p:nvSpPr>
        <p:spPr/>
        <p:txBody>
          <a:bodyPr/>
          <a:lstStyle/>
          <a:p>
            <a:r>
              <a:rPr lang="en-GB">
                <a:latin typeface="Montserrat" panose="00000500000000000000" pitchFamily="2" charset="0"/>
              </a:rPr>
              <a:t>Method</a:t>
            </a:r>
          </a:p>
        </p:txBody>
      </p:sp>
      <p:sp>
        <p:nvSpPr>
          <p:cNvPr id="3" name="Content Placeholder 2">
            <a:extLst>
              <a:ext uri="{FF2B5EF4-FFF2-40B4-BE49-F238E27FC236}">
                <a16:creationId xmlns:a16="http://schemas.microsoft.com/office/drawing/2014/main" id="{B7D28BF7-6290-D90A-F335-1899A1CEAC89}"/>
              </a:ext>
            </a:extLst>
          </p:cNvPr>
          <p:cNvSpPr>
            <a:spLocks noGrp="1"/>
          </p:cNvSpPr>
          <p:nvPr>
            <p:ph idx="1"/>
          </p:nvPr>
        </p:nvSpPr>
        <p:spPr/>
        <p:txBody>
          <a:bodyPr vert="horz" lIns="91440" tIns="45720" rIns="91440" bIns="45720" rtlCol="0" anchor="t">
            <a:normAutofit fontScale="92500"/>
          </a:bodyPr>
          <a:lstStyle/>
          <a:p>
            <a:r>
              <a:rPr lang="en-GB" dirty="0">
                <a:latin typeface="Montserrat"/>
              </a:rPr>
              <a:t>200 coded questionnaires are distributed to each site, with prepaid envelopes</a:t>
            </a:r>
          </a:p>
          <a:p>
            <a:r>
              <a:rPr lang="en-GB" dirty="0">
                <a:latin typeface="Montserrat"/>
              </a:rPr>
              <a:t>Also available to complete online and in other languages</a:t>
            </a:r>
          </a:p>
          <a:p>
            <a:endParaRPr lang="en-GB">
              <a:latin typeface="Montserrat" panose="00000500000000000000" pitchFamily="2" charset="0"/>
            </a:endParaRPr>
          </a:p>
          <a:p>
            <a:pPr marL="0" indent="0">
              <a:buNone/>
            </a:pPr>
            <a:r>
              <a:rPr lang="en-GB" dirty="0">
                <a:latin typeface="Montserrat"/>
              </a:rPr>
              <a:t>Returns:</a:t>
            </a:r>
          </a:p>
          <a:p>
            <a:r>
              <a:rPr lang="en-GB" dirty="0">
                <a:latin typeface="Montserrat"/>
              </a:rPr>
              <a:t>Round 3 – 4664 total, 1-104 per site, average 24</a:t>
            </a:r>
            <a:endParaRPr lang="en-GB" dirty="0"/>
          </a:p>
          <a:p>
            <a:r>
              <a:rPr lang="en-GB" dirty="0">
                <a:latin typeface="Montserrat"/>
              </a:rPr>
              <a:t>Round 4: 4736 total, 1-95 per site, average 26</a:t>
            </a:r>
          </a:p>
          <a:p>
            <a:r>
              <a:rPr lang="en-GB" dirty="0">
                <a:latin typeface="Montserrat"/>
              </a:rPr>
              <a:t>Round 5: 2223 total, 1-75 per site, average 23</a:t>
            </a:r>
          </a:p>
          <a:p>
            <a:r>
              <a:rPr lang="en-GB" dirty="0">
                <a:latin typeface="Montserrat"/>
              </a:rPr>
              <a:t>Round 6  (initial cleaned): 2403 total, 1-</a:t>
            </a:r>
            <a:r>
              <a:rPr lang="en-GB" dirty="0">
                <a:effectLst>
                  <a:glow rad="228600">
                    <a:schemeClr val="accent5">
                      <a:satMod val="175000"/>
                      <a:alpha val="40000"/>
                    </a:schemeClr>
                  </a:glow>
                </a:effectLst>
                <a:latin typeface="Montserrat"/>
              </a:rPr>
              <a:t>132</a:t>
            </a:r>
            <a:r>
              <a:rPr lang="en-GB" dirty="0">
                <a:latin typeface="Montserrat"/>
              </a:rPr>
              <a:t> per site, average 16 </a:t>
            </a:r>
            <a:endParaRPr lang="en-GB">
              <a:highlight>
                <a:srgbClr val="FFFF00"/>
              </a:highlight>
              <a:latin typeface="Montserrat"/>
            </a:endParaRPr>
          </a:p>
        </p:txBody>
      </p:sp>
    </p:spTree>
    <p:extLst>
      <p:ext uri="{BB962C8B-B14F-4D97-AF65-F5344CB8AC3E}">
        <p14:creationId xmlns:p14="http://schemas.microsoft.com/office/powerpoint/2010/main" val="554074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B6DD0-90DE-B2CA-0B0A-48587E83388E}"/>
              </a:ext>
            </a:extLst>
          </p:cNvPr>
          <p:cNvSpPr>
            <a:spLocks noGrp="1"/>
          </p:cNvSpPr>
          <p:nvPr>
            <p:ph type="title"/>
          </p:nvPr>
        </p:nvSpPr>
        <p:spPr/>
        <p:txBody>
          <a:bodyPr/>
          <a:lstStyle/>
          <a:p>
            <a:r>
              <a:rPr lang="en-GB">
                <a:latin typeface="Montserrat" panose="00000500000000000000" pitchFamily="2" charset="0"/>
              </a:rPr>
              <a:t>Change over time</a:t>
            </a:r>
          </a:p>
        </p:txBody>
      </p:sp>
      <p:sp>
        <p:nvSpPr>
          <p:cNvPr id="3" name="Content Placeholder 2">
            <a:extLst>
              <a:ext uri="{FF2B5EF4-FFF2-40B4-BE49-F238E27FC236}">
                <a16:creationId xmlns:a16="http://schemas.microsoft.com/office/drawing/2014/main" id="{204A26EC-D1AD-1141-C9C6-A6029550E8C6}"/>
              </a:ext>
            </a:extLst>
          </p:cNvPr>
          <p:cNvSpPr>
            <a:spLocks noGrp="1"/>
          </p:cNvSpPr>
          <p:nvPr>
            <p:ph idx="1"/>
          </p:nvPr>
        </p:nvSpPr>
        <p:spPr>
          <a:xfrm>
            <a:off x="838200" y="1825625"/>
            <a:ext cx="10515600" cy="821322"/>
          </a:xfrm>
        </p:spPr>
        <p:txBody>
          <a:bodyPr>
            <a:normAutofit lnSpcReduction="10000"/>
          </a:bodyPr>
          <a:lstStyle/>
          <a:p>
            <a:pPr marL="0" indent="0">
              <a:buNone/>
            </a:pPr>
            <a:r>
              <a:rPr lang="en-GB">
                <a:latin typeface="Montserrat" panose="00000500000000000000" pitchFamily="2" charset="0"/>
              </a:rPr>
              <a:t>Carer rating of </a:t>
            </a:r>
            <a:r>
              <a:rPr lang="en-GB">
                <a:solidFill>
                  <a:schemeClr val="tx2">
                    <a:lumMod val="75000"/>
                    <a:lumOff val="25000"/>
                  </a:schemeClr>
                </a:solidFill>
                <a:latin typeface="Montserrat" panose="00000500000000000000" pitchFamily="2" charset="0"/>
              </a:rPr>
              <a:t>information and communication </a:t>
            </a:r>
            <a:r>
              <a:rPr lang="en-GB">
                <a:latin typeface="Montserrat" panose="00000500000000000000" pitchFamily="2" charset="0"/>
              </a:rPr>
              <a:t>- quartile scores breakdown</a:t>
            </a:r>
          </a:p>
        </p:txBody>
      </p:sp>
      <p:graphicFrame>
        <p:nvGraphicFramePr>
          <p:cNvPr id="8" name="Table 7">
            <a:extLst>
              <a:ext uri="{FF2B5EF4-FFF2-40B4-BE49-F238E27FC236}">
                <a16:creationId xmlns:a16="http://schemas.microsoft.com/office/drawing/2014/main" id="{25330203-52FE-0BCB-EE61-F375EC014303}"/>
              </a:ext>
            </a:extLst>
          </p:cNvPr>
          <p:cNvGraphicFramePr>
            <a:graphicFrameLocks noGrp="1"/>
          </p:cNvGraphicFramePr>
          <p:nvPr>
            <p:extLst>
              <p:ext uri="{D42A27DB-BD31-4B8C-83A1-F6EECF244321}">
                <p14:modId xmlns:p14="http://schemas.microsoft.com/office/powerpoint/2010/main" val="1266484458"/>
              </p:ext>
            </p:extLst>
          </p:nvPr>
        </p:nvGraphicFramePr>
        <p:xfrm>
          <a:off x="1022683" y="2781884"/>
          <a:ext cx="10126580" cy="1584534"/>
        </p:xfrm>
        <a:graphic>
          <a:graphicData uri="http://schemas.openxmlformats.org/drawingml/2006/table">
            <a:tbl>
              <a:tblPr firstRow="1" firstCol="1" bandRow="1">
                <a:tableStyleId>{22838BEF-8BB2-4498-84A7-C5851F593DF1}</a:tableStyleId>
              </a:tblPr>
              <a:tblGrid>
                <a:gridCol w="1990271">
                  <a:extLst>
                    <a:ext uri="{9D8B030D-6E8A-4147-A177-3AD203B41FA5}">
                      <a16:colId xmlns:a16="http://schemas.microsoft.com/office/drawing/2014/main" val="836638092"/>
                    </a:ext>
                  </a:extLst>
                </a:gridCol>
                <a:gridCol w="2072393">
                  <a:extLst>
                    <a:ext uri="{9D8B030D-6E8A-4147-A177-3AD203B41FA5}">
                      <a16:colId xmlns:a16="http://schemas.microsoft.com/office/drawing/2014/main" val="2051706481"/>
                    </a:ext>
                  </a:extLst>
                </a:gridCol>
                <a:gridCol w="2117558">
                  <a:extLst>
                    <a:ext uri="{9D8B030D-6E8A-4147-A177-3AD203B41FA5}">
                      <a16:colId xmlns:a16="http://schemas.microsoft.com/office/drawing/2014/main" val="2605863778"/>
                    </a:ext>
                  </a:extLst>
                </a:gridCol>
                <a:gridCol w="2011743">
                  <a:extLst>
                    <a:ext uri="{9D8B030D-6E8A-4147-A177-3AD203B41FA5}">
                      <a16:colId xmlns:a16="http://schemas.microsoft.com/office/drawing/2014/main" val="14042384"/>
                    </a:ext>
                  </a:extLst>
                </a:gridCol>
                <a:gridCol w="1934615">
                  <a:extLst>
                    <a:ext uri="{9D8B030D-6E8A-4147-A177-3AD203B41FA5}">
                      <a16:colId xmlns:a16="http://schemas.microsoft.com/office/drawing/2014/main" val="2349812945"/>
                    </a:ext>
                  </a:extLst>
                </a:gridCol>
              </a:tblGrid>
              <a:tr h="528178">
                <a:tc>
                  <a:txBody>
                    <a:bodyPr/>
                    <a:lstStyle/>
                    <a:p>
                      <a:pPr>
                        <a:lnSpc>
                          <a:spcPct val="107000"/>
                        </a:lnSpc>
                        <a:spcAft>
                          <a:spcPts val="800"/>
                        </a:spcAft>
                      </a:pPr>
                      <a:r>
                        <a:rPr lang="en-GB" sz="2800" b="1" kern="100">
                          <a:effectLst/>
                        </a:rPr>
                        <a:t>Round 3</a:t>
                      </a:r>
                      <a:endParaRPr lang="en-GB" sz="2800" b="1"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1" kern="100">
                          <a:effectLst/>
                        </a:rPr>
                        <a:t>89.3</a:t>
                      </a:r>
                      <a:r>
                        <a:rPr lang="en-GB" sz="2800" b="0" kern="100">
                          <a:effectLst/>
                        </a:rPr>
                        <a:t> - 71.7</a:t>
                      </a:r>
                      <a:endParaRPr lang="en-GB" sz="28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0" kern="0">
                          <a:effectLst/>
                        </a:rPr>
                        <a:t>71.5 - 63.4 </a:t>
                      </a:r>
                      <a:endParaRPr lang="en-GB" sz="28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0" kern="0">
                          <a:effectLst/>
                        </a:rPr>
                        <a:t>63.1 - 57.3 </a:t>
                      </a:r>
                      <a:endParaRPr lang="en-GB" sz="28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0" kern="0">
                          <a:effectLst/>
                        </a:rPr>
                        <a:t>57.2 - </a:t>
                      </a:r>
                      <a:r>
                        <a:rPr lang="en-GB" sz="2800" b="1" kern="0">
                          <a:effectLst/>
                        </a:rPr>
                        <a:t>22.2</a:t>
                      </a:r>
                      <a:r>
                        <a:rPr lang="en-GB" sz="2800" b="0" kern="0">
                          <a:effectLst/>
                        </a:rPr>
                        <a:t> </a:t>
                      </a:r>
                      <a:endParaRPr lang="en-GB" sz="2800" b="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9504799"/>
                  </a:ext>
                </a:extLst>
              </a:tr>
              <a:tr h="528178">
                <a:tc>
                  <a:txBody>
                    <a:bodyPr/>
                    <a:lstStyle/>
                    <a:p>
                      <a:pPr>
                        <a:lnSpc>
                          <a:spcPct val="107000"/>
                        </a:lnSpc>
                        <a:spcAft>
                          <a:spcPts val="800"/>
                        </a:spcAft>
                      </a:pPr>
                      <a:r>
                        <a:rPr lang="en-GB" sz="2800" kern="100">
                          <a:effectLst/>
                        </a:rPr>
                        <a:t>Round 4</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1" kern="100">
                          <a:effectLst/>
                        </a:rPr>
                        <a:t>86.8</a:t>
                      </a:r>
                      <a:r>
                        <a:rPr lang="en-GB" sz="2800" kern="100">
                          <a:effectLst/>
                        </a:rPr>
                        <a:t> - 72.5</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72.4 - 65.4 	</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rPr>
                        <a:t>65.3 - 59.4</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0">
                          <a:effectLst/>
                        </a:rPr>
                        <a:t>59.3 - </a:t>
                      </a:r>
                      <a:r>
                        <a:rPr lang="en-GB" sz="2800" b="1" kern="0">
                          <a:effectLst/>
                        </a:rPr>
                        <a:t>35.9</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3321191"/>
                  </a:ext>
                </a:extLst>
              </a:tr>
              <a:tr h="528178">
                <a:tc>
                  <a:txBody>
                    <a:bodyPr/>
                    <a:lstStyle/>
                    <a:p>
                      <a:pPr>
                        <a:lnSpc>
                          <a:spcPct val="107000"/>
                        </a:lnSpc>
                        <a:spcAft>
                          <a:spcPts val="800"/>
                        </a:spcAft>
                      </a:pPr>
                      <a:r>
                        <a:rPr lang="en-GB" sz="2800" kern="100">
                          <a:effectLst/>
                        </a:rPr>
                        <a:t>Round 5</a:t>
                      </a:r>
                      <a:endParaRPr lang="en-GB"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latin typeface="+mn-lt"/>
                        </a:rPr>
                        <a:t> </a:t>
                      </a:r>
                      <a:r>
                        <a:rPr lang="en-GB" sz="2800" b="1" kern="100">
                          <a:effectLst/>
                          <a:latin typeface="+mn-lt"/>
                        </a:rPr>
                        <a:t>90</a:t>
                      </a:r>
                      <a:r>
                        <a:rPr lang="en-GB" sz="2800" kern="100">
                          <a:effectLst/>
                          <a:latin typeface="+mn-lt"/>
                        </a:rPr>
                        <a:t> – 69.4</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latin typeface="+mn-lt"/>
                        </a:rPr>
                        <a:t> 69.3 – 60.1</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latin typeface="+mn-lt"/>
                        </a:rPr>
                        <a:t> 60.0 –  52.4</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latin typeface="+mn-lt"/>
                        </a:rPr>
                        <a:t> 52.3 - </a:t>
                      </a:r>
                      <a:r>
                        <a:rPr lang="en-GB" sz="2800" b="1" kern="100">
                          <a:effectLst/>
                          <a:latin typeface="+mn-lt"/>
                        </a:rPr>
                        <a:t>31.6</a:t>
                      </a:r>
                      <a:endParaRPr lang="en-GB" sz="2800" b="1"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3803416"/>
                  </a:ext>
                </a:extLst>
              </a:tr>
            </a:tbl>
          </a:graphicData>
        </a:graphic>
      </p:graphicFrame>
      <p:sp>
        <p:nvSpPr>
          <p:cNvPr id="9" name="Content Placeholder 2">
            <a:extLst>
              <a:ext uri="{FF2B5EF4-FFF2-40B4-BE49-F238E27FC236}">
                <a16:creationId xmlns:a16="http://schemas.microsoft.com/office/drawing/2014/main" id="{5B0405F9-B23D-E779-C7F3-44FB16BAF6DA}"/>
              </a:ext>
            </a:extLst>
          </p:cNvPr>
          <p:cNvSpPr txBox="1">
            <a:spLocks/>
          </p:cNvSpPr>
          <p:nvPr/>
        </p:nvSpPr>
        <p:spPr>
          <a:xfrm>
            <a:off x="1022684" y="5828398"/>
            <a:ext cx="10515600" cy="821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atin typeface="Montserrat" panose="00000500000000000000" pitchFamily="2" charset="0"/>
              </a:rPr>
              <a:t>Average  R5 60 (R4 66)</a:t>
            </a:r>
          </a:p>
        </p:txBody>
      </p:sp>
    </p:spTree>
    <p:extLst>
      <p:ext uri="{BB962C8B-B14F-4D97-AF65-F5344CB8AC3E}">
        <p14:creationId xmlns:p14="http://schemas.microsoft.com/office/powerpoint/2010/main" val="560375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5142C-9C9F-5927-CC30-D77CF3DD36B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E5C854C-3009-A421-36CA-8048BA50D488}"/>
              </a:ext>
            </a:extLst>
          </p:cNvPr>
          <p:cNvSpPr>
            <a:spLocks noGrp="1"/>
          </p:cNvSpPr>
          <p:nvPr>
            <p:ph idx="1"/>
          </p:nvPr>
        </p:nvSpPr>
        <p:spPr>
          <a:xfrm>
            <a:off x="838200" y="1825625"/>
            <a:ext cx="10515600" cy="580691"/>
          </a:xfrm>
        </p:spPr>
        <p:txBody>
          <a:bodyPr>
            <a:normAutofit/>
          </a:bodyPr>
          <a:lstStyle/>
          <a:p>
            <a:pPr marL="0" indent="0">
              <a:lnSpc>
                <a:spcPct val="107000"/>
              </a:lnSpc>
              <a:spcAft>
                <a:spcPts val="800"/>
              </a:spcAft>
              <a:buNone/>
            </a:pPr>
            <a:r>
              <a:rPr lang="en-GB" sz="2400" kern="100">
                <a:effectLst/>
                <a:latin typeface="Montserrat" panose="00000500000000000000" pitchFamily="2" charset="0"/>
                <a:ea typeface="Aptos" panose="020B0004020202020204" pitchFamily="34" charset="0"/>
                <a:cs typeface="Times New Roman" panose="02020603050405020304" pitchFamily="18" charset="0"/>
              </a:rPr>
              <a:t>Carer </a:t>
            </a:r>
            <a:r>
              <a:rPr lang="en-GB" sz="2400" kern="100">
                <a:solidFill>
                  <a:schemeClr val="tx2">
                    <a:lumMod val="75000"/>
                    <a:lumOff val="25000"/>
                  </a:schemeClr>
                </a:solidFill>
                <a:effectLst/>
                <a:latin typeface="Montserrat" panose="00000500000000000000" pitchFamily="2" charset="0"/>
                <a:ea typeface="Aptos" panose="020B0004020202020204" pitchFamily="34" charset="0"/>
                <a:cs typeface="Times New Roman" panose="02020603050405020304" pitchFamily="18" charset="0"/>
              </a:rPr>
              <a:t>overall rating of care </a:t>
            </a:r>
            <a:r>
              <a:rPr lang="en-GB" sz="2400" kern="100">
                <a:effectLst/>
                <a:latin typeface="Montserrat" panose="00000500000000000000" pitchFamily="2" charset="0"/>
                <a:ea typeface="Aptos" panose="020B0004020202020204" pitchFamily="34" charset="0"/>
                <a:cs typeface="Times New Roman" panose="02020603050405020304" pitchFamily="18" charset="0"/>
              </a:rPr>
              <a:t>– quartile scores breakdown</a:t>
            </a:r>
          </a:p>
        </p:txBody>
      </p:sp>
      <p:graphicFrame>
        <p:nvGraphicFramePr>
          <p:cNvPr id="4" name="Table 3">
            <a:extLst>
              <a:ext uri="{FF2B5EF4-FFF2-40B4-BE49-F238E27FC236}">
                <a16:creationId xmlns:a16="http://schemas.microsoft.com/office/drawing/2014/main" id="{74A37090-F224-F4CE-FE19-221CBF2474B2}"/>
              </a:ext>
            </a:extLst>
          </p:cNvPr>
          <p:cNvGraphicFramePr>
            <a:graphicFrameLocks noGrp="1"/>
          </p:cNvGraphicFramePr>
          <p:nvPr>
            <p:extLst>
              <p:ext uri="{D42A27DB-BD31-4B8C-83A1-F6EECF244321}">
                <p14:modId xmlns:p14="http://schemas.microsoft.com/office/powerpoint/2010/main" val="1098043882"/>
              </p:ext>
            </p:extLst>
          </p:nvPr>
        </p:nvGraphicFramePr>
        <p:xfrm>
          <a:off x="838200" y="3080085"/>
          <a:ext cx="10515601" cy="1322832"/>
        </p:xfrm>
        <a:graphic>
          <a:graphicData uri="http://schemas.openxmlformats.org/drawingml/2006/table">
            <a:tbl>
              <a:tblPr firstRow="1" firstCol="1" bandRow="1">
                <a:tableStyleId>{69CF1AB2-1976-4502-BF36-3FF5EA218861}</a:tableStyleId>
              </a:tblPr>
              <a:tblGrid>
                <a:gridCol w="1746521">
                  <a:extLst>
                    <a:ext uri="{9D8B030D-6E8A-4147-A177-3AD203B41FA5}">
                      <a16:colId xmlns:a16="http://schemas.microsoft.com/office/drawing/2014/main" val="391859615"/>
                    </a:ext>
                  </a:extLst>
                </a:gridCol>
                <a:gridCol w="2159328">
                  <a:extLst>
                    <a:ext uri="{9D8B030D-6E8A-4147-A177-3AD203B41FA5}">
                      <a16:colId xmlns:a16="http://schemas.microsoft.com/office/drawing/2014/main" val="750393011"/>
                    </a:ext>
                  </a:extLst>
                </a:gridCol>
                <a:gridCol w="2244340">
                  <a:extLst>
                    <a:ext uri="{9D8B030D-6E8A-4147-A177-3AD203B41FA5}">
                      <a16:colId xmlns:a16="http://schemas.microsoft.com/office/drawing/2014/main" val="369641958"/>
                    </a:ext>
                  </a:extLst>
                </a:gridCol>
                <a:gridCol w="2261359">
                  <a:extLst>
                    <a:ext uri="{9D8B030D-6E8A-4147-A177-3AD203B41FA5}">
                      <a16:colId xmlns:a16="http://schemas.microsoft.com/office/drawing/2014/main" val="1951121195"/>
                    </a:ext>
                  </a:extLst>
                </a:gridCol>
                <a:gridCol w="2104053">
                  <a:extLst>
                    <a:ext uri="{9D8B030D-6E8A-4147-A177-3AD203B41FA5}">
                      <a16:colId xmlns:a16="http://schemas.microsoft.com/office/drawing/2014/main" val="517383745"/>
                    </a:ext>
                  </a:extLst>
                </a:gridCol>
              </a:tblGrid>
              <a:tr h="0">
                <a:tc>
                  <a:txBody>
                    <a:bodyPr/>
                    <a:lstStyle/>
                    <a:p>
                      <a:pPr>
                        <a:lnSpc>
                          <a:spcPct val="107000"/>
                        </a:lnSpc>
                        <a:spcAft>
                          <a:spcPts val="800"/>
                        </a:spcAft>
                      </a:pPr>
                      <a:r>
                        <a:rPr lang="en-GB" sz="2800" kern="100">
                          <a:effectLst/>
                          <a:latin typeface="+mn-lt"/>
                        </a:rPr>
                        <a:t>Round 3</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1" kern="0">
                          <a:effectLst/>
                          <a:latin typeface="+mn-lt"/>
                        </a:rPr>
                        <a:t>93.3</a:t>
                      </a:r>
                      <a:r>
                        <a:rPr lang="en-GB" sz="2800" b="0" kern="0">
                          <a:effectLst/>
                          <a:latin typeface="+mn-lt"/>
                        </a:rPr>
                        <a:t> - 77.9 </a:t>
                      </a:r>
                      <a:endParaRPr lang="en-GB" sz="2800" b="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0" kern="0">
                          <a:effectLst/>
                          <a:latin typeface="+mn-lt"/>
                        </a:rPr>
                        <a:t>77.8 - 72.4</a:t>
                      </a:r>
                      <a:endParaRPr lang="en-GB" sz="2800" b="0" kern="100" dirty="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0" kern="100">
                          <a:effectLst/>
                          <a:latin typeface="+mn-lt"/>
                        </a:rPr>
                        <a:t>72.3 - 66.1</a:t>
                      </a:r>
                      <a:endParaRPr lang="en-GB" sz="2800" b="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0" kern="0">
                          <a:effectLst/>
                          <a:latin typeface="+mn-lt"/>
                        </a:rPr>
                        <a:t>64.7 - </a:t>
                      </a:r>
                      <a:r>
                        <a:rPr lang="en-GB" sz="2800" b="1" kern="0">
                          <a:effectLst/>
                          <a:latin typeface="+mn-lt"/>
                        </a:rPr>
                        <a:t>21.7</a:t>
                      </a:r>
                      <a:r>
                        <a:rPr lang="en-GB" sz="2800" b="0" kern="0">
                          <a:effectLst/>
                          <a:latin typeface="+mn-lt"/>
                        </a:rPr>
                        <a:t> </a:t>
                      </a:r>
                      <a:endParaRPr lang="en-GB" sz="2800" b="0" kern="100">
                        <a:effectLst/>
                        <a:latin typeface="+mn-lt"/>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2059294"/>
                  </a:ext>
                </a:extLst>
              </a:tr>
              <a:tr h="110369">
                <a:tc>
                  <a:txBody>
                    <a:bodyPr/>
                    <a:lstStyle/>
                    <a:p>
                      <a:pPr>
                        <a:lnSpc>
                          <a:spcPct val="107000"/>
                        </a:lnSpc>
                        <a:spcAft>
                          <a:spcPts val="800"/>
                        </a:spcAft>
                      </a:pPr>
                      <a:r>
                        <a:rPr lang="en-GB" sz="2800" kern="100">
                          <a:effectLst/>
                          <a:latin typeface="+mn-lt"/>
                        </a:rPr>
                        <a:t>Round 4</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1" kern="100">
                          <a:effectLst/>
                          <a:latin typeface="+mn-lt"/>
                        </a:rPr>
                        <a:t>91.1</a:t>
                      </a:r>
                      <a:r>
                        <a:rPr lang="en-GB" sz="2800" kern="100">
                          <a:effectLst/>
                          <a:latin typeface="+mn-lt"/>
                        </a:rPr>
                        <a:t> - 78.5</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0">
                          <a:effectLst/>
                          <a:latin typeface="+mn-lt"/>
                        </a:rPr>
                        <a:t>78.4 - 73.2 </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latin typeface="+mn-lt"/>
                        </a:rPr>
                        <a:t>73.1 - 67.9</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kern="100">
                          <a:effectLst/>
                          <a:latin typeface="+mn-lt"/>
                        </a:rPr>
                        <a:t>67.8 - </a:t>
                      </a:r>
                      <a:r>
                        <a:rPr lang="en-GB" sz="2800" b="1" kern="100">
                          <a:effectLst/>
                          <a:latin typeface="+mn-lt"/>
                        </a:rPr>
                        <a:t>48.1</a:t>
                      </a:r>
                    </a:p>
                  </a:txBody>
                  <a:tcPr marL="68580" marR="68580" marT="0" marB="0"/>
                </a:tc>
                <a:extLst>
                  <a:ext uri="{0D108BD9-81ED-4DB2-BD59-A6C34878D82A}">
                    <a16:rowId xmlns:a16="http://schemas.microsoft.com/office/drawing/2014/main" val="3891833010"/>
                  </a:ext>
                </a:extLst>
              </a:tr>
              <a:tr h="0">
                <a:tc>
                  <a:txBody>
                    <a:bodyPr/>
                    <a:lstStyle/>
                    <a:p>
                      <a:pPr>
                        <a:lnSpc>
                          <a:spcPct val="107000"/>
                        </a:lnSpc>
                        <a:spcAft>
                          <a:spcPts val="800"/>
                        </a:spcAft>
                      </a:pPr>
                      <a:r>
                        <a:rPr lang="en-GB" sz="2800" kern="100">
                          <a:effectLst/>
                          <a:latin typeface="+mn-lt"/>
                        </a:rPr>
                        <a:t>Round 5</a:t>
                      </a:r>
                      <a:endParaRPr lang="en-GB" sz="2800" kern="100">
                        <a:effectLst/>
                        <a:latin typeface="+mn-lt"/>
                        <a:ea typeface="Aptos" panose="020B00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2800" b="1" kern="100">
                          <a:effectLst/>
                          <a:latin typeface="+mn-lt"/>
                          <a:ea typeface="Aptos" panose="020B0004020202020204" pitchFamily="34" charset="0"/>
                          <a:cs typeface="Times New Roman"/>
                        </a:rPr>
                        <a:t>94.3</a:t>
                      </a:r>
                      <a:r>
                        <a:rPr lang="en-GB" sz="2800" kern="100">
                          <a:effectLst/>
                          <a:latin typeface="+mn-lt"/>
                          <a:ea typeface="Aptos" panose="020B0004020202020204" pitchFamily="34" charset="0"/>
                          <a:cs typeface="Times New Roman"/>
                        </a:rPr>
                        <a:t> – 73.1</a:t>
                      </a:r>
                      <a:endParaRPr lang="en-GB" sz="2800" kern="100" dirty="0">
                        <a:effectLst/>
                        <a:latin typeface="+mn-lt"/>
                        <a:ea typeface="Aptos" panose="020B0004020202020204" pitchFamily="34" charset="0"/>
                        <a:cs typeface="Times New Roman"/>
                      </a:endParaRPr>
                    </a:p>
                  </a:txBody>
                  <a:tcPr marL="68580" marR="68580" marT="0" marB="0"/>
                </a:tc>
                <a:tc>
                  <a:txBody>
                    <a:bodyPr/>
                    <a:lstStyle/>
                    <a:p>
                      <a:pPr>
                        <a:lnSpc>
                          <a:spcPct val="107000"/>
                        </a:lnSpc>
                        <a:spcAft>
                          <a:spcPts val="800"/>
                        </a:spcAft>
                      </a:pPr>
                      <a:r>
                        <a:rPr lang="en-GB" sz="2800" kern="100">
                          <a:effectLst/>
                          <a:latin typeface="+mn-lt"/>
                          <a:ea typeface="Aptos" panose="020B0004020202020204" pitchFamily="34" charset="0"/>
                          <a:cs typeface="Times New Roman"/>
                        </a:rPr>
                        <a:t>73 – 65.6</a:t>
                      </a:r>
                      <a:endParaRPr lang="en-GB" sz="2800" kern="100" dirty="0">
                        <a:effectLst/>
                        <a:latin typeface="+mn-lt"/>
                        <a:ea typeface="Aptos" panose="020B0004020202020204" pitchFamily="34" charset="0"/>
                        <a:cs typeface="Times New Roman"/>
                      </a:endParaRPr>
                    </a:p>
                  </a:txBody>
                  <a:tcPr marL="68580" marR="68580" marT="0" marB="0"/>
                </a:tc>
                <a:tc>
                  <a:txBody>
                    <a:bodyPr/>
                    <a:lstStyle/>
                    <a:p>
                      <a:pPr>
                        <a:lnSpc>
                          <a:spcPct val="107000"/>
                        </a:lnSpc>
                        <a:spcAft>
                          <a:spcPts val="800"/>
                        </a:spcAft>
                      </a:pPr>
                      <a:r>
                        <a:rPr lang="en-GB" sz="2800" kern="100">
                          <a:effectLst/>
                          <a:latin typeface="+mn-lt"/>
                          <a:ea typeface="Aptos" panose="020B0004020202020204" pitchFamily="34" charset="0"/>
                          <a:cs typeface="Times New Roman"/>
                        </a:rPr>
                        <a:t>65.5 - 57.9</a:t>
                      </a:r>
                      <a:endParaRPr lang="en-GB" sz="2800" kern="100" dirty="0">
                        <a:effectLst/>
                        <a:latin typeface="+mn-lt"/>
                        <a:ea typeface="Aptos" panose="020B0004020202020204" pitchFamily="34" charset="0"/>
                        <a:cs typeface="Times New Roman"/>
                      </a:endParaRPr>
                    </a:p>
                  </a:txBody>
                  <a:tcPr marL="68580" marR="68580" marT="0" marB="0"/>
                </a:tc>
                <a:tc>
                  <a:txBody>
                    <a:bodyPr/>
                    <a:lstStyle/>
                    <a:p>
                      <a:pPr>
                        <a:lnSpc>
                          <a:spcPct val="107000"/>
                        </a:lnSpc>
                        <a:spcAft>
                          <a:spcPts val="800"/>
                        </a:spcAft>
                      </a:pPr>
                      <a:r>
                        <a:rPr lang="en-GB" sz="2800" kern="100">
                          <a:effectLst/>
                          <a:latin typeface="+mn-lt"/>
                          <a:ea typeface="Aptos" panose="020B0004020202020204" pitchFamily="34" charset="0"/>
                          <a:cs typeface="Times New Roman"/>
                        </a:rPr>
                        <a:t>57.9 – </a:t>
                      </a:r>
                      <a:r>
                        <a:rPr lang="en-GB" sz="2800" b="1" kern="100">
                          <a:effectLst/>
                          <a:latin typeface="+mn-lt"/>
                          <a:ea typeface="Aptos" panose="020B0004020202020204" pitchFamily="34" charset="0"/>
                          <a:cs typeface="Times New Roman"/>
                        </a:rPr>
                        <a:t>39.6</a:t>
                      </a:r>
                      <a:endParaRPr lang="en-GB" sz="2800" b="1" kern="100" dirty="0">
                        <a:effectLst/>
                        <a:latin typeface="+mn-lt"/>
                        <a:ea typeface="Aptos" panose="020B0004020202020204" pitchFamily="34" charset="0"/>
                        <a:cs typeface="Times New Roman"/>
                      </a:endParaRPr>
                    </a:p>
                  </a:txBody>
                  <a:tcPr marL="68580" marR="68580" marT="0" marB="0"/>
                </a:tc>
                <a:extLst>
                  <a:ext uri="{0D108BD9-81ED-4DB2-BD59-A6C34878D82A}">
                    <a16:rowId xmlns:a16="http://schemas.microsoft.com/office/drawing/2014/main" val="3080351384"/>
                  </a:ext>
                </a:extLst>
              </a:tr>
            </a:tbl>
          </a:graphicData>
        </a:graphic>
      </p:graphicFrame>
      <p:sp>
        <p:nvSpPr>
          <p:cNvPr id="5" name="Content Placeholder 2">
            <a:extLst>
              <a:ext uri="{FF2B5EF4-FFF2-40B4-BE49-F238E27FC236}">
                <a16:creationId xmlns:a16="http://schemas.microsoft.com/office/drawing/2014/main" id="{D1A4BBAC-818E-A82D-A20A-FD6257AAEDAC}"/>
              </a:ext>
            </a:extLst>
          </p:cNvPr>
          <p:cNvSpPr txBox="1">
            <a:spLocks/>
          </p:cNvSpPr>
          <p:nvPr/>
        </p:nvSpPr>
        <p:spPr>
          <a:xfrm>
            <a:off x="1022684" y="5828398"/>
            <a:ext cx="10515600" cy="821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latin typeface="Montserrat" panose="00000500000000000000" pitchFamily="2" charset="0"/>
              </a:rPr>
              <a:t>Average  R5 66 (R4 72)</a:t>
            </a:r>
          </a:p>
        </p:txBody>
      </p:sp>
    </p:spTree>
    <p:extLst>
      <p:ext uri="{BB962C8B-B14F-4D97-AF65-F5344CB8AC3E}">
        <p14:creationId xmlns:p14="http://schemas.microsoft.com/office/powerpoint/2010/main" val="1564774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3B5F8-799B-DEE9-A393-FC6F728B3240}"/>
              </a:ext>
            </a:extLst>
          </p:cNvPr>
          <p:cNvSpPr>
            <a:spLocks noGrp="1"/>
          </p:cNvSpPr>
          <p:nvPr>
            <p:ph type="title"/>
          </p:nvPr>
        </p:nvSpPr>
        <p:spPr>
          <a:xfrm>
            <a:off x="162339" y="68824"/>
            <a:ext cx="10515600" cy="1325563"/>
          </a:xfrm>
        </p:spPr>
        <p:txBody>
          <a:bodyPr>
            <a:normAutofit/>
          </a:bodyPr>
          <a:lstStyle/>
          <a:p>
            <a:r>
              <a:rPr lang="en-GB" sz="2800">
                <a:latin typeface="Montserrat" panose="00000500000000000000" pitchFamily="2" charset="0"/>
              </a:rPr>
              <a:t>Feedback from comments</a:t>
            </a:r>
          </a:p>
        </p:txBody>
      </p:sp>
      <p:sp>
        <p:nvSpPr>
          <p:cNvPr id="3" name="Content Placeholder 2">
            <a:extLst>
              <a:ext uri="{FF2B5EF4-FFF2-40B4-BE49-F238E27FC236}">
                <a16:creationId xmlns:a16="http://schemas.microsoft.com/office/drawing/2014/main" id="{2DCC15B4-5E33-1095-D862-7609BC1C83E3}"/>
              </a:ext>
            </a:extLst>
          </p:cNvPr>
          <p:cNvSpPr>
            <a:spLocks noGrp="1"/>
          </p:cNvSpPr>
          <p:nvPr>
            <p:ph idx="1"/>
          </p:nvPr>
        </p:nvSpPr>
        <p:spPr>
          <a:xfrm>
            <a:off x="420757" y="1239696"/>
            <a:ext cx="10515600" cy="805280"/>
          </a:xfrm>
        </p:spPr>
        <p:txBody>
          <a:bodyPr>
            <a:normAutofit/>
          </a:bodyPr>
          <a:lstStyle/>
          <a:p>
            <a:pPr marL="0" indent="0">
              <a:buNone/>
            </a:pPr>
            <a:r>
              <a:rPr lang="en-GB" sz="2400" dirty="0">
                <a:latin typeface="Montserrat" panose="00000500000000000000" pitchFamily="2" charset="0"/>
              </a:rPr>
              <a:t>Top themes: patient care, staff, communication, staffing levels, discharge, support for carers</a:t>
            </a:r>
          </a:p>
        </p:txBody>
      </p:sp>
      <p:graphicFrame>
        <p:nvGraphicFramePr>
          <p:cNvPr id="4" name="Table 3">
            <a:extLst>
              <a:ext uri="{FF2B5EF4-FFF2-40B4-BE49-F238E27FC236}">
                <a16:creationId xmlns:a16="http://schemas.microsoft.com/office/drawing/2014/main" id="{DEA5FC57-CC3A-1CDD-EB83-890C16DD0C38}"/>
              </a:ext>
            </a:extLst>
          </p:cNvPr>
          <p:cNvGraphicFramePr>
            <a:graphicFrameLocks noGrp="1"/>
          </p:cNvGraphicFramePr>
          <p:nvPr/>
        </p:nvGraphicFramePr>
        <p:xfrm>
          <a:off x="6133983" y="3577024"/>
          <a:ext cx="5827357" cy="783590"/>
        </p:xfrm>
        <a:graphic>
          <a:graphicData uri="http://schemas.openxmlformats.org/drawingml/2006/table">
            <a:tbl>
              <a:tblPr/>
              <a:tblGrid>
                <a:gridCol w="5827357">
                  <a:extLst>
                    <a:ext uri="{9D8B030D-6E8A-4147-A177-3AD203B41FA5}">
                      <a16:colId xmlns:a16="http://schemas.microsoft.com/office/drawing/2014/main" val="3658137403"/>
                    </a:ext>
                  </a:extLst>
                </a:gridCol>
              </a:tblGrid>
              <a:tr h="396464">
                <a:tc>
                  <a:txBody>
                    <a:bodyPr/>
                    <a:lstStyle/>
                    <a:p>
                      <a:pPr algn="l" fontAlgn="b"/>
                      <a:r>
                        <a:rPr lang="en-GB" sz="2400" b="0" i="1" u="none" strike="noStrike" dirty="0">
                          <a:solidFill>
                            <a:srgbClr val="000000"/>
                          </a:solidFill>
                          <a:effectLst/>
                          <a:highlight>
                            <a:srgbClr val="FF00FF"/>
                          </a:highlight>
                          <a:latin typeface="+mn-lt"/>
                        </a:rPr>
                        <a:t>“ … dementia coordinator, excellent very happy to leave my [RELATIVE] in her care.”</a:t>
                      </a:r>
                    </a:p>
                  </a:txBody>
                  <a:tcPr marL="6350" marR="6350" marT="6350" anchor="b">
                    <a:lnL>
                      <a:noFill/>
                    </a:lnL>
                    <a:lnR>
                      <a:noFill/>
                    </a:lnR>
                    <a:lnT>
                      <a:noFill/>
                    </a:lnT>
                    <a:lnB>
                      <a:noFill/>
                    </a:lnB>
                    <a:noFill/>
                  </a:tcPr>
                </a:tc>
                <a:extLst>
                  <a:ext uri="{0D108BD9-81ED-4DB2-BD59-A6C34878D82A}">
                    <a16:rowId xmlns:a16="http://schemas.microsoft.com/office/drawing/2014/main" val="3866388349"/>
                  </a:ext>
                </a:extLst>
              </a:tr>
            </a:tbl>
          </a:graphicData>
        </a:graphic>
      </p:graphicFrame>
      <p:graphicFrame>
        <p:nvGraphicFramePr>
          <p:cNvPr id="5" name="Table 4">
            <a:extLst>
              <a:ext uri="{FF2B5EF4-FFF2-40B4-BE49-F238E27FC236}">
                <a16:creationId xmlns:a16="http://schemas.microsoft.com/office/drawing/2014/main" id="{DBA18DD8-61E8-C179-6C5B-E6423FC9B84F}"/>
              </a:ext>
            </a:extLst>
          </p:cNvPr>
          <p:cNvGraphicFramePr>
            <a:graphicFrameLocks noGrp="1"/>
          </p:cNvGraphicFramePr>
          <p:nvPr/>
        </p:nvGraphicFramePr>
        <p:xfrm>
          <a:off x="321365" y="4244993"/>
          <a:ext cx="5193170" cy="2205234"/>
        </p:xfrm>
        <a:graphic>
          <a:graphicData uri="http://schemas.openxmlformats.org/drawingml/2006/table">
            <a:tbl>
              <a:tblPr/>
              <a:tblGrid>
                <a:gridCol w="5193170">
                  <a:extLst>
                    <a:ext uri="{9D8B030D-6E8A-4147-A177-3AD203B41FA5}">
                      <a16:colId xmlns:a16="http://schemas.microsoft.com/office/drawing/2014/main" val="3054295155"/>
                    </a:ext>
                  </a:extLst>
                </a:gridCol>
              </a:tblGrid>
              <a:tr h="2205234">
                <a:tc>
                  <a:txBody>
                    <a:bodyPr/>
                    <a:lstStyle/>
                    <a:p>
                      <a:pPr algn="l" fontAlgn="b"/>
                      <a:r>
                        <a:rPr lang="en-GB" sz="2400" b="0" i="1" u="none" strike="noStrike" dirty="0">
                          <a:solidFill>
                            <a:srgbClr val="000000"/>
                          </a:solidFill>
                          <a:effectLst/>
                          <a:highlight>
                            <a:srgbClr val="00FFFF"/>
                          </a:highlight>
                          <a:latin typeface="+mn-lt"/>
                        </a:rPr>
                        <a:t>“ … surprised at the number of staff are not aware of what dementia entails. All bands - consultant asking loads of questions, giving instructions that my [RELATIVE] is not able to follow. “</a:t>
                      </a:r>
                    </a:p>
                  </a:txBody>
                  <a:tcPr marL="6350" marR="6350" marT="6350" anchor="b">
                    <a:lnL>
                      <a:noFill/>
                    </a:lnL>
                    <a:lnR>
                      <a:noFill/>
                    </a:lnR>
                    <a:lnT>
                      <a:noFill/>
                    </a:lnT>
                    <a:lnB>
                      <a:noFill/>
                    </a:lnB>
                    <a:noFill/>
                  </a:tcPr>
                </a:tc>
                <a:extLst>
                  <a:ext uri="{0D108BD9-81ED-4DB2-BD59-A6C34878D82A}">
                    <a16:rowId xmlns:a16="http://schemas.microsoft.com/office/drawing/2014/main" val="2944065724"/>
                  </a:ext>
                </a:extLst>
              </a:tr>
            </a:tbl>
          </a:graphicData>
        </a:graphic>
      </p:graphicFrame>
      <p:graphicFrame>
        <p:nvGraphicFramePr>
          <p:cNvPr id="6" name="Table 5">
            <a:extLst>
              <a:ext uri="{FF2B5EF4-FFF2-40B4-BE49-F238E27FC236}">
                <a16:creationId xmlns:a16="http://schemas.microsoft.com/office/drawing/2014/main" id="{57DB19BC-F872-DF86-835B-0E33270410CD}"/>
              </a:ext>
            </a:extLst>
          </p:cNvPr>
          <p:cNvGraphicFramePr>
            <a:graphicFrameLocks noGrp="1"/>
          </p:cNvGraphicFramePr>
          <p:nvPr/>
        </p:nvGraphicFramePr>
        <p:xfrm>
          <a:off x="6096000" y="2314712"/>
          <a:ext cx="5451197" cy="1149350"/>
        </p:xfrm>
        <a:graphic>
          <a:graphicData uri="http://schemas.openxmlformats.org/drawingml/2006/table">
            <a:tbl>
              <a:tblPr/>
              <a:tblGrid>
                <a:gridCol w="5451197">
                  <a:extLst>
                    <a:ext uri="{9D8B030D-6E8A-4147-A177-3AD203B41FA5}">
                      <a16:colId xmlns:a16="http://schemas.microsoft.com/office/drawing/2014/main" val="2640891930"/>
                    </a:ext>
                  </a:extLst>
                </a:gridCol>
              </a:tblGrid>
              <a:tr h="805281">
                <a:tc>
                  <a:txBody>
                    <a:bodyPr/>
                    <a:lstStyle/>
                    <a:p>
                      <a:pPr algn="l" fontAlgn="b"/>
                      <a:r>
                        <a:rPr lang="en-GB" sz="2400" b="0" i="1" u="none" strike="noStrike" dirty="0">
                          <a:solidFill>
                            <a:srgbClr val="000000"/>
                          </a:solidFill>
                          <a:effectLst/>
                          <a:highlight>
                            <a:srgbClr val="FF00FF"/>
                          </a:highlight>
                          <a:latin typeface="+mn-lt"/>
                        </a:rPr>
                        <a:t>“Care could have not been better in anyway. The staff in 2 wards have been brilliant.”</a:t>
                      </a:r>
                    </a:p>
                  </a:txBody>
                  <a:tcPr marL="6350" marR="6350" marT="6350" anchor="b">
                    <a:lnL>
                      <a:noFill/>
                    </a:lnL>
                    <a:lnR>
                      <a:noFill/>
                    </a:lnR>
                    <a:lnT>
                      <a:noFill/>
                    </a:lnT>
                    <a:lnB>
                      <a:noFill/>
                    </a:lnB>
                    <a:noFill/>
                  </a:tcPr>
                </a:tc>
                <a:extLst>
                  <a:ext uri="{0D108BD9-81ED-4DB2-BD59-A6C34878D82A}">
                    <a16:rowId xmlns:a16="http://schemas.microsoft.com/office/drawing/2014/main" val="1144758557"/>
                  </a:ext>
                </a:extLst>
              </a:tr>
            </a:tbl>
          </a:graphicData>
        </a:graphic>
      </p:graphicFrame>
      <p:graphicFrame>
        <p:nvGraphicFramePr>
          <p:cNvPr id="7" name="Table 6">
            <a:extLst>
              <a:ext uri="{FF2B5EF4-FFF2-40B4-BE49-F238E27FC236}">
                <a16:creationId xmlns:a16="http://schemas.microsoft.com/office/drawing/2014/main" id="{A31F335D-CF93-6FA8-287C-6AB7F9E8526E}"/>
              </a:ext>
            </a:extLst>
          </p:cNvPr>
          <p:cNvGraphicFramePr>
            <a:graphicFrameLocks noGrp="1"/>
          </p:cNvGraphicFramePr>
          <p:nvPr/>
        </p:nvGraphicFramePr>
        <p:xfrm>
          <a:off x="420757" y="2597297"/>
          <a:ext cx="5193170" cy="1515110"/>
        </p:xfrm>
        <a:graphic>
          <a:graphicData uri="http://schemas.openxmlformats.org/drawingml/2006/table">
            <a:tbl>
              <a:tblPr/>
              <a:tblGrid>
                <a:gridCol w="5193170">
                  <a:extLst>
                    <a:ext uri="{9D8B030D-6E8A-4147-A177-3AD203B41FA5}">
                      <a16:colId xmlns:a16="http://schemas.microsoft.com/office/drawing/2014/main" val="3680088834"/>
                    </a:ext>
                  </a:extLst>
                </a:gridCol>
              </a:tblGrid>
              <a:tr h="1095375">
                <a:tc>
                  <a:txBody>
                    <a:bodyPr/>
                    <a:lstStyle/>
                    <a:p>
                      <a:pPr algn="l" fontAlgn="b"/>
                      <a:r>
                        <a:rPr lang="en-GB" sz="2400" b="0" i="1" u="none" strike="noStrike" dirty="0">
                          <a:solidFill>
                            <a:srgbClr val="000000"/>
                          </a:solidFill>
                          <a:effectLst/>
                          <a:highlight>
                            <a:srgbClr val="00FFFF"/>
                          </a:highlight>
                          <a:latin typeface="+mn-lt"/>
                        </a:rPr>
                        <a:t>“ …left without fluids, oral or IV for 24 hours… unclear who was providing care - ward was chaotic. Staff do not have time to feed the patients.”</a:t>
                      </a:r>
                    </a:p>
                  </a:txBody>
                  <a:tcPr marL="6350" marR="6350" marT="6350" anchor="b">
                    <a:lnL>
                      <a:noFill/>
                    </a:lnL>
                    <a:lnR>
                      <a:noFill/>
                    </a:lnR>
                    <a:lnT>
                      <a:noFill/>
                    </a:lnT>
                    <a:lnB>
                      <a:noFill/>
                    </a:lnB>
                    <a:noFill/>
                  </a:tcPr>
                </a:tc>
                <a:extLst>
                  <a:ext uri="{0D108BD9-81ED-4DB2-BD59-A6C34878D82A}">
                    <a16:rowId xmlns:a16="http://schemas.microsoft.com/office/drawing/2014/main" val="3386188637"/>
                  </a:ext>
                </a:extLst>
              </a:tr>
            </a:tbl>
          </a:graphicData>
        </a:graphic>
      </p:graphicFrame>
      <p:graphicFrame>
        <p:nvGraphicFramePr>
          <p:cNvPr id="8" name="Table 7">
            <a:extLst>
              <a:ext uri="{FF2B5EF4-FFF2-40B4-BE49-F238E27FC236}">
                <a16:creationId xmlns:a16="http://schemas.microsoft.com/office/drawing/2014/main" id="{AD2DA092-B962-14BE-4E85-14D3CD10E9DD}"/>
              </a:ext>
            </a:extLst>
          </p:cNvPr>
          <p:cNvGraphicFramePr>
            <a:graphicFrameLocks noGrp="1"/>
          </p:cNvGraphicFramePr>
          <p:nvPr/>
        </p:nvGraphicFramePr>
        <p:xfrm>
          <a:off x="6096000" y="4077730"/>
          <a:ext cx="5865340" cy="2687363"/>
        </p:xfrm>
        <a:graphic>
          <a:graphicData uri="http://schemas.openxmlformats.org/drawingml/2006/table">
            <a:tbl>
              <a:tblPr/>
              <a:tblGrid>
                <a:gridCol w="5865340">
                  <a:extLst>
                    <a:ext uri="{9D8B030D-6E8A-4147-A177-3AD203B41FA5}">
                      <a16:colId xmlns:a16="http://schemas.microsoft.com/office/drawing/2014/main" val="2358669554"/>
                    </a:ext>
                  </a:extLst>
                </a:gridCol>
              </a:tblGrid>
              <a:tr h="2687363">
                <a:tc>
                  <a:txBody>
                    <a:bodyPr/>
                    <a:lstStyle/>
                    <a:p>
                      <a:pPr algn="l" fontAlgn="b"/>
                      <a:r>
                        <a:rPr lang="en-GB" sz="2400" b="0" i="1" u="none" strike="noStrike" dirty="0">
                          <a:solidFill>
                            <a:srgbClr val="000000"/>
                          </a:solidFill>
                          <a:effectLst/>
                          <a:highlight>
                            <a:srgbClr val="FF00FF"/>
                          </a:highlight>
                          <a:latin typeface="+mn-lt"/>
                        </a:rPr>
                        <a:t>“I have been very well supported by Carers Leads at the hospital and I have appreciated seeing their workers in the hospital setting. They have given me very good advice and support and were able to help me talk to staff so that they listened to me,.”</a:t>
                      </a:r>
                    </a:p>
                  </a:txBody>
                  <a:tcPr marL="6350" marR="6350" marT="6350" anchor="b">
                    <a:lnL>
                      <a:noFill/>
                    </a:lnL>
                    <a:lnR>
                      <a:noFill/>
                    </a:lnR>
                    <a:lnT>
                      <a:noFill/>
                    </a:lnT>
                    <a:lnB>
                      <a:noFill/>
                    </a:lnB>
                    <a:noFill/>
                  </a:tcPr>
                </a:tc>
                <a:extLst>
                  <a:ext uri="{0D108BD9-81ED-4DB2-BD59-A6C34878D82A}">
                    <a16:rowId xmlns:a16="http://schemas.microsoft.com/office/drawing/2014/main" val="3875951603"/>
                  </a:ext>
                </a:extLst>
              </a:tr>
            </a:tbl>
          </a:graphicData>
        </a:graphic>
      </p:graphicFrame>
    </p:spTree>
    <p:extLst>
      <p:ext uri="{BB962C8B-B14F-4D97-AF65-F5344CB8AC3E}">
        <p14:creationId xmlns:p14="http://schemas.microsoft.com/office/powerpoint/2010/main" val="1150102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C4B0-CED6-4AA8-4AC5-7AF2089094CB}"/>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16CD0A0E-182F-285C-FEE1-4C9916987804}"/>
              </a:ext>
            </a:extLst>
          </p:cNvPr>
          <p:cNvGraphicFramePr>
            <a:graphicFrameLocks noGrp="1"/>
          </p:cNvGraphicFramePr>
          <p:nvPr>
            <p:ph idx="1"/>
          </p:nvPr>
        </p:nvGraphicFramePr>
        <p:xfrm>
          <a:off x="306923" y="3405979"/>
          <a:ext cx="6217445" cy="3343910"/>
        </p:xfrm>
        <a:graphic>
          <a:graphicData uri="http://schemas.openxmlformats.org/drawingml/2006/table">
            <a:tbl>
              <a:tblPr/>
              <a:tblGrid>
                <a:gridCol w="6217445">
                  <a:extLst>
                    <a:ext uri="{9D8B030D-6E8A-4147-A177-3AD203B41FA5}">
                      <a16:colId xmlns:a16="http://schemas.microsoft.com/office/drawing/2014/main" val="2077743122"/>
                    </a:ext>
                  </a:extLst>
                </a:gridCol>
              </a:tblGrid>
              <a:tr h="1405765">
                <a:tc>
                  <a:txBody>
                    <a:bodyPr/>
                    <a:lstStyle/>
                    <a:p>
                      <a:pPr algn="l" fontAlgn="b"/>
                      <a:r>
                        <a:rPr lang="en-GB" sz="2400" b="0" i="1" u="none" strike="noStrike" dirty="0">
                          <a:solidFill>
                            <a:srgbClr val="000000"/>
                          </a:solidFill>
                          <a:effectLst/>
                          <a:highlight>
                            <a:srgbClr val="00FFFF"/>
                          </a:highlight>
                          <a:latin typeface="+mn-lt"/>
                        </a:rPr>
                        <a:t>“Many times I would arrive on the ward to find her drinks and magazines out of reach. I wasn't kept fully informed … problems were not caused by a lack of care but by the fact that the staff were rushed off their feet. Every member of staff I met was absolutely lovely but they just had too much to do and not enough time to do it all. Credit to them for doing their very best in a bad situation.”</a:t>
                      </a:r>
                    </a:p>
                  </a:txBody>
                  <a:tcPr marL="6350" marR="6350" marT="6350" anchor="b">
                    <a:lnL>
                      <a:noFill/>
                    </a:lnL>
                    <a:lnR>
                      <a:noFill/>
                    </a:lnR>
                    <a:lnT>
                      <a:noFill/>
                    </a:lnT>
                    <a:lnB>
                      <a:noFill/>
                    </a:lnB>
                    <a:noFill/>
                  </a:tcPr>
                </a:tc>
                <a:extLst>
                  <a:ext uri="{0D108BD9-81ED-4DB2-BD59-A6C34878D82A}">
                    <a16:rowId xmlns:a16="http://schemas.microsoft.com/office/drawing/2014/main" val="1809032913"/>
                  </a:ext>
                </a:extLst>
              </a:tr>
            </a:tbl>
          </a:graphicData>
        </a:graphic>
      </p:graphicFrame>
      <p:graphicFrame>
        <p:nvGraphicFramePr>
          <p:cNvPr id="5" name="Table 4">
            <a:extLst>
              <a:ext uri="{FF2B5EF4-FFF2-40B4-BE49-F238E27FC236}">
                <a16:creationId xmlns:a16="http://schemas.microsoft.com/office/drawing/2014/main" id="{7C55F57E-BF8C-50B0-1135-A1863BEF9D29}"/>
              </a:ext>
            </a:extLst>
          </p:cNvPr>
          <p:cNvGraphicFramePr>
            <a:graphicFrameLocks noGrp="1"/>
          </p:cNvGraphicFramePr>
          <p:nvPr/>
        </p:nvGraphicFramePr>
        <p:xfrm>
          <a:off x="6949439" y="4010226"/>
          <a:ext cx="4902422" cy="2612390"/>
        </p:xfrm>
        <a:graphic>
          <a:graphicData uri="http://schemas.openxmlformats.org/drawingml/2006/table">
            <a:tbl>
              <a:tblPr/>
              <a:tblGrid>
                <a:gridCol w="4902422">
                  <a:extLst>
                    <a:ext uri="{9D8B030D-6E8A-4147-A177-3AD203B41FA5}">
                      <a16:colId xmlns:a16="http://schemas.microsoft.com/office/drawing/2014/main" val="3954302253"/>
                    </a:ext>
                  </a:extLst>
                </a:gridCol>
              </a:tblGrid>
              <a:tr h="421566">
                <a:tc>
                  <a:txBody>
                    <a:bodyPr/>
                    <a:lstStyle/>
                    <a:p>
                      <a:pPr algn="l" fontAlgn="b"/>
                      <a:r>
                        <a:rPr lang="en-GB" sz="2400" b="0" i="1" u="none" strike="noStrike" dirty="0">
                          <a:solidFill>
                            <a:srgbClr val="000000"/>
                          </a:solidFill>
                          <a:effectLst/>
                          <a:highlight>
                            <a:srgbClr val="FF00FF"/>
                          </a:highlight>
                          <a:latin typeface="+mn-lt"/>
                        </a:rPr>
                        <a:t>“Admiral nurse…offered support to me and always available when needed. Doctor not very approachable, one doctor asked me not to call again…Dementia team amazing, goodness knows what I would have done without them.”</a:t>
                      </a:r>
                    </a:p>
                  </a:txBody>
                  <a:tcPr marL="6350" marR="6350" marT="6350" anchor="b">
                    <a:lnL>
                      <a:noFill/>
                    </a:lnL>
                    <a:lnR>
                      <a:noFill/>
                    </a:lnR>
                    <a:lnT>
                      <a:noFill/>
                    </a:lnT>
                    <a:lnB>
                      <a:noFill/>
                    </a:lnB>
                    <a:noFill/>
                  </a:tcPr>
                </a:tc>
                <a:extLst>
                  <a:ext uri="{0D108BD9-81ED-4DB2-BD59-A6C34878D82A}">
                    <a16:rowId xmlns:a16="http://schemas.microsoft.com/office/drawing/2014/main" val="2361995350"/>
                  </a:ext>
                </a:extLst>
              </a:tr>
            </a:tbl>
          </a:graphicData>
        </a:graphic>
      </p:graphicFrame>
      <p:graphicFrame>
        <p:nvGraphicFramePr>
          <p:cNvPr id="6" name="Table 5">
            <a:extLst>
              <a:ext uri="{FF2B5EF4-FFF2-40B4-BE49-F238E27FC236}">
                <a16:creationId xmlns:a16="http://schemas.microsoft.com/office/drawing/2014/main" id="{29CE630F-1AE9-998B-4606-8E91E54E7BC4}"/>
              </a:ext>
            </a:extLst>
          </p:cNvPr>
          <p:cNvGraphicFramePr>
            <a:graphicFrameLocks noGrp="1"/>
          </p:cNvGraphicFramePr>
          <p:nvPr/>
        </p:nvGraphicFramePr>
        <p:xfrm>
          <a:off x="306924" y="2073673"/>
          <a:ext cx="5686102" cy="1149350"/>
        </p:xfrm>
        <a:graphic>
          <a:graphicData uri="http://schemas.openxmlformats.org/drawingml/2006/table">
            <a:tbl>
              <a:tblPr/>
              <a:tblGrid>
                <a:gridCol w="5686102">
                  <a:extLst>
                    <a:ext uri="{9D8B030D-6E8A-4147-A177-3AD203B41FA5}">
                      <a16:colId xmlns:a16="http://schemas.microsoft.com/office/drawing/2014/main" val="1469706275"/>
                    </a:ext>
                  </a:extLst>
                </a:gridCol>
              </a:tblGrid>
              <a:tr h="180975">
                <a:tc>
                  <a:txBody>
                    <a:bodyPr/>
                    <a:lstStyle/>
                    <a:p>
                      <a:pPr algn="l" fontAlgn="b"/>
                      <a:r>
                        <a:rPr lang="en-GB" sz="2400" b="0" i="1" u="none" strike="noStrike" dirty="0">
                          <a:solidFill>
                            <a:srgbClr val="000000"/>
                          </a:solidFill>
                          <a:effectLst/>
                          <a:highlight>
                            <a:srgbClr val="00FFFF"/>
                          </a:highlight>
                          <a:latin typeface="+mn-lt"/>
                        </a:rPr>
                        <a:t>Definitely not enough staff on ward. Discharged as they wanted her home, back in after 4 days on doctors’ advice</a:t>
                      </a:r>
                    </a:p>
                  </a:txBody>
                  <a:tcPr marL="6350" marR="6350" marT="6350" anchor="b">
                    <a:lnL>
                      <a:noFill/>
                    </a:lnL>
                    <a:lnR>
                      <a:noFill/>
                    </a:lnR>
                    <a:lnT>
                      <a:noFill/>
                    </a:lnT>
                    <a:lnB>
                      <a:noFill/>
                    </a:lnB>
                    <a:noFill/>
                  </a:tcPr>
                </a:tc>
                <a:extLst>
                  <a:ext uri="{0D108BD9-81ED-4DB2-BD59-A6C34878D82A}">
                    <a16:rowId xmlns:a16="http://schemas.microsoft.com/office/drawing/2014/main" val="1863571264"/>
                  </a:ext>
                </a:extLst>
              </a:tr>
            </a:tbl>
          </a:graphicData>
        </a:graphic>
      </p:graphicFrame>
      <p:graphicFrame>
        <p:nvGraphicFramePr>
          <p:cNvPr id="7" name="Table 6">
            <a:extLst>
              <a:ext uri="{FF2B5EF4-FFF2-40B4-BE49-F238E27FC236}">
                <a16:creationId xmlns:a16="http://schemas.microsoft.com/office/drawing/2014/main" id="{275BD7C3-D0BB-6219-B106-3AFA8797A54F}"/>
              </a:ext>
            </a:extLst>
          </p:cNvPr>
          <p:cNvGraphicFramePr>
            <a:graphicFrameLocks noGrp="1"/>
          </p:cNvGraphicFramePr>
          <p:nvPr/>
        </p:nvGraphicFramePr>
        <p:xfrm>
          <a:off x="6949439" y="2243299"/>
          <a:ext cx="4902422" cy="1515110"/>
        </p:xfrm>
        <a:graphic>
          <a:graphicData uri="http://schemas.openxmlformats.org/drawingml/2006/table">
            <a:tbl>
              <a:tblPr/>
              <a:tblGrid>
                <a:gridCol w="4902422">
                  <a:extLst>
                    <a:ext uri="{9D8B030D-6E8A-4147-A177-3AD203B41FA5}">
                      <a16:colId xmlns:a16="http://schemas.microsoft.com/office/drawing/2014/main" val="3046118960"/>
                    </a:ext>
                  </a:extLst>
                </a:gridCol>
              </a:tblGrid>
              <a:tr h="361950">
                <a:tc>
                  <a:txBody>
                    <a:bodyPr/>
                    <a:lstStyle/>
                    <a:p>
                      <a:pPr algn="l" fontAlgn="b"/>
                      <a:r>
                        <a:rPr lang="en-GB" sz="2400" b="0" i="1" u="none" strike="noStrike" dirty="0">
                          <a:solidFill>
                            <a:srgbClr val="000000"/>
                          </a:solidFill>
                          <a:effectLst/>
                          <a:highlight>
                            <a:srgbClr val="FF00FF"/>
                          </a:highlight>
                          <a:latin typeface="+mn-lt"/>
                        </a:rPr>
                        <a:t>“Dementia care team were outstanding in their support and in keeping me very well informed at all stages.”</a:t>
                      </a:r>
                    </a:p>
                  </a:txBody>
                  <a:tcPr marL="6350" marR="6350" marT="6350" anchor="b">
                    <a:lnL>
                      <a:noFill/>
                    </a:lnL>
                    <a:lnR>
                      <a:noFill/>
                    </a:lnR>
                    <a:lnT>
                      <a:noFill/>
                    </a:lnT>
                    <a:lnB>
                      <a:noFill/>
                    </a:lnB>
                    <a:noFill/>
                  </a:tcPr>
                </a:tc>
                <a:extLst>
                  <a:ext uri="{0D108BD9-81ED-4DB2-BD59-A6C34878D82A}">
                    <a16:rowId xmlns:a16="http://schemas.microsoft.com/office/drawing/2014/main" val="3847679576"/>
                  </a:ext>
                </a:extLst>
              </a:tr>
            </a:tbl>
          </a:graphicData>
        </a:graphic>
      </p:graphicFrame>
    </p:spTree>
    <p:extLst>
      <p:ext uri="{BB962C8B-B14F-4D97-AF65-F5344CB8AC3E}">
        <p14:creationId xmlns:p14="http://schemas.microsoft.com/office/powerpoint/2010/main" val="577118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AF225-D8AE-1C13-25BF-4C78A8F4C3C4}"/>
              </a:ext>
            </a:extLst>
          </p:cNvPr>
          <p:cNvSpPr>
            <a:spLocks noGrp="1"/>
          </p:cNvSpPr>
          <p:nvPr>
            <p:ph type="title"/>
          </p:nvPr>
        </p:nvSpPr>
        <p:spPr/>
        <p:txBody>
          <a:bodyPr/>
          <a:lstStyle/>
          <a:p>
            <a:r>
              <a:rPr lang="en-GB">
                <a:latin typeface="Montserrat"/>
              </a:rPr>
              <a:t>Patient feedback survey</a:t>
            </a:r>
          </a:p>
        </p:txBody>
      </p:sp>
      <p:sp>
        <p:nvSpPr>
          <p:cNvPr id="3" name="Content Placeholder 2">
            <a:extLst>
              <a:ext uri="{FF2B5EF4-FFF2-40B4-BE49-F238E27FC236}">
                <a16:creationId xmlns:a16="http://schemas.microsoft.com/office/drawing/2014/main" id="{7AB59BD5-BB76-38F1-2173-0FB8804C3ADE}"/>
              </a:ext>
            </a:extLst>
          </p:cNvPr>
          <p:cNvSpPr>
            <a:spLocks noGrp="1"/>
          </p:cNvSpPr>
          <p:nvPr>
            <p:ph idx="1"/>
          </p:nvPr>
        </p:nvSpPr>
        <p:spPr>
          <a:xfrm>
            <a:off x="749603" y="1690688"/>
            <a:ext cx="10515600" cy="4351338"/>
          </a:xfrm>
        </p:spPr>
        <p:txBody>
          <a:bodyPr>
            <a:normAutofit/>
          </a:bodyPr>
          <a:lstStyle/>
          <a:p>
            <a:r>
              <a:rPr lang="en-GB" sz="2400" dirty="0">
                <a:latin typeface="Montserrat" panose="00000500000000000000" pitchFamily="2" charset="0"/>
              </a:rPr>
              <a:t>Previously requested from the project by hospital leads and specified for Round 5 of audit</a:t>
            </a:r>
          </a:p>
          <a:p>
            <a:r>
              <a:rPr lang="en-GB" sz="2400" dirty="0">
                <a:latin typeface="Montserrat" panose="00000500000000000000" pitchFamily="2" charset="0"/>
              </a:rPr>
              <a:t>In 2019 and over the pilot period, NAD conducted some surveys and interviews with hospitals with experience of collecting feedback directly from people living with dementia admitted to hospital</a:t>
            </a:r>
          </a:p>
          <a:p>
            <a:r>
              <a:rPr lang="en-GB" sz="2400" dirty="0">
                <a:latin typeface="Montserrat" panose="00000500000000000000" pitchFamily="2" charset="0"/>
              </a:rPr>
              <a:t>These were often time-limited projects and not across the hospital</a:t>
            </a:r>
          </a:p>
          <a:p>
            <a:r>
              <a:rPr lang="en-GB" sz="2400" dirty="0">
                <a:latin typeface="Montserrat" panose="00000500000000000000" pitchFamily="2" charset="0"/>
              </a:rPr>
              <a:t>Feedback had been used to measure and enhance quality improvement activities</a:t>
            </a:r>
          </a:p>
        </p:txBody>
      </p:sp>
      <p:sp>
        <p:nvSpPr>
          <p:cNvPr id="4" name="TextBox 3">
            <a:extLst>
              <a:ext uri="{FF2B5EF4-FFF2-40B4-BE49-F238E27FC236}">
                <a16:creationId xmlns:a16="http://schemas.microsoft.com/office/drawing/2014/main" id="{D0582511-BBB0-3918-071C-D9839D1128D8}"/>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2.00</a:t>
            </a:r>
          </a:p>
        </p:txBody>
      </p:sp>
    </p:spTree>
    <p:extLst>
      <p:ext uri="{BB962C8B-B14F-4D97-AF65-F5344CB8AC3E}">
        <p14:creationId xmlns:p14="http://schemas.microsoft.com/office/powerpoint/2010/main" val="327534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FC28D-806C-69C0-33C0-D0C6020430D7}"/>
              </a:ext>
            </a:extLst>
          </p:cNvPr>
          <p:cNvSpPr>
            <a:spLocks noGrp="1"/>
          </p:cNvSpPr>
          <p:nvPr>
            <p:ph type="title"/>
          </p:nvPr>
        </p:nvSpPr>
        <p:spPr/>
        <p:txBody>
          <a:bodyPr/>
          <a:lstStyle/>
          <a:p>
            <a:r>
              <a:rPr lang="en-GB">
                <a:solidFill>
                  <a:schemeClr val="accent5">
                    <a:lumMod val="50000"/>
                  </a:schemeClr>
                </a:solidFill>
                <a:latin typeface="Montserrat" panose="00000500000000000000" pitchFamily="2" charset="0"/>
              </a:rPr>
              <a:t>H</a:t>
            </a:r>
            <a:r>
              <a:rPr lang="en-GB">
                <a:latin typeface="Montserrat" panose="00000500000000000000" pitchFamily="2" charset="0"/>
              </a:rPr>
              <a:t>ousekeeping	</a:t>
            </a:r>
          </a:p>
        </p:txBody>
      </p:sp>
      <p:sp>
        <p:nvSpPr>
          <p:cNvPr id="4" name="Content Placeholder 2">
            <a:extLst>
              <a:ext uri="{FF2B5EF4-FFF2-40B4-BE49-F238E27FC236}">
                <a16:creationId xmlns:a16="http://schemas.microsoft.com/office/drawing/2014/main" id="{75C7748C-D72F-BB17-B125-BAD75B308E11}"/>
              </a:ext>
            </a:extLst>
          </p:cNvPr>
          <p:cNvSpPr>
            <a:spLocks noGrp="1"/>
          </p:cNvSpPr>
          <p:nvPr>
            <p:ph idx="1"/>
          </p:nvPr>
        </p:nvSpPr>
        <p:spPr>
          <a:xfrm>
            <a:off x="750013" y="1690688"/>
            <a:ext cx="10911156" cy="4607370"/>
          </a:xfrm>
        </p:spPr>
        <p:txBody>
          <a:bodyPr vert="horz" lIns="91440" tIns="45720" rIns="91440" bIns="45720" rtlCol="0" anchor="t">
            <a:normAutofit/>
          </a:bodyPr>
          <a:lstStyle/>
          <a:p>
            <a:endParaRPr lang="en-GB" b="0" i="0" dirty="0">
              <a:solidFill>
                <a:srgbClr val="000000"/>
              </a:solidFill>
              <a:effectLst/>
              <a:latin typeface="Montserrat" panose="00000500000000000000" pitchFamily="2" charset="0"/>
            </a:endParaRPr>
          </a:p>
          <a:p>
            <a:r>
              <a:rPr lang="en-GB" b="0" i="0" dirty="0">
                <a:solidFill>
                  <a:srgbClr val="000000"/>
                </a:solidFill>
                <a:effectLst/>
                <a:latin typeface="Montserrat" panose="00000500000000000000" pitchFamily="2" charset="0"/>
              </a:rPr>
              <a:t>The </a:t>
            </a:r>
            <a:r>
              <a:rPr lang="en-GB" b="0" i="0" dirty="0" err="1">
                <a:solidFill>
                  <a:srgbClr val="000000"/>
                </a:solidFill>
                <a:effectLst/>
                <a:latin typeface="Montserrat" panose="00000500000000000000" pitchFamily="2" charset="0"/>
              </a:rPr>
              <a:t>Wifi</a:t>
            </a:r>
            <a:r>
              <a:rPr lang="en-GB" b="0" i="0" dirty="0">
                <a:solidFill>
                  <a:srgbClr val="000000"/>
                </a:solidFill>
                <a:effectLst/>
                <a:latin typeface="Montserrat" panose="00000500000000000000" pitchFamily="2" charset="0"/>
              </a:rPr>
              <a:t> code is on your table</a:t>
            </a:r>
          </a:p>
          <a:p>
            <a:r>
              <a:rPr lang="en-GB" b="0" i="0" dirty="0">
                <a:solidFill>
                  <a:srgbClr val="000000"/>
                </a:solidFill>
                <a:effectLst/>
                <a:latin typeface="Montserrat" panose="00000500000000000000" pitchFamily="2" charset="0"/>
              </a:rPr>
              <a:t>Toilets located on ground and first floors</a:t>
            </a:r>
          </a:p>
          <a:p>
            <a:r>
              <a:rPr lang="en-US" b="0" i="0" dirty="0">
                <a:solidFill>
                  <a:srgbClr val="066D8F"/>
                </a:solidFill>
                <a:effectLst/>
                <a:latin typeface="Montserrat" panose="00000500000000000000" pitchFamily="2" charset="0"/>
                <a:cs typeface="Calibri"/>
              </a:rPr>
              <a:t>There is no fire alarm practice planned </a:t>
            </a:r>
          </a:p>
          <a:p>
            <a:endParaRPr lang="en-US" b="0" i="0" dirty="0">
              <a:solidFill>
                <a:srgbClr val="000000"/>
              </a:solidFill>
              <a:effectLst/>
              <a:latin typeface="Montserrat" panose="00000500000000000000" pitchFamily="2" charset="0"/>
            </a:endParaRPr>
          </a:p>
          <a:p>
            <a:r>
              <a:rPr lang="en-US" b="0" i="0" dirty="0">
                <a:solidFill>
                  <a:srgbClr val="000000"/>
                </a:solidFill>
                <a:effectLst/>
                <a:latin typeface="Montserrat" panose="00000500000000000000" pitchFamily="2" charset="0"/>
              </a:rPr>
              <a:t>We will note any questions not answered today and get back to you via email</a:t>
            </a:r>
          </a:p>
          <a:p>
            <a:endParaRPr lang="en-US" b="0" i="0" dirty="0">
              <a:solidFill>
                <a:srgbClr val="000000"/>
              </a:solidFill>
              <a:effectLst/>
              <a:latin typeface="Montserrat" panose="00000500000000000000" pitchFamily="2" charset="0"/>
            </a:endParaRPr>
          </a:p>
          <a:p>
            <a:endParaRPr lang="en-US" b="1" i="0" dirty="0">
              <a:solidFill>
                <a:srgbClr val="066D8F"/>
              </a:solidFill>
              <a:effectLst/>
              <a:latin typeface="Montserrat" panose="00000500000000000000" pitchFamily="2" charset="0"/>
              <a:cs typeface="Calibri"/>
            </a:endParaRPr>
          </a:p>
        </p:txBody>
      </p:sp>
    </p:spTree>
    <p:extLst>
      <p:ext uri="{BB962C8B-B14F-4D97-AF65-F5344CB8AC3E}">
        <p14:creationId xmlns:p14="http://schemas.microsoft.com/office/powerpoint/2010/main" val="9711637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038C-BA66-D76F-9A27-A1D8CF37C083}"/>
              </a:ext>
            </a:extLst>
          </p:cNvPr>
          <p:cNvSpPr>
            <a:spLocks noGrp="1"/>
          </p:cNvSpPr>
          <p:nvPr>
            <p:ph type="title"/>
          </p:nvPr>
        </p:nvSpPr>
        <p:spPr>
          <a:xfrm>
            <a:off x="292768" y="29333"/>
            <a:ext cx="10515600" cy="1325563"/>
          </a:xfrm>
        </p:spPr>
        <p:txBody>
          <a:bodyPr>
            <a:normAutofit/>
          </a:bodyPr>
          <a:lstStyle/>
          <a:p>
            <a:r>
              <a:rPr lang="en-GB" sz="3600">
                <a:latin typeface="Montserrat" panose="00000500000000000000" pitchFamily="2" charset="0"/>
              </a:rPr>
              <a:t>Survey development</a:t>
            </a:r>
          </a:p>
        </p:txBody>
      </p:sp>
      <p:sp>
        <p:nvSpPr>
          <p:cNvPr id="3" name="Content Placeholder 2">
            <a:extLst>
              <a:ext uri="{FF2B5EF4-FFF2-40B4-BE49-F238E27FC236}">
                <a16:creationId xmlns:a16="http://schemas.microsoft.com/office/drawing/2014/main" id="{1164219A-BDA7-31AC-1082-87475D3A4355}"/>
              </a:ext>
            </a:extLst>
          </p:cNvPr>
          <p:cNvSpPr>
            <a:spLocks noGrp="1"/>
          </p:cNvSpPr>
          <p:nvPr>
            <p:ph idx="1"/>
          </p:nvPr>
        </p:nvSpPr>
        <p:spPr>
          <a:xfrm>
            <a:off x="453188" y="1137623"/>
            <a:ext cx="10872537" cy="4582753"/>
          </a:xfrm>
        </p:spPr>
        <p:txBody>
          <a:bodyPr vert="horz" lIns="91440" tIns="45720" rIns="91440" bIns="45720" rtlCol="0" anchor="t">
            <a:noAutofit/>
          </a:bodyPr>
          <a:lstStyle/>
          <a:p>
            <a:pPr algn="l" rtl="0" fontAlgn="base">
              <a:buFont typeface="Arial" panose="020B0604020202020204" pitchFamily="34" charset="0"/>
              <a:buChar char="•"/>
            </a:pPr>
            <a:r>
              <a:rPr lang="en-US" sz="1800" b="0" i="0" u="none" strike="noStrike" dirty="0">
                <a:solidFill>
                  <a:srgbClr val="000000"/>
                </a:solidFill>
                <a:effectLst/>
                <a:latin typeface="Montserrat"/>
              </a:rPr>
              <a:t>We asked people living with dementia about their priorities for good quality hospital care</a:t>
            </a:r>
            <a:r>
              <a:rPr lang="en-US" sz="1800" b="0" i="0" dirty="0">
                <a:solidFill>
                  <a:srgbClr val="000000"/>
                </a:solidFill>
                <a:effectLst/>
                <a:latin typeface="Montserrat"/>
              </a:rPr>
              <a:t>​</a:t>
            </a:r>
          </a:p>
          <a:p>
            <a:pPr algn="l" rtl="0" fontAlgn="base">
              <a:buFont typeface="Arial" panose="020B0604020202020204" pitchFamily="34" charset="0"/>
              <a:buChar char="•"/>
            </a:pPr>
            <a:r>
              <a:rPr lang="en-GB" sz="1800" dirty="0">
                <a:latin typeface="Montserrat"/>
              </a:rPr>
              <a:t>With patient and carer representatives on the NAD Steering Group w</a:t>
            </a:r>
            <a:r>
              <a:rPr lang="en-US" sz="1800" dirty="0">
                <a:solidFill>
                  <a:srgbClr val="000000"/>
                </a:solidFill>
                <a:latin typeface="Montserrat"/>
              </a:rPr>
              <a:t>e</a:t>
            </a:r>
            <a:r>
              <a:rPr lang="en-US" sz="1800" b="0" i="0" u="none" strike="noStrike" dirty="0">
                <a:solidFill>
                  <a:srgbClr val="000000"/>
                </a:solidFill>
                <a:effectLst/>
                <a:latin typeface="Montserrat"/>
              </a:rPr>
              <a:t> developed a short questionnaire </a:t>
            </a:r>
            <a:r>
              <a:rPr lang="en-US" sz="1800" b="0" i="0" dirty="0">
                <a:solidFill>
                  <a:srgbClr val="000000"/>
                </a:solidFill>
                <a:effectLst/>
                <a:latin typeface="Montserrat"/>
              </a:rPr>
              <a:t>​</a:t>
            </a:r>
          </a:p>
          <a:p>
            <a:pPr algn="l" rtl="0" fontAlgn="base">
              <a:buFont typeface="Arial" panose="020B0604020202020204" pitchFamily="34" charset="0"/>
              <a:buChar char="•"/>
            </a:pPr>
            <a:r>
              <a:rPr lang="en-GB" sz="1800" b="0" i="0" u="none" strike="noStrike" dirty="0">
                <a:solidFill>
                  <a:srgbClr val="000000"/>
                </a:solidFill>
                <a:effectLst/>
                <a:latin typeface="Montserrat"/>
              </a:rPr>
              <a:t>The questions cover </a:t>
            </a:r>
            <a:r>
              <a:rPr lang="en-US" sz="1800" b="0" i="0" dirty="0">
                <a:solidFill>
                  <a:srgbClr val="000000"/>
                </a:solidFill>
                <a:effectLst/>
                <a:latin typeface="Montserrat"/>
              </a:rPr>
              <a:t>​</a:t>
            </a:r>
          </a:p>
          <a:p>
            <a:pPr lvl="1" fontAlgn="base"/>
            <a:r>
              <a:rPr lang="en-GB" sz="1800" b="0" i="0" u="none" strike="noStrike" dirty="0">
                <a:solidFill>
                  <a:srgbClr val="066D8F"/>
                </a:solidFill>
                <a:effectLst/>
                <a:latin typeface="Montserrat"/>
              </a:rPr>
              <a:t>Staff understanding dementia</a:t>
            </a:r>
            <a:r>
              <a:rPr lang="en-US" sz="1800" b="0" i="0" dirty="0">
                <a:solidFill>
                  <a:srgbClr val="066D8F"/>
                </a:solidFill>
                <a:effectLst/>
                <a:latin typeface="Montserrat"/>
              </a:rPr>
              <a:t>​</a:t>
            </a:r>
            <a:endParaRPr lang="en-US" sz="1800" b="0" i="0" dirty="0">
              <a:solidFill>
                <a:srgbClr val="000000"/>
              </a:solidFill>
              <a:effectLst/>
              <a:latin typeface="Montserrat"/>
            </a:endParaRPr>
          </a:p>
          <a:p>
            <a:pPr lvl="1" fontAlgn="base"/>
            <a:r>
              <a:rPr lang="en-GB" sz="1800" b="0" i="0" u="none" strike="noStrike" dirty="0">
                <a:solidFill>
                  <a:srgbClr val="066D8F"/>
                </a:solidFill>
                <a:effectLst/>
                <a:latin typeface="Montserrat"/>
              </a:rPr>
              <a:t>Communication</a:t>
            </a:r>
            <a:r>
              <a:rPr lang="en-US" sz="1800" b="0" i="0" dirty="0">
                <a:solidFill>
                  <a:srgbClr val="066D8F"/>
                </a:solidFill>
                <a:effectLst/>
                <a:latin typeface="Montserrat"/>
              </a:rPr>
              <a:t>​</a:t>
            </a:r>
            <a:endParaRPr lang="en-US" sz="1800" b="0" i="0" dirty="0">
              <a:solidFill>
                <a:srgbClr val="000000"/>
              </a:solidFill>
              <a:effectLst/>
              <a:latin typeface="Montserrat"/>
            </a:endParaRPr>
          </a:p>
          <a:p>
            <a:pPr lvl="1" fontAlgn="base"/>
            <a:r>
              <a:rPr lang="en-GB" sz="1800" b="0" i="0" u="none" strike="noStrike" dirty="0">
                <a:solidFill>
                  <a:srgbClr val="066D8F"/>
                </a:solidFill>
                <a:effectLst/>
                <a:latin typeface="Montserrat"/>
              </a:rPr>
              <a:t>Being kept informed</a:t>
            </a:r>
            <a:r>
              <a:rPr lang="en-US" sz="1800" b="0" i="0" dirty="0">
                <a:solidFill>
                  <a:srgbClr val="066D8F"/>
                </a:solidFill>
                <a:effectLst/>
                <a:latin typeface="Montserrat"/>
              </a:rPr>
              <a:t>​</a:t>
            </a:r>
            <a:endParaRPr lang="en-US" sz="1800" b="0" i="0" dirty="0">
              <a:solidFill>
                <a:srgbClr val="000000"/>
              </a:solidFill>
              <a:effectLst/>
              <a:latin typeface="Montserrat"/>
            </a:endParaRPr>
          </a:p>
          <a:p>
            <a:pPr lvl="1" fontAlgn="base"/>
            <a:r>
              <a:rPr lang="en-GB" sz="1800" b="0" i="0" u="none" strike="noStrike" dirty="0">
                <a:solidFill>
                  <a:srgbClr val="066D8F"/>
                </a:solidFill>
                <a:effectLst/>
                <a:latin typeface="Montserrat"/>
              </a:rPr>
              <a:t>Getting help when you needed it</a:t>
            </a:r>
            <a:r>
              <a:rPr lang="en-US" sz="1800" b="0" i="0" dirty="0">
                <a:solidFill>
                  <a:srgbClr val="066D8F"/>
                </a:solidFill>
                <a:effectLst/>
                <a:latin typeface="Montserrat"/>
              </a:rPr>
              <a:t>​</a:t>
            </a:r>
            <a:endParaRPr lang="en-US" sz="1800" b="0" i="0" dirty="0">
              <a:solidFill>
                <a:srgbClr val="000000"/>
              </a:solidFill>
              <a:effectLst/>
              <a:latin typeface="Montserrat"/>
            </a:endParaRPr>
          </a:p>
          <a:p>
            <a:pPr lvl="1" fontAlgn="base"/>
            <a:r>
              <a:rPr lang="en-GB" sz="1800" b="0" i="0" u="none" strike="noStrike" dirty="0">
                <a:solidFill>
                  <a:srgbClr val="066D8F"/>
                </a:solidFill>
                <a:effectLst/>
                <a:latin typeface="Montserrat"/>
              </a:rPr>
              <a:t>Pain relief</a:t>
            </a:r>
            <a:r>
              <a:rPr lang="en-US" sz="1800" b="0" i="0" dirty="0">
                <a:solidFill>
                  <a:srgbClr val="066D8F"/>
                </a:solidFill>
                <a:effectLst/>
                <a:latin typeface="Montserrat"/>
              </a:rPr>
              <a:t>​</a:t>
            </a:r>
            <a:endParaRPr lang="en-US" sz="1800" b="0" i="0" dirty="0">
              <a:solidFill>
                <a:srgbClr val="000000"/>
              </a:solidFill>
              <a:effectLst/>
              <a:latin typeface="Montserrat"/>
            </a:endParaRPr>
          </a:p>
          <a:p>
            <a:pPr lvl="1" fontAlgn="base"/>
            <a:r>
              <a:rPr lang="en-GB" sz="1800" b="0" i="0" u="none" strike="noStrike" dirty="0">
                <a:solidFill>
                  <a:srgbClr val="066D8F"/>
                </a:solidFill>
                <a:effectLst/>
                <a:latin typeface="Montserrat"/>
              </a:rPr>
              <a:t>Being treated with dignity and respect</a:t>
            </a:r>
            <a:r>
              <a:rPr lang="en-US" sz="1800" b="0" i="0" dirty="0">
                <a:solidFill>
                  <a:srgbClr val="066D8F"/>
                </a:solidFill>
                <a:effectLst/>
                <a:latin typeface="Montserrat"/>
              </a:rPr>
              <a:t>​</a:t>
            </a:r>
            <a:endParaRPr lang="en-US" sz="1800" b="0" i="0" dirty="0">
              <a:solidFill>
                <a:srgbClr val="000000"/>
              </a:solidFill>
              <a:effectLst/>
              <a:latin typeface="Montserrat"/>
            </a:endParaRPr>
          </a:p>
          <a:p>
            <a:pPr algn="l" rtl="0" fontAlgn="base">
              <a:buFont typeface="Arial" panose="020B0604020202020204" pitchFamily="34" charset="0"/>
              <a:buChar char="•"/>
            </a:pPr>
            <a:r>
              <a:rPr lang="en-GB" sz="1800" b="0" i="0" u="none" strike="noStrike" dirty="0">
                <a:solidFill>
                  <a:srgbClr val="000000"/>
                </a:solidFill>
                <a:effectLst/>
                <a:latin typeface="Montserrat"/>
              </a:rPr>
              <a:t>Additional questions were added following consultation relating to food and seeing family/visitors</a:t>
            </a:r>
            <a:r>
              <a:rPr lang="en-US" sz="1800" b="0" i="0" dirty="0">
                <a:solidFill>
                  <a:srgbClr val="000000"/>
                </a:solidFill>
                <a:effectLst/>
                <a:latin typeface="Montserrat"/>
              </a:rPr>
              <a:t>​</a:t>
            </a:r>
          </a:p>
          <a:p>
            <a:pPr algn="l" rtl="0" fontAlgn="base">
              <a:buFont typeface="Arial" panose="020B0604020202020204" pitchFamily="34" charset="0"/>
              <a:buChar char="•"/>
            </a:pPr>
            <a:r>
              <a:rPr lang="en-GB" sz="1800" b="0" i="0" u="none" strike="noStrike" dirty="0">
                <a:solidFill>
                  <a:srgbClr val="000000"/>
                </a:solidFill>
                <a:effectLst/>
                <a:latin typeface="Montserrat"/>
              </a:rPr>
              <a:t>Available in plain text and emoji versions, and in other languages</a:t>
            </a:r>
            <a:r>
              <a:rPr lang="en-US" sz="1800" b="0" i="0" dirty="0">
                <a:solidFill>
                  <a:srgbClr val="000000"/>
                </a:solidFill>
                <a:effectLst/>
                <a:latin typeface="Montserrat"/>
              </a:rPr>
              <a:t>​</a:t>
            </a:r>
          </a:p>
          <a:p>
            <a:pPr algn="l" rtl="0" fontAlgn="base">
              <a:buFont typeface="Arial" panose="020B0604020202020204" pitchFamily="34" charset="0"/>
              <a:buChar char="•"/>
            </a:pPr>
            <a:r>
              <a:rPr lang="en-GB" sz="1800" b="0" i="0" u="none" strike="noStrike" dirty="0">
                <a:solidFill>
                  <a:srgbClr val="000000"/>
                </a:solidFill>
                <a:effectLst/>
                <a:latin typeface="Montserrat"/>
              </a:rPr>
              <a:t>Can be used as a questionnaire or a semi structured interview</a:t>
            </a:r>
            <a:r>
              <a:rPr lang="en-US" sz="1800" b="0" i="0" dirty="0">
                <a:solidFill>
                  <a:srgbClr val="000000"/>
                </a:solidFill>
                <a:effectLst/>
                <a:latin typeface="Montserrat"/>
              </a:rPr>
              <a:t>​</a:t>
            </a:r>
          </a:p>
          <a:p>
            <a:pPr algn="l" rtl="0" fontAlgn="base">
              <a:buFont typeface="Arial" panose="020B0604020202020204" pitchFamily="34" charset="0"/>
              <a:buChar char="•"/>
            </a:pPr>
            <a:r>
              <a:rPr lang="en-GB" sz="1800" b="0" i="0" u="none" strike="noStrike" dirty="0">
                <a:solidFill>
                  <a:srgbClr val="000000"/>
                </a:solidFill>
                <a:effectLst/>
                <a:latin typeface="Montserrat"/>
              </a:rPr>
              <a:t>Hospitals were asked to try and collect 3-5 per month/ at least 30 per year – this tool is designed to be ongoing, and available for use independently of audit periods</a:t>
            </a:r>
            <a:endParaRPr lang="en-US" sz="1800" b="0" i="0" dirty="0">
              <a:solidFill>
                <a:srgbClr val="000000"/>
              </a:solidFill>
              <a:effectLst/>
              <a:latin typeface="Montserrat"/>
            </a:endParaRPr>
          </a:p>
          <a:p>
            <a:endParaRPr lang="en-GB" sz="1800">
              <a:latin typeface="Montserrat" panose="00000500000000000000" pitchFamily="2" charset="0"/>
            </a:endParaRPr>
          </a:p>
        </p:txBody>
      </p:sp>
    </p:spTree>
    <p:extLst>
      <p:ext uri="{BB962C8B-B14F-4D97-AF65-F5344CB8AC3E}">
        <p14:creationId xmlns:p14="http://schemas.microsoft.com/office/powerpoint/2010/main" val="1075725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6DFC-9CCA-155F-FD82-CC65C88FA697}"/>
              </a:ext>
            </a:extLst>
          </p:cNvPr>
          <p:cNvSpPr>
            <a:spLocks noGrp="1"/>
          </p:cNvSpPr>
          <p:nvPr>
            <p:ph type="title"/>
          </p:nvPr>
        </p:nvSpPr>
        <p:spPr/>
        <p:txBody>
          <a:bodyPr>
            <a:normAutofit/>
          </a:bodyPr>
          <a:lstStyle/>
          <a:p>
            <a:r>
              <a:rPr lang="en-GB" sz="3600">
                <a:latin typeface="Montserrat" panose="00000500000000000000" pitchFamily="2" charset="0"/>
              </a:rPr>
              <a:t>Returns and Results</a:t>
            </a:r>
          </a:p>
        </p:txBody>
      </p:sp>
      <p:sp>
        <p:nvSpPr>
          <p:cNvPr id="3" name="Content Placeholder 2">
            <a:extLst>
              <a:ext uri="{FF2B5EF4-FFF2-40B4-BE49-F238E27FC236}">
                <a16:creationId xmlns:a16="http://schemas.microsoft.com/office/drawing/2014/main" id="{0313B2BF-B910-878D-E481-A4031980B8F9}"/>
              </a:ext>
            </a:extLst>
          </p:cNvPr>
          <p:cNvSpPr>
            <a:spLocks noGrp="1"/>
          </p:cNvSpPr>
          <p:nvPr>
            <p:ph idx="1"/>
          </p:nvPr>
        </p:nvSpPr>
        <p:spPr/>
        <p:txBody>
          <a:bodyPr vert="horz" lIns="91440" tIns="45720" rIns="91440" bIns="45720" rtlCol="0" anchor="t">
            <a:normAutofit lnSpcReduction="10000"/>
          </a:bodyPr>
          <a:lstStyle/>
          <a:p>
            <a:r>
              <a:rPr lang="en-GB">
                <a:latin typeface="Montserrat"/>
              </a:rPr>
              <a:t>First 6 month period: </a:t>
            </a:r>
            <a:r>
              <a:rPr lang="en-GB">
                <a:solidFill>
                  <a:schemeClr val="tx2">
                    <a:lumMod val="75000"/>
                    <a:lumOff val="25000"/>
                  </a:schemeClr>
                </a:solidFill>
                <a:latin typeface="Montserrat"/>
              </a:rPr>
              <a:t>September 2022- February 2023</a:t>
            </a:r>
          </a:p>
          <a:p>
            <a:r>
              <a:rPr lang="en-GB">
                <a:latin typeface="Montserrat"/>
              </a:rPr>
              <a:t>1602 returns from 120 hospitals (1-57)</a:t>
            </a:r>
          </a:p>
          <a:p>
            <a:r>
              <a:rPr lang="en-GB">
                <a:latin typeface="Montserrat"/>
              </a:rPr>
              <a:t>Second 6 month period: </a:t>
            </a:r>
            <a:r>
              <a:rPr lang="en-GB">
                <a:solidFill>
                  <a:schemeClr val="tx2">
                    <a:lumMod val="75000"/>
                    <a:lumOff val="25000"/>
                  </a:schemeClr>
                </a:solidFill>
                <a:latin typeface="Montserrat"/>
              </a:rPr>
              <a:t>March-October 2023</a:t>
            </a:r>
          </a:p>
          <a:p>
            <a:r>
              <a:rPr lang="en-GB">
                <a:latin typeface="Montserrat"/>
              </a:rPr>
              <a:t>1138 returns from 100 hospitals (1-78)</a:t>
            </a:r>
          </a:p>
          <a:p>
            <a:endParaRPr lang="en-GB">
              <a:latin typeface="Montserrat" panose="00000500000000000000" pitchFamily="2" charset="0"/>
            </a:endParaRPr>
          </a:p>
          <a:p>
            <a:r>
              <a:rPr lang="en-GB">
                <a:latin typeface="Montserrat"/>
              </a:rPr>
              <a:t>In total to date, over </a:t>
            </a:r>
            <a:r>
              <a:rPr lang="en-GB">
                <a:solidFill>
                  <a:schemeClr val="tx2">
                    <a:lumMod val="75000"/>
                    <a:lumOff val="25000"/>
                  </a:schemeClr>
                </a:solidFill>
                <a:latin typeface="Montserrat"/>
              </a:rPr>
              <a:t>3000 </a:t>
            </a:r>
            <a:r>
              <a:rPr lang="en-GB">
                <a:latin typeface="Montserrat"/>
              </a:rPr>
              <a:t>responses (majority feedback from a person with dementia, not a family member)</a:t>
            </a:r>
          </a:p>
          <a:p>
            <a:r>
              <a:rPr lang="en-GB">
                <a:latin typeface="Montserrat"/>
              </a:rPr>
              <a:t>We are aiming to commission evaluation of the psychometric properties of the questionnaire and to publish national results</a:t>
            </a:r>
          </a:p>
        </p:txBody>
      </p:sp>
    </p:spTree>
    <p:extLst>
      <p:ext uri="{BB962C8B-B14F-4D97-AF65-F5344CB8AC3E}">
        <p14:creationId xmlns:p14="http://schemas.microsoft.com/office/powerpoint/2010/main" val="3860361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5D8CA-E105-7673-AF53-6C2C218B4BAC}"/>
              </a:ext>
            </a:extLst>
          </p:cNvPr>
          <p:cNvSpPr>
            <a:spLocks noGrp="1"/>
          </p:cNvSpPr>
          <p:nvPr>
            <p:ph type="title"/>
          </p:nvPr>
        </p:nvSpPr>
        <p:spPr>
          <a:xfrm>
            <a:off x="142460" y="18255"/>
            <a:ext cx="12049539" cy="1325563"/>
          </a:xfrm>
        </p:spPr>
        <p:txBody>
          <a:bodyPr>
            <a:normAutofit/>
          </a:bodyPr>
          <a:lstStyle/>
          <a:p>
            <a:r>
              <a:rPr lang="en-GB" sz="3600">
                <a:latin typeface="Montserrat"/>
              </a:rPr>
              <a:t>Overview – compiled from first 2 periods of data collection</a:t>
            </a:r>
          </a:p>
        </p:txBody>
      </p:sp>
      <p:graphicFrame>
        <p:nvGraphicFramePr>
          <p:cNvPr id="4" name="Chart 3">
            <a:extLst>
              <a:ext uri="{FF2B5EF4-FFF2-40B4-BE49-F238E27FC236}">
                <a16:creationId xmlns:a16="http://schemas.microsoft.com/office/drawing/2014/main" id="{E6005F68-2D91-3AC2-29D4-D72E21862A9A}"/>
              </a:ext>
            </a:extLst>
          </p:cNvPr>
          <p:cNvGraphicFramePr>
            <a:graphicFrameLocks/>
          </p:cNvGraphicFramePr>
          <p:nvPr>
            <p:extLst>
              <p:ext uri="{D42A27DB-BD31-4B8C-83A1-F6EECF244321}">
                <p14:modId xmlns:p14="http://schemas.microsoft.com/office/powerpoint/2010/main" val="3228732901"/>
              </p:ext>
            </p:extLst>
          </p:nvPr>
        </p:nvGraphicFramePr>
        <p:xfrm>
          <a:off x="678944" y="1421886"/>
          <a:ext cx="10968541" cy="50733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17979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935C2C-26DF-1FB6-7EEA-3F084C783572}"/>
              </a:ext>
            </a:extLst>
          </p:cNvPr>
          <p:cNvGraphicFramePr>
            <a:graphicFrameLocks/>
          </p:cNvGraphicFramePr>
          <p:nvPr>
            <p:extLst>
              <p:ext uri="{D42A27DB-BD31-4B8C-83A1-F6EECF244321}">
                <p14:modId xmlns:p14="http://schemas.microsoft.com/office/powerpoint/2010/main" val="2490933086"/>
              </p:ext>
            </p:extLst>
          </p:nvPr>
        </p:nvGraphicFramePr>
        <p:xfrm>
          <a:off x="768626" y="402850"/>
          <a:ext cx="10654748" cy="62815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911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262CCCA-DB21-1984-7C0C-F86866FDB6D0}"/>
              </a:ext>
            </a:extLst>
          </p:cNvPr>
          <p:cNvGraphicFramePr>
            <a:graphicFrameLocks noGrp="1"/>
          </p:cNvGraphicFramePr>
          <p:nvPr>
            <p:ph idx="1"/>
            <p:extLst>
              <p:ext uri="{D42A27DB-BD31-4B8C-83A1-F6EECF244321}">
                <p14:modId xmlns:p14="http://schemas.microsoft.com/office/powerpoint/2010/main" val="1620113245"/>
              </p:ext>
            </p:extLst>
          </p:nvPr>
        </p:nvGraphicFramePr>
        <p:xfrm>
          <a:off x="357809" y="357809"/>
          <a:ext cx="11589026" cy="6241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7079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AB409AD-D441-84E9-E442-AECE66E8C94B}"/>
              </a:ext>
            </a:extLst>
          </p:cNvPr>
          <p:cNvGraphicFramePr>
            <a:graphicFrameLocks/>
          </p:cNvGraphicFramePr>
          <p:nvPr>
            <p:extLst>
              <p:ext uri="{D42A27DB-BD31-4B8C-83A1-F6EECF244321}">
                <p14:modId xmlns:p14="http://schemas.microsoft.com/office/powerpoint/2010/main" val="4073267528"/>
              </p:ext>
            </p:extLst>
          </p:nvPr>
        </p:nvGraphicFramePr>
        <p:xfrm>
          <a:off x="648295" y="869341"/>
          <a:ext cx="11094525" cy="5627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8597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CF1C8-11AB-BF9B-B54C-2EACC261310A}"/>
              </a:ext>
            </a:extLst>
          </p:cNvPr>
          <p:cNvSpPr>
            <a:spLocks noGrp="1"/>
          </p:cNvSpPr>
          <p:nvPr>
            <p:ph type="title"/>
          </p:nvPr>
        </p:nvSpPr>
        <p:spPr/>
        <p:txBody>
          <a:bodyPr>
            <a:normAutofit/>
          </a:bodyPr>
          <a:lstStyle/>
          <a:p>
            <a:r>
              <a:rPr lang="en-GB" sz="2000" dirty="0">
                <a:latin typeface="Montserrat" panose="00000500000000000000" pitchFamily="2" charset="0"/>
              </a:rPr>
              <a:t>Example Comments:</a:t>
            </a:r>
          </a:p>
        </p:txBody>
      </p:sp>
      <p:graphicFrame>
        <p:nvGraphicFramePr>
          <p:cNvPr id="4" name="Content Placeholder 3">
            <a:extLst>
              <a:ext uri="{FF2B5EF4-FFF2-40B4-BE49-F238E27FC236}">
                <a16:creationId xmlns:a16="http://schemas.microsoft.com/office/drawing/2014/main" id="{6C46E926-058E-7185-2BC4-5C43C89FA032}"/>
              </a:ext>
            </a:extLst>
          </p:cNvPr>
          <p:cNvGraphicFramePr>
            <a:graphicFrameLocks noGrp="1"/>
          </p:cNvGraphicFramePr>
          <p:nvPr>
            <p:ph idx="1"/>
          </p:nvPr>
        </p:nvGraphicFramePr>
        <p:xfrm>
          <a:off x="1484499" y="1941342"/>
          <a:ext cx="2959100" cy="1149350"/>
        </p:xfrm>
        <a:graphic>
          <a:graphicData uri="http://schemas.openxmlformats.org/drawingml/2006/table">
            <a:tbl>
              <a:tblPr/>
              <a:tblGrid>
                <a:gridCol w="2959100">
                  <a:extLst>
                    <a:ext uri="{9D8B030D-6E8A-4147-A177-3AD203B41FA5}">
                      <a16:colId xmlns:a16="http://schemas.microsoft.com/office/drawing/2014/main" val="4003499479"/>
                    </a:ext>
                  </a:extLst>
                </a:gridCol>
              </a:tblGrid>
              <a:tr h="989528">
                <a:tc>
                  <a:txBody>
                    <a:bodyPr/>
                    <a:lstStyle/>
                    <a:p>
                      <a:pPr algn="l" fontAlgn="b"/>
                      <a:r>
                        <a:rPr lang="en-GB" sz="2000" b="0" i="0" u="none" strike="noStrike" dirty="0">
                          <a:solidFill>
                            <a:srgbClr val="000000"/>
                          </a:solidFill>
                          <a:effectLst/>
                          <a:latin typeface="+mj-lt"/>
                        </a:rPr>
                        <a:t> “</a:t>
                      </a:r>
                      <a:r>
                        <a:rPr lang="en-GB" sz="2400" b="0" i="1" u="none" strike="noStrike" dirty="0">
                          <a:solidFill>
                            <a:srgbClr val="000000"/>
                          </a:solidFill>
                          <a:effectLst/>
                          <a:latin typeface="+mj-lt"/>
                        </a:rPr>
                        <a:t>They would sit with me when I got upset when my wife was not there.”</a:t>
                      </a:r>
                    </a:p>
                  </a:txBody>
                  <a:tcPr marL="6350" marR="6350" marT="6350" anchor="b">
                    <a:lnL>
                      <a:noFill/>
                    </a:lnL>
                    <a:lnR>
                      <a:noFill/>
                    </a:lnR>
                    <a:lnT>
                      <a:noFill/>
                    </a:lnT>
                    <a:lnB>
                      <a:noFill/>
                    </a:lnB>
                    <a:solidFill>
                      <a:srgbClr val="FFFF00"/>
                    </a:solidFill>
                  </a:tcPr>
                </a:tc>
                <a:extLst>
                  <a:ext uri="{0D108BD9-81ED-4DB2-BD59-A6C34878D82A}">
                    <a16:rowId xmlns:a16="http://schemas.microsoft.com/office/drawing/2014/main" val="973385992"/>
                  </a:ext>
                </a:extLst>
              </a:tr>
            </a:tbl>
          </a:graphicData>
        </a:graphic>
      </p:graphicFrame>
      <p:graphicFrame>
        <p:nvGraphicFramePr>
          <p:cNvPr id="5" name="Table 4">
            <a:extLst>
              <a:ext uri="{FF2B5EF4-FFF2-40B4-BE49-F238E27FC236}">
                <a16:creationId xmlns:a16="http://schemas.microsoft.com/office/drawing/2014/main" id="{22AAB25B-97D7-1CDB-4FFC-D1F5FF569C0A}"/>
              </a:ext>
            </a:extLst>
          </p:cNvPr>
          <p:cNvGraphicFramePr>
            <a:graphicFrameLocks noGrp="1"/>
          </p:cNvGraphicFramePr>
          <p:nvPr/>
        </p:nvGraphicFramePr>
        <p:xfrm>
          <a:off x="4934502" y="3077756"/>
          <a:ext cx="2959100" cy="1880870"/>
        </p:xfrm>
        <a:graphic>
          <a:graphicData uri="http://schemas.openxmlformats.org/drawingml/2006/table">
            <a:tbl>
              <a:tblPr/>
              <a:tblGrid>
                <a:gridCol w="2959100">
                  <a:extLst>
                    <a:ext uri="{9D8B030D-6E8A-4147-A177-3AD203B41FA5}">
                      <a16:colId xmlns:a16="http://schemas.microsoft.com/office/drawing/2014/main" val="75824185"/>
                    </a:ext>
                  </a:extLst>
                </a:gridCol>
              </a:tblGrid>
              <a:tr h="571500">
                <a:tc>
                  <a:txBody>
                    <a:bodyPr/>
                    <a:lstStyle/>
                    <a:p>
                      <a:pPr algn="l" fontAlgn="b"/>
                      <a:r>
                        <a:rPr lang="en-GB" sz="2400" b="0" i="1" u="none" strike="noStrike" dirty="0">
                          <a:solidFill>
                            <a:srgbClr val="000000"/>
                          </a:solidFill>
                          <a:effectLst/>
                          <a:latin typeface="+mj-lt"/>
                        </a:rPr>
                        <a:t>“I felt safe and cared for even when I first arrived on the different wards. It was much better than my last stay.”</a:t>
                      </a:r>
                    </a:p>
                  </a:txBody>
                  <a:tcPr marL="6350" marR="6350" marT="6350" anchor="b">
                    <a:lnL>
                      <a:noFill/>
                    </a:lnL>
                    <a:lnR>
                      <a:noFill/>
                    </a:lnR>
                    <a:lnT>
                      <a:noFill/>
                    </a:lnT>
                    <a:lnB>
                      <a:noFill/>
                    </a:lnB>
                    <a:solidFill>
                      <a:srgbClr val="FFFF00"/>
                    </a:solidFill>
                  </a:tcPr>
                </a:tc>
                <a:extLst>
                  <a:ext uri="{0D108BD9-81ED-4DB2-BD59-A6C34878D82A}">
                    <a16:rowId xmlns:a16="http://schemas.microsoft.com/office/drawing/2014/main" val="1211280701"/>
                  </a:ext>
                </a:extLst>
              </a:tr>
            </a:tbl>
          </a:graphicData>
        </a:graphic>
      </p:graphicFrame>
      <p:graphicFrame>
        <p:nvGraphicFramePr>
          <p:cNvPr id="6" name="Table 5">
            <a:extLst>
              <a:ext uri="{FF2B5EF4-FFF2-40B4-BE49-F238E27FC236}">
                <a16:creationId xmlns:a16="http://schemas.microsoft.com/office/drawing/2014/main" id="{CFE73141-5079-5F8E-EBC8-CCAE9E65DA77}"/>
              </a:ext>
            </a:extLst>
          </p:cNvPr>
          <p:cNvGraphicFramePr>
            <a:graphicFrameLocks noGrp="1"/>
          </p:cNvGraphicFramePr>
          <p:nvPr/>
        </p:nvGraphicFramePr>
        <p:xfrm>
          <a:off x="8048997" y="1564482"/>
          <a:ext cx="3563108" cy="1515110"/>
        </p:xfrm>
        <a:graphic>
          <a:graphicData uri="http://schemas.openxmlformats.org/drawingml/2006/table">
            <a:tbl>
              <a:tblPr/>
              <a:tblGrid>
                <a:gridCol w="3563108">
                  <a:extLst>
                    <a:ext uri="{9D8B030D-6E8A-4147-A177-3AD203B41FA5}">
                      <a16:colId xmlns:a16="http://schemas.microsoft.com/office/drawing/2014/main" val="2586282780"/>
                    </a:ext>
                  </a:extLst>
                </a:gridCol>
              </a:tblGrid>
              <a:tr h="435324">
                <a:tc>
                  <a:txBody>
                    <a:bodyPr/>
                    <a:lstStyle/>
                    <a:p>
                      <a:pPr algn="l" fontAlgn="b"/>
                      <a:r>
                        <a:rPr lang="en-GB" sz="2400" b="0" i="1" u="none" strike="noStrike" dirty="0">
                          <a:solidFill>
                            <a:srgbClr val="000000"/>
                          </a:solidFill>
                          <a:effectLst/>
                          <a:latin typeface="+mj-lt"/>
                        </a:rPr>
                        <a:t>“You can sense the system is breaking like the media says but on the whole staff are trying.”</a:t>
                      </a:r>
                    </a:p>
                  </a:txBody>
                  <a:tcPr marL="6350" marR="6350" marT="6350" anchor="b">
                    <a:lnL>
                      <a:noFill/>
                    </a:lnL>
                    <a:lnR>
                      <a:noFill/>
                    </a:lnR>
                    <a:lnT>
                      <a:noFill/>
                    </a:lnT>
                    <a:lnB>
                      <a:noFill/>
                    </a:lnB>
                    <a:solidFill>
                      <a:srgbClr val="FFFF00"/>
                    </a:solidFill>
                  </a:tcPr>
                </a:tc>
                <a:extLst>
                  <a:ext uri="{0D108BD9-81ED-4DB2-BD59-A6C34878D82A}">
                    <a16:rowId xmlns:a16="http://schemas.microsoft.com/office/drawing/2014/main" val="1513609875"/>
                  </a:ext>
                </a:extLst>
              </a:tr>
            </a:tbl>
          </a:graphicData>
        </a:graphic>
      </p:graphicFrame>
      <p:graphicFrame>
        <p:nvGraphicFramePr>
          <p:cNvPr id="7" name="Table 6">
            <a:extLst>
              <a:ext uri="{FF2B5EF4-FFF2-40B4-BE49-F238E27FC236}">
                <a16:creationId xmlns:a16="http://schemas.microsoft.com/office/drawing/2014/main" id="{4FD48C36-4704-77CA-0988-3C49FB75BA09}"/>
              </a:ext>
            </a:extLst>
          </p:cNvPr>
          <p:cNvGraphicFramePr>
            <a:graphicFrameLocks noGrp="1"/>
          </p:cNvGraphicFramePr>
          <p:nvPr/>
        </p:nvGraphicFramePr>
        <p:xfrm>
          <a:off x="838200" y="3713391"/>
          <a:ext cx="3445042" cy="1880870"/>
        </p:xfrm>
        <a:graphic>
          <a:graphicData uri="http://schemas.openxmlformats.org/drawingml/2006/table">
            <a:tbl>
              <a:tblPr/>
              <a:tblGrid>
                <a:gridCol w="3445042">
                  <a:extLst>
                    <a:ext uri="{9D8B030D-6E8A-4147-A177-3AD203B41FA5}">
                      <a16:colId xmlns:a16="http://schemas.microsoft.com/office/drawing/2014/main" val="3111276461"/>
                    </a:ext>
                  </a:extLst>
                </a:gridCol>
              </a:tblGrid>
              <a:tr h="573115">
                <a:tc>
                  <a:txBody>
                    <a:bodyPr/>
                    <a:lstStyle/>
                    <a:p>
                      <a:pPr algn="l" fontAlgn="b"/>
                      <a:r>
                        <a:rPr lang="en-GB" sz="2400" b="0" i="1" u="none" strike="noStrike" dirty="0">
                          <a:solidFill>
                            <a:srgbClr val="000000"/>
                          </a:solidFill>
                          <a:effectLst/>
                          <a:latin typeface="+mj-lt"/>
                        </a:rPr>
                        <a:t>“Very good but staff are so busy that you have to wait for care when you need it and sometimes they might not get to you in time</a:t>
                      </a:r>
                      <a:r>
                        <a:rPr lang="en-GB" sz="2000" b="0" i="0" u="none" strike="noStrike" dirty="0">
                          <a:solidFill>
                            <a:srgbClr val="000000"/>
                          </a:solidFill>
                          <a:effectLst/>
                          <a:latin typeface="+mj-lt"/>
                        </a:rPr>
                        <a:t>.”</a:t>
                      </a:r>
                    </a:p>
                  </a:txBody>
                  <a:tcPr marL="6350" marR="6350" marT="6350" anchor="b">
                    <a:lnL>
                      <a:noFill/>
                    </a:lnL>
                    <a:lnR>
                      <a:noFill/>
                    </a:lnR>
                    <a:lnT>
                      <a:noFill/>
                    </a:lnT>
                    <a:lnB>
                      <a:noFill/>
                    </a:lnB>
                    <a:solidFill>
                      <a:srgbClr val="FFFF00"/>
                    </a:solidFill>
                  </a:tcPr>
                </a:tc>
                <a:extLst>
                  <a:ext uri="{0D108BD9-81ED-4DB2-BD59-A6C34878D82A}">
                    <a16:rowId xmlns:a16="http://schemas.microsoft.com/office/drawing/2014/main" val="1556586363"/>
                  </a:ext>
                </a:extLst>
              </a:tr>
            </a:tbl>
          </a:graphicData>
        </a:graphic>
      </p:graphicFrame>
      <p:graphicFrame>
        <p:nvGraphicFramePr>
          <p:cNvPr id="8" name="Table 7">
            <a:extLst>
              <a:ext uri="{FF2B5EF4-FFF2-40B4-BE49-F238E27FC236}">
                <a16:creationId xmlns:a16="http://schemas.microsoft.com/office/drawing/2014/main" id="{A3163335-E19B-ED02-D1C3-C0005D0151E3}"/>
              </a:ext>
            </a:extLst>
          </p:cNvPr>
          <p:cNvGraphicFramePr>
            <a:graphicFrameLocks noGrp="1"/>
          </p:cNvGraphicFramePr>
          <p:nvPr/>
        </p:nvGraphicFramePr>
        <p:xfrm>
          <a:off x="5234903" y="5309712"/>
          <a:ext cx="3563108" cy="852764"/>
        </p:xfrm>
        <a:graphic>
          <a:graphicData uri="http://schemas.openxmlformats.org/drawingml/2006/table">
            <a:tbl>
              <a:tblPr/>
              <a:tblGrid>
                <a:gridCol w="3563108">
                  <a:extLst>
                    <a:ext uri="{9D8B030D-6E8A-4147-A177-3AD203B41FA5}">
                      <a16:colId xmlns:a16="http://schemas.microsoft.com/office/drawing/2014/main" val="65603720"/>
                    </a:ext>
                  </a:extLst>
                </a:gridCol>
              </a:tblGrid>
              <a:tr h="852764">
                <a:tc>
                  <a:txBody>
                    <a:bodyPr/>
                    <a:lstStyle/>
                    <a:p>
                      <a:pPr algn="l" fontAlgn="b"/>
                      <a:r>
                        <a:rPr lang="en-GB" sz="2400" b="0" i="1" u="none" strike="noStrike" dirty="0">
                          <a:solidFill>
                            <a:srgbClr val="000000"/>
                          </a:solidFill>
                          <a:effectLst/>
                          <a:latin typeface="+mj-lt"/>
                        </a:rPr>
                        <a:t>“Staff have been so kind.”</a:t>
                      </a:r>
                    </a:p>
                    <a:p>
                      <a:pPr algn="l" fontAlgn="b"/>
                      <a:endParaRPr lang="en-GB" sz="2000" b="0" i="0" u="none" strike="noStrike" dirty="0">
                        <a:solidFill>
                          <a:srgbClr val="000000"/>
                        </a:solidFill>
                        <a:effectLst/>
                        <a:latin typeface="+mj-lt"/>
                      </a:endParaRPr>
                    </a:p>
                  </a:txBody>
                  <a:tcPr marL="6350" marR="6350" marT="6350" anchor="b">
                    <a:lnL>
                      <a:noFill/>
                    </a:lnL>
                    <a:lnR>
                      <a:noFill/>
                    </a:lnR>
                    <a:lnT>
                      <a:noFill/>
                    </a:lnT>
                    <a:lnB>
                      <a:noFill/>
                    </a:lnB>
                    <a:solidFill>
                      <a:srgbClr val="FFFF00"/>
                    </a:solidFill>
                  </a:tcPr>
                </a:tc>
                <a:extLst>
                  <a:ext uri="{0D108BD9-81ED-4DB2-BD59-A6C34878D82A}">
                    <a16:rowId xmlns:a16="http://schemas.microsoft.com/office/drawing/2014/main" val="4136593805"/>
                  </a:ext>
                </a:extLst>
              </a:tr>
            </a:tbl>
          </a:graphicData>
        </a:graphic>
      </p:graphicFrame>
      <p:graphicFrame>
        <p:nvGraphicFramePr>
          <p:cNvPr id="9" name="Table 8">
            <a:extLst>
              <a:ext uri="{FF2B5EF4-FFF2-40B4-BE49-F238E27FC236}">
                <a16:creationId xmlns:a16="http://schemas.microsoft.com/office/drawing/2014/main" id="{A564ACA2-49E5-B21B-E782-6326A1D9BBD8}"/>
              </a:ext>
            </a:extLst>
          </p:cNvPr>
          <p:cNvGraphicFramePr>
            <a:graphicFrameLocks noGrp="1"/>
          </p:cNvGraphicFramePr>
          <p:nvPr/>
        </p:nvGraphicFramePr>
        <p:xfrm>
          <a:off x="8692915" y="3780213"/>
          <a:ext cx="3149600" cy="1149350"/>
        </p:xfrm>
        <a:graphic>
          <a:graphicData uri="http://schemas.openxmlformats.org/drawingml/2006/table">
            <a:tbl>
              <a:tblPr/>
              <a:tblGrid>
                <a:gridCol w="3149600">
                  <a:extLst>
                    <a:ext uri="{9D8B030D-6E8A-4147-A177-3AD203B41FA5}">
                      <a16:colId xmlns:a16="http://schemas.microsoft.com/office/drawing/2014/main" val="670420563"/>
                    </a:ext>
                  </a:extLst>
                </a:gridCol>
              </a:tblGrid>
              <a:tr h="1005615">
                <a:tc>
                  <a:txBody>
                    <a:bodyPr/>
                    <a:lstStyle/>
                    <a:p>
                      <a:pPr algn="l" fontAlgn="b"/>
                      <a:r>
                        <a:rPr lang="en-GB" sz="2400" b="0" i="1" u="none" strike="noStrike" dirty="0">
                          <a:solidFill>
                            <a:srgbClr val="000000"/>
                          </a:solidFill>
                          <a:effectLst/>
                          <a:latin typeface="+mj-lt"/>
                        </a:rPr>
                        <a:t>“Was kept waiting for toilet. Haven't had a shower for 2 weeks.”</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74772945"/>
                  </a:ext>
                </a:extLst>
              </a:tr>
            </a:tbl>
          </a:graphicData>
        </a:graphic>
      </p:graphicFrame>
    </p:spTree>
    <p:extLst>
      <p:ext uri="{BB962C8B-B14F-4D97-AF65-F5344CB8AC3E}">
        <p14:creationId xmlns:p14="http://schemas.microsoft.com/office/powerpoint/2010/main" val="7362551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CCBA86-F25A-884E-9940-5803CBB85D37}"/>
              </a:ext>
            </a:extLst>
          </p:cNvPr>
          <p:cNvSpPr>
            <a:spLocks noGrp="1"/>
          </p:cNvSpPr>
          <p:nvPr>
            <p:ph type="body" sz="quarter" idx="10"/>
          </p:nvPr>
        </p:nvSpPr>
        <p:spPr>
          <a:xfrm>
            <a:off x="7784124" y="6319831"/>
            <a:ext cx="4085995" cy="541791"/>
          </a:xfrm>
        </p:spPr>
        <p:txBody>
          <a:bodyPr/>
          <a:lstStyle/>
          <a:p>
            <a:r>
              <a:rPr lang="en-GB" dirty="0"/>
              <a:t>Rebecca </a:t>
            </a:r>
            <a:r>
              <a:rPr lang="en-GB" dirty="0" err="1"/>
              <a:t>Goadsby,</a:t>
            </a:r>
            <a:r>
              <a:rPr lang="en-GB" dirty="0"/>
              <a:t> Dementia Liaison Nurse </a:t>
            </a:r>
          </a:p>
        </p:txBody>
      </p:sp>
      <p:sp>
        <p:nvSpPr>
          <p:cNvPr id="4" name="Title 3">
            <a:extLst>
              <a:ext uri="{FF2B5EF4-FFF2-40B4-BE49-F238E27FC236}">
                <a16:creationId xmlns:a16="http://schemas.microsoft.com/office/drawing/2014/main" id="{7190D16F-AC27-9246-9C39-36E8E5A2E442}"/>
              </a:ext>
            </a:extLst>
          </p:cNvPr>
          <p:cNvSpPr>
            <a:spLocks noGrp="1"/>
          </p:cNvSpPr>
          <p:nvPr>
            <p:ph type="ctrTitle"/>
          </p:nvPr>
        </p:nvSpPr>
        <p:spPr>
          <a:xfrm>
            <a:off x="5132568" y="2283463"/>
            <a:ext cx="6737549" cy="3055259"/>
          </a:xfrm>
        </p:spPr>
        <p:txBody>
          <a:bodyPr/>
          <a:lstStyle/>
          <a:p>
            <a:r>
              <a:rPr lang="en-GB" dirty="0"/>
              <a:t>National Audit of Dementia:</a:t>
            </a:r>
            <a:br>
              <a:rPr lang="en-GB" dirty="0"/>
            </a:br>
            <a:r>
              <a:rPr lang="en-GB" dirty="0"/>
              <a:t>Patient and carer questionnaire </a:t>
            </a:r>
          </a:p>
        </p:txBody>
      </p:sp>
      <p:sp>
        <p:nvSpPr>
          <p:cNvPr id="5" name="Subtitle 4">
            <a:extLst>
              <a:ext uri="{FF2B5EF4-FFF2-40B4-BE49-F238E27FC236}">
                <a16:creationId xmlns:a16="http://schemas.microsoft.com/office/drawing/2014/main" id="{9DA864BB-38F1-8948-8C44-6855EC822205}"/>
              </a:ext>
            </a:extLst>
          </p:cNvPr>
          <p:cNvSpPr>
            <a:spLocks noGrp="1"/>
          </p:cNvSpPr>
          <p:nvPr>
            <p:ph type="subTitle" idx="1"/>
          </p:nvPr>
        </p:nvSpPr>
        <p:spPr/>
        <p:txBody>
          <a:bodyPr/>
          <a:lstStyle/>
          <a:p>
            <a:r>
              <a:rPr lang="en-GB" dirty="0"/>
              <a:t>January 2024 </a:t>
            </a:r>
          </a:p>
        </p:txBody>
      </p:sp>
    </p:spTree>
    <p:extLst>
      <p:ext uri="{BB962C8B-B14F-4D97-AF65-F5344CB8AC3E}">
        <p14:creationId xmlns:p14="http://schemas.microsoft.com/office/powerpoint/2010/main" val="2936925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F1A9B-CF38-E24E-8D54-95AE8CB72A7E}"/>
              </a:ext>
            </a:extLst>
          </p:cNvPr>
          <p:cNvSpPr>
            <a:spLocks noGrp="1"/>
          </p:cNvSpPr>
          <p:nvPr>
            <p:ph type="title"/>
          </p:nvPr>
        </p:nvSpPr>
        <p:spPr>
          <a:xfrm>
            <a:off x="62346" y="1810377"/>
            <a:ext cx="5914292" cy="645076"/>
          </a:xfrm>
        </p:spPr>
        <p:txBody>
          <a:bodyPr/>
          <a:lstStyle/>
          <a:p>
            <a:r>
              <a:rPr lang="en-GB" dirty="0"/>
              <a:t>Who was in our team</a:t>
            </a:r>
          </a:p>
        </p:txBody>
      </p:sp>
      <p:sp>
        <p:nvSpPr>
          <p:cNvPr id="4" name="Title 1">
            <a:extLst>
              <a:ext uri="{FF2B5EF4-FFF2-40B4-BE49-F238E27FC236}">
                <a16:creationId xmlns:a16="http://schemas.microsoft.com/office/drawing/2014/main" id="{08CCA19E-3E59-3FBE-BF87-9AF0D524B0E4}"/>
              </a:ext>
            </a:extLst>
          </p:cNvPr>
          <p:cNvSpPr txBox="1">
            <a:spLocks/>
          </p:cNvSpPr>
          <p:nvPr/>
        </p:nvSpPr>
        <p:spPr>
          <a:xfrm>
            <a:off x="1844253" y="2631069"/>
            <a:ext cx="9000660" cy="2697604"/>
          </a:xfrm>
          <a:prstGeom prst="rect">
            <a:avLst/>
          </a:prstGeom>
        </p:spPr>
        <p:txBody>
          <a:bodyPr anchor="t" anchorCtr="0"/>
          <a:lstStyle>
            <a:lvl1pPr algn="l" defTabSz="68586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a:lstStyle>
          <a:p>
            <a:pPr marL="380990" indent="-380990">
              <a:buFont typeface="Arial" panose="020B0604020202020204" pitchFamily="34" charset="0"/>
              <a:buChar char="•"/>
            </a:pPr>
            <a:r>
              <a:rPr lang="en-GB" sz="2400" dirty="0"/>
              <a:t>Deputy Chief Nurse, Rowena Harvey</a:t>
            </a:r>
          </a:p>
          <a:p>
            <a:pPr marL="380990" indent="-380990">
              <a:buFont typeface="Arial" panose="020B0604020202020204" pitchFamily="34" charset="0"/>
              <a:buChar char="•"/>
            </a:pPr>
            <a:r>
              <a:rPr lang="en-GB" sz="2400" dirty="0"/>
              <a:t>Associate Director of safeguarding, Julie Hall </a:t>
            </a:r>
          </a:p>
          <a:p>
            <a:pPr marL="380990" indent="-380990">
              <a:buFont typeface="Arial" panose="020B0604020202020204" pitchFamily="34" charset="0"/>
              <a:buChar char="•"/>
            </a:pPr>
            <a:r>
              <a:rPr lang="en-GB" sz="2400" dirty="0"/>
              <a:t>Dementia Liaison Nurse (lead), Rebecca Goadsby  </a:t>
            </a:r>
          </a:p>
          <a:p>
            <a:pPr marL="380990" indent="-380990">
              <a:buFont typeface="Arial" panose="020B0604020202020204" pitchFamily="34" charset="0"/>
              <a:buChar char="•"/>
            </a:pPr>
            <a:r>
              <a:rPr lang="en-GB" sz="2400" dirty="0"/>
              <a:t>The Volunteer service (allocated volunteer to collect patient questionnaires), Aleena Sunny  </a:t>
            </a:r>
          </a:p>
          <a:p>
            <a:pPr marL="380990" indent="-380990">
              <a:buFont typeface="Arial" panose="020B0604020202020204" pitchFamily="34" charset="0"/>
              <a:buChar char="•"/>
            </a:pPr>
            <a:r>
              <a:rPr lang="en-GB" sz="2400" dirty="0"/>
              <a:t>Patient and Carer Experience and Engagement Team</a:t>
            </a:r>
          </a:p>
          <a:p>
            <a:r>
              <a:rPr lang="en-GB" sz="2400" dirty="0"/>
              <a:t>     Chris Johnson, Sara Francis, Jason Geary</a:t>
            </a:r>
          </a:p>
          <a:p>
            <a:pPr marL="380990" indent="-380990">
              <a:buFont typeface="Arial" panose="020B0604020202020204" pitchFamily="34" charset="0"/>
              <a:buChar char="•"/>
            </a:pPr>
            <a:r>
              <a:rPr lang="en-GB" sz="2400" dirty="0"/>
              <a:t>Northamptonshire Carer, Hospital Manager, Lynette Emary  </a:t>
            </a:r>
          </a:p>
          <a:p>
            <a:pPr marL="380990" indent="-380990">
              <a:buFont typeface="Arial" panose="020B0604020202020204" pitchFamily="34" charset="0"/>
              <a:buChar char="•"/>
            </a:pPr>
            <a:r>
              <a:rPr lang="en-GB" sz="2400" dirty="0"/>
              <a:t>Consultant Head of Dementia, Dr </a:t>
            </a:r>
            <a:r>
              <a:rPr lang="en-GB" sz="2400" dirty="0" err="1"/>
              <a:t>Kannagara</a:t>
            </a:r>
            <a:r>
              <a:rPr lang="en-GB" sz="2400" dirty="0"/>
              <a:t> </a:t>
            </a:r>
          </a:p>
          <a:p>
            <a:pPr marL="380990" indent="-380990">
              <a:buFont typeface="Arial" panose="020B0604020202020204" pitchFamily="34" charset="0"/>
              <a:buChar char="•"/>
            </a:pPr>
            <a:endParaRPr lang="en-GB" sz="2400" dirty="0"/>
          </a:p>
          <a:p>
            <a:endParaRPr lang="en-GB" sz="3600" dirty="0"/>
          </a:p>
        </p:txBody>
      </p:sp>
    </p:spTree>
    <p:extLst>
      <p:ext uri="{BB962C8B-B14F-4D97-AF65-F5344CB8AC3E}">
        <p14:creationId xmlns:p14="http://schemas.microsoft.com/office/powerpoint/2010/main" val="2086384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036FCF-DD84-32E6-7BB5-1A08FF88E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77073">
            <a:off x="258393" y="-1162359"/>
            <a:ext cx="9859107" cy="9932707"/>
          </a:xfrm>
          <a:prstGeom prst="rect">
            <a:avLst/>
          </a:prstGeom>
        </p:spPr>
      </p:pic>
      <p:pic>
        <p:nvPicPr>
          <p:cNvPr id="4" name="Picture 3">
            <a:extLst>
              <a:ext uri="{FF2B5EF4-FFF2-40B4-BE49-F238E27FC236}">
                <a16:creationId xmlns:a16="http://schemas.microsoft.com/office/drawing/2014/main" id="{150D63FE-E07F-5AA2-50BA-465936AA6E76}"/>
              </a:ext>
            </a:extLst>
          </p:cNvPr>
          <p:cNvPicPr>
            <a:picLocks noChangeAspect="1"/>
          </p:cNvPicPr>
          <p:nvPr/>
        </p:nvPicPr>
        <p:blipFill>
          <a:blip r:embed="rId4"/>
          <a:stretch>
            <a:fillRect/>
          </a:stretch>
        </p:blipFill>
        <p:spPr>
          <a:xfrm>
            <a:off x="5803358" y="1550719"/>
            <a:ext cx="5008751" cy="3756563"/>
          </a:xfrm>
          <a:prstGeom prst="rect">
            <a:avLst/>
          </a:prstGeom>
        </p:spPr>
      </p:pic>
      <p:sp>
        <p:nvSpPr>
          <p:cNvPr id="5" name="Rectangle 4">
            <a:extLst>
              <a:ext uri="{FF2B5EF4-FFF2-40B4-BE49-F238E27FC236}">
                <a16:creationId xmlns:a16="http://schemas.microsoft.com/office/drawing/2014/main" id="{1642F278-B3E8-2A23-AE96-FE8FD6FE4F04}"/>
              </a:ext>
            </a:extLst>
          </p:cNvPr>
          <p:cNvSpPr/>
          <p:nvPr/>
        </p:nvSpPr>
        <p:spPr>
          <a:xfrm>
            <a:off x="7723112" y="4153975"/>
            <a:ext cx="1944913" cy="25158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6" name="Title 1">
            <a:extLst>
              <a:ext uri="{FF2B5EF4-FFF2-40B4-BE49-F238E27FC236}">
                <a16:creationId xmlns:a16="http://schemas.microsoft.com/office/drawing/2014/main" id="{0877675A-CFEF-4CB7-5776-873E63BB133E}"/>
              </a:ext>
            </a:extLst>
          </p:cNvPr>
          <p:cNvSpPr>
            <a:spLocks noGrp="1"/>
          </p:cNvSpPr>
          <p:nvPr>
            <p:ph type="title"/>
          </p:nvPr>
        </p:nvSpPr>
        <p:spPr>
          <a:xfrm>
            <a:off x="62346" y="1810377"/>
            <a:ext cx="5914292" cy="645076"/>
          </a:xfrm>
        </p:spPr>
        <p:txBody>
          <a:bodyPr/>
          <a:lstStyle/>
          <a:p>
            <a:r>
              <a:rPr lang="en-GB" dirty="0"/>
              <a:t>Collecting feedback </a:t>
            </a:r>
          </a:p>
        </p:txBody>
      </p:sp>
      <p:sp>
        <p:nvSpPr>
          <p:cNvPr id="7" name="Title 1">
            <a:extLst>
              <a:ext uri="{FF2B5EF4-FFF2-40B4-BE49-F238E27FC236}">
                <a16:creationId xmlns:a16="http://schemas.microsoft.com/office/drawing/2014/main" id="{A9BA589F-4B6D-2163-E9CE-6E43F44C4616}"/>
              </a:ext>
            </a:extLst>
          </p:cNvPr>
          <p:cNvSpPr txBox="1">
            <a:spLocks/>
          </p:cNvSpPr>
          <p:nvPr/>
        </p:nvSpPr>
        <p:spPr>
          <a:xfrm>
            <a:off x="265546" y="2715110"/>
            <a:ext cx="5914292" cy="2722909"/>
          </a:xfrm>
          <a:prstGeom prst="rect">
            <a:avLst/>
          </a:prstGeom>
        </p:spPr>
        <p:txBody>
          <a:bodyPr anchor="t" anchorCtr="0"/>
          <a:lstStyle>
            <a:lvl1pPr algn="l" defTabSz="68586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a:lstStyle>
          <a:p>
            <a:pPr marL="609585" indent="-609585">
              <a:buFont typeface="Arial" panose="020B0604020202020204" pitchFamily="34" charset="0"/>
              <a:buChar char="•"/>
            </a:pPr>
            <a:r>
              <a:rPr lang="en-GB" sz="3600" dirty="0"/>
              <a:t>Allocated volunteer (3 hours a week) </a:t>
            </a:r>
          </a:p>
          <a:p>
            <a:pPr marL="609585" indent="-609585">
              <a:buFont typeface="Arial" panose="020B0604020202020204" pitchFamily="34" charset="0"/>
              <a:buChar char="•"/>
            </a:pPr>
            <a:r>
              <a:rPr lang="en-GB" sz="3600" dirty="0"/>
              <a:t>Screensavers </a:t>
            </a:r>
          </a:p>
          <a:p>
            <a:pPr marL="609585" indent="-609585">
              <a:buFont typeface="Arial" panose="020B0604020202020204" pitchFamily="34" charset="0"/>
              <a:buChar char="•"/>
            </a:pPr>
            <a:r>
              <a:rPr lang="en-GB" sz="3600" dirty="0"/>
              <a:t>Delivering leaflets and targeting ward sisters </a:t>
            </a:r>
          </a:p>
          <a:p>
            <a:pPr marL="609585" indent="-609585">
              <a:buFont typeface="Arial" panose="020B0604020202020204" pitchFamily="34" charset="0"/>
              <a:buChar char="•"/>
            </a:pPr>
            <a:endParaRPr lang="en-GB" sz="3600" dirty="0"/>
          </a:p>
        </p:txBody>
      </p:sp>
    </p:spTree>
    <p:extLst>
      <p:ext uri="{BB962C8B-B14F-4D97-AF65-F5344CB8AC3E}">
        <p14:creationId xmlns:p14="http://schemas.microsoft.com/office/powerpoint/2010/main" val="220941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636D2B-0185-ECEB-65EA-CA1E72619881}"/>
              </a:ext>
            </a:extLst>
          </p:cNvPr>
          <p:cNvPicPr>
            <a:picLocks noChangeAspect="1"/>
          </p:cNvPicPr>
          <p:nvPr/>
        </p:nvPicPr>
        <p:blipFill rotWithShape="1">
          <a:blip r:embed="rId2"/>
          <a:srcRect l="19923" r="25037" b="-1"/>
          <a:stretch/>
        </p:blipFill>
        <p:spPr>
          <a:xfrm>
            <a:off x="6997974" y="706170"/>
            <a:ext cx="4492357" cy="5431517"/>
          </a:xfrm>
          <a:prstGeom prst="rect">
            <a:avLst/>
          </a:prstGeom>
        </p:spPr>
      </p:pic>
      <p:sp>
        <p:nvSpPr>
          <p:cNvPr id="2" name="Title 1">
            <a:extLst>
              <a:ext uri="{FF2B5EF4-FFF2-40B4-BE49-F238E27FC236}">
                <a16:creationId xmlns:a16="http://schemas.microsoft.com/office/drawing/2014/main" id="{01C40BBD-EAF8-8006-B964-180393FDA63C}"/>
              </a:ext>
            </a:extLst>
          </p:cNvPr>
          <p:cNvSpPr txBox="1">
            <a:spLocks/>
          </p:cNvSpPr>
          <p:nvPr/>
        </p:nvSpPr>
        <p:spPr>
          <a:xfrm>
            <a:off x="630936" y="609600"/>
            <a:ext cx="6171202" cy="2819399"/>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800">
                <a:solidFill>
                  <a:schemeClr val="bg1"/>
                </a:solidFill>
              </a:rPr>
              <a:t>National Audit of dementia… how we got here… </a:t>
            </a:r>
          </a:p>
        </p:txBody>
      </p:sp>
    </p:spTree>
    <p:extLst>
      <p:ext uri="{BB962C8B-B14F-4D97-AF65-F5344CB8AC3E}">
        <p14:creationId xmlns:p14="http://schemas.microsoft.com/office/powerpoint/2010/main" val="13762215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D5552D-A1E4-4ED5-567B-56BB5AC3589F}"/>
              </a:ext>
            </a:extLst>
          </p:cNvPr>
          <p:cNvSpPr>
            <a:spLocks noGrp="1"/>
          </p:cNvSpPr>
          <p:nvPr>
            <p:ph type="title"/>
          </p:nvPr>
        </p:nvSpPr>
        <p:spPr>
          <a:xfrm>
            <a:off x="337764" y="540022"/>
            <a:ext cx="6315008" cy="645076"/>
          </a:xfrm>
        </p:spPr>
        <p:txBody>
          <a:bodyPr/>
          <a:lstStyle/>
          <a:p>
            <a:r>
              <a:rPr lang="en-GB" dirty="0">
                <a:solidFill>
                  <a:schemeClr val="tx2">
                    <a:lumMod val="50000"/>
                  </a:schemeClr>
                </a:solidFill>
              </a:rPr>
              <a:t>Understanding the problems </a:t>
            </a:r>
          </a:p>
        </p:txBody>
      </p:sp>
      <p:sp>
        <p:nvSpPr>
          <p:cNvPr id="4" name="Title 1">
            <a:extLst>
              <a:ext uri="{FF2B5EF4-FFF2-40B4-BE49-F238E27FC236}">
                <a16:creationId xmlns:a16="http://schemas.microsoft.com/office/drawing/2014/main" id="{5A51769D-51BD-9C5B-0403-699F4A1EC7EC}"/>
              </a:ext>
            </a:extLst>
          </p:cNvPr>
          <p:cNvSpPr txBox="1">
            <a:spLocks/>
          </p:cNvSpPr>
          <p:nvPr/>
        </p:nvSpPr>
        <p:spPr>
          <a:xfrm>
            <a:off x="759008" y="1732038"/>
            <a:ext cx="5226360" cy="3021521"/>
          </a:xfrm>
          <a:prstGeom prst="rect">
            <a:avLst/>
          </a:prstGeom>
        </p:spPr>
        <p:txBody>
          <a:bodyPr anchor="t" anchorCtr="0"/>
          <a:lstStyle>
            <a:lvl1pPr algn="l" defTabSz="68586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a:lstStyle>
          <a:p>
            <a:pPr marL="380990" indent="-380990">
              <a:buFont typeface="Arial" panose="020B0604020202020204" pitchFamily="34" charset="0"/>
              <a:buChar char="•"/>
            </a:pPr>
            <a:r>
              <a:rPr lang="en-GB" sz="2133" dirty="0"/>
              <a:t>Analysing the patient feedback report and the carer feedback report</a:t>
            </a:r>
          </a:p>
          <a:p>
            <a:pPr marL="380990" indent="-380990">
              <a:buFont typeface="Arial" panose="020B0604020202020204" pitchFamily="34" charset="0"/>
              <a:buChar char="•"/>
            </a:pPr>
            <a:r>
              <a:rPr lang="en-GB" sz="2133" dirty="0"/>
              <a:t>Themes from complaints </a:t>
            </a:r>
          </a:p>
          <a:p>
            <a:pPr marL="380990" indent="-380990">
              <a:buFont typeface="Arial" panose="020B0604020202020204" pitchFamily="34" charset="0"/>
              <a:buChar char="•"/>
            </a:pPr>
            <a:r>
              <a:rPr lang="en-GB" sz="2133" dirty="0"/>
              <a:t>3x Listening events held across 2023 </a:t>
            </a:r>
          </a:p>
          <a:p>
            <a:pPr marL="380990" indent="-380990">
              <a:buFont typeface="Arial" panose="020B0604020202020204" pitchFamily="34" charset="0"/>
              <a:buChar char="•"/>
            </a:pPr>
            <a:r>
              <a:rPr lang="en-GB" sz="2133" dirty="0"/>
              <a:t>Advertised via social media, posters put up around hospital site and posters sent to all local GP surgeries in the local area. </a:t>
            </a:r>
          </a:p>
          <a:p>
            <a:pPr marL="380990" indent="-380990">
              <a:buFont typeface="Arial" panose="020B0604020202020204" pitchFamily="34" charset="0"/>
              <a:buChar char="•"/>
            </a:pPr>
            <a:r>
              <a:rPr lang="en-GB" sz="2133" dirty="0"/>
              <a:t>Two via Microsoft teams and one in person. </a:t>
            </a:r>
          </a:p>
          <a:p>
            <a:pPr marL="380990" indent="-380990">
              <a:buFont typeface="Arial" panose="020B0604020202020204" pitchFamily="34" charset="0"/>
              <a:buChar char="•"/>
            </a:pPr>
            <a:r>
              <a:rPr lang="en-GB" sz="2133" dirty="0"/>
              <a:t>Risk assessment of the environment </a:t>
            </a:r>
          </a:p>
          <a:p>
            <a:pPr marL="380990" indent="-380990">
              <a:buFont typeface="Arial" panose="020B0604020202020204" pitchFamily="34" charset="0"/>
              <a:buChar char="•"/>
            </a:pPr>
            <a:r>
              <a:rPr lang="en-GB" sz="2133" dirty="0"/>
              <a:t>Bookings were managed by patient experience team. </a:t>
            </a:r>
          </a:p>
          <a:p>
            <a:pPr marL="380990" indent="-380990">
              <a:buFont typeface="Arial" panose="020B0604020202020204" pitchFamily="34" charset="0"/>
              <a:buChar char="•"/>
            </a:pPr>
            <a:endParaRPr lang="en-GB" sz="2400" dirty="0"/>
          </a:p>
          <a:p>
            <a:endParaRPr lang="en-GB" sz="3600" dirty="0"/>
          </a:p>
        </p:txBody>
      </p:sp>
      <p:pic>
        <p:nvPicPr>
          <p:cNvPr id="5" name="Picture 4">
            <a:extLst>
              <a:ext uri="{FF2B5EF4-FFF2-40B4-BE49-F238E27FC236}">
                <a16:creationId xmlns:a16="http://schemas.microsoft.com/office/drawing/2014/main" id="{F94188D6-3C3A-2391-9B86-2FC7875FD3E8}"/>
              </a:ext>
            </a:extLst>
          </p:cNvPr>
          <p:cNvPicPr>
            <a:picLocks noChangeAspect="1"/>
          </p:cNvPicPr>
          <p:nvPr/>
        </p:nvPicPr>
        <p:blipFill rotWithShape="1">
          <a:blip r:embed="rId3"/>
          <a:srcRect l="25817" t="23931" r="60476" b="7093"/>
          <a:stretch/>
        </p:blipFill>
        <p:spPr bwMode="auto">
          <a:xfrm>
            <a:off x="6996990" y="1185097"/>
            <a:ext cx="3359237" cy="47553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20093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1EF355AC-F2A7-53D9-29D2-1B7129B83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308" y="1363342"/>
            <a:ext cx="4831632" cy="3453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6A292B26-FF31-D31F-BAC0-6B4E2EA978F8}"/>
              </a:ext>
            </a:extLst>
          </p:cNvPr>
          <p:cNvSpPr>
            <a:spLocks noGrp="1"/>
          </p:cNvSpPr>
          <p:nvPr>
            <p:ph type="title"/>
          </p:nvPr>
        </p:nvSpPr>
        <p:spPr>
          <a:xfrm>
            <a:off x="299060" y="1835954"/>
            <a:ext cx="6315008" cy="645076"/>
          </a:xfrm>
        </p:spPr>
        <p:txBody>
          <a:bodyPr/>
          <a:lstStyle/>
          <a:p>
            <a:r>
              <a:rPr lang="en-GB" dirty="0"/>
              <a:t>Implementing Change </a:t>
            </a:r>
          </a:p>
        </p:txBody>
      </p:sp>
      <p:sp>
        <p:nvSpPr>
          <p:cNvPr id="9" name="TextBox 8">
            <a:extLst>
              <a:ext uri="{FF2B5EF4-FFF2-40B4-BE49-F238E27FC236}">
                <a16:creationId xmlns:a16="http://schemas.microsoft.com/office/drawing/2014/main" id="{27F52370-55E2-6CAD-5528-ED11F6BCC501}"/>
              </a:ext>
            </a:extLst>
          </p:cNvPr>
          <p:cNvSpPr txBox="1"/>
          <p:nvPr/>
        </p:nvSpPr>
        <p:spPr>
          <a:xfrm>
            <a:off x="764419" y="2595623"/>
            <a:ext cx="6315008" cy="6001643"/>
          </a:xfrm>
          <a:prstGeom prst="rect">
            <a:avLst/>
          </a:prstGeom>
          <a:noFill/>
        </p:spPr>
        <p:txBody>
          <a:bodyPr wrap="square" rtlCol="0">
            <a:spAutoFit/>
          </a:bodyPr>
          <a:lstStyle/>
          <a:p>
            <a:r>
              <a:rPr lang="en-GB" sz="2400" dirty="0">
                <a:solidFill>
                  <a:schemeClr val="bg1"/>
                </a:solidFill>
              </a:rPr>
              <a:t>Across the 3 listening events we heard from 1 person who had lived experience of dementia and 9 carers and/or relatives of people living with dementia.</a:t>
            </a:r>
          </a:p>
          <a:p>
            <a:r>
              <a:rPr lang="en-GB" sz="2400" dirty="0">
                <a:solidFill>
                  <a:schemeClr val="bg1"/>
                </a:solidFill>
              </a:rPr>
              <a:t>The event was funded by the ‘do it for dementia’ charity fund from Northamptonshire Health Care Charity. </a:t>
            </a:r>
          </a:p>
          <a:p>
            <a:r>
              <a:rPr lang="en-GB" sz="2400" dirty="0">
                <a:solidFill>
                  <a:schemeClr val="bg1"/>
                </a:solidFill>
              </a:rPr>
              <a:t>This provided us with insight into the lived experience. </a:t>
            </a:r>
          </a:p>
          <a:p>
            <a:r>
              <a:rPr lang="en-GB" sz="2400" dirty="0">
                <a:solidFill>
                  <a:schemeClr val="bg1"/>
                </a:solidFill>
              </a:rPr>
              <a:t>This provided the </a:t>
            </a:r>
            <a:r>
              <a:rPr lang="en-GB" sz="1867" b="1" dirty="0">
                <a:solidFill>
                  <a:schemeClr val="bg1"/>
                </a:solidFill>
              </a:rPr>
              <a:t>details </a:t>
            </a:r>
            <a:r>
              <a:rPr lang="en-GB" sz="2400" dirty="0">
                <a:solidFill>
                  <a:schemeClr val="bg1"/>
                </a:solidFill>
              </a:rPr>
              <a:t>of the problems</a:t>
            </a:r>
          </a:p>
          <a:p>
            <a:r>
              <a:rPr lang="en-GB" sz="2400" dirty="0">
                <a:solidFill>
                  <a:schemeClr val="bg1"/>
                </a:solidFill>
              </a:rPr>
              <a:t>An initial action log was created</a:t>
            </a:r>
          </a:p>
          <a:p>
            <a:r>
              <a:rPr lang="en-GB" sz="2400" dirty="0">
                <a:solidFill>
                  <a:schemeClr val="bg1"/>
                </a:solidFill>
              </a:rPr>
              <a:t>Such as:</a:t>
            </a:r>
          </a:p>
          <a:p>
            <a:r>
              <a:rPr lang="en-GB" sz="2400" dirty="0">
                <a:solidFill>
                  <a:schemeClr val="bg1"/>
                </a:solidFill>
              </a:rPr>
              <a:t>John’s Campaign is fully supported </a:t>
            </a:r>
          </a:p>
          <a:p>
            <a:endParaRPr lang="en-GB" sz="2400" dirty="0">
              <a:solidFill>
                <a:schemeClr val="bg1"/>
              </a:solidFill>
            </a:endParaRPr>
          </a:p>
          <a:p>
            <a:endParaRPr lang="en-GB" sz="2400" dirty="0">
              <a:solidFill>
                <a:schemeClr val="bg1"/>
              </a:solidFill>
            </a:endParaRPr>
          </a:p>
          <a:p>
            <a:r>
              <a:rPr lang="en-GB" sz="2400" dirty="0">
                <a:solidFill>
                  <a:schemeClr val="bg1"/>
                </a:solidFill>
              </a:rPr>
              <a:t> </a:t>
            </a:r>
          </a:p>
        </p:txBody>
      </p:sp>
    </p:spTree>
    <p:extLst>
      <p:ext uri="{BB962C8B-B14F-4D97-AF65-F5344CB8AC3E}">
        <p14:creationId xmlns:p14="http://schemas.microsoft.com/office/powerpoint/2010/main" val="2724401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A795779E-1A66-4799-2531-3B496A585406}"/>
              </a:ext>
            </a:extLst>
          </p:cNvPr>
          <p:cNvGraphicFramePr>
            <a:graphicFrameLocks noGrp="1"/>
          </p:cNvGraphicFramePr>
          <p:nvPr/>
        </p:nvGraphicFramePr>
        <p:xfrm>
          <a:off x="745068" y="454782"/>
          <a:ext cx="8902096" cy="5320784"/>
        </p:xfrm>
        <a:graphic>
          <a:graphicData uri="http://schemas.openxmlformats.org/drawingml/2006/table">
            <a:tbl>
              <a:tblPr firstRow="1" bandRow="1">
                <a:tableStyleId>{5C22544A-7EE6-4342-B048-85BDC9FD1C3A}</a:tableStyleId>
              </a:tblPr>
              <a:tblGrid>
                <a:gridCol w="8902096">
                  <a:extLst>
                    <a:ext uri="{9D8B030D-6E8A-4147-A177-3AD203B41FA5}">
                      <a16:colId xmlns:a16="http://schemas.microsoft.com/office/drawing/2014/main" val="1227942059"/>
                    </a:ext>
                  </a:extLst>
                </a:gridCol>
              </a:tblGrid>
              <a:tr h="427189">
                <a:tc>
                  <a:txBody>
                    <a:bodyPr/>
                    <a:lstStyle/>
                    <a:p>
                      <a:r>
                        <a:rPr lang="en-GB" sz="1300" dirty="0"/>
                        <a:t>We’ve Heard report </a:t>
                      </a:r>
                    </a:p>
                  </a:txBody>
                  <a:tcPr marL="87521" marR="87521" marT="43760" marB="43760"/>
                </a:tc>
                <a:extLst>
                  <a:ext uri="{0D108BD9-81ED-4DB2-BD59-A6C34878D82A}">
                    <a16:rowId xmlns:a16="http://schemas.microsoft.com/office/drawing/2014/main" val="2539614442"/>
                  </a:ext>
                </a:extLst>
              </a:tr>
              <a:tr h="427189">
                <a:tc>
                  <a:txBody>
                    <a:bodyPr/>
                    <a:lstStyle/>
                    <a:p>
                      <a:r>
                        <a:rPr lang="en-GB" sz="1300" b="1" dirty="0">
                          <a:solidFill>
                            <a:schemeClr val="bg1"/>
                          </a:solidFill>
                        </a:rPr>
                        <a:t>Communication </a:t>
                      </a:r>
                    </a:p>
                  </a:txBody>
                  <a:tcPr marL="87521" marR="87521" marT="43760" marB="43760">
                    <a:solidFill>
                      <a:srgbClr val="37487D"/>
                    </a:solidFill>
                  </a:tcPr>
                </a:tc>
                <a:extLst>
                  <a:ext uri="{0D108BD9-81ED-4DB2-BD59-A6C34878D82A}">
                    <a16:rowId xmlns:a16="http://schemas.microsoft.com/office/drawing/2014/main" val="2007651065"/>
                  </a:ext>
                </a:extLst>
              </a:tr>
              <a:tr h="1374845">
                <a:tc>
                  <a:txBody>
                    <a:bodyPr/>
                    <a:lstStyle/>
                    <a:p>
                      <a:r>
                        <a:rPr lang="en-GB" sz="1200" kern="1200" dirty="0">
                          <a:solidFill>
                            <a:schemeClr val="dk1"/>
                          </a:solidFill>
                          <a:effectLst/>
                          <a:latin typeface="+mn-lt"/>
                          <a:ea typeface="+mn-ea"/>
                          <a:cs typeface="+mn-cs"/>
                        </a:rPr>
                        <a:t>We heard - That patient and carers don’t always feel listened to by staff. </a:t>
                      </a:r>
                    </a:p>
                    <a:p>
                      <a:r>
                        <a:rPr lang="en-GB" sz="1200" kern="1200" dirty="0">
                          <a:solidFill>
                            <a:schemeClr val="dk1"/>
                          </a:solidFill>
                          <a:effectLst/>
                          <a:latin typeface="+mn-lt"/>
                          <a:ea typeface="+mn-ea"/>
                          <a:cs typeface="+mn-cs"/>
                        </a:rPr>
                        <a:t>We heard - Requests for information not always being correct, timely and actioned. </a:t>
                      </a:r>
                    </a:p>
                    <a:p>
                      <a:r>
                        <a:rPr lang="en-GB" sz="1200" kern="1200" dirty="0">
                          <a:solidFill>
                            <a:schemeClr val="dk1"/>
                          </a:solidFill>
                          <a:effectLst/>
                          <a:latin typeface="+mn-lt"/>
                          <a:ea typeface="+mn-ea"/>
                          <a:cs typeface="+mn-cs"/>
                        </a:rPr>
                        <a:t>We heard - That carers and patients are not always updated and kept involved and included in decision making. </a:t>
                      </a:r>
                    </a:p>
                    <a:p>
                      <a:r>
                        <a:rPr lang="en-GB" sz="1200" kern="1200" dirty="0">
                          <a:solidFill>
                            <a:schemeClr val="dk1"/>
                          </a:solidFill>
                          <a:effectLst/>
                          <a:latin typeface="+mn-lt"/>
                          <a:ea typeface="+mn-ea"/>
                          <a:cs typeface="+mn-cs"/>
                        </a:rPr>
                        <a:t>We heard - That it is hard to find the right staff member to talk too. </a:t>
                      </a:r>
                    </a:p>
                    <a:p>
                      <a:r>
                        <a:rPr lang="en-GB" sz="1200" kern="1200" dirty="0">
                          <a:solidFill>
                            <a:schemeClr val="dk1"/>
                          </a:solidFill>
                          <a:effectLst/>
                          <a:latin typeface="+mn-lt"/>
                          <a:ea typeface="+mn-ea"/>
                          <a:cs typeface="+mn-cs"/>
                        </a:rPr>
                        <a:t>We heard - Staff don’t read the notes and not always aware of the dementia diagnosis. </a:t>
                      </a:r>
                    </a:p>
                    <a:p>
                      <a:r>
                        <a:rPr lang="en-GB" sz="1200" kern="1200" dirty="0">
                          <a:solidFill>
                            <a:schemeClr val="dk1"/>
                          </a:solidFill>
                          <a:effectLst/>
                          <a:latin typeface="+mn-lt"/>
                          <a:ea typeface="+mn-ea"/>
                          <a:cs typeface="+mn-cs"/>
                        </a:rPr>
                        <a:t>We heard - Communication is not always compassionate, adapted, and suitable for the carer and patient.</a:t>
                      </a:r>
                    </a:p>
                    <a:p>
                      <a:r>
                        <a:rPr lang="en-GB" sz="1200" kern="1200" dirty="0">
                          <a:solidFill>
                            <a:schemeClr val="dk1"/>
                          </a:solidFill>
                          <a:effectLst/>
                          <a:latin typeface="+mn-lt"/>
                          <a:ea typeface="+mn-ea"/>
                          <a:cs typeface="+mn-cs"/>
                        </a:rPr>
                        <a:t>We heard - That patients aren’t being kept informed about their care and treatment. </a:t>
                      </a:r>
                      <a:endParaRPr lang="en-GB" sz="1200" dirty="0"/>
                    </a:p>
                  </a:txBody>
                  <a:tcPr marL="87521" marR="87521" marT="43760" marB="43760"/>
                </a:tc>
                <a:extLst>
                  <a:ext uri="{0D108BD9-81ED-4DB2-BD59-A6C34878D82A}">
                    <a16:rowId xmlns:a16="http://schemas.microsoft.com/office/drawing/2014/main" val="3188164135"/>
                  </a:ext>
                </a:extLst>
              </a:tr>
              <a:tr h="313920">
                <a:tc>
                  <a:txBody>
                    <a:bodyPr/>
                    <a:lstStyle/>
                    <a:p>
                      <a:r>
                        <a:rPr lang="en-GB" sz="1300" b="1">
                          <a:solidFill>
                            <a:schemeClr val="bg1"/>
                          </a:solidFill>
                        </a:rPr>
                        <a:t>Patient Care </a:t>
                      </a:r>
                    </a:p>
                  </a:txBody>
                  <a:tcPr marL="87521" marR="87521" marT="43760" marB="43760">
                    <a:solidFill>
                      <a:srgbClr val="37487D"/>
                    </a:solidFill>
                  </a:tcPr>
                </a:tc>
                <a:extLst>
                  <a:ext uri="{0D108BD9-81ED-4DB2-BD59-A6C34878D82A}">
                    <a16:rowId xmlns:a16="http://schemas.microsoft.com/office/drawing/2014/main" val="1798755816"/>
                  </a:ext>
                </a:extLst>
              </a:tr>
              <a:tr h="1558684">
                <a:tc>
                  <a:txBody>
                    <a:bodyPr/>
                    <a:lstStyle/>
                    <a:p>
                      <a:r>
                        <a:rPr lang="en-GB" sz="1200" kern="1200" dirty="0">
                          <a:solidFill>
                            <a:schemeClr val="dk1"/>
                          </a:solidFill>
                          <a:effectLst/>
                          <a:latin typeface="+mn-lt"/>
                          <a:ea typeface="+mn-ea"/>
                          <a:cs typeface="+mn-cs"/>
                        </a:rPr>
                        <a:t>We heard - That staff can make assumptions about patients’ abilities and needs.</a:t>
                      </a:r>
                    </a:p>
                    <a:p>
                      <a:r>
                        <a:rPr lang="en-GB" sz="1200" kern="1200" dirty="0">
                          <a:solidFill>
                            <a:schemeClr val="dk1"/>
                          </a:solidFill>
                          <a:effectLst/>
                          <a:latin typeface="+mn-lt"/>
                          <a:ea typeface="+mn-ea"/>
                          <a:cs typeface="+mn-cs"/>
                        </a:rPr>
                        <a:t>We heard - That we don’t always care for the person as an individual and understand their needs.</a:t>
                      </a:r>
                    </a:p>
                    <a:p>
                      <a:r>
                        <a:rPr lang="en-GB" sz="1200" kern="1200" dirty="0">
                          <a:solidFill>
                            <a:schemeClr val="dk1"/>
                          </a:solidFill>
                          <a:effectLst/>
                          <a:latin typeface="+mn-lt"/>
                          <a:ea typeface="+mn-ea"/>
                          <a:cs typeface="+mn-cs"/>
                        </a:rPr>
                        <a:t>We heard - That staff don’t respond to people when they call for help. </a:t>
                      </a:r>
                    </a:p>
                    <a:p>
                      <a:r>
                        <a:rPr lang="en-GB" sz="1200" kern="1200" dirty="0">
                          <a:solidFill>
                            <a:schemeClr val="dk1"/>
                          </a:solidFill>
                          <a:effectLst/>
                          <a:latin typeface="+mn-lt"/>
                          <a:ea typeface="+mn-ea"/>
                          <a:cs typeface="+mn-cs"/>
                        </a:rPr>
                        <a:t>We heard - That assistance at meals times isn’t always present. </a:t>
                      </a:r>
                    </a:p>
                    <a:p>
                      <a:r>
                        <a:rPr lang="en-GB" sz="1200" kern="1200" dirty="0">
                          <a:solidFill>
                            <a:schemeClr val="dk1"/>
                          </a:solidFill>
                          <a:effectLst/>
                          <a:latin typeface="+mn-lt"/>
                          <a:ea typeface="+mn-ea"/>
                          <a:cs typeface="+mn-cs"/>
                        </a:rPr>
                        <a:t>We heard - There is a power dynamic between staff, patient and carers. </a:t>
                      </a:r>
                    </a:p>
                    <a:p>
                      <a:r>
                        <a:rPr lang="en-GB" sz="1200" kern="1200" dirty="0">
                          <a:solidFill>
                            <a:schemeClr val="dk1"/>
                          </a:solidFill>
                          <a:effectLst/>
                          <a:latin typeface="+mn-lt"/>
                          <a:ea typeface="+mn-ea"/>
                          <a:cs typeface="+mn-cs"/>
                        </a:rPr>
                        <a:t>We heard - Staff don’t always give patients enough time during care. </a:t>
                      </a:r>
                    </a:p>
                    <a:p>
                      <a:r>
                        <a:rPr lang="en-GB" sz="1200" kern="1200" dirty="0">
                          <a:solidFill>
                            <a:schemeClr val="dk1"/>
                          </a:solidFill>
                          <a:effectLst/>
                          <a:latin typeface="+mn-lt"/>
                          <a:ea typeface="+mn-ea"/>
                          <a:cs typeface="+mn-cs"/>
                        </a:rPr>
                        <a:t>We heard - That pain relief isn’t always given. </a:t>
                      </a:r>
                    </a:p>
                    <a:p>
                      <a:r>
                        <a:rPr lang="en-GB" sz="1200" kern="1200" dirty="0">
                          <a:solidFill>
                            <a:schemeClr val="dk1"/>
                          </a:solidFill>
                          <a:effectLst/>
                          <a:latin typeface="+mn-lt"/>
                          <a:ea typeface="+mn-ea"/>
                          <a:cs typeface="+mn-cs"/>
                        </a:rPr>
                        <a:t>We heard - Carers are do not always feel supported. </a:t>
                      </a:r>
                      <a:endParaRPr lang="en-GB" sz="1200" dirty="0"/>
                    </a:p>
                  </a:txBody>
                  <a:tcPr marL="87521" marR="87521" marT="43760" marB="43760"/>
                </a:tc>
                <a:extLst>
                  <a:ext uri="{0D108BD9-81ED-4DB2-BD59-A6C34878D82A}">
                    <a16:rowId xmlns:a16="http://schemas.microsoft.com/office/drawing/2014/main" val="3670759536"/>
                  </a:ext>
                </a:extLst>
              </a:tr>
              <a:tr h="313920">
                <a:tc>
                  <a:txBody>
                    <a:bodyPr/>
                    <a:lstStyle/>
                    <a:p>
                      <a:r>
                        <a:rPr lang="en-GB" sz="1300" b="1">
                          <a:solidFill>
                            <a:schemeClr val="bg1"/>
                          </a:solidFill>
                        </a:rPr>
                        <a:t>Processes </a:t>
                      </a:r>
                    </a:p>
                  </a:txBody>
                  <a:tcPr marL="87521" marR="87521" marT="43760" marB="43760">
                    <a:solidFill>
                      <a:srgbClr val="37487D"/>
                    </a:solidFill>
                  </a:tcPr>
                </a:tc>
                <a:extLst>
                  <a:ext uri="{0D108BD9-81ED-4DB2-BD59-A6C34878D82A}">
                    <a16:rowId xmlns:a16="http://schemas.microsoft.com/office/drawing/2014/main" val="1638767770"/>
                  </a:ext>
                </a:extLst>
              </a:tr>
              <a:tr h="905037">
                <a:tc>
                  <a:txBody>
                    <a:bodyPr/>
                    <a:lstStyle/>
                    <a:p>
                      <a:r>
                        <a:rPr lang="en-GB" sz="1200" kern="1200" dirty="0">
                          <a:solidFill>
                            <a:schemeClr val="dk1"/>
                          </a:solidFill>
                          <a:effectLst/>
                          <a:latin typeface="+mn-lt"/>
                          <a:ea typeface="+mn-ea"/>
                          <a:cs typeface="+mn-cs"/>
                        </a:rPr>
                        <a:t>We heard - That visiting isn’t always allowed for carers. </a:t>
                      </a:r>
                    </a:p>
                    <a:p>
                      <a:r>
                        <a:rPr lang="en-GB" sz="1200" kern="1200" dirty="0">
                          <a:solidFill>
                            <a:schemeClr val="dk1"/>
                          </a:solidFill>
                          <a:effectLst/>
                          <a:latin typeface="+mn-lt"/>
                          <a:ea typeface="+mn-ea"/>
                          <a:cs typeface="+mn-cs"/>
                        </a:rPr>
                        <a:t>We heard - Patients living with Dementia are moved wards too frequently.</a:t>
                      </a:r>
                    </a:p>
                    <a:p>
                      <a:r>
                        <a:rPr lang="en-GB" sz="1200" kern="1200" dirty="0">
                          <a:solidFill>
                            <a:schemeClr val="dk1"/>
                          </a:solidFill>
                          <a:effectLst/>
                          <a:latin typeface="+mn-lt"/>
                          <a:ea typeface="+mn-ea"/>
                          <a:cs typeface="+mn-cs"/>
                        </a:rPr>
                        <a:t>We heard - That patient’s property can get lost.</a:t>
                      </a:r>
                    </a:p>
                    <a:p>
                      <a:r>
                        <a:rPr lang="en-GB" sz="1200" kern="1200" dirty="0">
                          <a:solidFill>
                            <a:schemeClr val="dk1"/>
                          </a:solidFill>
                          <a:effectLst/>
                          <a:latin typeface="+mn-lt"/>
                          <a:ea typeface="+mn-ea"/>
                          <a:cs typeface="+mn-cs"/>
                        </a:rPr>
                        <a:t>We heard - We don’t feedback when lessons are learnt. </a:t>
                      </a:r>
                      <a:endParaRPr lang="en-GB" sz="1200" dirty="0"/>
                    </a:p>
                  </a:txBody>
                  <a:tcPr marL="87521" marR="87521" marT="43760" marB="43760"/>
                </a:tc>
                <a:extLst>
                  <a:ext uri="{0D108BD9-81ED-4DB2-BD59-A6C34878D82A}">
                    <a16:rowId xmlns:a16="http://schemas.microsoft.com/office/drawing/2014/main" val="3010194330"/>
                  </a:ext>
                </a:extLst>
              </a:tr>
            </a:tbl>
          </a:graphicData>
        </a:graphic>
      </p:graphicFrame>
    </p:spTree>
    <p:extLst>
      <p:ext uri="{BB962C8B-B14F-4D97-AF65-F5344CB8AC3E}">
        <p14:creationId xmlns:p14="http://schemas.microsoft.com/office/powerpoint/2010/main" val="1473212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B3EA15-9D7E-2BC8-422C-B7E420A6B25D}"/>
              </a:ext>
            </a:extLst>
          </p:cNvPr>
          <p:cNvSpPr txBox="1">
            <a:spLocks/>
          </p:cNvSpPr>
          <p:nvPr/>
        </p:nvSpPr>
        <p:spPr>
          <a:xfrm>
            <a:off x="299060" y="1835954"/>
            <a:ext cx="6315008" cy="645076"/>
          </a:xfrm>
          <a:prstGeom prst="rect">
            <a:avLst/>
          </a:prstGeom>
        </p:spPr>
        <p:txBody>
          <a:bodyPr anchor="t" anchorCtr="0"/>
          <a:lstStyle>
            <a:lvl1pPr algn="l" defTabSz="68586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a:lstStyle>
          <a:p>
            <a:r>
              <a:rPr lang="en-GB" sz="3600" dirty="0"/>
              <a:t>Dementia Focus Group </a:t>
            </a:r>
          </a:p>
        </p:txBody>
      </p:sp>
      <p:sp>
        <p:nvSpPr>
          <p:cNvPr id="4" name="Title 1">
            <a:extLst>
              <a:ext uri="{FF2B5EF4-FFF2-40B4-BE49-F238E27FC236}">
                <a16:creationId xmlns:a16="http://schemas.microsoft.com/office/drawing/2014/main" id="{0F507C64-1AD7-2AFE-CB53-AEF8546D724D}"/>
              </a:ext>
            </a:extLst>
          </p:cNvPr>
          <p:cNvSpPr txBox="1">
            <a:spLocks/>
          </p:cNvSpPr>
          <p:nvPr/>
        </p:nvSpPr>
        <p:spPr>
          <a:xfrm>
            <a:off x="2920992" y="2481029"/>
            <a:ext cx="7751845" cy="3208571"/>
          </a:xfrm>
          <a:prstGeom prst="rect">
            <a:avLst/>
          </a:prstGeom>
        </p:spPr>
        <p:txBody>
          <a:bodyPr anchor="t" anchorCtr="0"/>
          <a:lstStyle>
            <a:lvl1pPr algn="l" defTabSz="68586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a:lstStyle>
          <a:p>
            <a:pPr marL="380990" indent="-380990">
              <a:buFont typeface="Arial" panose="020B0604020202020204" pitchFamily="34" charset="0"/>
              <a:buChar char="•"/>
            </a:pPr>
            <a:r>
              <a:rPr lang="en-GB" sz="2133" dirty="0"/>
              <a:t>This group is for the membership of experts by experience only and facilitators.</a:t>
            </a:r>
          </a:p>
          <a:p>
            <a:pPr marL="380990" indent="-380990">
              <a:buFont typeface="Arial" panose="020B0604020202020204" pitchFamily="34" charset="0"/>
              <a:buChar char="•"/>
            </a:pPr>
            <a:r>
              <a:rPr lang="en-GB" sz="2133" dirty="0"/>
              <a:t>First meeting was held on 18</a:t>
            </a:r>
            <a:r>
              <a:rPr lang="en-GB" sz="2133" baseline="30000" dirty="0"/>
              <a:t>th</a:t>
            </a:r>
            <a:r>
              <a:rPr lang="en-GB" sz="2133" dirty="0"/>
              <a:t> January 2024</a:t>
            </a:r>
          </a:p>
          <a:p>
            <a:pPr marL="380990" indent="-380990">
              <a:buFont typeface="Arial" panose="020B0604020202020204" pitchFamily="34" charset="0"/>
              <a:buChar char="•"/>
            </a:pPr>
            <a:r>
              <a:rPr lang="en-GB" sz="2133" dirty="0"/>
              <a:t>To implement an action plan from the we’ve heard report, which is co-produced and transparent. </a:t>
            </a:r>
          </a:p>
          <a:p>
            <a:pPr marL="380990" indent="-380990">
              <a:buFont typeface="Arial" panose="020B0604020202020204" pitchFamily="34" charset="0"/>
              <a:buChar char="•"/>
            </a:pPr>
            <a:r>
              <a:rPr lang="en-GB" sz="2133" dirty="0"/>
              <a:t>Prioritise 3 main actions and review 3 monthly</a:t>
            </a:r>
          </a:p>
          <a:p>
            <a:pPr marL="380990" indent="-380990">
              <a:buFont typeface="Arial" panose="020B0604020202020204" pitchFamily="34" charset="0"/>
              <a:buChar char="•"/>
            </a:pPr>
            <a:r>
              <a:rPr lang="en-GB" sz="2133" dirty="0"/>
              <a:t>To monitor this action plan and feedback to senior leaders and the dementia steering group </a:t>
            </a:r>
          </a:p>
          <a:p>
            <a:pPr marL="380990" indent="-380990">
              <a:buFont typeface="Arial" panose="020B0604020202020204" pitchFamily="34" charset="0"/>
              <a:buChar char="•"/>
            </a:pPr>
            <a:r>
              <a:rPr lang="en-GB" sz="2133" dirty="0"/>
              <a:t>Initial meeting created the Terms of Reference and next steps</a:t>
            </a:r>
          </a:p>
          <a:p>
            <a:pPr marL="380990" indent="-380990">
              <a:buFont typeface="Arial" panose="020B0604020202020204" pitchFamily="34" charset="0"/>
              <a:buChar char="•"/>
            </a:pPr>
            <a:r>
              <a:rPr lang="en-GB" sz="2133" dirty="0"/>
              <a:t>Opportunity for further involvements offered</a:t>
            </a:r>
          </a:p>
          <a:p>
            <a:pPr marL="380990" indent="-380990">
              <a:buFont typeface="Arial" panose="020B0604020202020204" pitchFamily="34" charset="0"/>
              <a:buChar char="•"/>
            </a:pPr>
            <a:r>
              <a:rPr lang="en-GB" sz="2133" dirty="0"/>
              <a:t>Ongoing monitoring of the carer and patient feedback reports (21 feedback since September 2023)</a:t>
            </a:r>
          </a:p>
          <a:p>
            <a:endParaRPr lang="en-GB" sz="2133" dirty="0"/>
          </a:p>
          <a:p>
            <a:r>
              <a:rPr lang="en-GB" sz="2133" dirty="0"/>
              <a:t> </a:t>
            </a:r>
          </a:p>
        </p:txBody>
      </p:sp>
    </p:spTree>
    <p:extLst>
      <p:ext uri="{BB962C8B-B14F-4D97-AF65-F5344CB8AC3E}">
        <p14:creationId xmlns:p14="http://schemas.microsoft.com/office/powerpoint/2010/main" val="176426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2282002-4CD8-811B-7E44-346BF0D2A46F}"/>
              </a:ext>
            </a:extLst>
          </p:cNvPr>
          <p:cNvGraphicFramePr>
            <a:graphicFrameLocks noGrp="1"/>
          </p:cNvGraphicFramePr>
          <p:nvPr/>
        </p:nvGraphicFramePr>
        <p:xfrm>
          <a:off x="737735" y="910015"/>
          <a:ext cx="10503657" cy="5080000"/>
        </p:xfrm>
        <a:graphic>
          <a:graphicData uri="http://schemas.openxmlformats.org/drawingml/2006/table">
            <a:tbl>
              <a:tblPr firstRow="1" firstCol="1" bandRow="1">
                <a:tableStyleId>{5C22544A-7EE6-4342-B048-85BDC9FD1C3A}</a:tableStyleId>
              </a:tblPr>
              <a:tblGrid>
                <a:gridCol w="3501219">
                  <a:extLst>
                    <a:ext uri="{9D8B030D-6E8A-4147-A177-3AD203B41FA5}">
                      <a16:colId xmlns:a16="http://schemas.microsoft.com/office/drawing/2014/main" val="3918223603"/>
                    </a:ext>
                  </a:extLst>
                </a:gridCol>
                <a:gridCol w="3501219">
                  <a:extLst>
                    <a:ext uri="{9D8B030D-6E8A-4147-A177-3AD203B41FA5}">
                      <a16:colId xmlns:a16="http://schemas.microsoft.com/office/drawing/2014/main" val="1951421794"/>
                    </a:ext>
                  </a:extLst>
                </a:gridCol>
                <a:gridCol w="3501219">
                  <a:extLst>
                    <a:ext uri="{9D8B030D-6E8A-4147-A177-3AD203B41FA5}">
                      <a16:colId xmlns:a16="http://schemas.microsoft.com/office/drawing/2014/main" val="2776896687"/>
                    </a:ext>
                  </a:extLst>
                </a:gridCol>
              </a:tblGrid>
              <a:tr h="203200">
                <a:tc>
                  <a:txBody>
                    <a:bodyPr/>
                    <a:lstStyle/>
                    <a:p>
                      <a:pPr algn="ctr"/>
                      <a:r>
                        <a:rPr lang="en-GB" sz="1300">
                          <a:effectLst/>
                        </a:rPr>
                        <a:t>Level of co-production </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ctr"/>
                      <a:r>
                        <a:rPr lang="en-GB" sz="1300">
                          <a:effectLst/>
                        </a:rPr>
                        <a:t>Brief overview of role and responsibility </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ctr"/>
                      <a:r>
                        <a:rPr lang="en-GB" sz="1300">
                          <a:effectLst/>
                        </a:rPr>
                        <a:t>Level of commitment</a:t>
                      </a:r>
                      <a:endParaRPr lang="en-GB" sz="1300">
                        <a:effectLst/>
                        <a:latin typeface="Calibri" panose="020F0502020204030204" pitchFamily="34" charset="0"/>
                        <a:ea typeface="Calibri" panose="020F0502020204030204" pitchFamily="34" charset="0"/>
                      </a:endParaRPr>
                    </a:p>
                  </a:txBody>
                  <a:tcPr marL="80884" marR="80884" marT="0" marB="0"/>
                </a:tc>
                <a:extLst>
                  <a:ext uri="{0D108BD9-81ED-4DB2-BD59-A6C34878D82A}">
                    <a16:rowId xmlns:a16="http://schemas.microsoft.com/office/drawing/2014/main" val="3290838324"/>
                  </a:ext>
                </a:extLst>
              </a:tr>
              <a:tr h="406400">
                <a:tc>
                  <a:txBody>
                    <a:bodyPr/>
                    <a:lstStyle/>
                    <a:p>
                      <a:pPr algn="ctr"/>
                      <a:r>
                        <a:rPr lang="en-GB" sz="1300">
                          <a:effectLst/>
                        </a:rPr>
                        <a:t>Tier 1</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a:effectLst/>
                        </a:rPr>
                        <a:t>One off involvement (relaying their story)</a:t>
                      </a:r>
                    </a:p>
                    <a:p>
                      <a:pPr algn="l"/>
                      <a:r>
                        <a:rPr lang="en-GB" sz="1300">
                          <a:effectLst/>
                        </a:rPr>
                        <a:t> </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a:effectLst/>
                        </a:rPr>
                        <a:t>No formal commitment </a:t>
                      </a:r>
                      <a:endParaRPr lang="en-GB" sz="1300">
                        <a:effectLst/>
                        <a:latin typeface="Calibri" panose="020F0502020204030204" pitchFamily="34" charset="0"/>
                        <a:ea typeface="Calibri" panose="020F0502020204030204" pitchFamily="34" charset="0"/>
                      </a:endParaRPr>
                    </a:p>
                  </a:txBody>
                  <a:tcPr marL="80884" marR="80884" marT="0" marB="0"/>
                </a:tc>
                <a:extLst>
                  <a:ext uri="{0D108BD9-81ED-4DB2-BD59-A6C34878D82A}">
                    <a16:rowId xmlns:a16="http://schemas.microsoft.com/office/drawing/2014/main" val="1021496225"/>
                  </a:ext>
                </a:extLst>
              </a:tr>
              <a:tr h="1422400">
                <a:tc>
                  <a:txBody>
                    <a:bodyPr/>
                    <a:lstStyle/>
                    <a:p>
                      <a:pPr algn="ctr"/>
                      <a:r>
                        <a:rPr lang="en-GB" sz="1300">
                          <a:effectLst/>
                        </a:rPr>
                        <a:t>Tier 2</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a:effectLst/>
                        </a:rPr>
                        <a:t>Regular commitment online via Microsoft meetings and emails. Providing feedback on reports, minutes, and other key documents. To be involved remotely in service design, development, and evaluation of dementia care.</a:t>
                      </a:r>
                    </a:p>
                    <a:p>
                      <a:pPr algn="l"/>
                      <a:r>
                        <a:rPr lang="en-GB" sz="1300">
                          <a:effectLst/>
                        </a:rPr>
                        <a:t> </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a:effectLst/>
                        </a:rPr>
                        <a:t>To read relevant policies and sign an information governance agreement and consent form.</a:t>
                      </a:r>
                      <a:endParaRPr lang="en-GB" sz="1300">
                        <a:effectLst/>
                        <a:latin typeface="Calibri" panose="020F0502020204030204" pitchFamily="34" charset="0"/>
                        <a:ea typeface="Calibri" panose="020F0502020204030204" pitchFamily="34" charset="0"/>
                      </a:endParaRPr>
                    </a:p>
                  </a:txBody>
                  <a:tcPr marL="80884" marR="80884" marT="0" marB="0"/>
                </a:tc>
                <a:extLst>
                  <a:ext uri="{0D108BD9-81ED-4DB2-BD59-A6C34878D82A}">
                    <a16:rowId xmlns:a16="http://schemas.microsoft.com/office/drawing/2014/main" val="1477702159"/>
                  </a:ext>
                </a:extLst>
              </a:tr>
              <a:tr h="1828800">
                <a:tc>
                  <a:txBody>
                    <a:bodyPr/>
                    <a:lstStyle/>
                    <a:p>
                      <a:pPr algn="ctr"/>
                      <a:r>
                        <a:rPr lang="en-GB" sz="1300">
                          <a:effectLst/>
                        </a:rPr>
                        <a:t>Tier 3</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a:effectLst/>
                        </a:rPr>
                        <a:t>Regular commitment online via Microsoft meeting, emails and in person. Opportunity to help deliver training, attending events on site, involved in environment assessments, supporting listening events, assisting with surveys and actively involved in service design, development, and evaluation of dementia care.</a:t>
                      </a:r>
                    </a:p>
                    <a:p>
                      <a:pPr algn="l"/>
                      <a:r>
                        <a:rPr lang="en-GB" sz="1300">
                          <a:effectLst/>
                        </a:rPr>
                        <a:t> </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a:effectLst/>
                        </a:rPr>
                        <a:t>To register as a volunteer at Northampton General Hospital </a:t>
                      </a:r>
                      <a:endParaRPr lang="en-GB" sz="1300">
                        <a:effectLst/>
                        <a:latin typeface="Calibri" panose="020F0502020204030204" pitchFamily="34" charset="0"/>
                        <a:ea typeface="Calibri" panose="020F0502020204030204" pitchFamily="34" charset="0"/>
                      </a:endParaRPr>
                    </a:p>
                  </a:txBody>
                  <a:tcPr marL="80884" marR="80884" marT="0" marB="0"/>
                </a:tc>
                <a:extLst>
                  <a:ext uri="{0D108BD9-81ED-4DB2-BD59-A6C34878D82A}">
                    <a16:rowId xmlns:a16="http://schemas.microsoft.com/office/drawing/2014/main" val="507397903"/>
                  </a:ext>
                </a:extLst>
              </a:tr>
              <a:tr h="1219200">
                <a:tc>
                  <a:txBody>
                    <a:bodyPr/>
                    <a:lstStyle/>
                    <a:p>
                      <a:pPr algn="ctr"/>
                      <a:r>
                        <a:rPr lang="en-GB" sz="1300" dirty="0">
                          <a:effectLst/>
                        </a:rPr>
                        <a:t>Tier 4</a:t>
                      </a:r>
                    </a:p>
                    <a:p>
                      <a:pPr algn="ctr"/>
                      <a:r>
                        <a:rPr lang="en-GB" sz="1300" dirty="0">
                          <a:effectLst/>
                          <a:latin typeface="Calibri" panose="020F0502020204030204" pitchFamily="34" charset="0"/>
                          <a:ea typeface="Calibri" panose="020F0502020204030204" pitchFamily="34" charset="0"/>
                        </a:rPr>
                        <a:t>(Not currently in place, our aim for the future)</a:t>
                      </a:r>
                    </a:p>
                  </a:txBody>
                  <a:tcPr marL="80884" marR="80884" marT="0" marB="0"/>
                </a:tc>
                <a:tc>
                  <a:txBody>
                    <a:bodyPr/>
                    <a:lstStyle/>
                    <a:p>
                      <a:pPr algn="l"/>
                      <a:r>
                        <a:rPr lang="en-GB" sz="1300">
                          <a:effectLst/>
                        </a:rPr>
                        <a:t>To be an employed member of staff who provides a contractual duty to support in the service design, development and evaluation of dementia care at Northampton General hospital. </a:t>
                      </a:r>
                    </a:p>
                    <a:p>
                      <a:pPr algn="l"/>
                      <a:r>
                        <a:rPr lang="en-GB" sz="1300">
                          <a:effectLst/>
                        </a:rPr>
                        <a:t> </a:t>
                      </a:r>
                      <a:endParaRPr lang="en-GB" sz="1300">
                        <a:effectLst/>
                        <a:latin typeface="Calibri" panose="020F0502020204030204" pitchFamily="34" charset="0"/>
                        <a:ea typeface="Calibri" panose="020F0502020204030204" pitchFamily="34" charset="0"/>
                      </a:endParaRPr>
                    </a:p>
                  </a:txBody>
                  <a:tcPr marL="80884" marR="80884" marT="0" marB="0"/>
                </a:tc>
                <a:tc>
                  <a:txBody>
                    <a:bodyPr/>
                    <a:lstStyle/>
                    <a:p>
                      <a:pPr algn="l"/>
                      <a:r>
                        <a:rPr lang="en-GB" sz="1300" dirty="0">
                          <a:effectLst/>
                        </a:rPr>
                        <a:t>A paid employee </a:t>
                      </a:r>
                      <a:endParaRPr lang="en-GB" sz="1300" dirty="0">
                        <a:effectLst/>
                        <a:latin typeface="Calibri" panose="020F0502020204030204" pitchFamily="34" charset="0"/>
                        <a:ea typeface="Calibri" panose="020F0502020204030204" pitchFamily="34" charset="0"/>
                      </a:endParaRPr>
                    </a:p>
                  </a:txBody>
                  <a:tcPr marL="80884" marR="80884" marT="0" marB="0"/>
                </a:tc>
                <a:extLst>
                  <a:ext uri="{0D108BD9-81ED-4DB2-BD59-A6C34878D82A}">
                    <a16:rowId xmlns:a16="http://schemas.microsoft.com/office/drawing/2014/main" val="1517847598"/>
                  </a:ext>
                </a:extLst>
              </a:tr>
            </a:tbl>
          </a:graphicData>
        </a:graphic>
      </p:graphicFrame>
    </p:spTree>
    <p:extLst>
      <p:ext uri="{BB962C8B-B14F-4D97-AF65-F5344CB8AC3E}">
        <p14:creationId xmlns:p14="http://schemas.microsoft.com/office/powerpoint/2010/main" val="26911438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83439D-F12F-453B-F94E-D7BEF81EF973}"/>
              </a:ext>
            </a:extLst>
          </p:cNvPr>
          <p:cNvSpPr txBox="1">
            <a:spLocks/>
          </p:cNvSpPr>
          <p:nvPr/>
        </p:nvSpPr>
        <p:spPr>
          <a:xfrm>
            <a:off x="1060753" y="2535161"/>
            <a:ext cx="9437913" cy="2922211"/>
          </a:xfrm>
          <a:prstGeom prst="rect">
            <a:avLst/>
          </a:prstGeom>
        </p:spPr>
        <p:txBody>
          <a:bodyPr anchor="t" anchorCtr="0"/>
          <a:lstStyle>
            <a:lvl1pPr algn="l" defTabSz="685860" rtl="0" eaLnBrk="1" latinLnBrk="0" hangingPunct="1">
              <a:lnSpc>
                <a:spcPct val="90000"/>
              </a:lnSpc>
              <a:spcBef>
                <a:spcPct val="0"/>
              </a:spcBef>
              <a:buNone/>
              <a:defRPr sz="2700" kern="1200">
                <a:solidFill>
                  <a:schemeClr val="bg1"/>
                </a:solidFill>
                <a:latin typeface="Arial" panose="020B0604020202020204" pitchFamily="34" charset="0"/>
                <a:ea typeface="+mj-ea"/>
                <a:cs typeface="Arial" panose="020B0604020202020204" pitchFamily="34" charset="0"/>
              </a:defRPr>
            </a:lvl1pPr>
          </a:lstStyle>
          <a:p>
            <a:br>
              <a:rPr lang="en-GB" sz="3600" dirty="0"/>
            </a:br>
            <a:br>
              <a:rPr lang="en-GB" sz="3600" dirty="0"/>
            </a:br>
            <a:endParaRPr lang="en-GB" sz="3600" dirty="0"/>
          </a:p>
        </p:txBody>
      </p:sp>
      <p:sp>
        <p:nvSpPr>
          <p:cNvPr id="5" name="Title 4">
            <a:extLst>
              <a:ext uri="{FF2B5EF4-FFF2-40B4-BE49-F238E27FC236}">
                <a16:creationId xmlns:a16="http://schemas.microsoft.com/office/drawing/2014/main" id="{CE5D45FD-6DA2-8684-0E09-CAD4A54A2352}"/>
              </a:ext>
            </a:extLst>
          </p:cNvPr>
          <p:cNvSpPr>
            <a:spLocks noGrp="1"/>
          </p:cNvSpPr>
          <p:nvPr>
            <p:ph type="title"/>
          </p:nvPr>
        </p:nvSpPr>
        <p:spPr/>
        <p:txBody>
          <a:bodyPr/>
          <a:lstStyle/>
          <a:p>
            <a:r>
              <a:rPr lang="en-GB" dirty="0"/>
              <a:t>Thank you for listening, any questions?</a:t>
            </a:r>
            <a:br>
              <a:rPr lang="en-GB" dirty="0"/>
            </a:br>
            <a:br>
              <a:rPr lang="en-GB" sz="2400" dirty="0"/>
            </a:br>
            <a:r>
              <a:rPr lang="en-GB" sz="2400" dirty="0"/>
              <a:t>Rebecca </a:t>
            </a:r>
            <a:r>
              <a:rPr lang="en-GB" sz="2400" dirty="0" err="1"/>
              <a:t>Goadsby,</a:t>
            </a:r>
            <a:r>
              <a:rPr lang="en-GB" sz="2400" dirty="0"/>
              <a:t> Dementia Liaison Nurse, rebecca.goadsby@nhs.net</a:t>
            </a:r>
          </a:p>
        </p:txBody>
      </p:sp>
    </p:spTree>
    <p:extLst>
      <p:ext uri="{BB962C8B-B14F-4D97-AF65-F5344CB8AC3E}">
        <p14:creationId xmlns:p14="http://schemas.microsoft.com/office/powerpoint/2010/main" val="362211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7663E-58DF-AA7A-F534-B7D391D2EA20}"/>
              </a:ext>
            </a:extLst>
          </p:cNvPr>
          <p:cNvSpPr>
            <a:spLocks noGrp="1"/>
          </p:cNvSpPr>
          <p:nvPr>
            <p:ph type="title"/>
          </p:nvPr>
        </p:nvSpPr>
        <p:spPr/>
        <p:txBody>
          <a:bodyPr/>
          <a:lstStyle/>
          <a:p>
            <a:r>
              <a:rPr lang="en-GB">
                <a:latin typeface="Montserrat" panose="00000500000000000000" pitchFamily="2" charset="0"/>
              </a:rPr>
              <a:t>Group work: carer and patient data</a:t>
            </a:r>
          </a:p>
        </p:txBody>
      </p:sp>
      <p:sp>
        <p:nvSpPr>
          <p:cNvPr id="5" name="Content Placeholder 4">
            <a:extLst>
              <a:ext uri="{FF2B5EF4-FFF2-40B4-BE49-F238E27FC236}">
                <a16:creationId xmlns:a16="http://schemas.microsoft.com/office/drawing/2014/main" id="{20B8F25E-EBF1-D784-0CD2-77D09EB50577}"/>
              </a:ext>
            </a:extLst>
          </p:cNvPr>
          <p:cNvSpPr>
            <a:spLocks noGrp="1"/>
          </p:cNvSpPr>
          <p:nvPr>
            <p:ph idx="1"/>
          </p:nvPr>
        </p:nvSpPr>
        <p:spPr>
          <a:xfrm>
            <a:off x="528483" y="1593034"/>
            <a:ext cx="10515600" cy="4512797"/>
          </a:xfrm>
        </p:spPr>
        <p:txBody>
          <a:bodyPr>
            <a:normAutofit/>
          </a:bodyPr>
          <a:lstStyle/>
          <a:p>
            <a:pPr>
              <a:lnSpc>
                <a:spcPct val="107000"/>
              </a:lnSpc>
              <a:spcAft>
                <a:spcPts val="800"/>
              </a:spcAft>
            </a:pPr>
            <a:r>
              <a:rPr lang="en-GB" kern="100" dirty="0">
                <a:latin typeface="Montserrat" panose="00000500000000000000" pitchFamily="2" charset="0"/>
                <a:ea typeface="Aptos" panose="020B0004020202020204" pitchFamily="34" charset="0"/>
                <a:cs typeface="Times New Roman" panose="02020603050405020304" pitchFamily="18" charset="0"/>
              </a:rPr>
              <a:t>H</a:t>
            </a:r>
            <a:r>
              <a:rPr lang="en-GB" kern="100" dirty="0">
                <a:effectLst/>
                <a:latin typeface="Montserrat" panose="00000500000000000000" pitchFamily="2" charset="0"/>
                <a:ea typeface="Aptos" panose="020B0004020202020204" pitchFamily="34" charset="0"/>
                <a:cs typeface="Times New Roman" panose="02020603050405020304" pitchFamily="18" charset="0"/>
              </a:rPr>
              <a:t>ow are you </a:t>
            </a:r>
            <a:r>
              <a:rPr lang="en-GB" b="1" kern="100" dirty="0">
                <a:effectLst/>
                <a:latin typeface="Montserrat" panose="00000500000000000000" pitchFamily="2" charset="0"/>
                <a:ea typeface="Aptos" panose="020B0004020202020204" pitchFamily="34" charset="0"/>
                <a:cs typeface="Times New Roman" panose="02020603050405020304" pitchFamily="18" charset="0"/>
              </a:rPr>
              <a:t>using</a:t>
            </a:r>
            <a:r>
              <a:rPr lang="en-GB" kern="100" dirty="0">
                <a:effectLst/>
                <a:latin typeface="Montserrat" panose="00000500000000000000" pitchFamily="2" charset="0"/>
                <a:ea typeface="Aptos" panose="020B0004020202020204" pitchFamily="34" charset="0"/>
                <a:cs typeface="Times New Roman" panose="02020603050405020304" pitchFamily="18" charset="0"/>
              </a:rPr>
              <a:t> this data? </a:t>
            </a:r>
          </a:p>
          <a:p>
            <a:pPr marL="457200"/>
            <a:r>
              <a:rPr lang="en-GB" sz="2400" dirty="0">
                <a:effectLst/>
                <a:latin typeface="Montserrat" panose="00000500000000000000" pitchFamily="2" charset="0"/>
                <a:ea typeface="Aptos" panose="020B0004020202020204" pitchFamily="34" charset="0"/>
                <a:cs typeface="Aptos" panose="020B0004020202020204" pitchFamily="34" charset="0"/>
              </a:rPr>
              <a:t>e.g. feedback to the Board, or Dementia Strategy Group, or groups of patients and carers or staff?</a:t>
            </a:r>
          </a:p>
          <a:p>
            <a:pPr>
              <a:lnSpc>
                <a:spcPct val="107000"/>
              </a:lnSpc>
              <a:spcAft>
                <a:spcPts val="800"/>
              </a:spcAft>
            </a:pPr>
            <a:r>
              <a:rPr lang="en-GB" kern="100" dirty="0">
                <a:effectLst/>
                <a:latin typeface="Montserrat" panose="00000500000000000000" pitchFamily="2" charset="0"/>
                <a:ea typeface="Aptos" panose="020B0004020202020204" pitchFamily="34" charset="0"/>
                <a:cs typeface="Times New Roman" panose="02020603050405020304" pitchFamily="18" charset="0"/>
              </a:rPr>
              <a:t>What is its </a:t>
            </a:r>
            <a:r>
              <a:rPr lang="en-GB" b="1" kern="100" dirty="0">
                <a:effectLst/>
                <a:latin typeface="Montserrat" panose="00000500000000000000" pitchFamily="2" charset="0"/>
                <a:ea typeface="Aptos" panose="020B0004020202020204" pitchFamily="34" charset="0"/>
                <a:cs typeface="Times New Roman" panose="02020603050405020304" pitchFamily="18" charset="0"/>
              </a:rPr>
              <a:t>impact</a:t>
            </a:r>
            <a:r>
              <a:rPr lang="en-GB" kern="100" dirty="0">
                <a:effectLst/>
                <a:latin typeface="Montserrat" panose="00000500000000000000" pitchFamily="2" charset="0"/>
                <a:ea typeface="Aptos" panose="020B0004020202020204" pitchFamily="34" charset="0"/>
                <a:cs typeface="Times New Roman" panose="02020603050405020304" pitchFamily="18" charset="0"/>
              </a:rPr>
              <a:t>?</a:t>
            </a:r>
          </a:p>
          <a:p>
            <a:pPr marL="457200"/>
            <a:r>
              <a:rPr lang="en-GB" dirty="0">
                <a:latin typeface="Montserrat" panose="00000500000000000000" pitchFamily="2" charset="0"/>
                <a:ea typeface="Aptos" panose="020B0004020202020204" pitchFamily="34" charset="0"/>
                <a:cs typeface="Aptos" panose="020B0004020202020204" pitchFamily="34" charset="0"/>
              </a:rPr>
              <a:t>E.g.</a:t>
            </a:r>
            <a:r>
              <a:rPr lang="en-GB" sz="2800" dirty="0">
                <a:effectLst/>
                <a:latin typeface="Montserrat" panose="00000500000000000000" pitchFamily="2" charset="0"/>
                <a:ea typeface="Aptos" panose="020B0004020202020204" pitchFamily="34" charset="0"/>
                <a:cs typeface="Aptos" panose="020B0004020202020204" pitchFamily="34" charset="0"/>
              </a:rPr>
              <a:t> Have the results fed into or triggered any other piece of work related to improving aspects of care?</a:t>
            </a:r>
          </a:p>
          <a:p>
            <a:pPr marL="457200"/>
            <a:endParaRPr lang="en-GB" sz="2800" dirty="0">
              <a:effectLst/>
              <a:latin typeface="Montserrat" panose="00000500000000000000" pitchFamily="2" charset="0"/>
              <a:ea typeface="Aptos" panose="020B0004020202020204" pitchFamily="34" charset="0"/>
              <a:cs typeface="Aptos" panose="020B0004020202020204" pitchFamily="34" charset="0"/>
            </a:endParaRPr>
          </a:p>
          <a:p>
            <a:pPr marL="0"/>
            <a:r>
              <a:rPr lang="en-GB" sz="2800" dirty="0">
                <a:effectLst/>
                <a:latin typeface="Montserrat" panose="00000500000000000000" pitchFamily="2" charset="0"/>
                <a:ea typeface="Aptos" panose="020B0004020202020204" pitchFamily="34" charset="0"/>
                <a:cs typeface="Aptos" panose="020B0004020202020204" pitchFamily="34" charset="0"/>
              </a:rPr>
              <a:t>What challenges were you presented with in collecting the data and how were they overcome?</a:t>
            </a:r>
          </a:p>
          <a:p>
            <a:pPr marL="457200"/>
            <a:endParaRPr lang="en-GB" kern="100" dirty="0">
              <a:effectLst/>
              <a:latin typeface="Montserrat" panose="00000500000000000000" pitchFamily="2"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337AAFD-EAD1-F9FD-70B8-E5B606FC15E6}"/>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2.20</a:t>
            </a:r>
          </a:p>
        </p:txBody>
      </p:sp>
    </p:spTree>
    <p:extLst>
      <p:ext uri="{BB962C8B-B14F-4D97-AF65-F5344CB8AC3E}">
        <p14:creationId xmlns:p14="http://schemas.microsoft.com/office/powerpoint/2010/main" val="37096905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92DC5-6658-FEC6-7FF7-9AA2D912D7C9}"/>
              </a:ext>
            </a:extLst>
          </p:cNvPr>
          <p:cNvSpPr>
            <a:spLocks noGrp="1"/>
          </p:cNvSpPr>
          <p:nvPr>
            <p:ph type="title"/>
          </p:nvPr>
        </p:nvSpPr>
        <p:spPr/>
        <p:txBody>
          <a:bodyPr/>
          <a:lstStyle/>
          <a:p>
            <a:r>
              <a:rPr lang="en-GB">
                <a:latin typeface="Montserrat" panose="00000500000000000000" pitchFamily="2" charset="0"/>
              </a:rPr>
              <a:t>Top tips from you…</a:t>
            </a:r>
          </a:p>
        </p:txBody>
      </p:sp>
      <p:sp>
        <p:nvSpPr>
          <p:cNvPr id="6" name="TextBox 5">
            <a:extLst>
              <a:ext uri="{FF2B5EF4-FFF2-40B4-BE49-F238E27FC236}">
                <a16:creationId xmlns:a16="http://schemas.microsoft.com/office/drawing/2014/main" id="{616D8548-5DB1-3A02-A314-F8F2F192B0ED}"/>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2.40</a:t>
            </a:r>
          </a:p>
        </p:txBody>
      </p:sp>
      <p:sp>
        <p:nvSpPr>
          <p:cNvPr id="3" name="TextBox 4">
            <a:extLst>
              <a:ext uri="{FF2B5EF4-FFF2-40B4-BE49-F238E27FC236}">
                <a16:creationId xmlns:a16="http://schemas.microsoft.com/office/drawing/2014/main" id="{AE782DDE-73F7-387F-A8D7-5A50BF0ABB45}"/>
              </a:ext>
            </a:extLst>
          </p:cNvPr>
          <p:cNvSpPr txBox="1"/>
          <p:nvPr/>
        </p:nvSpPr>
        <p:spPr>
          <a:xfrm>
            <a:off x="838200" y="2013855"/>
            <a:ext cx="9944101" cy="156966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400" dirty="0">
                <a:effectLst/>
                <a:latin typeface="Montserrat" panose="00000500000000000000" pitchFamily="2" charset="0"/>
                <a:ea typeface="Aptos" panose="020B0004020202020204" pitchFamily="34" charset="0"/>
                <a:cs typeface="Times New Roman" panose="02020603050405020304" pitchFamily="18" charset="0"/>
              </a:rPr>
              <a:t>On your tables, </a:t>
            </a:r>
            <a:r>
              <a:rPr lang="en-GB" sz="2400" dirty="0">
                <a:latin typeface="Montserrat" panose="00000500000000000000" pitchFamily="2" charset="0"/>
                <a:ea typeface="Aptos" panose="020B0004020202020204" pitchFamily="34" charset="0"/>
                <a:cs typeface="Times New Roman" panose="02020603050405020304" pitchFamily="18" charset="0"/>
              </a:rPr>
              <a:t>a</a:t>
            </a:r>
            <a:r>
              <a:rPr lang="en-GB" sz="2400" dirty="0">
                <a:effectLst/>
                <a:latin typeface="Montserrat" panose="00000500000000000000" pitchFamily="2" charset="0"/>
                <a:ea typeface="Aptos" panose="020B0004020202020204" pitchFamily="34" charset="0"/>
                <a:cs typeface="Times New Roman" panose="02020603050405020304" pitchFamily="18" charset="0"/>
              </a:rPr>
              <a:t>gree </a:t>
            </a:r>
            <a:r>
              <a:rPr lang="en-GB" sz="2400" u="sng" dirty="0">
                <a:effectLst/>
                <a:latin typeface="Montserrat" panose="00000500000000000000" pitchFamily="2" charset="0"/>
                <a:ea typeface="Aptos" panose="020B0004020202020204" pitchFamily="34" charset="0"/>
                <a:cs typeface="Times New Roman" panose="02020603050405020304" pitchFamily="18" charset="0"/>
              </a:rPr>
              <a:t>up to </a:t>
            </a:r>
            <a:r>
              <a:rPr lang="en-GB" sz="2400" dirty="0">
                <a:effectLst/>
                <a:latin typeface="Montserrat" panose="00000500000000000000" pitchFamily="2" charset="0"/>
                <a:ea typeface="Aptos" panose="020B0004020202020204" pitchFamily="34" charset="0"/>
                <a:cs typeface="Times New Roman" panose="02020603050405020304" pitchFamily="18" charset="0"/>
              </a:rPr>
              <a:t>3 ‘Dos’ in relation to collecting or using the data</a:t>
            </a:r>
          </a:p>
          <a:p>
            <a:pPr marL="342900" indent="-342900">
              <a:buFont typeface="Arial" panose="020B0604020202020204" pitchFamily="34" charset="0"/>
              <a:buChar char="•"/>
            </a:pPr>
            <a:r>
              <a:rPr lang="en-GB" sz="2400" dirty="0">
                <a:effectLst/>
                <a:latin typeface="Montserrat" panose="00000500000000000000" pitchFamily="2" charset="0"/>
                <a:ea typeface="Aptos" panose="020B0004020202020204" pitchFamily="34" charset="0"/>
                <a:cs typeface="Times New Roman" panose="02020603050405020304" pitchFamily="18" charset="0"/>
              </a:rPr>
              <a:t>Write your 3 Dos on a Flip chart </a:t>
            </a:r>
          </a:p>
          <a:p>
            <a:pPr marL="342900" indent="-342900">
              <a:buFont typeface="Arial" panose="020B0604020202020204" pitchFamily="34" charset="0"/>
              <a:buChar char="•"/>
            </a:pPr>
            <a:r>
              <a:rPr lang="en-GB" sz="2400" dirty="0">
                <a:effectLst/>
                <a:latin typeface="Montserrat" panose="00000500000000000000" pitchFamily="2" charset="0"/>
                <a:ea typeface="Aptos" panose="020B0004020202020204" pitchFamily="34" charset="0"/>
                <a:cs typeface="Times New Roman" panose="02020603050405020304" pitchFamily="18" charset="0"/>
              </a:rPr>
              <a:t>You have 10 minutes</a:t>
            </a:r>
            <a:endParaRPr lang="en-GB" sz="2400" dirty="0">
              <a:latin typeface="Montserrat" panose="00000500000000000000" pitchFamily="2" charset="0"/>
            </a:endParaRPr>
          </a:p>
        </p:txBody>
      </p:sp>
    </p:spTree>
    <p:extLst>
      <p:ext uri="{BB962C8B-B14F-4D97-AF65-F5344CB8AC3E}">
        <p14:creationId xmlns:p14="http://schemas.microsoft.com/office/powerpoint/2010/main" val="1701071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39F9-A853-E5EC-CC7B-EE5B89B0D742}"/>
              </a:ext>
            </a:extLst>
          </p:cNvPr>
          <p:cNvSpPr>
            <a:spLocks noGrp="1"/>
          </p:cNvSpPr>
          <p:nvPr>
            <p:ph type="title"/>
          </p:nvPr>
        </p:nvSpPr>
        <p:spPr>
          <a:xfrm>
            <a:off x="841248" y="334644"/>
            <a:ext cx="10509504" cy="1076914"/>
          </a:xfrm>
        </p:spPr>
        <p:txBody>
          <a:bodyPr anchor="ctr">
            <a:normAutofit/>
          </a:bodyPr>
          <a:lstStyle/>
          <a:p>
            <a:r>
              <a:rPr lang="en-GB" sz="4000">
                <a:latin typeface="Montserrat" panose="00000500000000000000" pitchFamily="2" charset="0"/>
              </a:rPr>
              <a:t>Break</a:t>
            </a:r>
          </a:p>
        </p:txBody>
      </p:sp>
      <p:sp>
        <p:nvSpPr>
          <p:cNvPr id="3" name="Content Placeholder 2">
            <a:extLst>
              <a:ext uri="{FF2B5EF4-FFF2-40B4-BE49-F238E27FC236}">
                <a16:creationId xmlns:a16="http://schemas.microsoft.com/office/drawing/2014/main" id="{5777CA11-F2E9-7807-DCA2-78E8CE33DA74}"/>
              </a:ext>
            </a:extLst>
          </p:cNvPr>
          <p:cNvSpPr>
            <a:spLocks/>
          </p:cNvSpPr>
          <p:nvPr/>
        </p:nvSpPr>
        <p:spPr>
          <a:xfrm>
            <a:off x="838200" y="1762506"/>
            <a:ext cx="2832343" cy="4043465"/>
          </a:xfrm>
          <a:prstGeom prst="rect">
            <a:avLst/>
          </a:prstGeom>
        </p:spPr>
        <p:txBody>
          <a:bodyPr/>
          <a:lstStyle/>
          <a:p>
            <a:pPr defTabSz="841248">
              <a:spcAft>
                <a:spcPts val="600"/>
              </a:spcAft>
            </a:pPr>
            <a:r>
              <a:rPr lang="en-GB" sz="2800" kern="1200">
                <a:solidFill>
                  <a:schemeClr val="tx1"/>
                </a:solidFill>
                <a:latin typeface="Montserrat" panose="00000500000000000000" pitchFamily="2" charset="0"/>
                <a:ea typeface="+mn-ea"/>
                <a:cs typeface="+mn-cs"/>
              </a:rPr>
              <a:t>10 minutes – please come back at </a:t>
            </a:r>
            <a:r>
              <a:rPr lang="en-GB" sz="2800" b="1" kern="1200">
                <a:solidFill>
                  <a:schemeClr val="tx1"/>
                </a:solidFill>
                <a:latin typeface="Montserrat" panose="00000500000000000000" pitchFamily="2" charset="0"/>
                <a:ea typeface="+mn-ea"/>
                <a:cs typeface="+mn-cs"/>
              </a:rPr>
              <a:t>3.00</a:t>
            </a:r>
            <a:endParaRPr lang="en-GB" sz="2800" b="1">
              <a:latin typeface="Montserrat" panose="00000500000000000000" pitchFamily="2" charset="0"/>
            </a:endParaRPr>
          </a:p>
        </p:txBody>
      </p:sp>
      <p:sp>
        <p:nvSpPr>
          <p:cNvPr id="4" name="TextBox 3">
            <a:extLst>
              <a:ext uri="{FF2B5EF4-FFF2-40B4-BE49-F238E27FC236}">
                <a16:creationId xmlns:a16="http://schemas.microsoft.com/office/drawing/2014/main" id="{E72A49E1-8723-4CBB-CA29-F9612FBF5AEE}"/>
              </a:ext>
            </a:extLst>
          </p:cNvPr>
          <p:cNvSpPr txBox="1"/>
          <p:nvPr/>
        </p:nvSpPr>
        <p:spPr>
          <a:xfrm>
            <a:off x="9710255" y="5589838"/>
            <a:ext cx="1634401" cy="657800"/>
          </a:xfrm>
          <a:prstGeom prst="rect">
            <a:avLst/>
          </a:prstGeom>
          <a:noFill/>
        </p:spPr>
        <p:txBody>
          <a:bodyPr wrap="square" rtlCol="0">
            <a:spAutoFit/>
          </a:bodyPr>
          <a:lstStyle/>
          <a:p>
            <a:pPr defTabSz="841248">
              <a:spcAft>
                <a:spcPts val="600"/>
              </a:spcAft>
            </a:pPr>
            <a:r>
              <a:rPr lang="en-GB" sz="3680" kern="1200">
                <a:solidFill>
                  <a:srgbClr val="0057A5"/>
                </a:solidFill>
                <a:latin typeface="+mn-lt"/>
                <a:ea typeface="+mn-ea"/>
                <a:cs typeface="+mn-cs"/>
              </a:rPr>
              <a:t>2.50</a:t>
            </a:r>
            <a:endParaRPr lang="en-GB" sz="4000">
              <a:solidFill>
                <a:srgbClr val="0070C0"/>
              </a:solidFill>
            </a:endParaRPr>
          </a:p>
        </p:txBody>
      </p:sp>
      <p:pic>
        <p:nvPicPr>
          <p:cNvPr id="5" name="Picture 4">
            <a:extLst>
              <a:ext uri="{FF2B5EF4-FFF2-40B4-BE49-F238E27FC236}">
                <a16:creationId xmlns:a16="http://schemas.microsoft.com/office/drawing/2014/main" id="{123537EE-3D33-3769-091C-2C482EA22932}"/>
              </a:ext>
            </a:extLst>
          </p:cNvPr>
          <p:cNvPicPr>
            <a:picLocks noChangeAspect="1"/>
          </p:cNvPicPr>
          <p:nvPr/>
        </p:nvPicPr>
        <p:blipFill>
          <a:blip r:embed="rId2"/>
          <a:stretch>
            <a:fillRect/>
          </a:stretch>
        </p:blipFill>
        <p:spPr>
          <a:xfrm>
            <a:off x="3257361" y="1907074"/>
            <a:ext cx="5299035" cy="3526267"/>
          </a:xfrm>
          <a:prstGeom prst="rect">
            <a:avLst/>
          </a:prstGeom>
        </p:spPr>
      </p:pic>
    </p:spTree>
    <p:extLst>
      <p:ext uri="{BB962C8B-B14F-4D97-AF65-F5344CB8AC3E}">
        <p14:creationId xmlns:p14="http://schemas.microsoft.com/office/powerpoint/2010/main" val="2005586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3149-8F0E-D4E2-5603-9AB0915094D3}"/>
              </a:ext>
            </a:extLst>
          </p:cNvPr>
          <p:cNvSpPr>
            <a:spLocks noGrp="1"/>
          </p:cNvSpPr>
          <p:nvPr>
            <p:ph type="title"/>
          </p:nvPr>
        </p:nvSpPr>
        <p:spPr/>
        <p:txBody>
          <a:bodyPr/>
          <a:lstStyle/>
          <a:p>
            <a:r>
              <a:rPr lang="en-GB" dirty="0">
                <a:latin typeface="Montserrat"/>
              </a:rPr>
              <a:t>Feedback and top tips review</a:t>
            </a:r>
          </a:p>
        </p:txBody>
      </p:sp>
      <p:sp>
        <p:nvSpPr>
          <p:cNvPr id="3" name="Content Placeholder 2">
            <a:extLst>
              <a:ext uri="{FF2B5EF4-FFF2-40B4-BE49-F238E27FC236}">
                <a16:creationId xmlns:a16="http://schemas.microsoft.com/office/drawing/2014/main" id="{AF2DF0F3-83E7-E346-24FD-FEACA5F18A80}"/>
              </a:ext>
            </a:extLst>
          </p:cNvPr>
          <p:cNvSpPr>
            <a:spLocks noGrp="1"/>
          </p:cNvSpPr>
          <p:nvPr>
            <p:ph idx="1"/>
          </p:nvPr>
        </p:nvSpPr>
        <p:spPr/>
        <p:txBody>
          <a:bodyPr/>
          <a:lstStyle/>
          <a:p>
            <a:endParaRPr lang="en-GB"/>
          </a:p>
        </p:txBody>
      </p:sp>
      <p:sp>
        <p:nvSpPr>
          <p:cNvPr id="4" name="TextBox 3">
            <a:extLst>
              <a:ext uri="{FF2B5EF4-FFF2-40B4-BE49-F238E27FC236}">
                <a16:creationId xmlns:a16="http://schemas.microsoft.com/office/drawing/2014/main" id="{A74EBF2E-39F0-7561-C076-4AA6D5903308}"/>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3.00</a:t>
            </a:r>
          </a:p>
        </p:txBody>
      </p:sp>
    </p:spTree>
    <p:extLst>
      <p:ext uri="{BB962C8B-B14F-4D97-AF65-F5344CB8AC3E}">
        <p14:creationId xmlns:p14="http://schemas.microsoft.com/office/powerpoint/2010/main" val="2420759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BB1D466-D252-9A2E-B517-AD6139F82F70}"/>
              </a:ext>
            </a:extLst>
          </p:cNvPr>
          <p:cNvSpPr txBox="1">
            <a:spLocks/>
          </p:cNvSpPr>
          <p:nvPr/>
        </p:nvSpPr>
        <p:spPr>
          <a:xfrm>
            <a:off x="333705" y="1600201"/>
            <a:ext cx="11177751" cy="4981902"/>
          </a:xfrm>
          <a:prstGeom prst="rect">
            <a:avLst/>
          </a:prstGeom>
        </p:spPr>
        <p:txBody>
          <a:bodyPr vert="horz" lIns="91440" tIns="45720" rIns="91440" bIns="45720" rtlCol="0" anchor="t">
            <a:normAutofit fontScale="55000" lnSpcReduction="20000"/>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4200">
                <a:solidFill>
                  <a:srgbClr val="066D8F"/>
                </a:solidFill>
                <a:latin typeface="Montserrat" panose="00000500000000000000" pitchFamily="2" charset="0"/>
              </a:rPr>
              <a:t>In </a:t>
            </a:r>
            <a:r>
              <a:rPr lang="en-US" sz="4200">
                <a:solidFill>
                  <a:srgbClr val="066D8F"/>
                </a:solidFill>
                <a:latin typeface="Montserrat" panose="00000500000000000000" pitchFamily="2" charset="0"/>
              </a:rPr>
              <a:t>4 previous rounds of NAD, patient notes sampling was done using ICD10 codes</a:t>
            </a:r>
          </a:p>
          <a:p>
            <a:pPr lvl="1"/>
            <a:r>
              <a:rPr lang="en-US" sz="3600">
                <a:latin typeface="Montserrat" panose="00000500000000000000" pitchFamily="2" charset="0"/>
              </a:rPr>
              <a:t>These are applied post discharge, which can take 1-3 months, and sometimes longer</a:t>
            </a:r>
          </a:p>
          <a:p>
            <a:pPr lvl="1"/>
            <a:r>
              <a:rPr lang="en-US" sz="3600">
                <a:latin typeface="Montserrat" panose="00000500000000000000" pitchFamily="2" charset="0"/>
              </a:rPr>
              <a:t>Leads to significant time lag between patient admission and receiving any reporting</a:t>
            </a:r>
          </a:p>
          <a:p>
            <a:endParaRPr lang="en-US" sz="4200">
              <a:solidFill>
                <a:srgbClr val="000000"/>
              </a:solidFill>
              <a:latin typeface="Montserrat" panose="00000500000000000000" pitchFamily="2" charset="0"/>
            </a:endParaRPr>
          </a:p>
          <a:p>
            <a:pPr marL="0" indent="0">
              <a:buNone/>
            </a:pPr>
            <a:r>
              <a:rPr lang="en-US" sz="4200">
                <a:solidFill>
                  <a:srgbClr val="066D8F"/>
                </a:solidFill>
                <a:latin typeface="Montserrat" panose="00000500000000000000" pitchFamily="2" charset="0"/>
              </a:rPr>
              <a:t>Key aim for national audits is a greater QI focus</a:t>
            </a:r>
          </a:p>
          <a:p>
            <a:pPr lvl="1"/>
            <a:r>
              <a:rPr lang="en-GB" sz="3600">
                <a:solidFill>
                  <a:srgbClr val="000000"/>
                </a:solidFill>
                <a:latin typeface="Montserrat" panose="00000500000000000000" pitchFamily="2" charset="0"/>
                <a:cs typeface="Calibri"/>
              </a:rPr>
              <a:t>More frequent and timely reporting</a:t>
            </a:r>
          </a:p>
          <a:p>
            <a:pPr lvl="1"/>
            <a:r>
              <a:rPr lang="en-GB" sz="3600">
                <a:solidFill>
                  <a:srgbClr val="000000"/>
                </a:solidFill>
                <a:latin typeface="Montserrat" panose="00000500000000000000" pitchFamily="2" charset="0"/>
                <a:cs typeface="Calibri"/>
              </a:rPr>
              <a:t>Rapid feedback of performance to identify and address issues outside of formal reporting</a:t>
            </a:r>
          </a:p>
          <a:p>
            <a:pPr lvl="1"/>
            <a:r>
              <a:rPr lang="en-GB" sz="3600">
                <a:solidFill>
                  <a:srgbClr val="000000"/>
                </a:solidFill>
                <a:latin typeface="Montserrat" panose="00000500000000000000" pitchFamily="2" charset="0"/>
                <a:cs typeface="Calibri"/>
              </a:rPr>
              <a:t>Better integration with QI techniques and ability to evaluate their effectiveness throughout the audit</a:t>
            </a:r>
          </a:p>
          <a:p>
            <a:pPr marL="0" indent="0">
              <a:buNone/>
            </a:pPr>
            <a:endParaRPr lang="en-US" sz="4200">
              <a:solidFill>
                <a:srgbClr val="5A6A66"/>
              </a:solidFill>
              <a:latin typeface="Montserrat" panose="00000500000000000000" pitchFamily="2" charset="0"/>
              <a:cs typeface="Calibri"/>
            </a:endParaRPr>
          </a:p>
          <a:p>
            <a:pPr marL="0" indent="0">
              <a:buNone/>
            </a:pPr>
            <a:r>
              <a:rPr lang="en-US" sz="4200">
                <a:solidFill>
                  <a:srgbClr val="066D8F"/>
                </a:solidFill>
                <a:latin typeface="Montserrat" panose="00000500000000000000" pitchFamily="2" charset="0"/>
                <a:cs typeface="Calibri"/>
              </a:rPr>
              <a:t>Rounds 5 and 6</a:t>
            </a:r>
          </a:p>
          <a:p>
            <a:pPr lvl="1"/>
            <a:r>
              <a:rPr lang="en-US" sz="3600">
                <a:solidFill>
                  <a:srgbClr val="000000"/>
                </a:solidFill>
                <a:latin typeface="Montserrat" panose="00000500000000000000" pitchFamily="2" charset="0"/>
                <a:cs typeface="Calibri"/>
              </a:rPr>
              <a:t>Prospective identification of patients with dementia</a:t>
            </a:r>
          </a:p>
          <a:p>
            <a:pPr lvl="1"/>
            <a:r>
              <a:rPr lang="en-US" sz="3600">
                <a:solidFill>
                  <a:srgbClr val="000000"/>
                </a:solidFill>
                <a:latin typeface="Montserrat" panose="00000500000000000000" pitchFamily="2" charset="0"/>
                <a:cs typeface="Calibri"/>
              </a:rPr>
              <a:t>Curtailed and focused data set, based on priorities identified during consultation</a:t>
            </a:r>
          </a:p>
          <a:p>
            <a:pPr lvl="1"/>
            <a:r>
              <a:rPr lang="en-US" sz="3600">
                <a:solidFill>
                  <a:srgbClr val="000000"/>
                </a:solidFill>
                <a:latin typeface="Montserrat" panose="00000500000000000000" pitchFamily="2" charset="0"/>
                <a:cs typeface="Calibri"/>
              </a:rPr>
              <a:t>New data platform</a:t>
            </a:r>
          </a:p>
          <a:p>
            <a:endParaRPr lang="en-US" sz="3600">
              <a:solidFill>
                <a:srgbClr val="000000"/>
              </a:solidFill>
            </a:endParaRPr>
          </a:p>
          <a:p>
            <a:endParaRPr lang="en-US">
              <a:solidFill>
                <a:srgbClr val="000000"/>
              </a:solidFill>
            </a:endParaRPr>
          </a:p>
        </p:txBody>
      </p:sp>
      <p:sp>
        <p:nvSpPr>
          <p:cNvPr id="3" name="Title 1">
            <a:extLst>
              <a:ext uri="{FF2B5EF4-FFF2-40B4-BE49-F238E27FC236}">
                <a16:creationId xmlns:a16="http://schemas.microsoft.com/office/drawing/2014/main" id="{396E818E-A5FB-68AF-10D5-64BC1094F901}"/>
              </a:ext>
            </a:extLst>
          </p:cNvPr>
          <p:cNvSpPr txBox="1">
            <a:spLocks/>
          </p:cNvSpPr>
          <p:nvPr/>
        </p:nvSpPr>
        <p:spPr>
          <a:xfrm>
            <a:off x="167640" y="57848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accent5">
                    <a:lumMod val="50000"/>
                  </a:schemeClr>
                </a:solidFill>
                <a:latin typeface="Montserrat" panose="00000500000000000000" pitchFamily="2" charset="0"/>
              </a:rPr>
              <a:t>Summary background</a:t>
            </a:r>
            <a:r>
              <a:rPr lang="en-GB" sz="3600">
                <a:latin typeface="Montserrat" panose="00000500000000000000" pitchFamily="2" charset="0"/>
              </a:rPr>
              <a:t>	</a:t>
            </a:r>
          </a:p>
        </p:txBody>
      </p:sp>
    </p:spTree>
    <p:extLst>
      <p:ext uri="{BB962C8B-B14F-4D97-AF65-F5344CB8AC3E}">
        <p14:creationId xmlns:p14="http://schemas.microsoft.com/office/powerpoint/2010/main" val="2937878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7663E-58DF-AA7A-F534-B7D391D2EA20}"/>
              </a:ext>
            </a:extLst>
          </p:cNvPr>
          <p:cNvSpPr>
            <a:spLocks noGrp="1"/>
          </p:cNvSpPr>
          <p:nvPr>
            <p:ph type="title"/>
          </p:nvPr>
        </p:nvSpPr>
        <p:spPr/>
        <p:txBody>
          <a:bodyPr/>
          <a:lstStyle/>
          <a:p>
            <a:r>
              <a:rPr lang="en-GB">
                <a:latin typeface="Montserrat" panose="00000500000000000000" pitchFamily="2" charset="0"/>
              </a:rPr>
              <a:t>Plenary discussion: priorities for future audit</a:t>
            </a:r>
          </a:p>
        </p:txBody>
      </p:sp>
      <p:sp>
        <p:nvSpPr>
          <p:cNvPr id="5" name="Content Placeholder 4">
            <a:extLst>
              <a:ext uri="{FF2B5EF4-FFF2-40B4-BE49-F238E27FC236}">
                <a16:creationId xmlns:a16="http://schemas.microsoft.com/office/drawing/2014/main" id="{20B8F25E-EBF1-D784-0CD2-77D09EB50577}"/>
              </a:ext>
            </a:extLst>
          </p:cNvPr>
          <p:cNvSpPr>
            <a:spLocks noGrp="1"/>
          </p:cNvSpPr>
          <p:nvPr>
            <p:ph idx="1"/>
          </p:nvPr>
        </p:nvSpPr>
        <p:spPr/>
        <p:txBody>
          <a:bodyPr>
            <a:normAutofit fontScale="92500"/>
          </a:bodyPr>
          <a:lstStyle/>
          <a:p>
            <a:pPr>
              <a:lnSpc>
                <a:spcPct val="107000"/>
              </a:lnSpc>
              <a:spcAft>
                <a:spcPts val="800"/>
              </a:spcAft>
            </a:pPr>
            <a:r>
              <a:rPr lang="en-GB" sz="2800" kern="100" dirty="0">
                <a:effectLst/>
                <a:latin typeface="Montserrat" panose="00000500000000000000" pitchFamily="2" charset="0"/>
              </a:rPr>
              <a:t>This year the audit goes out to open tender</a:t>
            </a:r>
          </a:p>
          <a:p>
            <a:pPr>
              <a:lnSpc>
                <a:spcPct val="107000"/>
              </a:lnSpc>
              <a:spcAft>
                <a:spcPts val="800"/>
              </a:spcAft>
            </a:pPr>
            <a:r>
              <a:rPr lang="en-GB" kern="100" dirty="0">
                <a:latin typeface="Montserrat" panose="00000500000000000000" pitchFamily="2" charset="0"/>
              </a:rPr>
              <a:t>Specification development: feedback has been collected from the project, including results to date, and learning from the past period</a:t>
            </a:r>
          </a:p>
          <a:p>
            <a:pPr marL="0" indent="0">
              <a:lnSpc>
                <a:spcPct val="107000"/>
              </a:lnSpc>
              <a:spcAft>
                <a:spcPts val="800"/>
              </a:spcAft>
              <a:buNone/>
            </a:pPr>
            <a:r>
              <a:rPr lang="en-GB" sz="2800" kern="100" dirty="0">
                <a:effectLst/>
                <a:latin typeface="Montserrat" panose="00000500000000000000" pitchFamily="2" charset="0"/>
              </a:rPr>
              <a:t>We’d like to take this </a:t>
            </a:r>
            <a:r>
              <a:rPr lang="en-GB" kern="100" dirty="0">
                <a:latin typeface="Montserrat" panose="00000500000000000000" pitchFamily="2" charset="0"/>
              </a:rPr>
              <a:t>opportunity to discuss with you the current dataset and what </a:t>
            </a:r>
            <a:r>
              <a:rPr lang="en-GB" u="sng" kern="100" dirty="0">
                <a:latin typeface="Montserrat" panose="00000500000000000000" pitchFamily="2" charset="0"/>
              </a:rPr>
              <a:t>you see </a:t>
            </a:r>
            <a:r>
              <a:rPr lang="en-GB" kern="100" dirty="0">
                <a:latin typeface="Montserrat" panose="00000500000000000000" pitchFamily="2" charset="0"/>
              </a:rPr>
              <a:t>as priority topics for auditing the </a:t>
            </a:r>
            <a:r>
              <a:rPr lang="en-GB" u="sng" kern="100" dirty="0">
                <a:latin typeface="Montserrat" panose="00000500000000000000" pitchFamily="2" charset="0"/>
              </a:rPr>
              <a:t>quality of care</a:t>
            </a:r>
            <a:endParaRPr lang="en-GB" sz="2800" u="sng" kern="100" dirty="0">
              <a:effectLst/>
              <a:latin typeface="Montserrat" panose="00000500000000000000" pitchFamily="2" charset="0"/>
            </a:endParaRPr>
          </a:p>
          <a:p>
            <a:pPr marL="0" lvl="0" indent="0">
              <a:lnSpc>
                <a:spcPct val="107000"/>
              </a:lnSpc>
              <a:buNone/>
            </a:pPr>
            <a:r>
              <a:rPr lang="en-GB" sz="2800" kern="100" dirty="0">
                <a:effectLst/>
                <a:latin typeface="Montserrat" panose="00000500000000000000" pitchFamily="2" charset="0"/>
              </a:rPr>
              <a:t> There are, however, some things we need to bear in mind …</a:t>
            </a:r>
            <a:endParaRPr lang="en-GB" sz="28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7BE6E94-C9CE-C129-E544-5936A93FFA57}"/>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3.30</a:t>
            </a:r>
          </a:p>
        </p:txBody>
      </p:sp>
    </p:spTree>
    <p:extLst>
      <p:ext uri="{BB962C8B-B14F-4D97-AF65-F5344CB8AC3E}">
        <p14:creationId xmlns:p14="http://schemas.microsoft.com/office/powerpoint/2010/main" val="22098927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7663E-58DF-AA7A-F534-B7D391D2EA20}"/>
              </a:ext>
            </a:extLst>
          </p:cNvPr>
          <p:cNvSpPr>
            <a:spLocks noGrp="1"/>
          </p:cNvSpPr>
          <p:nvPr>
            <p:ph type="title"/>
          </p:nvPr>
        </p:nvSpPr>
        <p:spPr/>
        <p:txBody>
          <a:bodyPr/>
          <a:lstStyle/>
          <a:p>
            <a:r>
              <a:rPr lang="en-GB" dirty="0">
                <a:latin typeface="Montserrat" panose="00000500000000000000" pitchFamily="2" charset="0"/>
              </a:rPr>
              <a:t>Priorities for future audit: some factors to consider</a:t>
            </a:r>
          </a:p>
        </p:txBody>
      </p:sp>
      <p:sp>
        <p:nvSpPr>
          <p:cNvPr id="5" name="Content Placeholder 4">
            <a:extLst>
              <a:ext uri="{FF2B5EF4-FFF2-40B4-BE49-F238E27FC236}">
                <a16:creationId xmlns:a16="http://schemas.microsoft.com/office/drawing/2014/main" id="{20B8F25E-EBF1-D784-0CD2-77D09EB50577}"/>
              </a:ext>
            </a:extLst>
          </p:cNvPr>
          <p:cNvSpPr>
            <a:spLocks noGrp="1"/>
          </p:cNvSpPr>
          <p:nvPr>
            <p:ph idx="1"/>
          </p:nvPr>
        </p:nvSpPr>
        <p:spPr>
          <a:xfrm>
            <a:off x="630315" y="1825624"/>
            <a:ext cx="10723485" cy="4743851"/>
          </a:xfrm>
        </p:spPr>
        <p:txBody>
          <a:bodyPr>
            <a:normAutofit fontScale="77500" lnSpcReduction="20000"/>
          </a:bodyPr>
          <a:lstStyle/>
          <a:p>
            <a:pPr>
              <a:lnSpc>
                <a:spcPct val="107000"/>
              </a:lnSpc>
              <a:spcAft>
                <a:spcPts val="800"/>
              </a:spcAft>
            </a:pPr>
            <a:r>
              <a:rPr lang="en-GB" sz="2600" kern="100" dirty="0">
                <a:effectLst/>
                <a:latin typeface="Montserrat" panose="00000500000000000000" pitchFamily="2" charset="0"/>
              </a:rPr>
              <a:t>In Round 5 and 6 the dataset was curtailed from the longer list of items previously audited</a:t>
            </a:r>
          </a:p>
          <a:p>
            <a:pPr>
              <a:lnSpc>
                <a:spcPct val="107000"/>
              </a:lnSpc>
              <a:spcAft>
                <a:spcPts val="800"/>
              </a:spcAft>
            </a:pPr>
            <a:r>
              <a:rPr lang="en-GB" sz="2600" kern="100" dirty="0">
                <a:latin typeface="Montserrat" panose="00000500000000000000" pitchFamily="2" charset="0"/>
              </a:rPr>
              <a:t>Consultation took place at the end of 2019, and from this key metrics in the </a:t>
            </a:r>
            <a:r>
              <a:rPr lang="en-GB" sz="2600" kern="100" dirty="0" err="1">
                <a:latin typeface="Montserrat" panose="00000500000000000000" pitchFamily="2" charset="0"/>
              </a:rPr>
              <a:t>casenote</a:t>
            </a:r>
            <a:r>
              <a:rPr lang="en-GB" sz="2600" kern="100" dirty="0">
                <a:latin typeface="Montserrat" panose="00000500000000000000" pitchFamily="2" charset="0"/>
              </a:rPr>
              <a:t> audit and items in the Annual Dementia Statement were chosen</a:t>
            </a:r>
            <a:r>
              <a:rPr lang="en-GB" sz="2600" kern="100" dirty="0">
                <a:effectLst/>
                <a:latin typeface="Montserrat" panose="00000500000000000000" pitchFamily="2" charset="0"/>
              </a:rPr>
              <a:t> and refined by the Steering Group</a:t>
            </a:r>
          </a:p>
          <a:p>
            <a:pPr>
              <a:lnSpc>
                <a:spcPct val="107000"/>
              </a:lnSpc>
              <a:spcAft>
                <a:spcPts val="800"/>
              </a:spcAft>
            </a:pPr>
            <a:r>
              <a:rPr lang="en-GB" sz="2600" kern="100" dirty="0">
                <a:effectLst/>
                <a:latin typeface="Montserrat" panose="00000500000000000000" pitchFamily="2" charset="0"/>
              </a:rPr>
              <a:t>Data items are aligned to identified priorities and national guidance and standards (NICE and Royal College guidelines; Dementia Friendly Hospital Charter)</a:t>
            </a:r>
          </a:p>
          <a:p>
            <a:pPr>
              <a:lnSpc>
                <a:spcPct val="107000"/>
              </a:lnSpc>
              <a:spcAft>
                <a:spcPts val="800"/>
              </a:spcAft>
            </a:pPr>
            <a:r>
              <a:rPr lang="en-GB" sz="2400" kern="100" dirty="0">
                <a:latin typeface="Montserrat" panose="00000500000000000000" pitchFamily="2" charset="0"/>
              </a:rPr>
              <a:t>Data items should be:</a:t>
            </a:r>
          </a:p>
          <a:p>
            <a:pPr marL="457200" lvl="1" indent="0">
              <a:lnSpc>
                <a:spcPct val="107000"/>
              </a:lnSpc>
              <a:spcAft>
                <a:spcPts val="800"/>
              </a:spcAft>
              <a:buNone/>
            </a:pPr>
            <a:r>
              <a:rPr lang="en-GB" sz="2600" kern="100" dirty="0">
                <a:solidFill>
                  <a:schemeClr val="tx2">
                    <a:lumMod val="75000"/>
                    <a:lumOff val="25000"/>
                  </a:schemeClr>
                </a:solidFill>
                <a:effectLst/>
                <a:latin typeface="Montserrat" panose="00000500000000000000" pitchFamily="2" charset="0"/>
              </a:rPr>
              <a:t>Relevant</a:t>
            </a:r>
            <a:r>
              <a:rPr lang="en-GB" sz="2600" kern="100" dirty="0">
                <a:effectLst/>
                <a:latin typeface="Montserrat" panose="00000500000000000000" pitchFamily="2" charset="0"/>
              </a:rPr>
              <a:t>: measuring the above, and having an impact on care quality</a:t>
            </a:r>
          </a:p>
          <a:p>
            <a:pPr marL="457200" lvl="1" indent="0">
              <a:lnSpc>
                <a:spcPct val="107000"/>
              </a:lnSpc>
              <a:spcAft>
                <a:spcPts val="800"/>
              </a:spcAft>
              <a:buNone/>
            </a:pPr>
            <a:r>
              <a:rPr lang="en-GB" sz="2600" kern="100" dirty="0">
                <a:solidFill>
                  <a:schemeClr val="tx2">
                    <a:lumMod val="75000"/>
                    <a:lumOff val="25000"/>
                  </a:schemeClr>
                </a:solidFill>
                <a:latin typeface="Montserrat" panose="00000500000000000000" pitchFamily="2" charset="0"/>
              </a:rPr>
              <a:t>Available</a:t>
            </a:r>
            <a:r>
              <a:rPr lang="en-GB" sz="2600" kern="100" dirty="0">
                <a:latin typeface="Montserrat" panose="00000500000000000000" pitchFamily="2" charset="0"/>
              </a:rPr>
              <a:t> to collect</a:t>
            </a:r>
          </a:p>
          <a:p>
            <a:pPr marL="457200" lvl="1" indent="0">
              <a:lnSpc>
                <a:spcPct val="107000"/>
              </a:lnSpc>
              <a:spcAft>
                <a:spcPts val="800"/>
              </a:spcAft>
              <a:buNone/>
            </a:pPr>
            <a:r>
              <a:rPr lang="en-GB" sz="2600" kern="100" dirty="0">
                <a:solidFill>
                  <a:schemeClr val="tx2">
                    <a:lumMod val="75000"/>
                    <a:lumOff val="25000"/>
                  </a:schemeClr>
                </a:solidFill>
                <a:effectLst/>
                <a:latin typeface="Montserrat" panose="00000500000000000000" pitchFamily="2" charset="0"/>
              </a:rPr>
              <a:t>Applicable</a:t>
            </a:r>
            <a:r>
              <a:rPr lang="en-GB" sz="2600" kern="100" dirty="0">
                <a:effectLst/>
                <a:latin typeface="Montserrat" panose="00000500000000000000" pitchFamily="2" charset="0"/>
              </a:rPr>
              <a:t> to all patients, (in order to be able to make comparisons)</a:t>
            </a:r>
          </a:p>
          <a:p>
            <a:pPr>
              <a:lnSpc>
                <a:spcPct val="107000"/>
              </a:lnSpc>
              <a:spcAft>
                <a:spcPts val="800"/>
              </a:spcAft>
            </a:pPr>
            <a:endParaRPr lang="en-GB" sz="2400" kern="100" dirty="0">
              <a:effectLst/>
              <a:latin typeface="Montserrat" panose="00000500000000000000" pitchFamily="2"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7BE6E94-C9CE-C129-E544-5936A93FFA57}"/>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3.30</a:t>
            </a:r>
          </a:p>
        </p:txBody>
      </p:sp>
    </p:spTree>
    <p:extLst>
      <p:ext uri="{BB962C8B-B14F-4D97-AF65-F5344CB8AC3E}">
        <p14:creationId xmlns:p14="http://schemas.microsoft.com/office/powerpoint/2010/main" val="41457877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BCDB-57B8-77C3-A4E9-0FC9F2DA50AB}"/>
              </a:ext>
            </a:extLst>
          </p:cNvPr>
          <p:cNvSpPr>
            <a:spLocks noGrp="1"/>
          </p:cNvSpPr>
          <p:nvPr>
            <p:ph type="title"/>
          </p:nvPr>
        </p:nvSpPr>
        <p:spPr/>
        <p:txBody>
          <a:bodyPr/>
          <a:lstStyle/>
          <a:p>
            <a:r>
              <a:rPr lang="en-GB" dirty="0" err="1"/>
              <a:t>Mentimeter</a:t>
            </a:r>
          </a:p>
        </p:txBody>
      </p:sp>
      <p:sp>
        <p:nvSpPr>
          <p:cNvPr id="3" name="Content Placeholder 2">
            <a:extLst>
              <a:ext uri="{FF2B5EF4-FFF2-40B4-BE49-F238E27FC236}">
                <a16:creationId xmlns:a16="http://schemas.microsoft.com/office/drawing/2014/main" id="{DA856C75-2942-1BEF-42D4-21B0995E55F8}"/>
              </a:ext>
            </a:extLst>
          </p:cNvPr>
          <p:cNvSpPr>
            <a:spLocks noGrp="1"/>
          </p:cNvSpPr>
          <p:nvPr>
            <p:ph idx="1"/>
          </p:nvPr>
        </p:nvSpPr>
        <p:spPr/>
        <p:txBody>
          <a:bodyPr vert="horz" lIns="91440" tIns="45720" rIns="91440" bIns="45720" rtlCol="0" anchor="t">
            <a:normAutofit/>
          </a:bodyPr>
          <a:lstStyle/>
          <a:p>
            <a:r>
              <a:rPr lang="en-GB" dirty="0"/>
              <a:t>Capture your feedback on </a:t>
            </a:r>
            <a:r>
              <a:rPr lang="en-GB" dirty="0" err="1"/>
              <a:t>Mentimeter</a:t>
            </a:r>
            <a:r>
              <a:rPr lang="en-GB" dirty="0"/>
              <a:t> – or use flip chart</a:t>
            </a:r>
          </a:p>
          <a:p>
            <a:r>
              <a:rPr lang="en-GB" dirty="0">
                <a:hlinkClick r:id="rId2"/>
              </a:rPr>
              <a:t>www.menti.com</a:t>
            </a:r>
            <a:endParaRPr lang="en-GB" dirty="0"/>
          </a:p>
          <a:p>
            <a:r>
              <a:rPr lang="en-GB" dirty="0"/>
              <a:t>Code: 23636974</a:t>
            </a:r>
          </a:p>
          <a:p>
            <a:r>
              <a:rPr lang="en-GB" dirty="0"/>
              <a:t>Enter your top priorities – up to 5</a:t>
            </a:r>
          </a:p>
        </p:txBody>
      </p:sp>
      <p:sp>
        <p:nvSpPr>
          <p:cNvPr id="5" name="TextBox 4">
            <a:extLst>
              <a:ext uri="{FF2B5EF4-FFF2-40B4-BE49-F238E27FC236}">
                <a16:creationId xmlns:a16="http://schemas.microsoft.com/office/drawing/2014/main" id="{AC8895A6-CC1C-CF36-176C-5A1690141D9E}"/>
              </a:ext>
            </a:extLst>
          </p:cNvPr>
          <p:cNvSpPr txBox="1"/>
          <p:nvPr/>
        </p:nvSpPr>
        <p:spPr>
          <a:xfrm>
            <a:off x="10385780" y="5944373"/>
            <a:ext cx="1758846" cy="707886"/>
          </a:xfrm>
          <a:prstGeom prst="rect">
            <a:avLst/>
          </a:prstGeom>
          <a:noFill/>
        </p:spPr>
        <p:txBody>
          <a:bodyPr wrap="square" lIns="91440" tIns="45720" rIns="91440" bIns="45720" rtlCol="0" anchor="t">
            <a:spAutoFit/>
          </a:bodyPr>
          <a:lstStyle/>
          <a:p>
            <a:r>
              <a:rPr lang="en-GB" sz="4000" dirty="0">
                <a:solidFill>
                  <a:srgbClr val="0070C0"/>
                </a:solidFill>
              </a:rPr>
              <a:t>3.45</a:t>
            </a:r>
          </a:p>
        </p:txBody>
      </p:sp>
    </p:spTree>
    <p:extLst>
      <p:ext uri="{BB962C8B-B14F-4D97-AF65-F5344CB8AC3E}">
        <p14:creationId xmlns:p14="http://schemas.microsoft.com/office/powerpoint/2010/main" val="14353655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C0B8D0-CFA2-A703-725A-59CCCE0955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0FA75-9601-9F5E-7032-CDAD98A4BA52}"/>
              </a:ext>
            </a:extLst>
          </p:cNvPr>
          <p:cNvSpPr>
            <a:spLocks noGrp="1"/>
          </p:cNvSpPr>
          <p:nvPr>
            <p:ph type="title"/>
          </p:nvPr>
        </p:nvSpPr>
        <p:spPr/>
        <p:txBody>
          <a:bodyPr/>
          <a:lstStyle/>
          <a:p>
            <a:r>
              <a:rPr lang="en-GB" dirty="0" err="1"/>
              <a:t>Mentimeter</a:t>
            </a:r>
          </a:p>
        </p:txBody>
      </p:sp>
      <p:sp>
        <p:nvSpPr>
          <p:cNvPr id="3" name="Content Placeholder 2">
            <a:extLst>
              <a:ext uri="{FF2B5EF4-FFF2-40B4-BE49-F238E27FC236}">
                <a16:creationId xmlns:a16="http://schemas.microsoft.com/office/drawing/2014/main" id="{638373D2-5304-993F-1202-13F290555F84}"/>
              </a:ext>
            </a:extLst>
          </p:cNvPr>
          <p:cNvSpPr>
            <a:spLocks noGrp="1"/>
          </p:cNvSpPr>
          <p:nvPr>
            <p:ph idx="1"/>
          </p:nvPr>
        </p:nvSpPr>
        <p:spPr/>
        <p:txBody>
          <a:bodyPr vert="horz" lIns="91440" tIns="45720" rIns="91440" bIns="45720" rtlCol="0" anchor="t">
            <a:normAutofit/>
          </a:bodyPr>
          <a:lstStyle/>
          <a:p>
            <a:r>
              <a:rPr lang="en-GB" dirty="0"/>
              <a:t>Review and vote!</a:t>
            </a:r>
          </a:p>
        </p:txBody>
      </p:sp>
      <p:sp>
        <p:nvSpPr>
          <p:cNvPr id="5" name="TextBox 4">
            <a:extLst>
              <a:ext uri="{FF2B5EF4-FFF2-40B4-BE49-F238E27FC236}">
                <a16:creationId xmlns:a16="http://schemas.microsoft.com/office/drawing/2014/main" id="{4144D3B9-57FB-0BDA-90F2-2E211C43EEDB}"/>
              </a:ext>
            </a:extLst>
          </p:cNvPr>
          <p:cNvSpPr txBox="1"/>
          <p:nvPr/>
        </p:nvSpPr>
        <p:spPr>
          <a:xfrm>
            <a:off x="10385780" y="5944373"/>
            <a:ext cx="1758846" cy="707886"/>
          </a:xfrm>
          <a:prstGeom prst="rect">
            <a:avLst/>
          </a:prstGeom>
          <a:noFill/>
        </p:spPr>
        <p:txBody>
          <a:bodyPr wrap="square" lIns="91440" tIns="45720" rIns="91440" bIns="45720" rtlCol="0" anchor="t">
            <a:spAutoFit/>
          </a:bodyPr>
          <a:lstStyle/>
          <a:p>
            <a:r>
              <a:rPr lang="en-GB" sz="4000" dirty="0">
                <a:solidFill>
                  <a:srgbClr val="0070C0"/>
                </a:solidFill>
              </a:rPr>
              <a:t>3.50</a:t>
            </a:r>
          </a:p>
        </p:txBody>
      </p:sp>
    </p:spTree>
    <p:extLst>
      <p:ext uri="{BB962C8B-B14F-4D97-AF65-F5344CB8AC3E}">
        <p14:creationId xmlns:p14="http://schemas.microsoft.com/office/powerpoint/2010/main" val="3433766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375BED-56B9-2D5A-4C02-E10FA0667D33}"/>
              </a:ext>
            </a:extLst>
          </p:cNvPr>
          <p:cNvSpPr>
            <a:spLocks noGrp="1"/>
          </p:cNvSpPr>
          <p:nvPr>
            <p:ph type="ctrTitle"/>
          </p:nvPr>
        </p:nvSpPr>
        <p:spPr>
          <a:solidFill>
            <a:schemeClr val="tx2">
              <a:lumMod val="25000"/>
              <a:lumOff val="75000"/>
            </a:schemeClr>
          </a:solidFill>
        </p:spPr>
        <p:txBody>
          <a:bodyPr/>
          <a:lstStyle/>
          <a:p>
            <a:r>
              <a:rPr lang="en-GB" dirty="0"/>
              <a:t>Thank you!</a:t>
            </a:r>
            <a:endParaRPr lang="en-US" dirty="0"/>
          </a:p>
        </p:txBody>
      </p:sp>
      <p:sp>
        <p:nvSpPr>
          <p:cNvPr id="7" name="Subtitle 6">
            <a:extLst>
              <a:ext uri="{FF2B5EF4-FFF2-40B4-BE49-F238E27FC236}">
                <a16:creationId xmlns:a16="http://schemas.microsoft.com/office/drawing/2014/main" id="{F190090D-096D-1539-9A23-36FDE6BB79D0}"/>
              </a:ext>
            </a:extLst>
          </p:cNvPr>
          <p:cNvSpPr>
            <a:spLocks noGrp="1"/>
          </p:cNvSpPr>
          <p:nvPr>
            <p:ph type="subTitle" idx="1"/>
          </p:nvPr>
        </p:nvSpPr>
        <p:spPr>
          <a:xfrm>
            <a:off x="1524000" y="3879129"/>
            <a:ext cx="9144000" cy="974581"/>
          </a:xfrm>
          <a:solidFill>
            <a:schemeClr val="tx2">
              <a:lumMod val="25000"/>
              <a:lumOff val="75000"/>
            </a:schemeClr>
          </a:solidFill>
        </p:spPr>
        <p:txBody>
          <a:bodyPr vert="horz" lIns="91440" tIns="45720" rIns="91440" bIns="45720" rtlCol="0" anchor="t">
            <a:normAutofit/>
          </a:bodyPr>
          <a:lstStyle/>
          <a:p>
            <a:r>
              <a:rPr lang="en-GB" dirty="0"/>
              <a:t>Please complete a feedback form and collect your certificate!</a:t>
            </a:r>
          </a:p>
        </p:txBody>
      </p:sp>
      <p:sp>
        <p:nvSpPr>
          <p:cNvPr id="2" name="TextBox 1">
            <a:extLst>
              <a:ext uri="{FF2B5EF4-FFF2-40B4-BE49-F238E27FC236}">
                <a16:creationId xmlns:a16="http://schemas.microsoft.com/office/drawing/2014/main" id="{3978460D-5140-28C2-A687-D61F97098ACD}"/>
              </a:ext>
            </a:extLst>
          </p:cNvPr>
          <p:cNvSpPr txBox="1"/>
          <p:nvPr/>
        </p:nvSpPr>
        <p:spPr>
          <a:xfrm>
            <a:off x="10385780" y="5944373"/>
            <a:ext cx="1758846" cy="707886"/>
          </a:xfrm>
          <a:prstGeom prst="rect">
            <a:avLst/>
          </a:prstGeom>
          <a:noFill/>
        </p:spPr>
        <p:txBody>
          <a:bodyPr wrap="square" rtlCol="0">
            <a:spAutoFit/>
          </a:bodyPr>
          <a:lstStyle/>
          <a:p>
            <a:r>
              <a:rPr lang="en-GB" sz="4000">
                <a:solidFill>
                  <a:srgbClr val="0070C0"/>
                </a:solidFill>
              </a:rPr>
              <a:t>4.00</a:t>
            </a:r>
          </a:p>
        </p:txBody>
      </p:sp>
    </p:spTree>
    <p:extLst>
      <p:ext uri="{BB962C8B-B14F-4D97-AF65-F5344CB8AC3E}">
        <p14:creationId xmlns:p14="http://schemas.microsoft.com/office/powerpoint/2010/main" val="102740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8645-8797-4407-31B7-57B5109BE0A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latin typeface="Montserrat" panose="00000500000000000000" pitchFamily="2" charset="0"/>
            </a:endParaRPr>
          </a:p>
        </p:txBody>
      </p:sp>
      <p:sp>
        <p:nvSpPr>
          <p:cNvPr id="3" name="Content Placeholder 2">
            <a:extLst>
              <a:ext uri="{FF2B5EF4-FFF2-40B4-BE49-F238E27FC236}">
                <a16:creationId xmlns:a16="http://schemas.microsoft.com/office/drawing/2014/main" id="{A24E646B-46DD-ACCE-22E7-9746119E8849}"/>
              </a:ext>
            </a:extLst>
          </p:cNvPr>
          <p:cNvSpPr txBox="1">
            <a:spLocks/>
          </p:cNvSpPr>
          <p:nvPr/>
        </p:nvSpPr>
        <p:spPr>
          <a:xfrm>
            <a:off x="333705" y="796413"/>
            <a:ext cx="11177751" cy="5785690"/>
          </a:xfrm>
          <a:prstGeom prst="rect">
            <a:avLst/>
          </a:prstGeom>
        </p:spPr>
        <p:txBody>
          <a:bodyPr vert="horz" lIns="91440" tIns="45720" rIns="91440" bIns="45720" rtlCol="0" anchor="t">
            <a:normAutofit fontScale="62500" lnSpcReduction="20000"/>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GB" sz="4200">
                <a:solidFill>
                  <a:srgbClr val="066D8F"/>
                </a:solidFill>
                <a:latin typeface="Montserrat" panose="00000500000000000000" pitchFamily="2" charset="0"/>
              </a:rPr>
              <a:t>Information systems</a:t>
            </a:r>
            <a:endParaRPr lang="en-US" sz="4200">
              <a:solidFill>
                <a:srgbClr val="066D8F"/>
              </a:solidFill>
              <a:latin typeface="Montserrat" panose="00000500000000000000" pitchFamily="2" charset="0"/>
            </a:endParaRPr>
          </a:p>
          <a:p>
            <a:pPr lvl="1"/>
            <a:r>
              <a:rPr lang="en-US" sz="3600">
                <a:latin typeface="Montserrat" panose="00000500000000000000" pitchFamily="2" charset="0"/>
              </a:rPr>
              <a:t>May not be set up to hold information about dementia – not knowing how many people with dementia are in the hospital at any one time</a:t>
            </a:r>
          </a:p>
          <a:p>
            <a:pPr lvl="1"/>
            <a:r>
              <a:rPr lang="en-US" sz="3600">
                <a:solidFill>
                  <a:srgbClr val="000000"/>
                </a:solidFill>
                <a:latin typeface="Montserrat" panose="00000500000000000000" pitchFamily="2" charset="0"/>
                <a:cs typeface="Calibri"/>
              </a:rPr>
              <a:t>People admitted with dementia will be patients in all wards and departments – no ready made sample</a:t>
            </a:r>
          </a:p>
          <a:p>
            <a:pPr lvl="1"/>
            <a:endParaRPr lang="en-US" sz="3600">
              <a:latin typeface="Montserrat" panose="00000500000000000000" pitchFamily="2" charset="0"/>
            </a:endParaRPr>
          </a:p>
          <a:p>
            <a:pPr lvl="1"/>
            <a:endParaRPr lang="en-US" sz="3600">
              <a:latin typeface="Montserrat" panose="00000500000000000000" pitchFamily="2" charset="0"/>
            </a:endParaRPr>
          </a:p>
          <a:p>
            <a:pPr marL="0" indent="0">
              <a:buNone/>
            </a:pPr>
            <a:r>
              <a:rPr lang="en-GB" sz="4200">
                <a:solidFill>
                  <a:srgbClr val="066D8F"/>
                </a:solidFill>
                <a:latin typeface="Montserrat" panose="00000500000000000000" pitchFamily="2" charset="0"/>
              </a:rPr>
              <a:t>Numbers of admissions</a:t>
            </a:r>
            <a:endParaRPr lang="en-US" sz="4200">
              <a:solidFill>
                <a:srgbClr val="066D8F"/>
              </a:solidFill>
              <a:latin typeface="Montserrat" panose="00000500000000000000" pitchFamily="2" charset="0"/>
            </a:endParaRPr>
          </a:p>
          <a:p>
            <a:pPr lvl="1"/>
            <a:r>
              <a:rPr lang="en-US" sz="3600">
                <a:latin typeface="Montserrat" panose="00000500000000000000" pitchFamily="2" charset="0"/>
              </a:rPr>
              <a:t>Because of </a:t>
            </a:r>
            <a:r>
              <a:rPr lang="en-US" sz="3600" err="1">
                <a:latin typeface="Montserrat" panose="00000500000000000000" pitchFamily="2" charset="0"/>
              </a:rPr>
              <a:t>casefinding</a:t>
            </a:r>
            <a:r>
              <a:rPr lang="en-US" sz="3600">
                <a:latin typeface="Montserrat" panose="00000500000000000000" pitchFamily="2" charset="0"/>
              </a:rPr>
              <a:t>/ coding difficulties, these may not be reliable.  Often lower numbers than expected for audit sample, leading to variations in time period</a:t>
            </a:r>
          </a:p>
          <a:p>
            <a:endParaRPr lang="en-US" sz="4200">
              <a:solidFill>
                <a:srgbClr val="000000"/>
              </a:solidFill>
              <a:latin typeface="Montserrat" panose="00000500000000000000" pitchFamily="2" charset="0"/>
            </a:endParaRPr>
          </a:p>
          <a:p>
            <a:pPr marL="0" indent="0">
              <a:buNone/>
            </a:pPr>
            <a:r>
              <a:rPr lang="en-US" sz="4200">
                <a:solidFill>
                  <a:srgbClr val="066D8F"/>
                </a:solidFill>
                <a:latin typeface="Montserrat" panose="00000500000000000000" pitchFamily="2" charset="0"/>
              </a:rPr>
              <a:t>Resourcing</a:t>
            </a:r>
          </a:p>
          <a:p>
            <a:pPr lvl="1"/>
            <a:r>
              <a:rPr lang="en-GB" sz="3600">
                <a:solidFill>
                  <a:srgbClr val="000000"/>
                </a:solidFill>
                <a:latin typeface="Montserrat" panose="00000500000000000000" pitchFamily="2" charset="0"/>
                <a:cs typeface="Calibri"/>
              </a:rPr>
              <a:t>Teams are usually small, often without consistent administrative support – impact on clinical work</a:t>
            </a:r>
          </a:p>
          <a:p>
            <a:pPr marL="0" indent="0">
              <a:buNone/>
            </a:pPr>
            <a:endParaRPr lang="en-US" sz="4200">
              <a:solidFill>
                <a:srgbClr val="5A6A66"/>
              </a:solidFill>
              <a:latin typeface="Montserrat" panose="00000500000000000000" pitchFamily="2" charset="0"/>
              <a:cs typeface="Calibri"/>
            </a:endParaRPr>
          </a:p>
          <a:p>
            <a:pPr marL="0" indent="0">
              <a:buNone/>
            </a:pPr>
            <a:r>
              <a:rPr lang="en-US" sz="4200">
                <a:solidFill>
                  <a:srgbClr val="066D8F"/>
                </a:solidFill>
                <a:latin typeface="Montserrat" panose="00000500000000000000" pitchFamily="2" charset="0"/>
                <a:cs typeface="Calibri"/>
              </a:rPr>
              <a:t>Reporting</a:t>
            </a:r>
          </a:p>
          <a:p>
            <a:pPr lvl="1"/>
            <a:r>
              <a:rPr lang="en-US" sz="3600">
                <a:solidFill>
                  <a:srgbClr val="000000"/>
                </a:solidFill>
                <a:latin typeface="Montserrat" panose="00000500000000000000" pitchFamily="2" charset="0"/>
                <a:cs typeface="Calibri"/>
              </a:rPr>
              <a:t>Auditing close to the admission and data availability on submission can help with identifying areas for improvement.  Utility versus feasibility </a:t>
            </a:r>
          </a:p>
          <a:p>
            <a:pPr lvl="1"/>
            <a:endParaRPr lang="en-US" sz="3600">
              <a:solidFill>
                <a:srgbClr val="000000"/>
              </a:solidFill>
              <a:latin typeface="Montserrat" panose="00000500000000000000" pitchFamily="2" charset="0"/>
              <a:cs typeface="Calibri"/>
            </a:endParaRPr>
          </a:p>
          <a:p>
            <a:pPr lvl="1"/>
            <a:endParaRPr lang="en-US" sz="3600">
              <a:solidFill>
                <a:srgbClr val="000000"/>
              </a:solidFill>
              <a:latin typeface="Montserrat" panose="00000500000000000000" pitchFamily="2" charset="0"/>
              <a:cs typeface="Calibri"/>
            </a:endParaRPr>
          </a:p>
          <a:p>
            <a:endParaRPr lang="en-US" sz="3600">
              <a:solidFill>
                <a:srgbClr val="000000"/>
              </a:solidFill>
            </a:endParaRPr>
          </a:p>
          <a:p>
            <a:endParaRPr lang="en-US">
              <a:solidFill>
                <a:srgbClr val="000000"/>
              </a:solidFill>
            </a:endParaRPr>
          </a:p>
        </p:txBody>
      </p:sp>
      <p:sp>
        <p:nvSpPr>
          <p:cNvPr id="4" name="Title 1">
            <a:extLst>
              <a:ext uri="{FF2B5EF4-FFF2-40B4-BE49-F238E27FC236}">
                <a16:creationId xmlns:a16="http://schemas.microsoft.com/office/drawing/2014/main" id="{9FFFF12C-EA4A-A35F-E820-89502008160A}"/>
              </a:ext>
            </a:extLst>
          </p:cNvPr>
          <p:cNvSpPr txBox="1">
            <a:spLocks/>
          </p:cNvSpPr>
          <p:nvPr/>
        </p:nvSpPr>
        <p:spPr>
          <a:xfrm>
            <a:off x="167640" y="133632"/>
            <a:ext cx="10515600" cy="66278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a:solidFill>
                  <a:schemeClr val="accent5">
                    <a:lumMod val="50000"/>
                  </a:schemeClr>
                </a:solidFill>
                <a:latin typeface="Montserrat" panose="00000500000000000000" pitchFamily="2" charset="0"/>
              </a:rPr>
              <a:t>We’ve learnt…</a:t>
            </a:r>
            <a:endParaRPr lang="en-GB" sz="3600">
              <a:latin typeface="Montserrat" panose="00000500000000000000" pitchFamily="2" charset="0"/>
            </a:endParaRPr>
          </a:p>
        </p:txBody>
      </p:sp>
    </p:spTree>
    <p:extLst>
      <p:ext uri="{BB962C8B-B14F-4D97-AF65-F5344CB8AC3E}">
        <p14:creationId xmlns:p14="http://schemas.microsoft.com/office/powerpoint/2010/main" val="296995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Listening to God on Your Life Journey - Pioneer Clubs">
            <a:extLst>
              <a:ext uri="{FF2B5EF4-FFF2-40B4-BE49-F238E27FC236}">
                <a16:creationId xmlns:a16="http://schemas.microsoft.com/office/drawing/2014/main" id="{A8518683-797B-D1E8-F8B3-DE455C2430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82" b="-1"/>
          <a:stretch/>
        </p:blipFill>
        <p:spPr bwMode="auto">
          <a:xfrm>
            <a:off x="1" y="10"/>
            <a:ext cx="842771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0004CE-5CCE-0672-9F45-939154847F73}"/>
              </a:ext>
            </a:extLst>
          </p:cNvPr>
          <p:cNvSpPr txBox="1">
            <a:spLocks/>
          </p:cNvSpPr>
          <p:nvPr/>
        </p:nvSpPr>
        <p:spPr>
          <a:xfrm>
            <a:off x="5961890" y="0"/>
            <a:ext cx="3822189" cy="12680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a:latin typeface="Montserrat" panose="00000500000000000000" pitchFamily="2" charset="0"/>
              </a:rPr>
              <a:t>Where next	</a:t>
            </a:r>
          </a:p>
        </p:txBody>
      </p:sp>
      <p:sp>
        <p:nvSpPr>
          <p:cNvPr id="3" name="Content Placeholder 2">
            <a:extLst>
              <a:ext uri="{FF2B5EF4-FFF2-40B4-BE49-F238E27FC236}">
                <a16:creationId xmlns:a16="http://schemas.microsoft.com/office/drawing/2014/main" id="{5CB1A5BD-573E-862C-6BDC-74F66DC0782E}"/>
              </a:ext>
            </a:extLst>
          </p:cNvPr>
          <p:cNvSpPr txBox="1">
            <a:spLocks/>
          </p:cNvSpPr>
          <p:nvPr/>
        </p:nvSpPr>
        <p:spPr>
          <a:xfrm>
            <a:off x="6995160" y="1143000"/>
            <a:ext cx="5193791" cy="5714990"/>
          </a:xfrm>
          <a:prstGeom prst="rect">
            <a:avLst/>
          </a:prstGeom>
        </p:spPr>
        <p:txBody>
          <a:bodyPr vert="horz" lIns="91440" tIns="45720" rIns="91440" bIns="45720" rtlCol="0">
            <a:norm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2400" b="1">
                <a:latin typeface="Montserrat" panose="00000500000000000000" pitchFamily="2" charset="0"/>
              </a:rPr>
              <a:t>2024 is the last year of the current cycle. </a:t>
            </a:r>
            <a:r>
              <a:rPr lang="en-US" sz="2400">
                <a:latin typeface="Montserrat" panose="00000500000000000000" pitchFamily="2" charset="0"/>
              </a:rPr>
              <a:t>The audit will go out to open tender in 2024</a:t>
            </a:r>
          </a:p>
          <a:p>
            <a:pPr indent="-228600">
              <a:lnSpc>
                <a:spcPct val="90000"/>
              </a:lnSpc>
              <a:spcAft>
                <a:spcPts val="600"/>
              </a:spcAft>
              <a:buFont typeface="Arial" panose="020B0604020202020204" pitchFamily="34" charset="0"/>
              <a:buChar char="•"/>
            </a:pPr>
            <a:r>
              <a:rPr lang="en-US" sz="2400">
                <a:latin typeface="Montserrat" panose="00000500000000000000" pitchFamily="2" charset="0"/>
              </a:rPr>
              <a:t>Lessons learned have been fed back</a:t>
            </a:r>
          </a:p>
          <a:p>
            <a:pPr>
              <a:lnSpc>
                <a:spcPct val="90000"/>
              </a:lnSpc>
              <a:spcAft>
                <a:spcPts val="600"/>
              </a:spcAft>
            </a:pPr>
            <a:r>
              <a:rPr lang="en-US" sz="2400" b="1">
                <a:latin typeface="Montserrat" panose="00000500000000000000" pitchFamily="2" charset="0"/>
              </a:rPr>
              <a:t>This year’s report </a:t>
            </a:r>
            <a:r>
              <a:rPr lang="en-US" sz="2400">
                <a:latin typeface="Montserrat" panose="00000500000000000000" pitchFamily="2" charset="0"/>
              </a:rPr>
              <a:t>will cover</a:t>
            </a:r>
          </a:p>
          <a:p>
            <a:pPr marL="342900" indent="-216000">
              <a:lnSpc>
                <a:spcPct val="90000"/>
              </a:lnSpc>
              <a:spcAft>
                <a:spcPts val="600"/>
              </a:spcAft>
              <a:buFont typeface="Arial" panose="020B0604020202020204" pitchFamily="34" charset="0"/>
              <a:buChar char="•"/>
            </a:pPr>
            <a:r>
              <a:rPr lang="en-US" sz="2400">
                <a:latin typeface="Montserrat" panose="00000500000000000000" pitchFamily="2" charset="0"/>
              </a:rPr>
              <a:t>Round 6 in comparison to Round 5 key metrics </a:t>
            </a:r>
          </a:p>
          <a:p>
            <a:pPr marL="342900" indent="-216000">
              <a:lnSpc>
                <a:spcPct val="90000"/>
              </a:lnSpc>
              <a:spcAft>
                <a:spcPts val="600"/>
              </a:spcAft>
              <a:buFont typeface="Arial" panose="020B0604020202020204" pitchFamily="34" charset="0"/>
              <a:buChar char="•"/>
            </a:pPr>
            <a:r>
              <a:rPr lang="en-US" sz="2400">
                <a:latin typeface="Montserrat" panose="00000500000000000000" pitchFamily="2" charset="0"/>
              </a:rPr>
              <a:t>update on recommendations learning from the Flex data collection periods</a:t>
            </a:r>
          </a:p>
          <a:p>
            <a:pPr>
              <a:lnSpc>
                <a:spcPct val="90000"/>
              </a:lnSpc>
              <a:spcAft>
                <a:spcPts val="600"/>
              </a:spcAft>
            </a:pPr>
            <a:r>
              <a:rPr lang="en-US" sz="2400">
                <a:latin typeface="Montserrat" panose="00000500000000000000" pitchFamily="2" charset="0"/>
              </a:rPr>
              <a:t>Release will be in the Autumn</a:t>
            </a:r>
          </a:p>
          <a:p>
            <a:pPr indent="-228600">
              <a:lnSpc>
                <a:spcPct val="90000"/>
              </a:lnSpc>
              <a:spcAft>
                <a:spcPts val="600"/>
              </a:spcAft>
            </a:pPr>
            <a:r>
              <a:rPr lang="en-US" sz="2400" b="1">
                <a:latin typeface="Montserrat" panose="00000500000000000000" pitchFamily="2" charset="0"/>
              </a:rPr>
              <a:t>Annual Dementia Statement</a:t>
            </a:r>
            <a:r>
              <a:rPr lang="en-US" sz="2400">
                <a:latin typeface="Montserrat" panose="00000500000000000000" pitchFamily="2" charset="0"/>
              </a:rPr>
              <a:t> update will be end of March</a:t>
            </a:r>
          </a:p>
          <a:p>
            <a:pPr indent="-228600">
              <a:lnSpc>
                <a:spcPct val="90000"/>
              </a:lnSpc>
              <a:spcAft>
                <a:spcPts val="600"/>
              </a:spcAft>
              <a:buFont typeface="Arial" panose="020B0604020202020204" pitchFamily="34" charset="0"/>
              <a:buChar char="•"/>
            </a:pPr>
            <a:endParaRPr lang="en-US" sz="2400">
              <a:latin typeface="Montserrat" panose="00000500000000000000" pitchFamily="2" charset="0"/>
            </a:endParaRPr>
          </a:p>
          <a:p>
            <a:pPr lvl="1" indent="-228600">
              <a:lnSpc>
                <a:spcPct val="90000"/>
              </a:lnSpc>
              <a:spcAft>
                <a:spcPts val="600"/>
              </a:spcAft>
              <a:buFont typeface="Arial" panose="020B0604020202020204" pitchFamily="34" charset="0"/>
              <a:buChar char="•"/>
            </a:pPr>
            <a:endParaRPr lang="en-US" sz="2400">
              <a:latin typeface="Montserrat" panose="00000500000000000000" pitchFamily="2" charset="0"/>
            </a:endParaRPr>
          </a:p>
          <a:p>
            <a:pPr lvl="1" indent="-228600">
              <a:lnSpc>
                <a:spcPct val="90000"/>
              </a:lnSpc>
              <a:spcAft>
                <a:spcPts val="600"/>
              </a:spcAft>
              <a:buFont typeface="Arial" panose="020B0604020202020204" pitchFamily="34" charset="0"/>
              <a:buChar char="•"/>
            </a:pPr>
            <a:endParaRPr lang="en-US" sz="2400">
              <a:latin typeface="Montserrat" panose="00000500000000000000" pitchFamily="2" charset="0"/>
            </a:endParaRPr>
          </a:p>
          <a:p>
            <a:pPr indent="-228600">
              <a:lnSpc>
                <a:spcPct val="90000"/>
              </a:lnSpc>
              <a:spcAft>
                <a:spcPts val="600"/>
              </a:spcAft>
              <a:buFont typeface="Arial" panose="020B0604020202020204" pitchFamily="34" charset="0"/>
              <a:buChar char="•"/>
            </a:pPr>
            <a:endParaRPr lang="en-US" sz="2400">
              <a:latin typeface="Montserrat" panose="00000500000000000000" pitchFamily="2" charset="0"/>
            </a:endParaRPr>
          </a:p>
          <a:p>
            <a:pPr indent="-228600">
              <a:lnSpc>
                <a:spcPct val="90000"/>
              </a:lnSpc>
              <a:spcAft>
                <a:spcPts val="600"/>
              </a:spcAft>
              <a:buFont typeface="Arial" panose="020B0604020202020204" pitchFamily="34" charset="0"/>
              <a:buChar char="•"/>
            </a:pPr>
            <a:endParaRPr lang="en-US" sz="2400">
              <a:latin typeface="Montserrat" panose="00000500000000000000" pitchFamily="2" charset="0"/>
            </a:endParaRPr>
          </a:p>
        </p:txBody>
      </p:sp>
    </p:spTree>
    <p:extLst>
      <p:ext uri="{BB962C8B-B14F-4D97-AF65-F5344CB8AC3E}">
        <p14:creationId xmlns:p14="http://schemas.microsoft.com/office/powerpoint/2010/main" val="2623182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3B0DDFB07AD24F9D59239BCC1E424D" ma:contentTypeVersion="19" ma:contentTypeDescription="Create a new document." ma:contentTypeScope="" ma:versionID="64c6dafeb938573dc1e9b15be6fcba8e">
  <xsd:schema xmlns:xsd="http://www.w3.org/2001/XMLSchema" xmlns:xs="http://www.w3.org/2001/XMLSchema" xmlns:p="http://schemas.microsoft.com/office/2006/metadata/properties" xmlns:ns1="http://schemas.microsoft.com/sharepoint/v3" xmlns:ns2="b128ce41-6328-47e7-8906-6794cdd90a05" xmlns:ns3="1be06812-68c4-45d5-a053-4f8d92b3f83d" targetNamespace="http://schemas.microsoft.com/office/2006/metadata/properties" ma:root="true" ma:fieldsID="7242b3cd68fba8fd0b4e47d4ac40d6a3" ns1:_="" ns2:_="" ns3:_="">
    <xsd:import namespace="http://schemas.microsoft.com/sharepoint/v3"/>
    <xsd:import namespace="b128ce41-6328-47e7-8906-6794cdd90a05"/>
    <xsd:import namespace="1be06812-68c4-45d5-a053-4f8d92b3f8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28ce41-6328-47e7-8906-6794cdd90a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e06812-68c4-45d5-a053-4f8d92b3f8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5912769-8f82-4206-8805-edfd9ebd840c}" ma:internalName="TaxCatchAll" ma:showField="CatchAllData" ma:web="1be06812-68c4-45d5-a053-4f8d92b3f8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128ce41-6328-47e7-8906-6794cdd90a05">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1be06812-68c4-45d5-a053-4f8d92b3f83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19118-2187-4BDE-BFED-2DD7046977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28ce41-6328-47e7-8906-6794cdd90a05"/>
    <ds:schemaRef ds:uri="1be06812-68c4-45d5-a053-4f8d92b3f8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8498B6-4004-4F41-A5A4-7EC2491E5390}">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1be06812-68c4-45d5-a053-4f8d92b3f83d"/>
    <ds:schemaRef ds:uri="http://schemas.microsoft.com/office/2006/metadata/properties"/>
    <ds:schemaRef ds:uri="http://purl.org/dc/elements/1.1/"/>
    <ds:schemaRef ds:uri="http://schemas.microsoft.com/sharepoint/v3"/>
    <ds:schemaRef ds:uri="b128ce41-6328-47e7-8906-6794cdd90a05"/>
    <ds:schemaRef ds:uri="http://www.w3.org/XML/1998/namespace"/>
    <ds:schemaRef ds:uri="http://purl.org/dc/dcmitype/"/>
  </ds:schemaRefs>
</ds:datastoreItem>
</file>

<file path=customXml/itemProps3.xml><?xml version="1.0" encoding="utf-8"?>
<ds:datastoreItem xmlns:ds="http://schemas.openxmlformats.org/officeDocument/2006/customXml" ds:itemID="{3758193A-003B-4F7C-9155-4F26F86777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TotalTime>
  <Words>5853</Words>
  <Application>Microsoft Office PowerPoint</Application>
  <PresentationFormat>Widescreen</PresentationFormat>
  <Paragraphs>659</Paragraphs>
  <Slides>74</Slides>
  <Notes>19</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National Audit of Dementia</vt:lpstr>
      <vt:lpstr>In this presentation…</vt:lpstr>
      <vt:lpstr>PowerPoint Presentation</vt:lpstr>
      <vt:lpstr>PowerPoint Presentation</vt:lpstr>
      <vt:lpstr>Housekeeping </vt:lpstr>
      <vt:lpstr>PowerPoint Presentation</vt:lpstr>
      <vt:lpstr>PowerPoint Presentation</vt:lpstr>
      <vt:lpstr>PowerPoint Presentation</vt:lpstr>
      <vt:lpstr>PowerPoint Presentation</vt:lpstr>
      <vt:lpstr>PowerPoint Presentation</vt:lpstr>
      <vt:lpstr>PowerPoint Presentation</vt:lpstr>
      <vt:lpstr>Key metrics reporting – delirium screen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Dementia specialist unit in an acute hospital</vt:lpstr>
      <vt:lpstr> Who is in our team.   The team comprised an MDT approach with multiple stakeholders involved.  Care of the elderly consultants with a specialist interest in dementia Clinical site team Dementia team Older peoples mental health team Care of the elderly matron Ward psychiatrist Frailty operational managers Acute floor matron  Small acts of friendship charity Care for carers </vt:lpstr>
      <vt:lpstr>What change ideas did we apply?</vt:lpstr>
      <vt:lpstr>How we identified our problem</vt:lpstr>
      <vt:lpstr>How we measured our change</vt:lpstr>
      <vt:lpstr>Results</vt:lpstr>
      <vt:lpstr>Where are we now and what are our future plans?</vt:lpstr>
      <vt:lpstr>Improving formal pain assessment completion for patients with dementia on our acute wards</vt:lpstr>
      <vt:lpstr>Who was in our team</vt:lpstr>
      <vt:lpstr>How we identified our problem</vt:lpstr>
      <vt:lpstr>PowerPoint Presentation</vt:lpstr>
      <vt:lpstr>What change ideas did we apply?</vt:lpstr>
      <vt:lpstr>PowerPoint Presentation</vt:lpstr>
      <vt:lpstr>How we measured our change</vt:lpstr>
      <vt:lpstr>PowerPoint Presentation</vt:lpstr>
      <vt:lpstr>Results</vt:lpstr>
      <vt:lpstr>Where are we now and what are our future plans?</vt:lpstr>
      <vt:lpstr>Group work  </vt:lpstr>
      <vt:lpstr>Break</vt:lpstr>
      <vt:lpstr>Group work: feedback </vt:lpstr>
      <vt:lpstr>Lunchtime!</vt:lpstr>
      <vt:lpstr>Feedback from carers and patients about the quality of care </vt:lpstr>
      <vt:lpstr>Carer questionnaire </vt:lpstr>
      <vt:lpstr>Method</vt:lpstr>
      <vt:lpstr>Change over time</vt:lpstr>
      <vt:lpstr>PowerPoint Presentation</vt:lpstr>
      <vt:lpstr>Feedback from comments</vt:lpstr>
      <vt:lpstr>PowerPoint Presentation</vt:lpstr>
      <vt:lpstr>Patient feedback survey</vt:lpstr>
      <vt:lpstr>Survey development</vt:lpstr>
      <vt:lpstr>Returns and Results</vt:lpstr>
      <vt:lpstr>Overview – compiled from first 2 periods of data collection</vt:lpstr>
      <vt:lpstr>PowerPoint Presentation</vt:lpstr>
      <vt:lpstr>PowerPoint Presentation</vt:lpstr>
      <vt:lpstr>PowerPoint Presentation</vt:lpstr>
      <vt:lpstr>Example Comments:</vt:lpstr>
      <vt:lpstr>National Audit of Dementia: Patient and carer questionnaire </vt:lpstr>
      <vt:lpstr>Who was in our team</vt:lpstr>
      <vt:lpstr>Collecting feedback </vt:lpstr>
      <vt:lpstr>Understanding the problems </vt:lpstr>
      <vt:lpstr>Implementing Change </vt:lpstr>
      <vt:lpstr>PowerPoint Presentation</vt:lpstr>
      <vt:lpstr>PowerPoint Presentation</vt:lpstr>
      <vt:lpstr>PowerPoint Presentation</vt:lpstr>
      <vt:lpstr>Thank you for listening, any questions?  Rebecca Goadsby, Dementia Liaison Nurse, rebecca.goadsby@nhs.net</vt:lpstr>
      <vt:lpstr>Group work: carer and patient data</vt:lpstr>
      <vt:lpstr>Top tips from you…</vt:lpstr>
      <vt:lpstr>Break</vt:lpstr>
      <vt:lpstr>Feedback and top tips review</vt:lpstr>
      <vt:lpstr>Plenary discussion: priorities for future audit</vt:lpstr>
      <vt:lpstr>Priorities for future audit: some factors to consider</vt:lpstr>
      <vt:lpstr>Mentimeter</vt:lpstr>
      <vt:lpstr>Mentimeter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Audit of Dementia</dc:title>
  <dc:creator>Chloe Hood</dc:creator>
  <cp:lastModifiedBy>Ruth Essel</cp:lastModifiedBy>
  <cp:revision>45</cp:revision>
  <dcterms:created xsi:type="dcterms:W3CDTF">2024-01-21T18:16:04Z</dcterms:created>
  <dcterms:modified xsi:type="dcterms:W3CDTF">2024-04-08T09:51:00Z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0x010100A03B0DDFB07AD24F9D59239BCC1E424D</vt:lpwstr>
  </property>
  <property fmtid="{D5CDD505-2E9C-101B-9397-08002B2CF9AE}" pid="3" name="MediaServiceImageTags">
    <vt:lpwstr/>
  </property>
</Properties>
</file>