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679B6-3565-4E26-A165-08E7E444E889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7B75B-9CFC-4B13-AAEB-CBEACABF7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641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A3AE5A-76F2-49FD-B924-9C5BDEA18FA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1276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Who lead the work on a day to day basis?</a:t>
            </a:r>
          </a:p>
          <a:p>
            <a:r>
              <a:rPr lang="en-GB" dirty="0"/>
              <a:t>Who supported your improvement work and acted as the champion with your SMT?</a:t>
            </a:r>
          </a:p>
          <a:p>
            <a:r>
              <a:rPr lang="en-GB" dirty="0"/>
              <a:t>Who understood the various parts of the system you tried to improve? What expertise/experience did they bring?</a:t>
            </a:r>
          </a:p>
          <a:p>
            <a:r>
              <a:rPr lang="en-GB" dirty="0"/>
              <a:t>Did you need to recruit service users/carers?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Who will be affected directly by the changes you made?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A3AE5A-76F2-49FD-B924-9C5BDEA18FA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0150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Problem statement – What is influencing current performance? Are there bottlenecks? Are there steps taking longer than expected?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Problem statement example: </a:t>
            </a:r>
            <a:r>
              <a:rPr lang="en-US" dirty="0">
                <a:solidFill>
                  <a:srgbClr val="000000"/>
                </a:solidFill>
                <a:latin typeface="Century Gothic" panose="020B0502020202020204" pitchFamily="34" charset="0"/>
              </a:rPr>
              <a:t>Our staff report that the screening tools are not user-friendly, so they are not carrying out screening.</a:t>
            </a:r>
          </a:p>
          <a:p>
            <a:endParaRPr lang="en-GB" dirty="0"/>
          </a:p>
          <a:p>
            <a:r>
              <a:rPr lang="en-GB" dirty="0"/>
              <a:t>Identifying aim - what did we want to improve? Why?</a:t>
            </a:r>
          </a:p>
          <a:p>
            <a:r>
              <a:rPr lang="en-GB" dirty="0"/>
              <a:t>Population – for whom?</a:t>
            </a:r>
          </a:p>
          <a:p>
            <a:r>
              <a:rPr lang="en-GB" dirty="0"/>
              <a:t>Target – how much do we want to change?</a:t>
            </a:r>
          </a:p>
          <a:p>
            <a:r>
              <a:rPr lang="en-GB" dirty="0"/>
              <a:t>Time frame – by when?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Aim example: </a:t>
            </a:r>
            <a:r>
              <a:rPr lang="en-US" sz="1100" dirty="0">
                <a:ea typeface="ＭＳ Ｐゴシック" charset="0"/>
              </a:rPr>
              <a:t>T</a:t>
            </a:r>
            <a:r>
              <a:rPr lang="en-US" sz="1100" dirty="0">
                <a:ea typeface="ＭＳ Ｐゴシック" charset="0"/>
                <a:cs typeface="ＭＳ Ｐゴシック" charset="0"/>
              </a:rPr>
              <a:t>o increase use of screening tools by staff for Ward 10 by 20% from baseline by December 2018</a:t>
            </a:r>
            <a:endParaRPr lang="en-GB" sz="11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A3AE5A-76F2-49FD-B924-9C5BDEA18FA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8552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cs typeface="Century Gothic"/>
              </a:rPr>
              <a:t>Applied change ideas from the ‘evidence’, other services, adapted ideas from other QI projects, from other people</a:t>
            </a:r>
          </a:p>
          <a:p>
            <a:pPr marL="0" indent="0">
              <a:buNone/>
            </a:pPr>
            <a:endParaRPr lang="en-US" dirty="0">
              <a:cs typeface="Century Gothic"/>
            </a:endParaRPr>
          </a:p>
          <a:p>
            <a:pPr marL="0" indent="0">
              <a:buNone/>
            </a:pPr>
            <a:r>
              <a:rPr lang="en-US" dirty="0">
                <a:cs typeface="Century Gothic"/>
              </a:rPr>
              <a:t>Examples of change ideas: </a:t>
            </a:r>
          </a:p>
          <a:p>
            <a:pPr marL="0" indent="0">
              <a:buNone/>
            </a:pPr>
            <a:r>
              <a:rPr lang="en-US" dirty="0">
                <a:cs typeface="Century Gothic"/>
              </a:rPr>
              <a:t>- Eliminate things that are not used</a:t>
            </a:r>
          </a:p>
          <a:p>
            <a:pPr marL="0" indent="0">
              <a:buNone/>
            </a:pPr>
            <a:r>
              <a:rPr lang="en-US" dirty="0">
                <a:cs typeface="Century Gothic"/>
              </a:rPr>
              <a:t>- Eliminate multiple entry/overkill</a:t>
            </a:r>
            <a:endParaRPr lang="en-GB" dirty="0">
              <a:cs typeface="Century Gothic"/>
            </a:endParaRPr>
          </a:p>
          <a:p>
            <a:pPr marL="0" indent="0">
              <a:buNone/>
            </a:pPr>
            <a:r>
              <a:rPr lang="en-US" dirty="0">
                <a:cs typeface="Century Gothic"/>
              </a:rPr>
              <a:t>- Review and reduce controls</a:t>
            </a:r>
            <a:endParaRPr lang="en-GB" dirty="0">
              <a:cs typeface="Century Gothic"/>
            </a:endParaRPr>
          </a:p>
          <a:p>
            <a:pPr marL="0" indent="0">
              <a:buNone/>
            </a:pPr>
            <a:r>
              <a:rPr lang="en-US" dirty="0">
                <a:cs typeface="Century Gothic"/>
              </a:rPr>
              <a:t>- Review and reduce stages</a:t>
            </a:r>
            <a:endParaRPr lang="en-GB" dirty="0">
              <a:cs typeface="Century Gothic"/>
            </a:endParaRPr>
          </a:p>
          <a:p>
            <a:pPr marL="0" indent="0">
              <a:buNone/>
            </a:pPr>
            <a:r>
              <a:rPr lang="en-US" dirty="0">
                <a:cs typeface="Century Gothic"/>
              </a:rPr>
              <a:t>- </a:t>
            </a:r>
            <a:r>
              <a:rPr lang="en-US" dirty="0" err="1">
                <a:cs typeface="Century Gothic"/>
              </a:rPr>
              <a:t>Minimise</a:t>
            </a:r>
            <a:r>
              <a:rPr lang="en-US" dirty="0">
                <a:cs typeface="Century Gothic"/>
              </a:rPr>
              <a:t> handoffs</a:t>
            </a:r>
            <a:endParaRPr lang="en-GB" dirty="0">
              <a:cs typeface="Century Gothic"/>
            </a:endParaRPr>
          </a:p>
          <a:p>
            <a:pPr marL="0" indent="0">
              <a:buNone/>
            </a:pPr>
            <a:r>
              <a:rPr lang="en-US" dirty="0">
                <a:cs typeface="Century Gothic"/>
              </a:rPr>
              <a:t>- Find and remove bottlenecks</a:t>
            </a:r>
            <a:endParaRPr lang="en-GB" dirty="0">
              <a:cs typeface="Century Gothic"/>
            </a:endParaRPr>
          </a:p>
          <a:p>
            <a:pPr marL="0" indent="0">
              <a:buNone/>
            </a:pPr>
            <a:r>
              <a:rPr lang="en-US" dirty="0">
                <a:cs typeface="Century Gothic"/>
              </a:rPr>
              <a:t>- Focus on patient experience</a:t>
            </a:r>
            <a:endParaRPr lang="en-GB" dirty="0">
              <a:cs typeface="Century Gothic"/>
            </a:endParaRPr>
          </a:p>
          <a:p>
            <a:pPr marL="0" indent="0">
              <a:buNone/>
            </a:pPr>
            <a:r>
              <a:rPr lang="en-US" dirty="0">
                <a:cs typeface="Century Gothic"/>
              </a:rPr>
              <a:t>- </a:t>
            </a:r>
            <a:r>
              <a:rPr lang="en-US" dirty="0" err="1">
                <a:cs typeface="Century Gothic"/>
              </a:rPr>
              <a:t>Standardise</a:t>
            </a:r>
            <a:r>
              <a:rPr lang="en-US" dirty="0">
                <a:cs typeface="Century Gothic"/>
              </a:rPr>
              <a:t> processes/reduce variation</a:t>
            </a:r>
            <a:endParaRPr lang="en-GB" dirty="0">
              <a:cs typeface="Century Gothic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A3AE5A-76F2-49FD-B924-9C5BDEA18FA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5222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What measures did we collect?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dirty="0"/>
              <a:t>focussed on a vital few (about 3 measures)?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dirty="0"/>
              <a:t>Could it be integrated into our routine?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dirty="0"/>
              <a:t>Were there any unintended consequences we had to worry about (</a:t>
            </a:r>
            <a:r>
              <a:rPr lang="en-GB" dirty="0" err="1"/>
              <a:t>ie</a:t>
            </a:r>
            <a:r>
              <a:rPr lang="en-GB" dirty="0"/>
              <a:t>. Aim to reduce length of stay but what if readmission rate increased)?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dirty="0"/>
              <a:t>Could we measure the outcome directly or did we use proxy measurements?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dirty="0"/>
              <a:t>Who was affected directly by the changes you made?</a:t>
            </a:r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How did we measure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dirty="0"/>
              <a:t>Continuous measurements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dirty="0"/>
              <a:t>Count of classification of observations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dirty="0"/>
              <a:t>What people thought/felt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dirty="0"/>
              <a:t>Ratings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dirty="0"/>
              <a:t>Rankings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A3AE5A-76F2-49FD-B924-9C5BDEA18FA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3962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A197F-C34D-437E-A228-EE9CC9609D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ADFAF7-D736-464D-B9BA-5C502AA6D7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DBC76-DEF6-41B9-AEF9-AE17D8C83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696A-ECB3-44F3-8E02-9EE77139BC11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1F13-1786-4646-A3D6-6291E7FFB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26F93-FFBD-4CED-B6A5-4F08F6E6B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FE87-635A-41C7-B9D9-319004057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861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EE5A4-86B8-421C-88AE-4208F0FEF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D70679-63A7-47AD-8F35-FE1F4A374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0DCFD-0A07-4C88-B77B-A889D7C19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696A-ECB3-44F3-8E02-9EE77139BC11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9CEE5-1877-448F-9150-8D26943C0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1BC4E-A309-4D0D-9630-0DC3EE1C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FE87-635A-41C7-B9D9-319004057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69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EABAB2-B6DA-429F-922F-09DA09C07D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B383D3-7602-4D38-BB77-2AF616790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75334-9923-4137-B4FE-855C27FF8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696A-ECB3-44F3-8E02-9EE77139BC11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A2979-1862-43C2-BD43-E0382FC32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D8A34-8F90-4FD4-959E-FDDEC54EE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FE87-635A-41C7-B9D9-319004057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87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8086A-BC48-49D9-862F-B7CD28586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3DF03-3689-4720-9161-0B2ACE33C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3BC31-D28C-47BD-9B47-EC0EF6DE6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696A-ECB3-44F3-8E02-9EE77139BC11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C08D3-7854-4DB4-A918-2BEEA7CD7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6FCEC-C6D5-42D9-A784-EC45E6530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FE87-635A-41C7-B9D9-319004057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104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BD249-FDE5-44B1-BF63-4E8295706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648F7-E83A-4C33-941D-21057B7D5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DFDEE-7A35-4E53-9AA4-777DA40EC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696A-ECB3-44F3-8E02-9EE77139BC11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40DD7-1AEA-4E91-AE11-CB4625CF2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FE1A1-A83B-4A5C-A243-E0B7CBAAE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FE87-635A-41C7-B9D9-319004057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52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2078C-CECB-4140-9655-BC87151AB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BDE84-5B5C-4DAF-96D8-CA24FA5E21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73CC8-EB5A-42FD-90E2-C8B9ACAE7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104BA-BDF3-4B98-8C9C-1415A01D0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696A-ECB3-44F3-8E02-9EE77139BC11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446231-50E7-4A0F-B809-E5440A97D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A58C5D-4623-4489-9752-DB9F43A2E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FE87-635A-41C7-B9D9-319004057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09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A2B63-7551-4B37-9ABD-0789C1A23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5FE63-8570-4AFF-976E-E94FF6412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7F0B6F-0CD3-472A-93D9-9D6B09BEA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295F20-A3B5-4AE8-9A5B-DA95E12E03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CD6A1D-04C9-49A5-A6AD-474B693440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8E643D-CB96-4CB7-B624-A9C0972DD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696A-ECB3-44F3-8E02-9EE77139BC11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D4CC2-BD4A-4A0B-94AB-C3DB9630F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F979F1-9210-4EB4-8A15-15962C5C6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FE87-635A-41C7-B9D9-319004057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4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1C7CB-7BCA-43EA-BB59-ADB699583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CE987A-989C-432E-A292-AA70C8286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696A-ECB3-44F3-8E02-9EE77139BC11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45CDA7-46BE-49D3-8937-736F74368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C58E94-06F1-4B92-BEA3-2EB634747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FE87-635A-41C7-B9D9-319004057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41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AFC7AF-7227-468A-83F1-1B112D1AC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696A-ECB3-44F3-8E02-9EE77139BC11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3944F2-4C3D-426A-BACE-22FD9E2F9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715CF5-2633-452C-AA69-369E11BAB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FE87-635A-41C7-B9D9-319004057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03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EDFB2-5E74-43BF-A5BF-CA211D17F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619CD-7645-4F05-8B7D-3BC5349A5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B59AE0-63F4-40D6-9631-997019C1C1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FBA240-020B-49E4-8022-EE5579C71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696A-ECB3-44F3-8E02-9EE77139BC11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D9B415-8E30-4652-9BB3-30A112BAA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D4D08D-91E0-4416-A33F-8E79A4339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FE87-635A-41C7-B9D9-319004057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62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E6A5C-42AA-4CE3-9822-E9E46979F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16BE6A-CB0D-44E8-A1C2-4502EFDA83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5F142E-D54D-4809-A6C2-8180F09A5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E796BF-6E08-4160-80F7-26DEE4616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696A-ECB3-44F3-8E02-9EE77139BC11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C0E190-C85F-4AFE-880A-A0B0DDDF0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59E422-C814-4BC3-BF11-0AF81E41C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FE87-635A-41C7-B9D9-319004057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97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A3BFAB-18A3-4738-A022-B2D99DA83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FF86B-A0C5-4540-971A-C8C7E2149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CB2F7-7E93-4699-A2A0-1A5C1A7975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1696A-ECB3-44F3-8E02-9EE77139BC11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A76B9-0316-442B-BFF3-580591382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6D6FC-1479-4550-855E-A621168516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7FE87-635A-41C7-B9D9-319004057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187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ODgf75stVY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4256F-C5DD-4C34-85DC-200FF8D775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5A632B-A1AA-483C-B65B-266B6CC179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968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89A65-7B08-4382-ACC1-74A0216E30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244186"/>
            <a:ext cx="10058400" cy="2503356"/>
          </a:xfrm>
        </p:spPr>
        <p:txBody>
          <a:bodyPr>
            <a:normAutofit/>
          </a:bodyPr>
          <a:lstStyle/>
          <a:p>
            <a:r>
              <a:rPr lang="en-GB" sz="5400" dirty="0"/>
              <a:t>Improving early identification of dementia and early implementation of the cognitive care bundle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3D9204-F74F-40D7-84F4-D90B0DBCA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3882452"/>
            <a:ext cx="10058400" cy="374755"/>
          </a:xfrm>
        </p:spPr>
        <p:txBody>
          <a:bodyPr>
            <a:normAutofit fontScale="92500" lnSpcReduction="10000"/>
          </a:bodyPr>
          <a:lstStyle/>
          <a:p>
            <a:r>
              <a:rPr lang="en-GB" b="1" i="1" dirty="0">
                <a:latin typeface="Comic Sans MS" panose="030F0702030302020204" pitchFamily="66" charset="0"/>
              </a:rPr>
              <a:t>Jet O’Neill &amp; Jayne Davies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C4D437-301C-4D86-9771-2B2CC02A2A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327864"/>
            <a:ext cx="1828801" cy="54042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292" y="4788330"/>
            <a:ext cx="5218268" cy="1526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 descr="NHSNBT_logo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813" y="1"/>
            <a:ext cx="2558457" cy="1244184"/>
          </a:xfrm>
          <a:prstGeom prst="rect">
            <a:avLst/>
          </a:prstGeom>
        </p:spPr>
      </p:pic>
      <p:pic>
        <p:nvPicPr>
          <p:cNvPr id="8" name="Picture 6" descr="ForgetMeNo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34" y="266909"/>
            <a:ext cx="1113514" cy="112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850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4C407-1990-4456-85FA-1122B0633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was in our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0E912-6CF2-4585-B27E-D697389A7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578308"/>
            <a:ext cx="10058400" cy="3290786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sz="3200" dirty="0">
                <a:latin typeface="Comic Sans MS" panose="030F0702030302020204" pitchFamily="66" charset="0"/>
              </a:rPr>
              <a:t>Dementia Teams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3200" dirty="0">
                <a:latin typeface="Comic Sans MS" panose="030F0702030302020204" pitchFamily="66" charset="0"/>
              </a:rPr>
              <a:t>CALS multidisciplinary team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3200" dirty="0">
                <a:latin typeface="Comic Sans MS" panose="030F0702030302020204" pitchFamily="66" charset="0"/>
              </a:rPr>
              <a:t>Complex care Wards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32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32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pic>
        <p:nvPicPr>
          <p:cNvPr id="4" name="Picture 3" descr="NHSNBT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813" y="1"/>
            <a:ext cx="2558457" cy="124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562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8463E-4C51-4675-B104-D2C9AD008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368446"/>
            <a:ext cx="10058400" cy="23534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3200" dirty="0">
                <a:latin typeface="Comic Sans MS" panose="030F0702030302020204" pitchFamily="66" charset="0"/>
              </a:rPr>
              <a:t>Assessment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3200" dirty="0">
                <a:latin typeface="Comic Sans MS" panose="030F0702030302020204" pitchFamily="66" charset="0"/>
              </a:rPr>
              <a:t>Staff training, staffing and support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3200" dirty="0">
                <a:latin typeface="Comic Sans MS" panose="030F0702030302020204" pitchFamily="66" charset="0"/>
              </a:rPr>
              <a:t>Discharge planning</a:t>
            </a:r>
          </a:p>
        </p:txBody>
      </p:sp>
      <p:pic>
        <p:nvPicPr>
          <p:cNvPr id="4" name="Picture 3" descr="NHSNBT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785" y="0"/>
            <a:ext cx="2593298" cy="107929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13CFFF7-B03C-4DAA-9301-2F73EBF12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34518"/>
            <a:ext cx="10058400" cy="1034322"/>
          </a:xfrm>
        </p:spPr>
        <p:txBody>
          <a:bodyPr>
            <a:noAutofit/>
          </a:bodyPr>
          <a:lstStyle/>
          <a:p>
            <a:br>
              <a:rPr lang="en-GB" sz="3200" dirty="0"/>
            </a:br>
            <a:br>
              <a:rPr lang="en-GB" sz="3200" dirty="0"/>
            </a:br>
            <a:r>
              <a:rPr lang="en-GB" dirty="0"/>
              <a:t>Improvement project related to:</a:t>
            </a:r>
            <a:br>
              <a:rPr lang="en-GB" dirty="0"/>
            </a:br>
            <a:r>
              <a:rPr lang="en-GB" dirty="0"/>
              <a:t>National Audit of Dementia Standards</a:t>
            </a:r>
          </a:p>
        </p:txBody>
      </p:sp>
    </p:spTree>
    <p:extLst>
      <p:ext uri="{BB962C8B-B14F-4D97-AF65-F5344CB8AC3E}">
        <p14:creationId xmlns:p14="http://schemas.microsoft.com/office/powerpoint/2010/main" val="68828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35DFB-A702-47DF-B6AB-28C1367FE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this focus?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07C4F-B397-48DC-AEE2-4FB8628B5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783" y="2203554"/>
            <a:ext cx="9953896" cy="36655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3200" dirty="0">
                <a:latin typeface="Comic Sans MS" panose="030F0702030302020204" pitchFamily="66" charset="0"/>
              </a:rPr>
              <a:t>5-6 years on from CQUIN for FAIR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3200" dirty="0">
                <a:latin typeface="Comic Sans MS" panose="030F0702030302020204" pitchFamily="66" charset="0"/>
              </a:rPr>
              <a:t>Need to refresh re educate and review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3200" dirty="0">
                <a:latin typeface="Comic Sans MS" panose="030F0702030302020204" pitchFamily="66" charset="0"/>
              </a:rPr>
              <a:t>Sustainability and knowledge for new staff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3200" dirty="0">
                <a:latin typeface="Comic Sans MS" panose="030F0702030302020204" pitchFamily="66" charset="0"/>
              </a:rPr>
              <a:t>Changes to dementia team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3200" dirty="0">
                <a:latin typeface="Comic Sans MS" panose="030F0702030302020204" pitchFamily="66" charset="0"/>
              </a:rPr>
              <a:t>Opportunity</a:t>
            </a:r>
          </a:p>
        </p:txBody>
      </p:sp>
      <p:pic>
        <p:nvPicPr>
          <p:cNvPr id="4" name="Picture 3" descr="NHSNBT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3803" y="0"/>
            <a:ext cx="2593299" cy="1169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56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15D92-680C-433E-9C79-6E64C5149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Short video to explain!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B4EFC-C1F7-4255-B28C-12A7C4796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u="sng" dirty="0"/>
          </a:p>
          <a:p>
            <a:r>
              <a:rPr lang="en-GB" dirty="0">
                <a:hlinkClick r:id="rId3"/>
              </a:rPr>
              <a:t>https://youtu.be/ODgf75stVYc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 descr="NHSNBT_log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813" y="0"/>
            <a:ext cx="2558457" cy="124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18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411</Words>
  <Application>Microsoft Office PowerPoint</Application>
  <PresentationFormat>Widescreen</PresentationFormat>
  <Paragraphs>64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Century Gothic</vt:lpstr>
      <vt:lpstr>Comic Sans MS</vt:lpstr>
      <vt:lpstr>Wingdings</vt:lpstr>
      <vt:lpstr>Office Theme</vt:lpstr>
      <vt:lpstr>PowerPoint Presentation</vt:lpstr>
      <vt:lpstr>Improving early identification of dementia and early implementation of the cognitive care bundle</vt:lpstr>
      <vt:lpstr>Who was in our team</vt:lpstr>
      <vt:lpstr>  Improvement project related to: National Audit of Dementia Standards</vt:lpstr>
      <vt:lpstr>Why this focus?</vt:lpstr>
      <vt:lpstr>Short video to explain!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Butler</dc:creator>
  <cp:lastModifiedBy>Jessica Butler</cp:lastModifiedBy>
  <cp:revision>1</cp:revision>
  <dcterms:created xsi:type="dcterms:W3CDTF">2019-10-15T11:15:14Z</dcterms:created>
  <dcterms:modified xsi:type="dcterms:W3CDTF">2019-10-15T11:19:13Z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d238a98-5de3-4afa-b492-e6339810853c_Enabled">
    <vt:lpwstr>True</vt:lpwstr>
  </property>
  <property fmtid="{D5CDD505-2E9C-101B-9397-08002B2CF9AE}" pid="3" name="MSIP_Label_bd238a98-5de3-4afa-b492-e6339810853c_SiteId">
    <vt:lpwstr>75aac48a-29ab-4230-adac-69d3e7ed3e77</vt:lpwstr>
  </property>
  <property fmtid="{D5CDD505-2E9C-101B-9397-08002B2CF9AE}" pid="4" name="MSIP_Label_bd238a98-5de3-4afa-b492-e6339810853c_Owner">
    <vt:lpwstr>Jessica.Butler@rcpsych.ac.uk</vt:lpwstr>
  </property>
  <property fmtid="{D5CDD505-2E9C-101B-9397-08002B2CF9AE}" pid="5" name="MSIP_Label_bd238a98-5de3-4afa-b492-e6339810853c_SetDate">
    <vt:lpwstr>2019-10-15T11:19:02.8987939Z</vt:lpwstr>
  </property>
  <property fmtid="{D5CDD505-2E9C-101B-9397-08002B2CF9AE}" pid="6" name="MSIP_Label_bd238a98-5de3-4afa-b492-e6339810853c_Name">
    <vt:lpwstr>General</vt:lpwstr>
  </property>
  <property fmtid="{D5CDD505-2E9C-101B-9397-08002B2CF9AE}" pid="7" name="MSIP_Label_bd238a98-5de3-4afa-b492-e6339810853c_Application">
    <vt:lpwstr>Microsoft Azure Information Protection</vt:lpwstr>
  </property>
  <property fmtid="{D5CDD505-2E9C-101B-9397-08002B2CF9AE}" pid="8" name="MSIP_Label_bd238a98-5de3-4afa-b492-e6339810853c_Extended_MSFT_Method">
    <vt:lpwstr>Automatic</vt:lpwstr>
  </property>
  <property fmtid="{D5CDD505-2E9C-101B-9397-08002B2CF9AE}" pid="9" name="Sensitivity">
    <vt:lpwstr>General</vt:lpwstr>
  </property>
</Properties>
</file>