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48"/>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56" r:id="rId29"/>
    <p:sldId id="282" r:id="rId30"/>
    <p:sldId id="283" r:id="rId31"/>
    <p:sldId id="284" r:id="rId32"/>
    <p:sldId id="285" r:id="rId33"/>
    <p:sldId id="286" r:id="rId34"/>
    <p:sldId id="287" r:id="rId35"/>
    <p:sldId id="288" r:id="rId36"/>
    <p:sldId id="289" r:id="rId37"/>
    <p:sldId id="1304" r:id="rId38"/>
    <p:sldId id="517" r:id="rId39"/>
    <p:sldId id="519" r:id="rId40"/>
    <p:sldId id="520" r:id="rId41"/>
    <p:sldId id="1248" r:id="rId42"/>
    <p:sldId id="1305" r:id="rId43"/>
    <p:sldId id="522" r:id="rId44"/>
    <p:sldId id="523" r:id="rId45"/>
    <p:sldId id="1253" r:id="rId46"/>
    <p:sldId id="528"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AB8EAC-1A15-4F9C-8AB0-F1C155017591}" v="4" dt="2024-11-18T10:45:45.0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55"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microsoft.com/office/2015/10/relationships/revisionInfo" Target="revisionInfo.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56" Type="http://schemas.openxmlformats.org/officeDocument/2006/relationships/customXml" Target="../customXml/item3.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ownhamz\AppData\Local\Microsoft\Windows\INetCache\Content.Outlook\VW8ZQAPM\Pie%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ownhamz\AppData\Local\Microsoft\Windows\INetCache\Content.Outlook\VW8ZQAPM\Pie%20Char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a:t>April 2024</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868-42CD-AF9A-1F7CF7628EC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868-42CD-AF9A-1F7CF7628EC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Sheet1!$B$3:$B$4</c:f>
              <c:strCache>
                <c:ptCount val="2"/>
                <c:pt idx="0">
                  <c:v>Accepted</c:v>
                </c:pt>
                <c:pt idx="1">
                  <c:v>Declined</c:v>
                </c:pt>
              </c:strCache>
            </c:strRef>
          </c:cat>
          <c:val>
            <c:numRef>
              <c:f>Sheet1!$C$3:$C$4</c:f>
              <c:numCache>
                <c:formatCode>General</c:formatCode>
                <c:ptCount val="2"/>
                <c:pt idx="0">
                  <c:v>13</c:v>
                </c:pt>
                <c:pt idx="1">
                  <c:v>50</c:v>
                </c:pt>
              </c:numCache>
            </c:numRef>
          </c:val>
          <c:extLst>
            <c:ext xmlns:c16="http://schemas.microsoft.com/office/drawing/2014/chart" uri="{C3380CC4-5D6E-409C-BE32-E72D297353CC}">
              <c16:uniqueId val="{00000004-3868-42CD-AF9A-1F7CF7628EC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a:t>November 2024</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542-4623-BD7E-56B7F0CDBE8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542-4623-BD7E-56B7F0CDBE8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Sheet1!$B$26:$B$27</c:f>
              <c:strCache>
                <c:ptCount val="2"/>
                <c:pt idx="0">
                  <c:v>Accepted</c:v>
                </c:pt>
                <c:pt idx="1">
                  <c:v>Declined</c:v>
                </c:pt>
              </c:strCache>
            </c:strRef>
          </c:cat>
          <c:val>
            <c:numRef>
              <c:f>Sheet1!$C$26:$C$27</c:f>
              <c:numCache>
                <c:formatCode>General</c:formatCode>
                <c:ptCount val="2"/>
                <c:pt idx="0">
                  <c:v>19</c:v>
                </c:pt>
                <c:pt idx="1">
                  <c:v>46</c:v>
                </c:pt>
              </c:numCache>
            </c:numRef>
          </c:val>
          <c:extLst>
            <c:ext xmlns:c16="http://schemas.microsoft.com/office/drawing/2014/chart" uri="{C3380CC4-5D6E-409C-BE32-E72D297353CC}">
              <c16:uniqueId val="{00000004-E542-4623-BD7E-56B7F0CDBE82}"/>
            </c:ext>
          </c:extLst>
        </c:ser>
        <c:dLbls>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9098F9-15EE-47C1-BE17-6635ECB8B5C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10527937-BD93-4038-86EC-8D8DE00C3CC5}">
      <dgm:prSet phldrT="[Text]" custT="1"/>
      <dgm:spPr>
        <a:xfrm>
          <a:off x="1979215" y="2441927"/>
          <a:ext cx="2401943" cy="1859729"/>
        </a:xfrm>
        <a:prstGeom prst="roundRect">
          <a:avLst>
            <a:gd name="adj" fmla="val 10000"/>
          </a:avLst>
        </a:prstGeom>
        <a:solidFill>
          <a:srgbClr val="B16391"/>
        </a:solidFill>
        <a:ln w="12700" cap="flat" cmpd="sng" algn="ctr">
          <a:solidFill>
            <a:sysClr val="window" lastClr="FFFFFF">
              <a:hueOff val="0"/>
              <a:satOff val="0"/>
              <a:lumOff val="0"/>
              <a:alphaOff val="0"/>
            </a:sysClr>
          </a:solidFill>
          <a:prstDash val="solid"/>
          <a:miter lim="800000"/>
        </a:ln>
        <a:effectLst/>
      </dgm:spPr>
      <dgm:t>
        <a:bodyPr/>
        <a:lstStyle/>
        <a:p>
          <a:pPr>
            <a:buNone/>
          </a:pPr>
          <a:endParaRPr lang="en-GB" sz="1400" b="1" dirty="0">
            <a:solidFill>
              <a:sysClr val="windowText" lastClr="000000"/>
            </a:solidFill>
            <a:latin typeface="Calibri" panose="020F0502020204030204"/>
            <a:ea typeface="+mn-ea"/>
            <a:cs typeface="+mn-cs"/>
          </a:endParaRPr>
        </a:p>
        <a:p>
          <a:pPr>
            <a:buNone/>
          </a:pPr>
          <a:r>
            <a:rPr lang="en-GB" sz="1400" b="1" dirty="0">
              <a:solidFill>
                <a:sysClr val="windowText" lastClr="000000"/>
              </a:solidFill>
              <a:latin typeface="Calibri" panose="020F0502020204030204"/>
              <a:ea typeface="+mn-ea"/>
              <a:cs typeface="+mn-cs"/>
            </a:rPr>
            <a:t>Aim: </a:t>
          </a:r>
        </a:p>
        <a:p>
          <a:pPr>
            <a:buNone/>
          </a:pPr>
          <a:r>
            <a:rPr lang="en-GB" sz="1400" b="1" dirty="0">
              <a:solidFill>
                <a:sysClr val="windowText" lastClr="000000"/>
              </a:solidFill>
              <a:latin typeface="Calibri" panose="020F0502020204030204"/>
              <a:ea typeface="+mn-ea"/>
              <a:cs typeface="+mn-cs"/>
            </a:rPr>
            <a:t>Increase uptake of FI from 10% to 20% by May 2025</a:t>
          </a:r>
        </a:p>
        <a:p>
          <a:pPr>
            <a:buNone/>
          </a:pPr>
          <a:endParaRPr lang="en-GB" sz="1800" dirty="0">
            <a:solidFill>
              <a:sysClr val="windowText" lastClr="000000"/>
            </a:solidFill>
            <a:latin typeface="Calibri" panose="020F0502020204030204"/>
            <a:ea typeface="+mn-ea"/>
            <a:cs typeface="+mn-cs"/>
          </a:endParaRPr>
        </a:p>
      </dgm:t>
    </dgm:pt>
    <dgm:pt modelId="{9B542E00-8EC3-4D44-834D-24AA279F7113}" type="parTrans" cxnId="{6A9F1DF1-1C59-4CB2-B6E7-F89F9D62DE6F}">
      <dgm:prSet/>
      <dgm:spPr/>
      <dgm:t>
        <a:bodyPr/>
        <a:lstStyle/>
        <a:p>
          <a:endParaRPr lang="en-GB"/>
        </a:p>
      </dgm:t>
    </dgm:pt>
    <dgm:pt modelId="{8A076776-E26C-42B7-A274-DA25A2F446C2}" type="sibTrans" cxnId="{6A9F1DF1-1C59-4CB2-B6E7-F89F9D62DE6F}">
      <dgm:prSet/>
      <dgm:spPr/>
      <dgm:t>
        <a:bodyPr/>
        <a:lstStyle/>
        <a:p>
          <a:endParaRPr lang="en-GB"/>
        </a:p>
      </dgm:t>
    </dgm:pt>
    <dgm:pt modelId="{0B00874A-FC95-4F0A-A535-F50EC06690AC}">
      <dgm:prSet phldrT="[Text]"/>
      <dgm:spPr>
        <a:xfrm>
          <a:off x="4832684" y="331053"/>
          <a:ext cx="1128812" cy="564406"/>
        </a:xfrm>
        <a:prstGeom prst="roundRect">
          <a:avLst>
            <a:gd name="adj" fmla="val 10000"/>
          </a:avLst>
        </a:prstGeom>
        <a:solidFill>
          <a:srgbClr val="00FF99"/>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Text" lastClr="000000"/>
              </a:solidFill>
              <a:latin typeface="Calibri" panose="020F0502020204030204"/>
              <a:ea typeface="+mn-ea"/>
              <a:cs typeface="+mn-cs"/>
            </a:rPr>
            <a:t>Systemic factors</a:t>
          </a:r>
        </a:p>
      </dgm:t>
    </dgm:pt>
    <dgm:pt modelId="{B9D4B33C-F7A5-4AA0-9235-B30EB8020C66}" type="parTrans" cxnId="{57DF854F-3261-497F-A263-53D06379DB8F}">
      <dgm:prSet/>
      <dgm:spPr>
        <a:xfrm rot="16757754">
          <a:off x="3209299" y="1984611"/>
          <a:ext cx="2795244" cy="15826"/>
        </a:xfrm>
        <a:custGeom>
          <a:avLst/>
          <a:gdLst/>
          <a:ahLst/>
          <a:cxnLst/>
          <a:rect l="0" t="0" r="0" b="0"/>
          <a:pathLst>
            <a:path>
              <a:moveTo>
                <a:pt x="0" y="7913"/>
              </a:moveTo>
              <a:lnTo>
                <a:pt x="2795244" y="7913"/>
              </a:lnTo>
            </a:path>
          </a:pathLst>
        </a:custGeom>
        <a:noFill/>
        <a:ln w="12700" cap="flat" cmpd="sng" algn="ctr">
          <a:solidFill>
            <a:schemeClr val="bg1"/>
          </a:solidFill>
          <a:prstDash val="solid"/>
          <a:miter lim="800000"/>
        </a:ln>
        <a:effectLst/>
      </dgm:spPr>
      <dgm:t>
        <a:bodyPr/>
        <a:lstStyle/>
        <a:p>
          <a:pPr>
            <a:buNone/>
          </a:pPr>
          <a:endParaRPr lang="en-GB">
            <a:solidFill>
              <a:sysClr val="windowText" lastClr="000000">
                <a:hueOff val="0"/>
                <a:satOff val="0"/>
                <a:lumOff val="0"/>
                <a:alphaOff val="0"/>
              </a:sysClr>
            </a:solidFill>
            <a:latin typeface="Calibri" panose="020F0502020204030204"/>
            <a:ea typeface="+mn-ea"/>
            <a:cs typeface="+mn-cs"/>
          </a:endParaRPr>
        </a:p>
      </dgm:t>
    </dgm:pt>
    <dgm:pt modelId="{24D2FEDA-B387-4F08-AC89-64C0A0F9FB70}" type="sibTrans" cxnId="{57DF854F-3261-497F-A263-53D06379DB8F}">
      <dgm:prSet/>
      <dgm:spPr/>
      <dgm:t>
        <a:bodyPr/>
        <a:lstStyle/>
        <a:p>
          <a:endParaRPr lang="en-GB"/>
        </a:p>
      </dgm:t>
    </dgm:pt>
    <dgm:pt modelId="{B45D565C-2508-4B6A-88B1-04C39DD4264B}">
      <dgm:prSet phldrT="[Text]" custT="1"/>
      <dgm:spPr>
        <a:xfrm>
          <a:off x="6413021" y="655587"/>
          <a:ext cx="1128812" cy="564406"/>
        </a:xfrm>
        <a:prstGeom prst="roundRect">
          <a:avLst>
            <a:gd name="adj" fmla="val 10000"/>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GB" sz="800" b="1" dirty="0">
              <a:solidFill>
                <a:sysClr val="windowText" lastClr="000000"/>
              </a:solidFill>
              <a:latin typeface="Nunito" pitchFamily="2" charset="0"/>
              <a:ea typeface="+mn-ea"/>
              <a:cs typeface="+mn-cs"/>
            </a:rPr>
            <a:t>Lack of supervision available for BFT</a:t>
          </a:r>
        </a:p>
      </dgm:t>
    </dgm:pt>
    <dgm:pt modelId="{9A06153C-3291-4958-8F90-8AB6E397EB37}" type="parTrans" cxnId="{1BF7F02C-D0C2-40C9-BF4D-D365D84C11A1}">
      <dgm:prSet/>
      <dgm:spPr>
        <a:xfrm rot="2142401">
          <a:off x="5909231" y="767610"/>
          <a:ext cx="556054" cy="15826"/>
        </a:xfrm>
        <a:custGeom>
          <a:avLst/>
          <a:gdLst/>
          <a:ahLst/>
          <a:cxnLst/>
          <a:rect l="0" t="0" r="0" b="0"/>
          <a:pathLst>
            <a:path>
              <a:moveTo>
                <a:pt x="0" y="7913"/>
              </a:moveTo>
              <a:lnTo>
                <a:pt x="556054" y="7913"/>
              </a:lnTo>
            </a:path>
          </a:pathLst>
        </a:custGeom>
        <a:noFill/>
        <a:ln w="12700" cap="flat" cmpd="sng" algn="ctr">
          <a:solidFill>
            <a:schemeClr val="bg1"/>
          </a:solidFill>
          <a:prstDash val="solid"/>
          <a:miter lim="800000"/>
        </a:ln>
        <a:effectLst/>
      </dgm:spPr>
      <dgm:t>
        <a:bodyPr/>
        <a:lstStyle/>
        <a:p>
          <a:pPr>
            <a:buNone/>
          </a:pPr>
          <a:endParaRPr lang="en-GB">
            <a:solidFill>
              <a:sysClr val="windowText" lastClr="000000">
                <a:hueOff val="0"/>
                <a:satOff val="0"/>
                <a:lumOff val="0"/>
                <a:alphaOff val="0"/>
              </a:sysClr>
            </a:solidFill>
            <a:latin typeface="Calibri" panose="020F0502020204030204"/>
            <a:ea typeface="+mn-ea"/>
            <a:cs typeface="+mn-cs"/>
          </a:endParaRPr>
        </a:p>
      </dgm:t>
    </dgm:pt>
    <dgm:pt modelId="{05A41C9A-AD43-4B2D-9950-ED60F90B4FFF}" type="sibTrans" cxnId="{1BF7F02C-D0C2-40C9-BF4D-D365D84C11A1}">
      <dgm:prSet/>
      <dgm:spPr/>
      <dgm:t>
        <a:bodyPr/>
        <a:lstStyle/>
        <a:p>
          <a:endParaRPr lang="en-GB"/>
        </a:p>
      </dgm:t>
    </dgm:pt>
    <dgm:pt modelId="{1F4CF42E-B13B-4568-BAB5-9F8BF2BA24C9}">
      <dgm:prSet phldrT="[Text]"/>
      <dgm:spPr>
        <a:xfrm>
          <a:off x="4882205" y="1947298"/>
          <a:ext cx="1128812" cy="564406"/>
        </a:xfrm>
        <a:prstGeom prst="roundRect">
          <a:avLst>
            <a:gd name="adj" fmla="val 10000"/>
          </a:avLst>
        </a:prstGeom>
        <a:solidFill>
          <a:srgbClr val="00FF99"/>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Text" lastClr="000000"/>
              </a:solidFill>
              <a:latin typeface="Calibri" panose="020F0502020204030204"/>
              <a:ea typeface="+mn-ea"/>
              <a:cs typeface="+mn-cs"/>
            </a:rPr>
            <a:t>Service</a:t>
          </a:r>
          <a:r>
            <a:rPr lang="en-GB" baseline="0" dirty="0">
              <a:solidFill>
                <a:sysClr val="windowText" lastClr="000000"/>
              </a:solidFill>
              <a:latin typeface="Calibri" panose="020F0502020204030204"/>
              <a:ea typeface="+mn-ea"/>
              <a:cs typeface="+mn-cs"/>
            </a:rPr>
            <a:t> user factors</a:t>
          </a:r>
          <a:endParaRPr lang="en-GB" dirty="0">
            <a:solidFill>
              <a:sysClr val="windowText" lastClr="000000"/>
            </a:solidFill>
            <a:latin typeface="Calibri" panose="020F0502020204030204"/>
            <a:ea typeface="+mn-ea"/>
            <a:cs typeface="+mn-cs"/>
          </a:endParaRPr>
        </a:p>
      </dgm:t>
    </dgm:pt>
    <dgm:pt modelId="{C69A472F-0FBE-4B77-8E9E-DC4ECAB0ED55}" type="parTrans" cxnId="{449A5DD0-49DD-4942-81D8-5FB3AF0C96C2}">
      <dgm:prSet/>
      <dgm:spPr>
        <a:xfrm rot="17621030">
          <a:off x="4008008" y="2792733"/>
          <a:ext cx="1247347" cy="15826"/>
        </a:xfrm>
        <a:custGeom>
          <a:avLst/>
          <a:gdLst/>
          <a:ahLst/>
          <a:cxnLst/>
          <a:rect l="0" t="0" r="0" b="0"/>
          <a:pathLst>
            <a:path>
              <a:moveTo>
                <a:pt x="0" y="7913"/>
              </a:moveTo>
              <a:lnTo>
                <a:pt x="1247347" y="7913"/>
              </a:lnTo>
            </a:path>
          </a:pathLst>
        </a:custGeom>
        <a:noFill/>
        <a:ln w="12700" cap="flat" cmpd="sng" algn="ctr">
          <a:solidFill>
            <a:schemeClr val="bg1"/>
          </a:solidFill>
          <a:prstDash val="solid"/>
          <a:miter lim="800000"/>
        </a:ln>
        <a:effectLst/>
      </dgm:spPr>
      <dgm:t>
        <a:bodyPr/>
        <a:lstStyle/>
        <a:p>
          <a:pPr>
            <a:buNone/>
          </a:pPr>
          <a:endParaRPr lang="en-GB">
            <a:solidFill>
              <a:sysClr val="windowText" lastClr="000000">
                <a:hueOff val="0"/>
                <a:satOff val="0"/>
                <a:lumOff val="0"/>
                <a:alphaOff val="0"/>
              </a:sysClr>
            </a:solidFill>
            <a:latin typeface="Calibri" panose="020F0502020204030204"/>
            <a:ea typeface="+mn-ea"/>
            <a:cs typeface="+mn-cs"/>
          </a:endParaRPr>
        </a:p>
      </dgm:t>
    </dgm:pt>
    <dgm:pt modelId="{722F5449-06FB-474E-BC29-D637DA0B5CBB}" type="sibTrans" cxnId="{449A5DD0-49DD-4942-81D8-5FB3AF0C96C2}">
      <dgm:prSet/>
      <dgm:spPr/>
      <dgm:t>
        <a:bodyPr/>
        <a:lstStyle/>
        <a:p>
          <a:endParaRPr lang="en-GB"/>
        </a:p>
      </dgm:t>
    </dgm:pt>
    <dgm:pt modelId="{B188C458-6AA4-4B6F-ADE0-39754F84C4B6}">
      <dgm:prSet phldrT="[Text]" custT="1"/>
      <dgm:spPr>
        <a:xfrm>
          <a:off x="6427018" y="2565927"/>
          <a:ext cx="1128812" cy="564406"/>
        </a:xfrm>
        <a:prstGeom prst="roundRect">
          <a:avLst>
            <a:gd name="adj" fmla="val 10000"/>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800" b="1" dirty="0">
              <a:solidFill>
                <a:sysClr val="windowText" lastClr="000000"/>
              </a:solidFill>
              <a:latin typeface="Nunito" pitchFamily="2" charset="0"/>
              <a:ea typeface="+mn-ea"/>
              <a:cs typeface="+mn-cs"/>
            </a:rPr>
            <a:t>Limited protected time for FI</a:t>
          </a:r>
        </a:p>
      </dgm:t>
    </dgm:pt>
    <dgm:pt modelId="{EA50A363-6614-412E-B115-D18881086790}" type="parTrans" cxnId="{F7A428EE-E725-4105-8DF5-8BE087A09B44}">
      <dgm:prSet/>
      <dgm:spPr>
        <a:xfrm rot="3364852">
          <a:off x="5846272" y="2530902"/>
          <a:ext cx="745492" cy="15826"/>
        </a:xfrm>
        <a:custGeom>
          <a:avLst/>
          <a:gdLst/>
          <a:ahLst/>
          <a:cxnLst/>
          <a:rect l="0" t="0" r="0" b="0"/>
          <a:pathLst>
            <a:path>
              <a:moveTo>
                <a:pt x="0" y="7913"/>
              </a:moveTo>
              <a:lnTo>
                <a:pt x="745492" y="7913"/>
              </a:lnTo>
            </a:path>
          </a:pathLst>
        </a:custGeom>
        <a:noFill/>
        <a:ln w="12700" cap="flat" cmpd="sng" algn="ctr">
          <a:solidFill>
            <a:schemeClr val="bg1"/>
          </a:solidFill>
          <a:prstDash val="solid"/>
          <a:miter lim="800000"/>
        </a:ln>
        <a:effectLst/>
      </dgm:spPr>
      <dgm:t>
        <a:bodyPr/>
        <a:lstStyle/>
        <a:p>
          <a:pPr>
            <a:buNone/>
          </a:pPr>
          <a:endParaRPr lang="en-GB">
            <a:solidFill>
              <a:sysClr val="windowText" lastClr="000000">
                <a:hueOff val="0"/>
                <a:satOff val="0"/>
                <a:lumOff val="0"/>
                <a:alphaOff val="0"/>
              </a:sysClr>
            </a:solidFill>
            <a:latin typeface="Calibri" panose="020F0502020204030204"/>
            <a:ea typeface="+mn-ea"/>
            <a:cs typeface="+mn-cs"/>
          </a:endParaRPr>
        </a:p>
      </dgm:t>
    </dgm:pt>
    <dgm:pt modelId="{9A8827D5-0E32-455C-B512-AD66908D5C7B}" type="sibTrans" cxnId="{F7A428EE-E725-4105-8DF5-8BE087A09B44}">
      <dgm:prSet/>
      <dgm:spPr/>
      <dgm:t>
        <a:bodyPr/>
        <a:lstStyle/>
        <a:p>
          <a:endParaRPr lang="en-GB"/>
        </a:p>
      </dgm:t>
    </dgm:pt>
    <dgm:pt modelId="{9085111D-BC4E-42DC-91FC-20CE9B7103F2}">
      <dgm:prSet/>
      <dgm:spPr>
        <a:xfrm>
          <a:off x="4832684" y="3544297"/>
          <a:ext cx="1128812" cy="564406"/>
        </a:xfrm>
        <a:prstGeom prst="roundRect">
          <a:avLst>
            <a:gd name="adj" fmla="val 10000"/>
          </a:avLst>
        </a:prstGeom>
        <a:solidFill>
          <a:srgbClr val="00FF99"/>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Text" lastClr="000000"/>
              </a:solidFill>
              <a:latin typeface="Calibri" panose="020F0502020204030204"/>
              <a:ea typeface="+mn-ea"/>
              <a:cs typeface="+mn-cs"/>
            </a:rPr>
            <a:t>Staff factors</a:t>
          </a:r>
        </a:p>
      </dgm:t>
    </dgm:pt>
    <dgm:pt modelId="{0E0737C6-285B-4387-922B-B4787EF076E6}" type="parTrans" cxnId="{DE4E76FE-6D73-4A47-ADA0-D32A273308C5}">
      <dgm:prSet/>
      <dgm:spPr>
        <a:xfrm rot="2712075">
          <a:off x="4286517" y="3591233"/>
          <a:ext cx="640807" cy="15826"/>
        </a:xfrm>
        <a:custGeom>
          <a:avLst/>
          <a:gdLst/>
          <a:ahLst/>
          <a:cxnLst/>
          <a:rect l="0" t="0" r="0" b="0"/>
          <a:pathLst>
            <a:path>
              <a:moveTo>
                <a:pt x="0" y="7913"/>
              </a:moveTo>
              <a:lnTo>
                <a:pt x="640807" y="7913"/>
              </a:lnTo>
            </a:path>
          </a:pathLst>
        </a:custGeom>
        <a:noFill/>
        <a:ln w="12700" cap="flat" cmpd="sng" algn="ctr">
          <a:solidFill>
            <a:schemeClr val="bg1"/>
          </a:solidFill>
          <a:prstDash val="solid"/>
          <a:miter lim="800000"/>
        </a:ln>
        <a:effectLst/>
      </dgm:spPr>
      <dgm:t>
        <a:bodyPr/>
        <a:lstStyle/>
        <a:p>
          <a:pPr>
            <a:buNone/>
          </a:pPr>
          <a:endParaRPr lang="en-GB">
            <a:solidFill>
              <a:sysClr val="windowText" lastClr="000000">
                <a:hueOff val="0"/>
                <a:satOff val="0"/>
                <a:lumOff val="0"/>
                <a:alphaOff val="0"/>
              </a:sysClr>
            </a:solidFill>
            <a:latin typeface="Calibri" panose="020F0502020204030204"/>
            <a:ea typeface="+mn-ea"/>
            <a:cs typeface="+mn-cs"/>
          </a:endParaRPr>
        </a:p>
      </dgm:t>
    </dgm:pt>
    <dgm:pt modelId="{A2B50613-41AC-4493-9E52-EE8483355F7B}" type="sibTrans" cxnId="{DE4E76FE-6D73-4A47-ADA0-D32A273308C5}">
      <dgm:prSet/>
      <dgm:spPr/>
      <dgm:t>
        <a:bodyPr/>
        <a:lstStyle/>
        <a:p>
          <a:endParaRPr lang="en-GB"/>
        </a:p>
      </dgm:t>
    </dgm:pt>
    <dgm:pt modelId="{1CDAC313-8CA2-41B4-800F-9134BF27690D}">
      <dgm:prSet custT="1"/>
      <dgm:spPr>
        <a:xfrm>
          <a:off x="6413021" y="1953721"/>
          <a:ext cx="1128812" cy="564406"/>
        </a:xfrm>
        <a:prstGeom prst="roundRect">
          <a:avLst>
            <a:gd name="adj" fmla="val 10000"/>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800" b="1" dirty="0">
              <a:solidFill>
                <a:sysClr val="windowText" lastClr="000000"/>
              </a:solidFill>
              <a:latin typeface="Nunito" pitchFamily="2" charset="0"/>
              <a:ea typeface="+mn-ea"/>
              <a:cs typeface="+mn-cs"/>
            </a:rPr>
            <a:t>Staff not confident in offering FI</a:t>
          </a:r>
        </a:p>
      </dgm:t>
    </dgm:pt>
    <dgm:pt modelId="{6FB7F054-E7AE-49BC-BA20-73D4926CD1E5}" type="parTrans" cxnId="{01FD41B2-6991-40D3-B22B-74E73D3E6CCD}">
      <dgm:prSet/>
      <dgm:spPr>
        <a:xfrm rot="54921">
          <a:off x="6010991" y="2224799"/>
          <a:ext cx="402055" cy="15826"/>
        </a:xfrm>
        <a:custGeom>
          <a:avLst/>
          <a:gdLst/>
          <a:ahLst/>
          <a:cxnLst/>
          <a:rect l="0" t="0" r="0" b="0"/>
          <a:pathLst>
            <a:path>
              <a:moveTo>
                <a:pt x="0" y="7913"/>
              </a:moveTo>
              <a:lnTo>
                <a:pt x="402055" y="7913"/>
              </a:lnTo>
            </a:path>
          </a:pathLst>
        </a:custGeom>
        <a:noFill/>
        <a:ln w="12700" cap="flat" cmpd="sng" algn="ctr">
          <a:solidFill>
            <a:schemeClr val="bg1"/>
          </a:solidFill>
          <a:prstDash val="solid"/>
          <a:miter lim="800000"/>
        </a:ln>
        <a:effectLst/>
      </dgm:spPr>
      <dgm:t>
        <a:bodyPr/>
        <a:lstStyle/>
        <a:p>
          <a:pPr>
            <a:buNone/>
          </a:pPr>
          <a:endParaRPr lang="en-GB">
            <a:solidFill>
              <a:sysClr val="windowText" lastClr="000000">
                <a:hueOff val="0"/>
                <a:satOff val="0"/>
                <a:lumOff val="0"/>
                <a:alphaOff val="0"/>
              </a:sysClr>
            </a:solidFill>
            <a:latin typeface="Calibri" panose="020F0502020204030204"/>
            <a:ea typeface="+mn-ea"/>
            <a:cs typeface="+mn-cs"/>
          </a:endParaRPr>
        </a:p>
      </dgm:t>
    </dgm:pt>
    <dgm:pt modelId="{E903B40C-0688-4560-8AF1-CB2E1B6946E0}" type="sibTrans" cxnId="{01FD41B2-6991-40D3-B22B-74E73D3E6CCD}">
      <dgm:prSet/>
      <dgm:spPr/>
      <dgm:t>
        <a:bodyPr/>
        <a:lstStyle/>
        <a:p>
          <a:endParaRPr lang="en-GB"/>
        </a:p>
      </dgm:t>
    </dgm:pt>
    <dgm:pt modelId="{CCD1E66C-E095-4232-800A-CA35D42A5985}">
      <dgm:prSet phldrT="[Text]" custT="1"/>
      <dgm:spPr>
        <a:xfrm>
          <a:off x="6413021" y="6519"/>
          <a:ext cx="1128812" cy="564406"/>
        </a:xfrm>
        <a:prstGeom prst="roundRect">
          <a:avLst>
            <a:gd name="adj" fmla="val 10000"/>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800" b="1" dirty="0">
              <a:solidFill>
                <a:sysClr val="windowText" lastClr="000000"/>
              </a:solidFill>
              <a:latin typeface="Nunito" pitchFamily="2" charset="0"/>
              <a:ea typeface="+mn-ea"/>
              <a:cs typeface="+mn-cs"/>
            </a:rPr>
            <a:t>Lack of staff trained in FI</a:t>
          </a:r>
        </a:p>
      </dgm:t>
    </dgm:pt>
    <dgm:pt modelId="{32678E40-8885-4E24-8303-D1B85D3FEC1F}" type="sibTrans" cxnId="{8C581071-5E2A-43EA-8697-338405C86A78}">
      <dgm:prSet/>
      <dgm:spPr/>
      <dgm:t>
        <a:bodyPr/>
        <a:lstStyle/>
        <a:p>
          <a:endParaRPr lang="en-GB"/>
        </a:p>
      </dgm:t>
    </dgm:pt>
    <dgm:pt modelId="{B26FC3F1-C53D-4787-8C5E-0A230622184D}" type="parTrans" cxnId="{8C581071-5E2A-43EA-8697-338405C86A78}">
      <dgm:prSet/>
      <dgm:spPr>
        <a:xfrm rot="19457599">
          <a:off x="5909231" y="443076"/>
          <a:ext cx="556054" cy="15826"/>
        </a:xfrm>
        <a:custGeom>
          <a:avLst/>
          <a:gdLst/>
          <a:ahLst/>
          <a:cxnLst/>
          <a:rect l="0" t="0" r="0" b="0"/>
          <a:pathLst>
            <a:path>
              <a:moveTo>
                <a:pt x="0" y="7913"/>
              </a:moveTo>
              <a:lnTo>
                <a:pt x="556054" y="7913"/>
              </a:lnTo>
            </a:path>
          </a:pathLst>
        </a:custGeom>
        <a:noFill/>
        <a:ln w="12700" cap="flat" cmpd="sng" algn="ctr">
          <a:solidFill>
            <a:schemeClr val="bg1"/>
          </a:solidFill>
          <a:prstDash val="solid"/>
          <a:miter lim="800000"/>
        </a:ln>
        <a:effectLst/>
      </dgm:spPr>
      <dgm:t>
        <a:bodyPr/>
        <a:lstStyle/>
        <a:p>
          <a:pPr>
            <a:buNone/>
          </a:pPr>
          <a:endParaRPr lang="en-GB">
            <a:solidFill>
              <a:sysClr val="windowText" lastClr="000000">
                <a:hueOff val="0"/>
                <a:satOff val="0"/>
                <a:lumOff val="0"/>
                <a:alphaOff val="0"/>
              </a:sysClr>
            </a:solidFill>
            <a:latin typeface="Calibri" panose="020F0502020204030204"/>
            <a:ea typeface="+mn-ea"/>
            <a:cs typeface="+mn-cs"/>
          </a:endParaRPr>
        </a:p>
      </dgm:t>
    </dgm:pt>
    <dgm:pt modelId="{D4896018-AC73-43E6-9E0C-11D84DCC5927}">
      <dgm:prSet custT="1"/>
      <dgm:spPr>
        <a:xfrm>
          <a:off x="6441004" y="1294111"/>
          <a:ext cx="1128812" cy="564406"/>
        </a:xfrm>
        <a:prstGeom prst="roundRect">
          <a:avLst>
            <a:gd name="adj" fmla="val 10000"/>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800" b="1" dirty="0">
              <a:solidFill>
                <a:sysClr val="windowText" lastClr="000000"/>
              </a:solidFill>
              <a:latin typeface="Nunito" pitchFamily="2" charset="0"/>
              <a:ea typeface="+mn-ea"/>
              <a:cs typeface="+mn-cs"/>
            </a:rPr>
            <a:t>SU’s don’t understand what FI is</a:t>
          </a:r>
        </a:p>
      </dgm:t>
    </dgm:pt>
    <dgm:pt modelId="{3F0D4A18-72D9-4EA9-A521-CD71B9BD297A}" type="parTrans" cxnId="{4AE377E4-EFB5-45D4-A401-90715D291733}">
      <dgm:prSet/>
      <dgm:spPr>
        <a:xfrm rot="18201393">
          <a:off x="5835005" y="1894994"/>
          <a:ext cx="782012" cy="15826"/>
        </a:xfrm>
        <a:custGeom>
          <a:avLst/>
          <a:gdLst/>
          <a:ahLst/>
          <a:cxnLst/>
          <a:rect l="0" t="0" r="0" b="0"/>
          <a:pathLst>
            <a:path>
              <a:moveTo>
                <a:pt x="0" y="7913"/>
              </a:moveTo>
              <a:lnTo>
                <a:pt x="782012" y="7913"/>
              </a:lnTo>
            </a:path>
          </a:pathLst>
        </a:custGeom>
        <a:noFill/>
        <a:ln w="12700" cap="flat" cmpd="sng" algn="ctr">
          <a:solidFill>
            <a:schemeClr val="bg1"/>
          </a:solidFill>
          <a:prstDash val="solid"/>
          <a:miter lim="800000"/>
        </a:ln>
        <a:effectLst/>
      </dgm:spPr>
      <dgm:t>
        <a:bodyPr/>
        <a:lstStyle/>
        <a:p>
          <a:pPr>
            <a:buNone/>
          </a:pPr>
          <a:endParaRPr lang="en-GB">
            <a:solidFill>
              <a:sysClr val="windowText" lastClr="000000">
                <a:hueOff val="0"/>
                <a:satOff val="0"/>
                <a:lumOff val="0"/>
                <a:alphaOff val="0"/>
              </a:sysClr>
            </a:solidFill>
            <a:latin typeface="Calibri" panose="020F0502020204030204"/>
            <a:ea typeface="+mn-ea"/>
            <a:cs typeface="+mn-cs"/>
          </a:endParaRPr>
        </a:p>
      </dgm:t>
    </dgm:pt>
    <dgm:pt modelId="{1E25C161-F1F9-42ED-9B9C-66626DA72090}" type="sibTrans" cxnId="{4AE377E4-EFB5-45D4-A401-90715D291733}">
      <dgm:prSet/>
      <dgm:spPr/>
      <dgm:t>
        <a:bodyPr/>
        <a:lstStyle/>
        <a:p>
          <a:endParaRPr lang="en-GB"/>
        </a:p>
      </dgm:t>
    </dgm:pt>
    <dgm:pt modelId="{1F62A9D5-C44A-4B10-923D-050ECDFE75DF}">
      <dgm:prSet/>
      <dgm:spPr>
        <a:xfrm>
          <a:off x="7993359" y="6519"/>
          <a:ext cx="1128812" cy="564406"/>
        </a:xfrm>
        <a:prstGeom prst="roundRect">
          <a:avLst>
            <a:gd name="adj" fmla="val 10000"/>
          </a:avLst>
        </a:prstGeom>
        <a:solidFill>
          <a:srgbClr val="FFFF66"/>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Text" lastClr="000000"/>
              </a:solidFill>
              <a:latin typeface="Calibri" panose="020F0502020204030204"/>
              <a:ea typeface="+mn-ea"/>
              <a:cs typeface="+mn-cs"/>
            </a:rPr>
            <a:t>Change idea?</a:t>
          </a:r>
        </a:p>
      </dgm:t>
    </dgm:pt>
    <dgm:pt modelId="{A1EFC0AE-4493-4459-B670-15715D29AA75}" type="parTrans" cxnId="{93AB3BC0-0DAB-4C4A-A8A9-502904C43045}">
      <dgm:prSet/>
      <dgm:spPr>
        <a:xfrm>
          <a:off x="7541834" y="280809"/>
          <a:ext cx="451525" cy="15826"/>
        </a:xfrm>
        <a:custGeom>
          <a:avLst/>
          <a:gdLst/>
          <a:ahLst/>
          <a:cxnLst/>
          <a:rect l="0" t="0" r="0" b="0"/>
          <a:pathLst>
            <a:path>
              <a:moveTo>
                <a:pt x="0" y="7913"/>
              </a:moveTo>
              <a:lnTo>
                <a:pt x="451525" y="7913"/>
              </a:lnTo>
            </a:path>
          </a:pathLst>
        </a:custGeom>
        <a:noFill/>
        <a:ln w="12700" cap="flat" cmpd="sng" algn="ctr">
          <a:solidFill>
            <a:schemeClr val="bg1"/>
          </a:solidFill>
          <a:prstDash val="solid"/>
          <a:miter lim="800000"/>
        </a:ln>
        <a:effectLst/>
      </dgm:spPr>
      <dgm:t>
        <a:bodyPr/>
        <a:lstStyle/>
        <a:p>
          <a:pPr>
            <a:buNone/>
          </a:pPr>
          <a:endParaRPr lang="en-GB">
            <a:solidFill>
              <a:sysClr val="windowText" lastClr="000000">
                <a:hueOff val="0"/>
                <a:satOff val="0"/>
                <a:lumOff val="0"/>
                <a:alphaOff val="0"/>
              </a:sysClr>
            </a:solidFill>
            <a:latin typeface="Calibri" panose="020F0502020204030204"/>
            <a:ea typeface="+mn-ea"/>
            <a:cs typeface="+mn-cs"/>
          </a:endParaRPr>
        </a:p>
      </dgm:t>
    </dgm:pt>
    <dgm:pt modelId="{047482FD-2CCF-4CF2-AB64-515C21FC05B6}" type="sibTrans" cxnId="{93AB3BC0-0DAB-4C4A-A8A9-502904C43045}">
      <dgm:prSet/>
      <dgm:spPr/>
      <dgm:t>
        <a:bodyPr/>
        <a:lstStyle/>
        <a:p>
          <a:endParaRPr lang="en-GB"/>
        </a:p>
      </dgm:t>
    </dgm:pt>
    <dgm:pt modelId="{7BD09374-66FA-428E-AC7F-D8BB7B91A6FD}">
      <dgm:prSet/>
      <dgm:spPr>
        <a:xfrm>
          <a:off x="7993359" y="655587"/>
          <a:ext cx="1128812" cy="564406"/>
        </a:xfrm>
        <a:prstGeom prst="roundRect">
          <a:avLst>
            <a:gd name="adj" fmla="val 10000"/>
          </a:avLst>
        </a:prstGeom>
        <a:solidFill>
          <a:srgbClr val="FFFF66"/>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Change idea?</a:t>
          </a:r>
          <a:endParaRPr lang="en-GB" dirty="0">
            <a:solidFill>
              <a:sysClr val="windowText" lastClr="000000"/>
            </a:solidFill>
            <a:latin typeface="Calibri" panose="020F0502020204030204"/>
            <a:ea typeface="+mn-ea"/>
            <a:cs typeface="+mn-cs"/>
          </a:endParaRPr>
        </a:p>
      </dgm:t>
    </dgm:pt>
    <dgm:pt modelId="{6E598E4A-4EC9-45BB-B41A-37C34E470835}" type="parTrans" cxnId="{DFF2613B-0389-4225-8878-54278DD7453C}">
      <dgm:prSet/>
      <dgm:spPr>
        <a:xfrm>
          <a:off x="7541834" y="929876"/>
          <a:ext cx="451525" cy="15826"/>
        </a:xfrm>
        <a:custGeom>
          <a:avLst/>
          <a:gdLst/>
          <a:ahLst/>
          <a:cxnLst/>
          <a:rect l="0" t="0" r="0" b="0"/>
          <a:pathLst>
            <a:path>
              <a:moveTo>
                <a:pt x="0" y="7913"/>
              </a:moveTo>
              <a:lnTo>
                <a:pt x="451525" y="7913"/>
              </a:lnTo>
            </a:path>
          </a:pathLst>
        </a:custGeom>
        <a:noFill/>
        <a:ln w="12700" cap="flat" cmpd="sng" algn="ctr">
          <a:solidFill>
            <a:schemeClr val="bg1"/>
          </a:solidFill>
          <a:prstDash val="solid"/>
          <a:miter lim="800000"/>
        </a:ln>
        <a:effectLst/>
      </dgm:spPr>
      <dgm:t>
        <a:bodyPr/>
        <a:lstStyle/>
        <a:p>
          <a:pPr>
            <a:buNone/>
          </a:pPr>
          <a:endParaRPr lang="en-GB">
            <a:solidFill>
              <a:sysClr val="windowText" lastClr="000000">
                <a:hueOff val="0"/>
                <a:satOff val="0"/>
                <a:lumOff val="0"/>
                <a:alphaOff val="0"/>
              </a:sysClr>
            </a:solidFill>
            <a:latin typeface="Calibri" panose="020F0502020204030204"/>
            <a:ea typeface="+mn-ea"/>
            <a:cs typeface="+mn-cs"/>
          </a:endParaRPr>
        </a:p>
      </dgm:t>
    </dgm:pt>
    <dgm:pt modelId="{080B2291-FB4C-4128-9133-9E7081A1F047}" type="sibTrans" cxnId="{DFF2613B-0389-4225-8878-54278DD7453C}">
      <dgm:prSet/>
      <dgm:spPr/>
      <dgm:t>
        <a:bodyPr/>
        <a:lstStyle/>
        <a:p>
          <a:endParaRPr lang="en-GB"/>
        </a:p>
      </dgm:t>
    </dgm:pt>
    <dgm:pt modelId="{00AC1EAE-6020-4618-9A34-EF075C6C2856}">
      <dgm:prSet/>
      <dgm:spPr>
        <a:xfrm>
          <a:off x="7958885" y="2601603"/>
          <a:ext cx="1128812" cy="564406"/>
        </a:xfrm>
        <a:prstGeom prst="roundRect">
          <a:avLst>
            <a:gd name="adj" fmla="val 10000"/>
          </a:avLst>
        </a:prstGeom>
        <a:solidFill>
          <a:srgbClr val="FFFF66"/>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Text" lastClr="000000"/>
              </a:solidFill>
              <a:latin typeface="Calibri" panose="020F0502020204030204"/>
              <a:ea typeface="+mn-ea"/>
              <a:cs typeface="+mn-cs"/>
            </a:rPr>
            <a:t>Change idea?</a:t>
          </a:r>
        </a:p>
      </dgm:t>
    </dgm:pt>
    <dgm:pt modelId="{ED1E935E-A1ED-42C5-AEA2-0D5BFFEA834C}" type="parTrans" cxnId="{A7AA6747-5575-448E-8A4A-FE81FA3025F4}">
      <dgm:prSet/>
      <dgm:spPr>
        <a:xfrm rot="303500">
          <a:off x="7555043" y="2858055"/>
          <a:ext cx="404629" cy="15826"/>
        </a:xfrm>
        <a:custGeom>
          <a:avLst/>
          <a:gdLst/>
          <a:ahLst/>
          <a:cxnLst/>
          <a:rect l="0" t="0" r="0" b="0"/>
          <a:pathLst>
            <a:path>
              <a:moveTo>
                <a:pt x="0" y="7913"/>
              </a:moveTo>
              <a:lnTo>
                <a:pt x="404629" y="7913"/>
              </a:lnTo>
            </a:path>
          </a:pathLst>
        </a:custGeom>
        <a:noFill/>
        <a:ln w="12700" cap="flat" cmpd="sng" algn="ctr">
          <a:solidFill>
            <a:schemeClr val="bg1"/>
          </a:solidFill>
          <a:prstDash val="solid"/>
          <a:miter lim="800000"/>
        </a:ln>
        <a:effectLst/>
      </dgm:spPr>
      <dgm:t>
        <a:bodyPr/>
        <a:lstStyle/>
        <a:p>
          <a:pPr>
            <a:buNone/>
          </a:pPr>
          <a:endParaRPr lang="en-GB">
            <a:solidFill>
              <a:sysClr val="windowText" lastClr="000000">
                <a:hueOff val="0"/>
                <a:satOff val="0"/>
                <a:lumOff val="0"/>
                <a:alphaOff val="0"/>
              </a:sysClr>
            </a:solidFill>
            <a:latin typeface="Calibri" panose="020F0502020204030204"/>
            <a:ea typeface="+mn-ea"/>
            <a:cs typeface="+mn-cs"/>
          </a:endParaRPr>
        </a:p>
      </dgm:t>
    </dgm:pt>
    <dgm:pt modelId="{A2D725BF-D82B-44F1-A26C-E44A73F79EED}" type="sibTrans" cxnId="{A7AA6747-5575-448E-8A4A-FE81FA3025F4}">
      <dgm:prSet/>
      <dgm:spPr/>
      <dgm:t>
        <a:bodyPr/>
        <a:lstStyle/>
        <a:p>
          <a:endParaRPr lang="en-GB"/>
        </a:p>
      </dgm:t>
    </dgm:pt>
    <dgm:pt modelId="{81276AB5-3198-4CC2-8055-6CB60D365F50}">
      <dgm:prSet/>
      <dgm:spPr>
        <a:xfrm>
          <a:off x="7973311" y="1309604"/>
          <a:ext cx="1128812" cy="564406"/>
        </a:xfrm>
        <a:prstGeom prst="roundRect">
          <a:avLst>
            <a:gd name="adj" fmla="val 10000"/>
          </a:avLst>
        </a:prstGeom>
        <a:solidFill>
          <a:srgbClr val="FFFF66"/>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Text" lastClr="000000"/>
              </a:solidFill>
              <a:latin typeface="Calibri" panose="020F0502020204030204"/>
              <a:ea typeface="+mn-ea"/>
              <a:cs typeface="+mn-cs"/>
            </a:rPr>
            <a:t>Change idea?</a:t>
          </a:r>
        </a:p>
      </dgm:t>
    </dgm:pt>
    <dgm:pt modelId="{1E20ED6F-C8D3-410A-B802-19B9DA0A1AB7}" type="parTrans" cxnId="{EE161DEE-7D0B-4AB8-B334-FDF5A63536A8}">
      <dgm:prSet/>
      <dgm:spPr>
        <a:xfrm rot="131934">
          <a:off x="7569668" y="1576147"/>
          <a:ext cx="403791" cy="15826"/>
        </a:xfrm>
        <a:custGeom>
          <a:avLst/>
          <a:gdLst/>
          <a:ahLst/>
          <a:cxnLst/>
          <a:rect l="0" t="0" r="0" b="0"/>
          <a:pathLst>
            <a:path>
              <a:moveTo>
                <a:pt x="0" y="7913"/>
              </a:moveTo>
              <a:lnTo>
                <a:pt x="403791" y="7913"/>
              </a:lnTo>
            </a:path>
          </a:pathLst>
        </a:custGeom>
        <a:noFill/>
        <a:ln w="12700" cap="flat" cmpd="sng" algn="ctr">
          <a:solidFill>
            <a:schemeClr val="bg1"/>
          </a:solidFill>
          <a:prstDash val="solid"/>
          <a:miter lim="800000"/>
        </a:ln>
        <a:effectLst/>
      </dgm:spPr>
      <dgm:t>
        <a:bodyPr/>
        <a:lstStyle/>
        <a:p>
          <a:pPr>
            <a:buNone/>
          </a:pPr>
          <a:endParaRPr lang="en-GB">
            <a:solidFill>
              <a:sysClr val="windowText" lastClr="000000">
                <a:hueOff val="0"/>
                <a:satOff val="0"/>
                <a:lumOff val="0"/>
                <a:alphaOff val="0"/>
              </a:sysClr>
            </a:solidFill>
            <a:latin typeface="Calibri" panose="020F0502020204030204"/>
            <a:ea typeface="+mn-ea"/>
            <a:cs typeface="+mn-cs"/>
          </a:endParaRPr>
        </a:p>
      </dgm:t>
    </dgm:pt>
    <dgm:pt modelId="{66F33CE5-6574-495C-90EC-40053A9A2F1A}" type="sibTrans" cxnId="{EE161DEE-7D0B-4AB8-B334-FDF5A63536A8}">
      <dgm:prSet/>
      <dgm:spPr/>
      <dgm:t>
        <a:bodyPr/>
        <a:lstStyle/>
        <a:p>
          <a:endParaRPr lang="en-GB"/>
        </a:p>
      </dgm:t>
    </dgm:pt>
    <dgm:pt modelId="{2D044A2C-6851-4BD7-85A0-6D4FD19DA1F4}">
      <dgm:prSet/>
      <dgm:spPr>
        <a:xfrm>
          <a:off x="7993359" y="3251855"/>
          <a:ext cx="1128812" cy="564406"/>
        </a:xfrm>
        <a:solidFill>
          <a:srgbClr val="FFFF66"/>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Change idea?</a:t>
          </a:r>
          <a:endParaRPr lang="en-GB" dirty="0">
            <a:solidFill>
              <a:sysClr val="windowText" lastClr="000000"/>
            </a:solidFill>
            <a:latin typeface="Calibri" panose="020F0502020204030204"/>
            <a:ea typeface="+mn-ea"/>
            <a:cs typeface="+mn-cs"/>
          </a:endParaRPr>
        </a:p>
      </dgm:t>
    </dgm:pt>
    <dgm:pt modelId="{C283EBC3-122F-4607-8FF7-56F33BA6E5C1}" type="parTrans" cxnId="{E0E9D742-557C-448E-A1C7-5E1744188BDE}">
      <dgm:prSet/>
      <dgm:spPr>
        <a:xfrm>
          <a:off x="7541834" y="3526145"/>
          <a:ext cx="451525" cy="15826"/>
        </a:xfrm>
        <a:noFill/>
        <a:ln w="12700" cap="flat" cmpd="sng" algn="ctr">
          <a:solidFill>
            <a:schemeClr val="bg1"/>
          </a:solidFill>
          <a:prstDash val="solid"/>
          <a:miter lim="800000"/>
        </a:ln>
        <a:effectLst/>
      </dgm:spPr>
      <dgm:t>
        <a:bodyPr/>
        <a:lstStyle/>
        <a:p>
          <a:pPr>
            <a:buNone/>
          </a:pPr>
          <a:endParaRPr lang="en-GB">
            <a:solidFill>
              <a:sysClr val="windowText" lastClr="000000">
                <a:hueOff val="0"/>
                <a:satOff val="0"/>
                <a:lumOff val="0"/>
                <a:alphaOff val="0"/>
              </a:sysClr>
            </a:solidFill>
            <a:latin typeface="Calibri" panose="020F0502020204030204"/>
            <a:ea typeface="+mn-ea"/>
            <a:cs typeface="+mn-cs"/>
          </a:endParaRPr>
        </a:p>
      </dgm:t>
    </dgm:pt>
    <dgm:pt modelId="{D187B23F-2A73-4915-B73E-9C6B4231CDA6}" type="sibTrans" cxnId="{E0E9D742-557C-448E-A1C7-5E1744188BDE}">
      <dgm:prSet/>
      <dgm:spPr/>
      <dgm:t>
        <a:bodyPr/>
        <a:lstStyle/>
        <a:p>
          <a:endParaRPr lang="en-GB"/>
        </a:p>
      </dgm:t>
    </dgm:pt>
    <dgm:pt modelId="{FC0F1372-874E-45D9-A090-966ACFFC944E}">
      <dgm:prSet/>
      <dgm:spPr>
        <a:xfrm>
          <a:off x="7993359" y="3900923"/>
          <a:ext cx="1128812" cy="564406"/>
        </a:xfrm>
        <a:solidFill>
          <a:srgbClr val="FFFF66"/>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Text" lastClr="000000"/>
              </a:solidFill>
              <a:latin typeface="Calibri" panose="020F0502020204030204"/>
              <a:ea typeface="+mn-ea"/>
              <a:cs typeface="+mn-cs"/>
            </a:rPr>
            <a:t>Change idea?</a:t>
          </a:r>
        </a:p>
      </dgm:t>
    </dgm:pt>
    <dgm:pt modelId="{1334FC5E-1C09-4719-AF0D-BEB553935CE7}" type="parTrans" cxnId="{CA207D85-B683-46A7-AD52-B21C89DCAA25}">
      <dgm:prSet/>
      <dgm:spPr>
        <a:xfrm>
          <a:off x="7541834" y="4175212"/>
          <a:ext cx="451525" cy="15826"/>
        </a:xfrm>
        <a:noFill/>
        <a:ln w="12700" cap="flat" cmpd="sng" algn="ctr">
          <a:solidFill>
            <a:schemeClr val="bg1"/>
          </a:solidFill>
          <a:prstDash val="solid"/>
          <a:miter lim="800000"/>
        </a:ln>
        <a:effectLst/>
      </dgm:spPr>
      <dgm:t>
        <a:bodyPr/>
        <a:lstStyle/>
        <a:p>
          <a:pPr>
            <a:buNone/>
          </a:pPr>
          <a:endParaRPr lang="en-GB">
            <a:solidFill>
              <a:sysClr val="windowText" lastClr="000000">
                <a:hueOff val="0"/>
                <a:satOff val="0"/>
                <a:lumOff val="0"/>
                <a:alphaOff val="0"/>
              </a:sysClr>
            </a:solidFill>
            <a:latin typeface="Calibri" panose="020F0502020204030204"/>
            <a:ea typeface="+mn-ea"/>
            <a:cs typeface="+mn-cs"/>
          </a:endParaRPr>
        </a:p>
      </dgm:t>
    </dgm:pt>
    <dgm:pt modelId="{4A323795-809F-4E46-930D-EC7A46CA82C5}" type="sibTrans" cxnId="{CA207D85-B683-46A7-AD52-B21C89DCAA25}">
      <dgm:prSet/>
      <dgm:spPr/>
      <dgm:t>
        <a:bodyPr/>
        <a:lstStyle/>
        <a:p>
          <a:endParaRPr lang="en-GB"/>
        </a:p>
      </dgm:t>
    </dgm:pt>
    <dgm:pt modelId="{42711123-6B1D-4DF1-8B32-DB82E8275679}">
      <dgm:prSet/>
      <dgm:spPr>
        <a:xfrm>
          <a:off x="4832684" y="4530851"/>
          <a:ext cx="1128812" cy="564406"/>
        </a:xfrm>
        <a:prstGeom prst="roundRect">
          <a:avLst>
            <a:gd name="adj" fmla="val 10000"/>
          </a:avLst>
        </a:prstGeom>
        <a:solidFill>
          <a:srgbClr val="00FF99"/>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Text" lastClr="000000"/>
              </a:solidFill>
              <a:latin typeface="Calibri" panose="020F0502020204030204"/>
              <a:ea typeface="+mn-ea"/>
              <a:cs typeface="+mn-cs"/>
            </a:rPr>
            <a:t>Cultural factors</a:t>
          </a:r>
        </a:p>
      </dgm:t>
    </dgm:pt>
    <dgm:pt modelId="{CC8EB8DC-EE8B-4B8A-AF86-6D2793EFF824}" type="parTrans" cxnId="{5D55CE55-C6F2-47A7-B28B-E2DB123C2254}">
      <dgm:prSet/>
      <dgm:spPr>
        <a:xfrm rot="4356302">
          <a:off x="3851754" y="4084509"/>
          <a:ext cx="1510334" cy="15826"/>
        </a:xfrm>
        <a:custGeom>
          <a:avLst/>
          <a:gdLst/>
          <a:ahLst/>
          <a:cxnLst/>
          <a:rect l="0" t="0" r="0" b="0"/>
          <a:pathLst>
            <a:path>
              <a:moveTo>
                <a:pt x="0" y="7913"/>
              </a:moveTo>
              <a:lnTo>
                <a:pt x="1510334" y="7913"/>
              </a:lnTo>
            </a:path>
          </a:pathLst>
        </a:custGeom>
        <a:noFill/>
        <a:ln w="12700" cap="flat" cmpd="sng" algn="ctr">
          <a:solidFill>
            <a:schemeClr val="bg1"/>
          </a:solidFill>
          <a:prstDash val="solid"/>
          <a:miter lim="800000"/>
        </a:ln>
        <a:effectLst/>
      </dgm:spPr>
      <dgm:t>
        <a:bodyPr/>
        <a:lstStyle/>
        <a:p>
          <a:pPr>
            <a:buNone/>
          </a:pPr>
          <a:endParaRPr lang="en-GB">
            <a:solidFill>
              <a:sysClr val="windowText" lastClr="000000">
                <a:hueOff val="0"/>
                <a:satOff val="0"/>
                <a:lumOff val="0"/>
                <a:alphaOff val="0"/>
              </a:sysClr>
            </a:solidFill>
            <a:latin typeface="Calibri" panose="020F0502020204030204"/>
            <a:ea typeface="+mn-ea"/>
            <a:cs typeface="+mn-cs"/>
          </a:endParaRPr>
        </a:p>
      </dgm:t>
    </dgm:pt>
    <dgm:pt modelId="{A297A2D5-069C-4254-B693-058984DDFFCA}" type="sibTrans" cxnId="{5D55CE55-C6F2-47A7-B28B-E2DB123C2254}">
      <dgm:prSet/>
      <dgm:spPr/>
      <dgm:t>
        <a:bodyPr/>
        <a:lstStyle/>
        <a:p>
          <a:endParaRPr lang="en-GB"/>
        </a:p>
      </dgm:t>
    </dgm:pt>
    <dgm:pt modelId="{18F0CBCE-619B-498B-89EF-B30D92AEE4EF}">
      <dgm:prSet custT="1"/>
      <dgm:spPr>
        <a:xfrm>
          <a:off x="6413021" y="4549990"/>
          <a:ext cx="1128812" cy="564406"/>
        </a:xfrm>
        <a:prstGeom prst="roundRect">
          <a:avLst>
            <a:gd name="adj" fmla="val 10000"/>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800" b="1" dirty="0">
              <a:solidFill>
                <a:sysClr val="windowText" lastClr="000000"/>
              </a:solidFill>
              <a:latin typeface="Nunito" pitchFamily="2" charset="0"/>
              <a:ea typeface="+mn-ea"/>
              <a:cs typeface="+mn-cs"/>
            </a:rPr>
            <a:t>Not</a:t>
          </a:r>
          <a:r>
            <a:rPr lang="en-GB" sz="800" b="1" baseline="0" dirty="0">
              <a:solidFill>
                <a:sysClr val="windowText" lastClr="000000"/>
              </a:solidFill>
              <a:latin typeface="Nunito" pitchFamily="2" charset="0"/>
              <a:ea typeface="+mn-ea"/>
              <a:cs typeface="+mn-cs"/>
            </a:rPr>
            <a:t> viewed as a meaningful intervention</a:t>
          </a:r>
          <a:endParaRPr lang="en-GB" sz="800" b="1" dirty="0">
            <a:solidFill>
              <a:sysClr val="windowText" lastClr="000000"/>
            </a:solidFill>
            <a:latin typeface="Nunito" pitchFamily="2" charset="0"/>
            <a:ea typeface="+mn-ea"/>
            <a:cs typeface="+mn-cs"/>
          </a:endParaRPr>
        </a:p>
      </dgm:t>
    </dgm:pt>
    <dgm:pt modelId="{361BC7DA-FC76-4835-AAA6-5EF7CBF59746}" type="parTrans" cxnId="{B6090CB0-CCDB-4DF8-A298-DD24BAEAA77F}">
      <dgm:prSet/>
      <dgm:spPr>
        <a:xfrm rot="145630">
          <a:off x="5961293" y="4814710"/>
          <a:ext cx="451930" cy="15826"/>
        </a:xfrm>
        <a:custGeom>
          <a:avLst/>
          <a:gdLst/>
          <a:ahLst/>
          <a:cxnLst/>
          <a:rect l="0" t="0" r="0" b="0"/>
          <a:pathLst>
            <a:path>
              <a:moveTo>
                <a:pt x="0" y="7913"/>
              </a:moveTo>
              <a:lnTo>
                <a:pt x="451930" y="7913"/>
              </a:lnTo>
            </a:path>
          </a:pathLst>
        </a:custGeom>
        <a:noFill/>
        <a:ln w="12700" cap="flat" cmpd="sng" algn="ctr">
          <a:solidFill>
            <a:schemeClr val="bg1"/>
          </a:solidFill>
          <a:prstDash val="solid"/>
          <a:miter lim="800000"/>
        </a:ln>
        <a:effectLst/>
      </dgm:spPr>
      <dgm:t>
        <a:bodyPr/>
        <a:lstStyle/>
        <a:p>
          <a:pPr>
            <a:buNone/>
          </a:pPr>
          <a:endParaRPr lang="en-GB">
            <a:solidFill>
              <a:sysClr val="windowText" lastClr="000000">
                <a:hueOff val="0"/>
                <a:satOff val="0"/>
                <a:lumOff val="0"/>
                <a:alphaOff val="0"/>
              </a:sysClr>
            </a:solidFill>
            <a:latin typeface="Calibri" panose="020F0502020204030204"/>
            <a:ea typeface="+mn-ea"/>
            <a:cs typeface="+mn-cs"/>
          </a:endParaRPr>
        </a:p>
      </dgm:t>
    </dgm:pt>
    <dgm:pt modelId="{69D56480-0829-4EFB-8BC1-A8984B3328EA}" type="sibTrans" cxnId="{B6090CB0-CCDB-4DF8-A298-DD24BAEAA77F}">
      <dgm:prSet/>
      <dgm:spPr/>
      <dgm:t>
        <a:bodyPr/>
        <a:lstStyle/>
        <a:p>
          <a:endParaRPr lang="en-GB"/>
        </a:p>
      </dgm:t>
    </dgm:pt>
    <dgm:pt modelId="{F15D24A0-3498-4D67-BE1F-01C7776CF127}">
      <dgm:prSet/>
      <dgm:spPr>
        <a:xfrm>
          <a:off x="7993359" y="4549990"/>
          <a:ext cx="1128812" cy="564406"/>
        </a:xfrm>
        <a:prstGeom prst="roundRect">
          <a:avLst>
            <a:gd name="adj" fmla="val 10000"/>
          </a:avLst>
        </a:prstGeom>
        <a:solidFill>
          <a:srgbClr val="FFFF66"/>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Text" lastClr="000000"/>
              </a:solidFill>
              <a:latin typeface="Calibri" panose="020F0502020204030204"/>
              <a:ea typeface="+mn-ea"/>
              <a:cs typeface="+mn-cs"/>
            </a:rPr>
            <a:t>Change idea?</a:t>
          </a:r>
        </a:p>
      </dgm:t>
    </dgm:pt>
    <dgm:pt modelId="{04B212CD-F410-4E94-B9C1-54C065058F3D}" type="parTrans" cxnId="{2C96DC56-14DE-4AF0-8C85-358A2823480B}">
      <dgm:prSet/>
      <dgm:spPr>
        <a:xfrm>
          <a:off x="7541834" y="4824280"/>
          <a:ext cx="451525" cy="15826"/>
        </a:xfrm>
        <a:custGeom>
          <a:avLst/>
          <a:gdLst/>
          <a:ahLst/>
          <a:cxnLst/>
          <a:rect l="0" t="0" r="0" b="0"/>
          <a:pathLst>
            <a:path>
              <a:moveTo>
                <a:pt x="0" y="7913"/>
              </a:moveTo>
              <a:lnTo>
                <a:pt x="451525" y="7913"/>
              </a:lnTo>
            </a:path>
          </a:pathLst>
        </a:custGeom>
        <a:noFill/>
        <a:ln w="12700" cap="flat" cmpd="sng" algn="ctr">
          <a:solidFill>
            <a:schemeClr val="bg1"/>
          </a:solidFill>
          <a:prstDash val="solid"/>
          <a:miter lim="800000"/>
        </a:ln>
        <a:effectLst/>
      </dgm:spPr>
      <dgm:t>
        <a:bodyPr/>
        <a:lstStyle/>
        <a:p>
          <a:pPr>
            <a:buNone/>
          </a:pPr>
          <a:endParaRPr lang="en-GB">
            <a:solidFill>
              <a:sysClr val="windowText" lastClr="000000">
                <a:hueOff val="0"/>
                <a:satOff val="0"/>
                <a:lumOff val="0"/>
                <a:alphaOff val="0"/>
              </a:sysClr>
            </a:solidFill>
            <a:latin typeface="Calibri" panose="020F0502020204030204"/>
            <a:ea typeface="+mn-ea"/>
            <a:cs typeface="+mn-cs"/>
          </a:endParaRPr>
        </a:p>
      </dgm:t>
    </dgm:pt>
    <dgm:pt modelId="{9D522C04-1CF1-4F80-9C0E-DBEA0141C714}" type="sibTrans" cxnId="{2C96DC56-14DE-4AF0-8C85-358A2823480B}">
      <dgm:prSet/>
      <dgm:spPr/>
      <dgm:t>
        <a:bodyPr/>
        <a:lstStyle/>
        <a:p>
          <a:endParaRPr lang="en-GB"/>
        </a:p>
      </dgm:t>
    </dgm:pt>
    <dgm:pt modelId="{8A178B16-C009-46E4-B97C-0E53B54560E1}">
      <dgm:prSet custT="1"/>
      <dgm:spPr>
        <a:solidFill>
          <a:srgbClr val="00B0F0"/>
        </a:solidFill>
      </dgm:spPr>
      <dgm:t>
        <a:bodyPr/>
        <a:lstStyle/>
        <a:p>
          <a:pPr algn="ctr">
            <a:buNone/>
          </a:pPr>
          <a:r>
            <a:rPr lang="en-GB" sz="800" b="1" dirty="0">
              <a:solidFill>
                <a:sysClr val="windowText" lastClr="000000"/>
              </a:solidFill>
              <a:latin typeface="Nunito" pitchFamily="2" charset="0"/>
              <a:ea typeface="+mn-ea"/>
              <a:cs typeface="+mn-cs"/>
            </a:rPr>
            <a:t>Other interventions are prioritised </a:t>
          </a:r>
          <a:r>
            <a:rPr lang="en-GB" sz="700" b="1" dirty="0">
              <a:solidFill>
                <a:sysClr val="windowText" lastClr="000000"/>
              </a:solidFill>
              <a:latin typeface="Nunito" pitchFamily="2" charset="0"/>
              <a:ea typeface="+mn-ea"/>
              <a:cs typeface="+mn-cs"/>
            </a:rPr>
            <a:t>over FI</a:t>
          </a:r>
        </a:p>
      </dgm:t>
    </dgm:pt>
    <dgm:pt modelId="{9CD808D1-26BF-47F5-A098-58174D6B4C20}" type="parTrans" cxnId="{FF0421C0-D7D3-4ABD-B812-D9DB36E994D4}">
      <dgm:prSet/>
      <dgm:spPr>
        <a:ln>
          <a:solidFill>
            <a:schemeClr val="bg1"/>
          </a:solidFill>
        </a:ln>
      </dgm:spPr>
      <dgm:t>
        <a:bodyPr/>
        <a:lstStyle/>
        <a:p>
          <a:endParaRPr lang="en-GB"/>
        </a:p>
      </dgm:t>
    </dgm:pt>
    <dgm:pt modelId="{DD27C52E-EB47-458D-A647-F0F344A5180E}" type="sibTrans" cxnId="{FF0421C0-D7D3-4ABD-B812-D9DB36E994D4}">
      <dgm:prSet/>
      <dgm:spPr/>
      <dgm:t>
        <a:bodyPr/>
        <a:lstStyle/>
        <a:p>
          <a:endParaRPr lang="en-GB"/>
        </a:p>
      </dgm:t>
    </dgm:pt>
    <dgm:pt modelId="{FEB1DB51-8EEB-47A5-BA89-491BAB5CD67E}">
      <dgm:prSet custT="1"/>
      <dgm:spPr>
        <a:xfrm>
          <a:off x="6413021" y="1953721"/>
          <a:ext cx="1128812" cy="564406"/>
        </a:xfr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900" b="1" dirty="0">
              <a:solidFill>
                <a:sysClr val="windowText" lastClr="000000"/>
              </a:solidFill>
              <a:latin typeface="Nunito" pitchFamily="2" charset="0"/>
              <a:ea typeface="+mn-ea"/>
              <a:cs typeface="+mn-cs"/>
            </a:rPr>
            <a:t>SU concerns about family burden</a:t>
          </a:r>
        </a:p>
      </dgm:t>
    </dgm:pt>
    <dgm:pt modelId="{7CD207C0-AC21-4A07-B0D6-C9F3BF72C213}" type="parTrans" cxnId="{9DF20690-DC78-4E6D-A795-804A68B92BB0}">
      <dgm:prSet/>
      <dgm:spPr/>
      <dgm:t>
        <a:bodyPr/>
        <a:lstStyle/>
        <a:p>
          <a:endParaRPr lang="en-GB"/>
        </a:p>
      </dgm:t>
    </dgm:pt>
    <dgm:pt modelId="{095DB7BC-EE8E-4246-97F0-88C52D13F810}" type="sibTrans" cxnId="{9DF20690-DC78-4E6D-A795-804A68B92BB0}">
      <dgm:prSet/>
      <dgm:spPr/>
      <dgm:t>
        <a:bodyPr/>
        <a:lstStyle/>
        <a:p>
          <a:endParaRPr lang="en-GB"/>
        </a:p>
      </dgm:t>
    </dgm:pt>
    <dgm:pt modelId="{B46CE7B5-D747-47F6-AA44-2932F66C3E2A}">
      <dgm:prSet/>
      <dgm:spPr>
        <a:xfrm>
          <a:off x="7993359" y="3900923"/>
          <a:ext cx="1128812" cy="564406"/>
        </a:xfrm>
        <a:solidFill>
          <a:srgbClr val="FFFF66"/>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Text" lastClr="000000"/>
              </a:solidFill>
              <a:latin typeface="Calibri" panose="020F0502020204030204"/>
              <a:ea typeface="+mn-ea"/>
              <a:cs typeface="+mn-cs"/>
            </a:rPr>
            <a:t>Change idea?</a:t>
          </a:r>
        </a:p>
      </dgm:t>
    </dgm:pt>
    <dgm:pt modelId="{ABE9B04C-18AB-4996-A730-C3DF355598C7}" type="parTrans" cxnId="{BBC607D3-221A-494D-9655-317B89B83FE5}">
      <dgm:prSet/>
      <dgm:spPr>
        <a:custGeom>
          <a:avLst/>
          <a:gdLst/>
          <a:ahLst/>
          <a:cxnLst/>
          <a:rect l="0" t="0" r="0" b="0"/>
          <a:pathLst>
            <a:path>
              <a:moveTo>
                <a:pt x="0" y="7913"/>
              </a:moveTo>
              <a:lnTo>
                <a:pt x="451525" y="7913"/>
              </a:lnTo>
            </a:path>
          </a:pathLst>
        </a:custGeom>
      </dgm:spPr>
      <dgm:t>
        <a:bodyPr/>
        <a:lstStyle/>
        <a:p>
          <a:endParaRPr lang="en-GB"/>
        </a:p>
      </dgm:t>
    </dgm:pt>
    <dgm:pt modelId="{6879AD38-9383-410A-BEE6-F9227C9004D5}" type="sibTrans" cxnId="{BBC607D3-221A-494D-9655-317B89B83FE5}">
      <dgm:prSet/>
      <dgm:spPr/>
      <dgm:t>
        <a:bodyPr/>
        <a:lstStyle/>
        <a:p>
          <a:endParaRPr lang="en-GB"/>
        </a:p>
      </dgm:t>
    </dgm:pt>
    <dgm:pt modelId="{FB262558-164D-4EF6-8212-A90E2B5210F2}" type="pres">
      <dgm:prSet presAssocID="{4F9098F9-15EE-47C1-BE17-6635ECB8B5C2}" presName="diagram" presStyleCnt="0">
        <dgm:presLayoutVars>
          <dgm:chPref val="1"/>
          <dgm:dir/>
          <dgm:animOne val="branch"/>
          <dgm:animLvl val="lvl"/>
          <dgm:resizeHandles val="exact"/>
        </dgm:presLayoutVars>
      </dgm:prSet>
      <dgm:spPr/>
    </dgm:pt>
    <dgm:pt modelId="{430F945E-1690-414B-ABE0-2A82C448D3FB}" type="pres">
      <dgm:prSet presAssocID="{10527937-BD93-4038-86EC-8D8DE00C3CC5}" presName="root1" presStyleCnt="0"/>
      <dgm:spPr/>
    </dgm:pt>
    <dgm:pt modelId="{44D1D97C-D1AB-4245-9BD3-15A82DBE47BA}" type="pres">
      <dgm:prSet presAssocID="{10527937-BD93-4038-86EC-8D8DE00C3CC5}" presName="LevelOneTextNode" presStyleLbl="node0" presStyleIdx="0" presStyleCnt="3" custScaleX="166903" custScaleY="410913" custLinFactX="-69291" custLinFactNeighborX="-100000" custLinFactNeighborY="-78237">
        <dgm:presLayoutVars>
          <dgm:chPref val="3"/>
        </dgm:presLayoutVars>
      </dgm:prSet>
      <dgm:spPr/>
    </dgm:pt>
    <dgm:pt modelId="{AD46EAE9-D25A-47EA-9EBB-6BB1D03B18D5}" type="pres">
      <dgm:prSet presAssocID="{10527937-BD93-4038-86EC-8D8DE00C3CC5}" presName="level2hierChild" presStyleCnt="0"/>
      <dgm:spPr/>
    </dgm:pt>
    <dgm:pt modelId="{A6F21161-4212-4BE4-B516-A35F79799896}" type="pres">
      <dgm:prSet presAssocID="{B9D4B33C-F7A5-4AA0-9235-B30EB8020C66}" presName="conn2-1" presStyleLbl="parChTrans1D2" presStyleIdx="0" presStyleCnt="4"/>
      <dgm:spPr/>
    </dgm:pt>
    <dgm:pt modelId="{BD4DA385-4E3A-42AF-8C15-65D8014CD3AA}" type="pres">
      <dgm:prSet presAssocID="{B9D4B33C-F7A5-4AA0-9235-B30EB8020C66}" presName="connTx" presStyleLbl="parChTrans1D2" presStyleIdx="0" presStyleCnt="4"/>
      <dgm:spPr/>
    </dgm:pt>
    <dgm:pt modelId="{B285666D-C95B-4DAF-A34A-5970DAA88004}" type="pres">
      <dgm:prSet presAssocID="{0B00874A-FC95-4F0A-A535-F50EC06690AC}" presName="root2" presStyleCnt="0"/>
      <dgm:spPr/>
    </dgm:pt>
    <dgm:pt modelId="{3C9470B6-7F08-4515-907C-9E6D5D0D78A3}" type="pres">
      <dgm:prSet presAssocID="{0B00874A-FC95-4F0A-A535-F50EC06690AC}" presName="LevelTwoTextNode" presStyleLbl="node2" presStyleIdx="0" presStyleCnt="4" custLinFactNeighborX="-59234" custLinFactNeighborY="-21548">
        <dgm:presLayoutVars>
          <dgm:chPref val="3"/>
        </dgm:presLayoutVars>
      </dgm:prSet>
      <dgm:spPr/>
    </dgm:pt>
    <dgm:pt modelId="{E30471D7-10DC-4331-B559-C117CAA344F8}" type="pres">
      <dgm:prSet presAssocID="{0B00874A-FC95-4F0A-A535-F50EC06690AC}" presName="level3hierChild" presStyleCnt="0"/>
      <dgm:spPr/>
    </dgm:pt>
    <dgm:pt modelId="{C2887C05-8324-4C4D-B135-04126E342C5A}" type="pres">
      <dgm:prSet presAssocID="{B26FC3F1-C53D-4787-8C5E-0A230622184D}" presName="conn2-1" presStyleLbl="parChTrans1D3" presStyleIdx="0" presStyleCnt="9"/>
      <dgm:spPr/>
    </dgm:pt>
    <dgm:pt modelId="{6C8B41A4-5EA7-420C-8636-FECAA8C8824D}" type="pres">
      <dgm:prSet presAssocID="{B26FC3F1-C53D-4787-8C5E-0A230622184D}" presName="connTx" presStyleLbl="parChTrans1D3" presStyleIdx="0" presStyleCnt="9"/>
      <dgm:spPr/>
    </dgm:pt>
    <dgm:pt modelId="{F5DCB7FD-0C7D-44DA-A7B0-6D50DDF07065}" type="pres">
      <dgm:prSet presAssocID="{CCD1E66C-E095-4232-800A-CA35D42A5985}" presName="root2" presStyleCnt="0"/>
      <dgm:spPr/>
    </dgm:pt>
    <dgm:pt modelId="{0E03BC9D-F4DB-4E81-AF86-5462B75281F6}" type="pres">
      <dgm:prSet presAssocID="{CCD1E66C-E095-4232-800A-CA35D42A5985}" presName="LevelTwoTextNode" presStyleLbl="node3" presStyleIdx="0" presStyleCnt="9" custLinFactNeighborX="-11866" custLinFactNeighborY="4246">
        <dgm:presLayoutVars>
          <dgm:chPref val="3"/>
        </dgm:presLayoutVars>
      </dgm:prSet>
      <dgm:spPr/>
    </dgm:pt>
    <dgm:pt modelId="{4C767349-0FD1-48A3-AD25-F8619CA51F96}" type="pres">
      <dgm:prSet presAssocID="{CCD1E66C-E095-4232-800A-CA35D42A5985}" presName="level3hierChild" presStyleCnt="0"/>
      <dgm:spPr/>
    </dgm:pt>
    <dgm:pt modelId="{B6A1F066-0BE4-4C0A-A250-D2D0CD1BAFDD}" type="pres">
      <dgm:prSet presAssocID="{A1EFC0AE-4493-4459-B670-15715D29AA75}" presName="conn2-1" presStyleLbl="parChTrans1D4" presStyleIdx="0" presStyleCnt="5"/>
      <dgm:spPr/>
    </dgm:pt>
    <dgm:pt modelId="{5B77AB2C-79C6-460D-B5DF-EA6E7AAD2815}" type="pres">
      <dgm:prSet presAssocID="{A1EFC0AE-4493-4459-B670-15715D29AA75}" presName="connTx" presStyleLbl="parChTrans1D4" presStyleIdx="0" presStyleCnt="5"/>
      <dgm:spPr/>
    </dgm:pt>
    <dgm:pt modelId="{F391FDB2-7795-40E7-82DE-9D19439F09A5}" type="pres">
      <dgm:prSet presAssocID="{1F62A9D5-C44A-4B10-923D-050ECDFE75DF}" presName="root2" presStyleCnt="0"/>
      <dgm:spPr/>
    </dgm:pt>
    <dgm:pt modelId="{1957E323-A331-4305-9D6A-00167F1B387B}" type="pres">
      <dgm:prSet presAssocID="{1F62A9D5-C44A-4B10-923D-050ECDFE75DF}" presName="LevelTwoTextNode" presStyleLbl="node4" presStyleIdx="0" presStyleCnt="5" custLinFactNeighborX="16043" custLinFactNeighborY="4246">
        <dgm:presLayoutVars>
          <dgm:chPref val="3"/>
        </dgm:presLayoutVars>
      </dgm:prSet>
      <dgm:spPr/>
    </dgm:pt>
    <dgm:pt modelId="{790D9F3A-3755-471B-90CC-6D6193927506}" type="pres">
      <dgm:prSet presAssocID="{1F62A9D5-C44A-4B10-923D-050ECDFE75DF}" presName="level3hierChild" presStyleCnt="0"/>
      <dgm:spPr/>
    </dgm:pt>
    <dgm:pt modelId="{E1A97564-7EDA-4054-AC5D-610FEC85E405}" type="pres">
      <dgm:prSet presAssocID="{9A06153C-3291-4958-8F90-8AB6E397EB37}" presName="conn2-1" presStyleLbl="parChTrans1D3" presStyleIdx="1" presStyleCnt="9"/>
      <dgm:spPr/>
    </dgm:pt>
    <dgm:pt modelId="{779CC7AD-0EBC-4DAD-AFB0-507033C8568E}" type="pres">
      <dgm:prSet presAssocID="{9A06153C-3291-4958-8F90-8AB6E397EB37}" presName="connTx" presStyleLbl="parChTrans1D3" presStyleIdx="1" presStyleCnt="9"/>
      <dgm:spPr/>
    </dgm:pt>
    <dgm:pt modelId="{09D19437-9643-4436-B7CE-BD12E985F1A4}" type="pres">
      <dgm:prSet presAssocID="{B45D565C-2508-4B6A-88B1-04C39DD4264B}" presName="root2" presStyleCnt="0"/>
      <dgm:spPr/>
    </dgm:pt>
    <dgm:pt modelId="{E73A103B-D693-4EC1-8F0E-42F2851BC03B}" type="pres">
      <dgm:prSet presAssocID="{B45D565C-2508-4B6A-88B1-04C39DD4264B}" presName="LevelTwoTextNode" presStyleLbl="node3" presStyleIdx="1" presStyleCnt="9" custScaleX="100072" custScaleY="121997" custLinFactNeighborX="-8771" custLinFactNeighborY="18262">
        <dgm:presLayoutVars>
          <dgm:chPref val="3"/>
        </dgm:presLayoutVars>
      </dgm:prSet>
      <dgm:spPr/>
    </dgm:pt>
    <dgm:pt modelId="{2F6ED4DD-0611-493C-BC1F-663420B8889E}" type="pres">
      <dgm:prSet presAssocID="{B45D565C-2508-4B6A-88B1-04C39DD4264B}" presName="level3hierChild" presStyleCnt="0"/>
      <dgm:spPr/>
    </dgm:pt>
    <dgm:pt modelId="{17E6C7EB-92AD-41EE-9DA0-432C750F70B0}" type="pres">
      <dgm:prSet presAssocID="{6E598E4A-4EC9-45BB-B41A-37C34E470835}" presName="conn2-1" presStyleLbl="parChTrans1D4" presStyleIdx="1" presStyleCnt="5"/>
      <dgm:spPr/>
    </dgm:pt>
    <dgm:pt modelId="{154551F0-9004-4C3F-8C56-FEB7015215AC}" type="pres">
      <dgm:prSet presAssocID="{6E598E4A-4EC9-45BB-B41A-37C34E470835}" presName="connTx" presStyleLbl="parChTrans1D4" presStyleIdx="1" presStyleCnt="5"/>
      <dgm:spPr/>
    </dgm:pt>
    <dgm:pt modelId="{682F6D39-2A96-492F-98E8-C3E0C2F11025}" type="pres">
      <dgm:prSet presAssocID="{7BD09374-66FA-428E-AC7F-D8BB7B91A6FD}" presName="root2" presStyleCnt="0"/>
      <dgm:spPr/>
    </dgm:pt>
    <dgm:pt modelId="{C2437941-B006-4F8F-A61F-A94909F6C832}" type="pres">
      <dgm:prSet presAssocID="{7BD09374-66FA-428E-AC7F-D8BB7B91A6FD}" presName="LevelTwoTextNode" presStyleLbl="node4" presStyleIdx="1" presStyleCnt="5" custLinFactNeighborX="17807" custLinFactNeighborY="19043">
        <dgm:presLayoutVars>
          <dgm:chPref val="3"/>
        </dgm:presLayoutVars>
      </dgm:prSet>
      <dgm:spPr/>
    </dgm:pt>
    <dgm:pt modelId="{85C7FD12-394D-4F03-B35B-2D714FE0BD88}" type="pres">
      <dgm:prSet presAssocID="{7BD09374-66FA-428E-AC7F-D8BB7B91A6FD}" presName="level3hierChild" presStyleCnt="0"/>
      <dgm:spPr/>
    </dgm:pt>
    <dgm:pt modelId="{FF32B9B5-C31D-451C-A7F3-97E78D0CBAE1}" type="pres">
      <dgm:prSet presAssocID="{C69A472F-0FBE-4B77-8E9E-DC4ECAB0ED55}" presName="conn2-1" presStyleLbl="parChTrans1D2" presStyleIdx="1" presStyleCnt="4"/>
      <dgm:spPr/>
    </dgm:pt>
    <dgm:pt modelId="{379E9A86-7F88-4616-B831-D53D57BD498F}" type="pres">
      <dgm:prSet presAssocID="{C69A472F-0FBE-4B77-8E9E-DC4ECAB0ED55}" presName="connTx" presStyleLbl="parChTrans1D2" presStyleIdx="1" presStyleCnt="4"/>
      <dgm:spPr/>
    </dgm:pt>
    <dgm:pt modelId="{074BD12C-3D00-41BB-985C-43E1CE7A7DFF}" type="pres">
      <dgm:prSet presAssocID="{1F4CF42E-B13B-4568-BAB5-9F8BF2BA24C9}" presName="root2" presStyleCnt="0"/>
      <dgm:spPr/>
    </dgm:pt>
    <dgm:pt modelId="{3704887C-56D4-4A1C-9256-5C2C0F5DF3D1}" type="pres">
      <dgm:prSet presAssocID="{1F4CF42E-B13B-4568-BAB5-9F8BF2BA24C9}" presName="LevelTwoTextNode" presStyleLbl="node2" presStyleIdx="1" presStyleCnt="4" custLinFactNeighborX="-67546" custLinFactNeighborY="-70077">
        <dgm:presLayoutVars>
          <dgm:chPref val="3"/>
        </dgm:presLayoutVars>
      </dgm:prSet>
      <dgm:spPr/>
    </dgm:pt>
    <dgm:pt modelId="{A6119AE5-7F07-425A-8DD1-0DD23119788A}" type="pres">
      <dgm:prSet presAssocID="{1F4CF42E-B13B-4568-BAB5-9F8BF2BA24C9}" presName="level3hierChild" presStyleCnt="0"/>
      <dgm:spPr/>
    </dgm:pt>
    <dgm:pt modelId="{0C31B1D6-76BC-435F-AE50-54EA32BC3921}" type="pres">
      <dgm:prSet presAssocID="{EA50A363-6614-412E-B115-D18881086790}" presName="conn2-1" presStyleLbl="parChTrans1D3" presStyleIdx="2" presStyleCnt="9"/>
      <dgm:spPr/>
    </dgm:pt>
    <dgm:pt modelId="{4B47E817-4D31-4A7D-A5BB-E5951C44CD2F}" type="pres">
      <dgm:prSet presAssocID="{EA50A363-6614-412E-B115-D18881086790}" presName="connTx" presStyleLbl="parChTrans1D3" presStyleIdx="2" presStyleCnt="9"/>
      <dgm:spPr/>
    </dgm:pt>
    <dgm:pt modelId="{51126A2C-85AB-41A4-9A9D-6F9F9FF5F17F}" type="pres">
      <dgm:prSet presAssocID="{B188C458-6AA4-4B6F-ADE0-39754F84C4B6}" presName="root2" presStyleCnt="0"/>
      <dgm:spPr/>
    </dgm:pt>
    <dgm:pt modelId="{BE203E88-F551-4A11-9E73-999F90ABE8C2}" type="pres">
      <dgm:prSet presAssocID="{B188C458-6AA4-4B6F-ADE0-39754F84C4B6}" presName="LevelTwoTextNode" presStyleLbl="node3" presStyleIdx="2" presStyleCnt="9" custLinFactY="200000" custLinFactNeighborX="-8428" custLinFactNeighborY="221517">
        <dgm:presLayoutVars>
          <dgm:chPref val="3"/>
        </dgm:presLayoutVars>
      </dgm:prSet>
      <dgm:spPr/>
    </dgm:pt>
    <dgm:pt modelId="{4B39AE7E-348A-4A58-882E-9C260A4C2C00}" type="pres">
      <dgm:prSet presAssocID="{B188C458-6AA4-4B6F-ADE0-39754F84C4B6}" presName="level3hierChild" presStyleCnt="0"/>
      <dgm:spPr/>
    </dgm:pt>
    <dgm:pt modelId="{97658246-E272-4899-85FB-E68C307C60A1}" type="pres">
      <dgm:prSet presAssocID="{ED1E935E-A1ED-42C5-AEA2-0D5BFFEA834C}" presName="conn2-1" presStyleLbl="parChTrans1D4" presStyleIdx="2" presStyleCnt="5"/>
      <dgm:spPr/>
    </dgm:pt>
    <dgm:pt modelId="{981A4FCD-81C4-4294-A1F9-A2EF2C49F02E}" type="pres">
      <dgm:prSet presAssocID="{ED1E935E-A1ED-42C5-AEA2-0D5BFFEA834C}" presName="connTx" presStyleLbl="parChTrans1D4" presStyleIdx="2" presStyleCnt="5"/>
      <dgm:spPr/>
    </dgm:pt>
    <dgm:pt modelId="{3A1B8471-F9B4-4125-9BE3-424CC674A936}" type="pres">
      <dgm:prSet presAssocID="{00AC1EAE-6020-4618-9A34-EF075C6C2856}" presName="root2" presStyleCnt="0"/>
      <dgm:spPr/>
    </dgm:pt>
    <dgm:pt modelId="{56D148A8-59A7-4975-9F45-6AD54BC0E5AE}" type="pres">
      <dgm:prSet presAssocID="{00AC1EAE-6020-4618-9A34-EF075C6C2856}" presName="LevelTwoTextNode" presStyleLbl="node4" presStyleIdx="2" presStyleCnt="5" custLinFactY="76169" custLinFactNeighborX="22319" custLinFactNeighborY="100000">
        <dgm:presLayoutVars>
          <dgm:chPref val="3"/>
        </dgm:presLayoutVars>
      </dgm:prSet>
      <dgm:spPr/>
    </dgm:pt>
    <dgm:pt modelId="{DCB313EE-466A-4601-B191-34FDBD310D52}" type="pres">
      <dgm:prSet presAssocID="{00AC1EAE-6020-4618-9A34-EF075C6C2856}" presName="level3hierChild" presStyleCnt="0"/>
      <dgm:spPr/>
    </dgm:pt>
    <dgm:pt modelId="{5D67576F-1692-47C3-8BC3-55D01BCC7936}" type="pres">
      <dgm:prSet presAssocID="{6FB7F054-E7AE-49BC-BA20-73D4926CD1E5}" presName="conn2-1" presStyleLbl="parChTrans1D3" presStyleIdx="3" presStyleCnt="9"/>
      <dgm:spPr/>
    </dgm:pt>
    <dgm:pt modelId="{2C214211-0745-4F05-9CCF-87E1010F7F49}" type="pres">
      <dgm:prSet presAssocID="{6FB7F054-E7AE-49BC-BA20-73D4926CD1E5}" presName="connTx" presStyleLbl="parChTrans1D3" presStyleIdx="3" presStyleCnt="9"/>
      <dgm:spPr/>
    </dgm:pt>
    <dgm:pt modelId="{27765800-85B7-4D40-9079-DB6D4A397CE9}" type="pres">
      <dgm:prSet presAssocID="{1CDAC313-8CA2-41B4-800F-9134BF27690D}" presName="root2" presStyleCnt="0"/>
      <dgm:spPr/>
    </dgm:pt>
    <dgm:pt modelId="{29843FE8-7599-41F1-8FBB-A5643E047EDE}" type="pres">
      <dgm:prSet presAssocID="{1CDAC313-8CA2-41B4-800F-9134BF27690D}" presName="LevelTwoTextNode" presStyleLbl="node3" presStyleIdx="3" presStyleCnt="9" custLinFactY="79200" custLinFactNeighborX="-10968" custLinFactNeighborY="100000">
        <dgm:presLayoutVars>
          <dgm:chPref val="3"/>
        </dgm:presLayoutVars>
      </dgm:prSet>
      <dgm:spPr/>
    </dgm:pt>
    <dgm:pt modelId="{0029C872-CB6B-4EE0-93BF-7ED8A971E223}" type="pres">
      <dgm:prSet presAssocID="{1CDAC313-8CA2-41B4-800F-9134BF27690D}" presName="level3hierChild" presStyleCnt="0"/>
      <dgm:spPr/>
    </dgm:pt>
    <dgm:pt modelId="{817CE3DC-0D8F-4C6E-93A4-2578B26EEFC3}" type="pres">
      <dgm:prSet presAssocID="{3F0D4A18-72D9-4EA9-A521-CD71B9BD297A}" presName="conn2-1" presStyleLbl="parChTrans1D3" presStyleIdx="4" presStyleCnt="9"/>
      <dgm:spPr/>
    </dgm:pt>
    <dgm:pt modelId="{65C265F8-E590-4250-A05D-14B79C3CD3DE}" type="pres">
      <dgm:prSet presAssocID="{3F0D4A18-72D9-4EA9-A521-CD71B9BD297A}" presName="connTx" presStyleLbl="parChTrans1D3" presStyleIdx="4" presStyleCnt="9"/>
      <dgm:spPr/>
    </dgm:pt>
    <dgm:pt modelId="{66441559-40EC-40C1-B6C1-F7CE64E03DCD}" type="pres">
      <dgm:prSet presAssocID="{D4896018-AC73-43E6-9E0C-11D84DCC5927}" presName="root2" presStyleCnt="0"/>
      <dgm:spPr/>
    </dgm:pt>
    <dgm:pt modelId="{4CC6D5C2-B274-4954-BEA4-D1ACF230ADA8}" type="pres">
      <dgm:prSet presAssocID="{D4896018-AC73-43E6-9E0C-11D84DCC5927}" presName="LevelTwoTextNode" presStyleLbl="node3" presStyleIdx="4" presStyleCnt="9" custLinFactY="-96526" custLinFactNeighborX="-10359" custLinFactNeighborY="-100000">
        <dgm:presLayoutVars>
          <dgm:chPref val="3"/>
        </dgm:presLayoutVars>
      </dgm:prSet>
      <dgm:spPr/>
    </dgm:pt>
    <dgm:pt modelId="{C1CC56BC-7701-46C6-AC4F-8B5578AD23D8}" type="pres">
      <dgm:prSet presAssocID="{D4896018-AC73-43E6-9E0C-11D84DCC5927}" presName="level3hierChild" presStyleCnt="0"/>
      <dgm:spPr/>
    </dgm:pt>
    <dgm:pt modelId="{11AE584D-E155-45E7-8B80-0ACE5421F953}" type="pres">
      <dgm:prSet presAssocID="{1E20ED6F-C8D3-410A-B802-19B9DA0A1AB7}" presName="conn2-1" presStyleLbl="parChTrans1D4" presStyleIdx="3" presStyleCnt="5"/>
      <dgm:spPr/>
    </dgm:pt>
    <dgm:pt modelId="{87AA7B9E-3C45-4772-B966-6909E7FA0607}" type="pres">
      <dgm:prSet presAssocID="{1E20ED6F-C8D3-410A-B802-19B9DA0A1AB7}" presName="connTx" presStyleLbl="parChTrans1D4" presStyleIdx="3" presStyleCnt="5"/>
      <dgm:spPr/>
    </dgm:pt>
    <dgm:pt modelId="{60EB63C6-3FFC-45CC-9469-74DF3B26B455}" type="pres">
      <dgm:prSet presAssocID="{81276AB5-3198-4CC2-8055-6CB60D365F50}" presName="root2" presStyleCnt="0"/>
      <dgm:spPr/>
    </dgm:pt>
    <dgm:pt modelId="{03F0645A-444E-4976-93F0-EEF65DE2C661}" type="pres">
      <dgm:prSet presAssocID="{81276AB5-3198-4CC2-8055-6CB60D365F50}" presName="LevelTwoTextNode" presStyleLbl="node4" presStyleIdx="3" presStyleCnt="5" custLinFactY="-85077" custLinFactNeighborX="18763" custLinFactNeighborY="-100000">
        <dgm:presLayoutVars>
          <dgm:chPref val="3"/>
        </dgm:presLayoutVars>
      </dgm:prSet>
      <dgm:spPr/>
    </dgm:pt>
    <dgm:pt modelId="{60BCBB4E-8C45-4DB8-932D-1E9BB707A9D8}" type="pres">
      <dgm:prSet presAssocID="{81276AB5-3198-4CC2-8055-6CB60D365F50}" presName="level3hierChild" presStyleCnt="0"/>
      <dgm:spPr/>
    </dgm:pt>
    <dgm:pt modelId="{0483228A-441C-4A1D-809D-F325002EFDEE}" type="pres">
      <dgm:prSet presAssocID="{0E0737C6-285B-4387-922B-B4787EF076E6}" presName="conn2-1" presStyleLbl="parChTrans1D2" presStyleIdx="2" presStyleCnt="4"/>
      <dgm:spPr/>
    </dgm:pt>
    <dgm:pt modelId="{6EA048FD-1DCB-4720-AF30-B873515B36EA}" type="pres">
      <dgm:prSet presAssocID="{0E0737C6-285B-4387-922B-B4787EF076E6}" presName="connTx" presStyleLbl="parChTrans1D2" presStyleIdx="2" presStyleCnt="4"/>
      <dgm:spPr/>
    </dgm:pt>
    <dgm:pt modelId="{60498FE8-FF3C-4BE6-A66E-9B5BFFFBB847}" type="pres">
      <dgm:prSet presAssocID="{9085111D-BC4E-42DC-91FC-20CE9B7103F2}" presName="root2" presStyleCnt="0"/>
      <dgm:spPr/>
    </dgm:pt>
    <dgm:pt modelId="{02F9BD36-393E-47C3-8626-41E9C77E154F}" type="pres">
      <dgm:prSet presAssocID="{9085111D-BC4E-42DC-91FC-20CE9B7103F2}" presName="LevelTwoTextNode" presStyleLbl="node2" presStyleIdx="2" presStyleCnt="4" custLinFactY="-82060" custLinFactNeighborX="-62272" custLinFactNeighborY="-100000">
        <dgm:presLayoutVars>
          <dgm:chPref val="3"/>
        </dgm:presLayoutVars>
      </dgm:prSet>
      <dgm:spPr/>
    </dgm:pt>
    <dgm:pt modelId="{D312C349-3DD6-43E4-9161-30A06116917E}" type="pres">
      <dgm:prSet presAssocID="{9085111D-BC4E-42DC-91FC-20CE9B7103F2}" presName="level3hierChild" presStyleCnt="0"/>
      <dgm:spPr/>
    </dgm:pt>
    <dgm:pt modelId="{03589BB9-323F-4BB2-AFC6-B02ABF4BBB0A}" type="pres">
      <dgm:prSet presAssocID="{C283EBC3-122F-4607-8FF7-56F33BA6E5C1}" presName="conn2-1" presStyleLbl="parChTrans1D3" presStyleIdx="5" presStyleCnt="9"/>
      <dgm:spPr>
        <a:custGeom>
          <a:avLst/>
          <a:gdLst/>
          <a:ahLst/>
          <a:cxnLst/>
          <a:rect l="0" t="0" r="0" b="0"/>
          <a:pathLst>
            <a:path>
              <a:moveTo>
                <a:pt x="0" y="7913"/>
              </a:moveTo>
              <a:lnTo>
                <a:pt x="451525" y="7913"/>
              </a:lnTo>
            </a:path>
          </a:pathLst>
        </a:custGeom>
      </dgm:spPr>
    </dgm:pt>
    <dgm:pt modelId="{12A226B4-206A-419E-9715-DA09EB5B032D}" type="pres">
      <dgm:prSet presAssocID="{C283EBC3-122F-4607-8FF7-56F33BA6E5C1}" presName="connTx" presStyleLbl="parChTrans1D3" presStyleIdx="5" presStyleCnt="9"/>
      <dgm:spPr/>
    </dgm:pt>
    <dgm:pt modelId="{110ED0D5-735A-42B4-99A0-061E7D2C53AE}" type="pres">
      <dgm:prSet presAssocID="{2D044A2C-6851-4BD7-85A0-6D4FD19DA1F4}" presName="root2" presStyleCnt="0"/>
      <dgm:spPr/>
    </dgm:pt>
    <dgm:pt modelId="{B37776AF-7622-44FD-9F93-31DE421EDA68}" type="pres">
      <dgm:prSet presAssocID="{2D044A2C-6851-4BD7-85A0-6D4FD19DA1F4}" presName="LevelTwoTextNode" presStyleLbl="node3" presStyleIdx="5" presStyleCnt="9" custLinFactX="59174" custLinFactNeighborX="100000" custLinFactNeighborY="-39641">
        <dgm:presLayoutVars>
          <dgm:chPref val="3"/>
        </dgm:presLayoutVars>
      </dgm:prSet>
      <dgm:spPr>
        <a:prstGeom prst="roundRect">
          <a:avLst>
            <a:gd name="adj" fmla="val 10000"/>
          </a:avLst>
        </a:prstGeom>
      </dgm:spPr>
    </dgm:pt>
    <dgm:pt modelId="{2AFB2670-5D9F-46BE-946A-9518CEC2728A}" type="pres">
      <dgm:prSet presAssocID="{2D044A2C-6851-4BD7-85A0-6D4FD19DA1F4}" presName="level3hierChild" presStyleCnt="0"/>
      <dgm:spPr/>
    </dgm:pt>
    <dgm:pt modelId="{21115B52-6230-4706-94AD-6198D7AC9DD3}" type="pres">
      <dgm:prSet presAssocID="{1334FC5E-1C09-4719-AF0D-BEB553935CE7}" presName="conn2-1" presStyleLbl="parChTrans1D3" presStyleIdx="6" presStyleCnt="9"/>
      <dgm:spPr>
        <a:custGeom>
          <a:avLst/>
          <a:gdLst/>
          <a:ahLst/>
          <a:cxnLst/>
          <a:rect l="0" t="0" r="0" b="0"/>
          <a:pathLst>
            <a:path>
              <a:moveTo>
                <a:pt x="0" y="7913"/>
              </a:moveTo>
              <a:lnTo>
                <a:pt x="451525" y="7913"/>
              </a:lnTo>
            </a:path>
          </a:pathLst>
        </a:custGeom>
      </dgm:spPr>
    </dgm:pt>
    <dgm:pt modelId="{8884CDBC-FA49-42E3-8FC7-68EA03BA19B5}" type="pres">
      <dgm:prSet presAssocID="{1334FC5E-1C09-4719-AF0D-BEB553935CE7}" presName="connTx" presStyleLbl="parChTrans1D3" presStyleIdx="6" presStyleCnt="9"/>
      <dgm:spPr/>
    </dgm:pt>
    <dgm:pt modelId="{053CC064-AA8B-4627-88AD-32E34328D02E}" type="pres">
      <dgm:prSet presAssocID="{FC0F1372-874E-45D9-A090-966ACFFC944E}" presName="root2" presStyleCnt="0"/>
      <dgm:spPr/>
    </dgm:pt>
    <dgm:pt modelId="{951B18BD-4443-41E3-8B52-7BB214D31459}" type="pres">
      <dgm:prSet presAssocID="{FC0F1372-874E-45D9-A090-966ACFFC944E}" presName="LevelTwoTextNode" presStyleLbl="node3" presStyleIdx="6" presStyleCnt="9" custLinFactX="58897" custLinFactY="10198" custLinFactNeighborX="100000" custLinFactNeighborY="100000">
        <dgm:presLayoutVars>
          <dgm:chPref val="3"/>
        </dgm:presLayoutVars>
      </dgm:prSet>
      <dgm:spPr>
        <a:prstGeom prst="roundRect">
          <a:avLst>
            <a:gd name="adj" fmla="val 10000"/>
          </a:avLst>
        </a:prstGeom>
      </dgm:spPr>
    </dgm:pt>
    <dgm:pt modelId="{9EF08942-D5EC-4899-A48B-AE7712F128CC}" type="pres">
      <dgm:prSet presAssocID="{FC0F1372-874E-45D9-A090-966ACFFC944E}" presName="level3hierChild" presStyleCnt="0"/>
      <dgm:spPr/>
    </dgm:pt>
    <dgm:pt modelId="{E2E3D73A-CB5B-4B2E-B8C1-8396A5060184}" type="pres">
      <dgm:prSet presAssocID="{9CD808D1-26BF-47F5-A098-58174D6B4C20}" presName="conn2-1" presStyleLbl="parChTrans1D3" presStyleIdx="7" presStyleCnt="9"/>
      <dgm:spPr/>
    </dgm:pt>
    <dgm:pt modelId="{ECF77DCC-0619-4242-9D69-6CDDB5FC785D}" type="pres">
      <dgm:prSet presAssocID="{9CD808D1-26BF-47F5-A098-58174D6B4C20}" presName="connTx" presStyleLbl="parChTrans1D3" presStyleIdx="7" presStyleCnt="9"/>
      <dgm:spPr/>
    </dgm:pt>
    <dgm:pt modelId="{CC848483-ED7E-4636-9115-D18D0670E6B1}" type="pres">
      <dgm:prSet presAssocID="{8A178B16-C009-46E4-B97C-0E53B54560E1}" presName="root2" presStyleCnt="0"/>
      <dgm:spPr/>
    </dgm:pt>
    <dgm:pt modelId="{080D9142-00F1-4076-B413-1A9FC6E90A50}" type="pres">
      <dgm:prSet presAssocID="{8A178B16-C009-46E4-B97C-0E53B54560E1}" presName="LevelTwoTextNode" presStyleLbl="node3" presStyleIdx="7" presStyleCnt="9" custScaleX="107821" custScaleY="141023" custLinFactNeighborX="-7726" custLinFactNeighborY="-25570">
        <dgm:presLayoutVars>
          <dgm:chPref val="3"/>
        </dgm:presLayoutVars>
      </dgm:prSet>
      <dgm:spPr/>
    </dgm:pt>
    <dgm:pt modelId="{5BC85232-AE75-4F69-9061-39374D478F7B}" type="pres">
      <dgm:prSet presAssocID="{8A178B16-C009-46E4-B97C-0E53B54560E1}" presName="level3hierChild" presStyleCnt="0"/>
      <dgm:spPr/>
    </dgm:pt>
    <dgm:pt modelId="{4019F058-110B-4297-A8B1-CDF6DA259DEB}" type="pres">
      <dgm:prSet presAssocID="{CC8EB8DC-EE8B-4B8A-AF86-6D2793EFF824}" presName="conn2-1" presStyleLbl="parChTrans1D2" presStyleIdx="3" presStyleCnt="4"/>
      <dgm:spPr/>
    </dgm:pt>
    <dgm:pt modelId="{0124EF84-0290-4F80-BA1A-AFE71A50C0D8}" type="pres">
      <dgm:prSet presAssocID="{CC8EB8DC-EE8B-4B8A-AF86-6D2793EFF824}" presName="connTx" presStyleLbl="parChTrans1D2" presStyleIdx="3" presStyleCnt="4"/>
      <dgm:spPr/>
    </dgm:pt>
    <dgm:pt modelId="{84FFEE1D-7689-431F-BFCE-0B669A79136E}" type="pres">
      <dgm:prSet presAssocID="{42711123-6B1D-4DF1-8B32-DB82E8275679}" presName="root2" presStyleCnt="0"/>
      <dgm:spPr/>
    </dgm:pt>
    <dgm:pt modelId="{7411360B-E433-47EB-B48D-774DE1044767}" type="pres">
      <dgm:prSet presAssocID="{42711123-6B1D-4DF1-8B32-DB82E8275679}" presName="LevelTwoTextNode" presStyleLbl="node2" presStyleIdx="3" presStyleCnt="4" custLinFactY="-83285" custLinFactNeighborX="-70953" custLinFactNeighborY="-100000">
        <dgm:presLayoutVars>
          <dgm:chPref val="3"/>
        </dgm:presLayoutVars>
      </dgm:prSet>
      <dgm:spPr/>
    </dgm:pt>
    <dgm:pt modelId="{B4466B54-F6FB-45F1-A331-FBB696B19F1A}" type="pres">
      <dgm:prSet presAssocID="{42711123-6B1D-4DF1-8B32-DB82E8275679}" presName="level3hierChild" presStyleCnt="0"/>
      <dgm:spPr/>
    </dgm:pt>
    <dgm:pt modelId="{42BD44CF-F319-4DCE-B1C0-8EF7E889608F}" type="pres">
      <dgm:prSet presAssocID="{361BC7DA-FC76-4835-AAA6-5EF7CBF59746}" presName="conn2-1" presStyleLbl="parChTrans1D3" presStyleIdx="8" presStyleCnt="9"/>
      <dgm:spPr/>
    </dgm:pt>
    <dgm:pt modelId="{913C24E9-8EFC-4C10-AC93-87657B57EF62}" type="pres">
      <dgm:prSet presAssocID="{361BC7DA-FC76-4835-AAA6-5EF7CBF59746}" presName="connTx" presStyleLbl="parChTrans1D3" presStyleIdx="8" presStyleCnt="9"/>
      <dgm:spPr/>
    </dgm:pt>
    <dgm:pt modelId="{8887C747-FC17-4246-97DF-F5DDC16503A9}" type="pres">
      <dgm:prSet presAssocID="{18F0CBCE-619B-498B-89EF-B30D92AEE4EF}" presName="root2" presStyleCnt="0"/>
      <dgm:spPr/>
    </dgm:pt>
    <dgm:pt modelId="{76CC3A18-844D-4C5C-9E78-EB78EAD38F81}" type="pres">
      <dgm:prSet presAssocID="{18F0CBCE-619B-498B-89EF-B30D92AEE4EF}" presName="LevelTwoTextNode" presStyleLbl="node3" presStyleIdx="8" presStyleCnt="9" custScaleX="110249" custScaleY="137161" custLinFactNeighborX="-7706" custLinFactNeighborY="-28186">
        <dgm:presLayoutVars>
          <dgm:chPref val="3"/>
        </dgm:presLayoutVars>
      </dgm:prSet>
      <dgm:spPr/>
    </dgm:pt>
    <dgm:pt modelId="{ED84CDC5-4E7D-4292-8C61-1999A6153514}" type="pres">
      <dgm:prSet presAssocID="{18F0CBCE-619B-498B-89EF-B30D92AEE4EF}" presName="level3hierChild" presStyleCnt="0"/>
      <dgm:spPr/>
    </dgm:pt>
    <dgm:pt modelId="{A11CBFE2-A5E4-4C59-8473-DA891E655C8F}" type="pres">
      <dgm:prSet presAssocID="{04B212CD-F410-4E94-B9C1-54C065058F3D}" presName="conn2-1" presStyleLbl="parChTrans1D4" presStyleIdx="4" presStyleCnt="5"/>
      <dgm:spPr/>
    </dgm:pt>
    <dgm:pt modelId="{657A8F7F-46F7-496C-92FE-6791E45AEC97}" type="pres">
      <dgm:prSet presAssocID="{04B212CD-F410-4E94-B9C1-54C065058F3D}" presName="connTx" presStyleLbl="parChTrans1D4" presStyleIdx="4" presStyleCnt="5"/>
      <dgm:spPr/>
    </dgm:pt>
    <dgm:pt modelId="{B2CFA375-2DC3-416B-93C9-4DB5D94C4B04}" type="pres">
      <dgm:prSet presAssocID="{F15D24A0-3498-4D67-BE1F-01C7776CF127}" presName="root2" presStyleCnt="0"/>
      <dgm:spPr/>
    </dgm:pt>
    <dgm:pt modelId="{F15F4B9E-AC57-43B8-A23B-E1339AC51C8B}" type="pres">
      <dgm:prSet presAssocID="{F15D24A0-3498-4D67-BE1F-01C7776CF127}" presName="LevelTwoTextNode" presStyleLbl="node4" presStyleIdx="4" presStyleCnt="5" custLinFactNeighborX="10355" custLinFactNeighborY="-35601">
        <dgm:presLayoutVars>
          <dgm:chPref val="3"/>
        </dgm:presLayoutVars>
      </dgm:prSet>
      <dgm:spPr/>
    </dgm:pt>
    <dgm:pt modelId="{A8F1861B-2F39-4370-8D20-A05F4FA3ED32}" type="pres">
      <dgm:prSet presAssocID="{F15D24A0-3498-4D67-BE1F-01C7776CF127}" presName="level3hierChild" presStyleCnt="0"/>
      <dgm:spPr/>
    </dgm:pt>
    <dgm:pt modelId="{A1573C38-2EF0-458F-84D3-A130CF83CA55}" type="pres">
      <dgm:prSet presAssocID="{FEB1DB51-8EEB-47A5-BA89-491BAB5CD67E}" presName="root1" presStyleCnt="0"/>
      <dgm:spPr/>
    </dgm:pt>
    <dgm:pt modelId="{6D91E0EF-2F03-45D5-85C7-4BFC98251135}" type="pres">
      <dgm:prSet presAssocID="{FEB1DB51-8EEB-47A5-BA89-491BAB5CD67E}" presName="LevelOneTextNode" presStyleLbl="node0" presStyleIdx="1" presStyleCnt="3" custScaleY="127075" custLinFactX="135222" custLinFactY="-189715" custLinFactNeighborX="200000" custLinFactNeighborY="-200000">
        <dgm:presLayoutVars>
          <dgm:chPref val="3"/>
        </dgm:presLayoutVars>
      </dgm:prSet>
      <dgm:spPr>
        <a:prstGeom prst="roundRect">
          <a:avLst>
            <a:gd name="adj" fmla="val 10000"/>
          </a:avLst>
        </a:prstGeom>
      </dgm:spPr>
    </dgm:pt>
    <dgm:pt modelId="{13F8C911-7DA9-4DEE-B1C2-9981F58CA66E}" type="pres">
      <dgm:prSet presAssocID="{FEB1DB51-8EEB-47A5-BA89-491BAB5CD67E}" presName="level2hierChild" presStyleCnt="0"/>
      <dgm:spPr/>
    </dgm:pt>
    <dgm:pt modelId="{D8527327-D42E-4B1C-87F8-7A7DE1BA43F7}" type="pres">
      <dgm:prSet presAssocID="{B46CE7B5-D747-47F6-AA44-2932F66C3E2A}" presName="root1" presStyleCnt="0"/>
      <dgm:spPr/>
    </dgm:pt>
    <dgm:pt modelId="{8BE902D8-11CA-43B4-A109-413655D9E422}" type="pres">
      <dgm:prSet presAssocID="{B46CE7B5-D747-47F6-AA44-2932F66C3E2A}" presName="LevelOneTextNode" presStyleLbl="node0" presStyleIdx="2" presStyleCnt="3" custLinFactX="201432" custLinFactY="-100000" custLinFactNeighborX="300000" custLinFactNeighborY="-151548">
        <dgm:presLayoutVars>
          <dgm:chPref val="3"/>
        </dgm:presLayoutVars>
      </dgm:prSet>
      <dgm:spPr>
        <a:prstGeom prst="roundRect">
          <a:avLst>
            <a:gd name="adj" fmla="val 10000"/>
          </a:avLst>
        </a:prstGeom>
      </dgm:spPr>
    </dgm:pt>
    <dgm:pt modelId="{13A9618D-937E-4CF7-9DFE-2DE9AA10898C}" type="pres">
      <dgm:prSet presAssocID="{B46CE7B5-D747-47F6-AA44-2932F66C3E2A}" presName="level2hierChild" presStyleCnt="0"/>
      <dgm:spPr/>
    </dgm:pt>
  </dgm:ptLst>
  <dgm:cxnLst>
    <dgm:cxn modelId="{A9ABE502-503A-4EAB-81DC-1B20489DE007}" type="presOf" srcId="{9A06153C-3291-4958-8F90-8AB6E397EB37}" destId="{779CC7AD-0EBC-4DAD-AFB0-507033C8568E}" srcOrd="1" destOrd="0" presId="urn:microsoft.com/office/officeart/2005/8/layout/hierarchy2"/>
    <dgm:cxn modelId="{C9206417-777E-40AB-8479-D1B31235A847}" type="presOf" srcId="{CC8EB8DC-EE8B-4B8A-AF86-6D2793EFF824}" destId="{0124EF84-0290-4F80-BA1A-AFE71A50C0D8}" srcOrd="1" destOrd="0" presId="urn:microsoft.com/office/officeart/2005/8/layout/hierarchy2"/>
    <dgm:cxn modelId="{8A431118-FB55-4FEF-9FA2-97F0EBF1E8CF}" type="presOf" srcId="{6E598E4A-4EC9-45BB-B41A-37C34E470835}" destId="{154551F0-9004-4C3F-8C56-FEB7015215AC}" srcOrd="1" destOrd="0" presId="urn:microsoft.com/office/officeart/2005/8/layout/hierarchy2"/>
    <dgm:cxn modelId="{4201F41B-C22B-4793-8F4D-BE6385ED6516}" type="presOf" srcId="{C69A472F-0FBE-4B77-8E9E-DC4ECAB0ED55}" destId="{379E9A86-7F88-4616-B831-D53D57BD498F}" srcOrd="1" destOrd="0" presId="urn:microsoft.com/office/officeart/2005/8/layout/hierarchy2"/>
    <dgm:cxn modelId="{DF3CEC1C-6691-454C-87B7-06FB08A7501E}" type="presOf" srcId="{EA50A363-6614-412E-B115-D18881086790}" destId="{4B47E817-4D31-4A7D-A5BB-E5951C44CD2F}" srcOrd="1" destOrd="0" presId="urn:microsoft.com/office/officeart/2005/8/layout/hierarchy2"/>
    <dgm:cxn modelId="{68BCB624-62C2-4389-BB70-F1A65AA2978A}" type="presOf" srcId="{1F62A9D5-C44A-4B10-923D-050ECDFE75DF}" destId="{1957E323-A331-4305-9D6A-00167F1B387B}" srcOrd="0" destOrd="0" presId="urn:microsoft.com/office/officeart/2005/8/layout/hierarchy2"/>
    <dgm:cxn modelId="{1BF7F02C-D0C2-40C9-BF4D-D365D84C11A1}" srcId="{0B00874A-FC95-4F0A-A535-F50EC06690AC}" destId="{B45D565C-2508-4B6A-88B1-04C39DD4264B}" srcOrd="1" destOrd="0" parTransId="{9A06153C-3291-4958-8F90-8AB6E397EB37}" sibTransId="{05A41C9A-AD43-4B2D-9950-ED60F90B4FFF}"/>
    <dgm:cxn modelId="{FFBC122D-4567-497E-80C7-17594A8CED0A}" type="presOf" srcId="{0B00874A-FC95-4F0A-A535-F50EC06690AC}" destId="{3C9470B6-7F08-4515-907C-9E6D5D0D78A3}" srcOrd="0" destOrd="0" presId="urn:microsoft.com/office/officeart/2005/8/layout/hierarchy2"/>
    <dgm:cxn modelId="{6F9E792D-57D3-4477-ACD5-216B83CF9101}" type="presOf" srcId="{B46CE7B5-D747-47F6-AA44-2932F66C3E2A}" destId="{8BE902D8-11CA-43B4-A109-413655D9E422}" srcOrd="0" destOrd="0" presId="urn:microsoft.com/office/officeart/2005/8/layout/hierarchy2"/>
    <dgm:cxn modelId="{2AE5E62D-3D6B-465F-8B01-DFF2C65D9342}" type="presOf" srcId="{1E20ED6F-C8D3-410A-B802-19B9DA0A1AB7}" destId="{11AE584D-E155-45E7-8B80-0ACE5421F953}" srcOrd="0" destOrd="0" presId="urn:microsoft.com/office/officeart/2005/8/layout/hierarchy2"/>
    <dgm:cxn modelId="{57821E2E-DD03-478B-B1D1-FB37C263517B}" type="presOf" srcId="{B188C458-6AA4-4B6F-ADE0-39754F84C4B6}" destId="{BE203E88-F551-4A11-9E73-999F90ABE8C2}" srcOrd="0" destOrd="0" presId="urn:microsoft.com/office/officeart/2005/8/layout/hierarchy2"/>
    <dgm:cxn modelId="{DC56A42E-3DC3-4BDB-B37B-B3838FB4AF6C}" type="presOf" srcId="{1F4CF42E-B13B-4568-BAB5-9F8BF2BA24C9}" destId="{3704887C-56D4-4A1C-9256-5C2C0F5DF3D1}" srcOrd="0" destOrd="0" presId="urn:microsoft.com/office/officeart/2005/8/layout/hierarchy2"/>
    <dgm:cxn modelId="{E8FB3034-FF3E-4B5A-86E1-EA8660AF946C}" type="presOf" srcId="{6FB7F054-E7AE-49BC-BA20-73D4926CD1E5}" destId="{2C214211-0745-4F05-9CCF-87E1010F7F49}" srcOrd="1" destOrd="0" presId="urn:microsoft.com/office/officeart/2005/8/layout/hierarchy2"/>
    <dgm:cxn modelId="{DFF2613B-0389-4225-8878-54278DD7453C}" srcId="{B45D565C-2508-4B6A-88B1-04C39DD4264B}" destId="{7BD09374-66FA-428E-AC7F-D8BB7B91A6FD}" srcOrd="0" destOrd="0" parTransId="{6E598E4A-4EC9-45BB-B41A-37C34E470835}" sibTransId="{080B2291-FB4C-4128-9133-9E7081A1F047}"/>
    <dgm:cxn modelId="{957CBB3D-1A64-40C4-9074-2CBEBCEBC905}" type="presOf" srcId="{FC0F1372-874E-45D9-A090-966ACFFC944E}" destId="{951B18BD-4443-41E3-8B52-7BB214D31459}" srcOrd="0" destOrd="0" presId="urn:microsoft.com/office/officeart/2005/8/layout/hierarchy2"/>
    <dgm:cxn modelId="{7A783B5B-9903-482A-96A9-F06EB8432637}" type="presOf" srcId="{8A178B16-C009-46E4-B97C-0E53B54560E1}" destId="{080D9142-00F1-4076-B413-1A9FC6E90A50}" srcOrd="0" destOrd="0" presId="urn:microsoft.com/office/officeart/2005/8/layout/hierarchy2"/>
    <dgm:cxn modelId="{D2DE9961-B02C-4E9B-AD97-F43B78078272}" type="presOf" srcId="{FEB1DB51-8EEB-47A5-BA89-491BAB5CD67E}" destId="{6D91E0EF-2F03-45D5-85C7-4BFC98251135}" srcOrd="0" destOrd="0" presId="urn:microsoft.com/office/officeart/2005/8/layout/hierarchy2"/>
    <dgm:cxn modelId="{E0E9D742-557C-448E-A1C7-5E1744188BDE}" srcId="{9085111D-BC4E-42DC-91FC-20CE9B7103F2}" destId="{2D044A2C-6851-4BD7-85A0-6D4FD19DA1F4}" srcOrd="0" destOrd="0" parTransId="{C283EBC3-122F-4607-8FF7-56F33BA6E5C1}" sibTransId="{D187B23F-2A73-4915-B73E-9C6B4231CDA6}"/>
    <dgm:cxn modelId="{93FCDE62-1CAF-4BC3-B421-F7328F37DAF7}" type="presOf" srcId="{0E0737C6-285B-4387-922B-B4787EF076E6}" destId="{6EA048FD-1DCB-4720-AF30-B873515B36EA}" srcOrd="1" destOrd="0" presId="urn:microsoft.com/office/officeart/2005/8/layout/hierarchy2"/>
    <dgm:cxn modelId="{33610945-DA43-4138-BC26-32597B3C09D0}" type="presOf" srcId="{3F0D4A18-72D9-4EA9-A521-CD71B9BD297A}" destId="{817CE3DC-0D8F-4C6E-93A4-2578B26EEFC3}" srcOrd="0" destOrd="0" presId="urn:microsoft.com/office/officeart/2005/8/layout/hierarchy2"/>
    <dgm:cxn modelId="{A7AA6747-5575-448E-8A4A-FE81FA3025F4}" srcId="{B188C458-6AA4-4B6F-ADE0-39754F84C4B6}" destId="{00AC1EAE-6020-4618-9A34-EF075C6C2856}" srcOrd="0" destOrd="0" parTransId="{ED1E935E-A1ED-42C5-AEA2-0D5BFFEA834C}" sibTransId="{A2D725BF-D82B-44F1-A26C-E44A73F79EED}"/>
    <dgm:cxn modelId="{F84B6D4A-2D58-45EF-9936-30E01CAB989C}" type="presOf" srcId="{6FB7F054-E7AE-49BC-BA20-73D4926CD1E5}" destId="{5D67576F-1692-47C3-8BC3-55D01BCC7936}" srcOrd="0" destOrd="0" presId="urn:microsoft.com/office/officeart/2005/8/layout/hierarchy2"/>
    <dgm:cxn modelId="{8A9A734C-C156-4E7C-B787-32716F1675E4}" type="presOf" srcId="{9A06153C-3291-4958-8F90-8AB6E397EB37}" destId="{E1A97564-7EDA-4054-AC5D-610FEC85E405}" srcOrd="0" destOrd="0" presId="urn:microsoft.com/office/officeart/2005/8/layout/hierarchy2"/>
    <dgm:cxn modelId="{BF26684D-94D2-4608-BBF1-9550E4F25746}" type="presOf" srcId="{18F0CBCE-619B-498B-89EF-B30D92AEE4EF}" destId="{76CC3A18-844D-4C5C-9E78-EB78EAD38F81}" srcOrd="0" destOrd="0" presId="urn:microsoft.com/office/officeart/2005/8/layout/hierarchy2"/>
    <dgm:cxn modelId="{107F906D-8CDD-43A1-B1F8-3F13AB0FFD55}" type="presOf" srcId="{1334FC5E-1C09-4719-AF0D-BEB553935CE7}" destId="{21115B52-6230-4706-94AD-6198D7AC9DD3}" srcOrd="0" destOrd="0" presId="urn:microsoft.com/office/officeart/2005/8/layout/hierarchy2"/>
    <dgm:cxn modelId="{EEDE704E-A708-4EC9-8072-AE6AD091C784}" type="presOf" srcId="{ED1E935E-A1ED-42C5-AEA2-0D5BFFEA834C}" destId="{97658246-E272-4899-85FB-E68C307C60A1}" srcOrd="0" destOrd="0" presId="urn:microsoft.com/office/officeart/2005/8/layout/hierarchy2"/>
    <dgm:cxn modelId="{57DF854F-3261-497F-A263-53D06379DB8F}" srcId="{10527937-BD93-4038-86EC-8D8DE00C3CC5}" destId="{0B00874A-FC95-4F0A-A535-F50EC06690AC}" srcOrd="0" destOrd="0" parTransId="{B9D4B33C-F7A5-4AA0-9235-B30EB8020C66}" sibTransId="{24D2FEDA-B387-4F08-AC89-64C0A0F9FB70}"/>
    <dgm:cxn modelId="{8C581071-5E2A-43EA-8697-338405C86A78}" srcId="{0B00874A-FC95-4F0A-A535-F50EC06690AC}" destId="{CCD1E66C-E095-4232-800A-CA35D42A5985}" srcOrd="0" destOrd="0" parTransId="{B26FC3F1-C53D-4787-8C5E-0A230622184D}" sibTransId="{32678E40-8885-4E24-8303-D1B85D3FEC1F}"/>
    <dgm:cxn modelId="{5C518B74-0DBB-4AE9-B8C2-351C3FAE0AA2}" type="presOf" srcId="{04B212CD-F410-4E94-B9C1-54C065058F3D}" destId="{A11CBFE2-A5E4-4C59-8473-DA891E655C8F}" srcOrd="0" destOrd="0" presId="urn:microsoft.com/office/officeart/2005/8/layout/hierarchy2"/>
    <dgm:cxn modelId="{5D55CE55-C6F2-47A7-B28B-E2DB123C2254}" srcId="{10527937-BD93-4038-86EC-8D8DE00C3CC5}" destId="{42711123-6B1D-4DF1-8B32-DB82E8275679}" srcOrd="3" destOrd="0" parTransId="{CC8EB8DC-EE8B-4B8A-AF86-6D2793EFF824}" sibTransId="{A297A2D5-069C-4254-B693-058984DDFFCA}"/>
    <dgm:cxn modelId="{2C96DC56-14DE-4AF0-8C85-358A2823480B}" srcId="{18F0CBCE-619B-498B-89EF-B30D92AEE4EF}" destId="{F15D24A0-3498-4D67-BE1F-01C7776CF127}" srcOrd="0" destOrd="0" parTransId="{04B212CD-F410-4E94-B9C1-54C065058F3D}" sibTransId="{9D522C04-1CF1-4F80-9C0E-DBEA0141C714}"/>
    <dgm:cxn modelId="{ADA4A777-07A2-4365-91C1-C3ECA32F1BB1}" type="presOf" srcId="{ED1E935E-A1ED-42C5-AEA2-0D5BFFEA834C}" destId="{981A4FCD-81C4-4294-A1F9-A2EF2C49F02E}" srcOrd="1" destOrd="0" presId="urn:microsoft.com/office/officeart/2005/8/layout/hierarchy2"/>
    <dgm:cxn modelId="{2117BF57-0280-4E5D-8BDE-C34D45E0E5AB}" type="presOf" srcId="{1334FC5E-1C09-4719-AF0D-BEB553935CE7}" destId="{8884CDBC-FA49-42E3-8FC7-68EA03BA19B5}" srcOrd="1" destOrd="0" presId="urn:microsoft.com/office/officeart/2005/8/layout/hierarchy2"/>
    <dgm:cxn modelId="{8F37E077-47AF-4D0A-9405-007A00EA23E1}" type="presOf" srcId="{D4896018-AC73-43E6-9E0C-11D84DCC5927}" destId="{4CC6D5C2-B274-4954-BEA4-D1ACF230ADA8}" srcOrd="0" destOrd="0" presId="urn:microsoft.com/office/officeart/2005/8/layout/hierarchy2"/>
    <dgm:cxn modelId="{8B9ABE5A-7F57-4102-8617-A98041FECA1F}" type="presOf" srcId="{10527937-BD93-4038-86EC-8D8DE00C3CC5}" destId="{44D1D97C-D1AB-4245-9BD3-15A82DBE47BA}" srcOrd="0" destOrd="0" presId="urn:microsoft.com/office/officeart/2005/8/layout/hierarchy2"/>
    <dgm:cxn modelId="{6B95D27A-7464-4E8F-B919-7F3C47291311}" type="presOf" srcId="{B26FC3F1-C53D-4787-8C5E-0A230622184D}" destId="{C2887C05-8324-4C4D-B135-04126E342C5A}" srcOrd="0" destOrd="0" presId="urn:microsoft.com/office/officeart/2005/8/layout/hierarchy2"/>
    <dgm:cxn modelId="{9C6C9B7B-9BB8-4C21-A340-5207ACF87D8E}" type="presOf" srcId="{00AC1EAE-6020-4618-9A34-EF075C6C2856}" destId="{56D148A8-59A7-4975-9F45-6AD54BC0E5AE}" srcOrd="0" destOrd="0" presId="urn:microsoft.com/office/officeart/2005/8/layout/hierarchy2"/>
    <dgm:cxn modelId="{001B787C-DE3A-42D4-B81F-972661A35698}" type="presOf" srcId="{1CDAC313-8CA2-41B4-800F-9134BF27690D}" destId="{29843FE8-7599-41F1-8FBB-A5643E047EDE}" srcOrd="0" destOrd="0" presId="urn:microsoft.com/office/officeart/2005/8/layout/hierarchy2"/>
    <dgm:cxn modelId="{27AE0983-8FAF-4634-9E82-2C5D0B3EC6BD}" type="presOf" srcId="{9CD808D1-26BF-47F5-A098-58174D6B4C20}" destId="{ECF77DCC-0619-4242-9D69-6CDDB5FC785D}" srcOrd="1" destOrd="0" presId="urn:microsoft.com/office/officeart/2005/8/layout/hierarchy2"/>
    <dgm:cxn modelId="{CA207D85-B683-46A7-AD52-B21C89DCAA25}" srcId="{9085111D-BC4E-42DC-91FC-20CE9B7103F2}" destId="{FC0F1372-874E-45D9-A090-966ACFFC944E}" srcOrd="1" destOrd="0" parTransId="{1334FC5E-1C09-4719-AF0D-BEB553935CE7}" sibTransId="{4A323795-809F-4E46-930D-EC7A46CA82C5}"/>
    <dgm:cxn modelId="{D1BB9A85-A668-4E9E-9D2F-78014526C6A0}" type="presOf" srcId="{C283EBC3-122F-4607-8FF7-56F33BA6E5C1}" destId="{03589BB9-323F-4BB2-AFC6-B02ABF4BBB0A}" srcOrd="0" destOrd="0" presId="urn:microsoft.com/office/officeart/2005/8/layout/hierarchy2"/>
    <dgm:cxn modelId="{D2DFE18B-E90B-4438-9E41-C582CDB12F81}" type="presOf" srcId="{F15D24A0-3498-4D67-BE1F-01C7776CF127}" destId="{F15F4B9E-AC57-43B8-A23B-E1339AC51C8B}" srcOrd="0" destOrd="0" presId="urn:microsoft.com/office/officeart/2005/8/layout/hierarchy2"/>
    <dgm:cxn modelId="{5937298F-054D-4B23-B4D0-AF7265F08928}" type="presOf" srcId="{B26FC3F1-C53D-4787-8C5E-0A230622184D}" destId="{6C8B41A4-5EA7-420C-8636-FECAA8C8824D}" srcOrd="1" destOrd="0" presId="urn:microsoft.com/office/officeart/2005/8/layout/hierarchy2"/>
    <dgm:cxn modelId="{9DF20690-DC78-4E6D-A795-804A68B92BB0}" srcId="{4F9098F9-15EE-47C1-BE17-6635ECB8B5C2}" destId="{FEB1DB51-8EEB-47A5-BA89-491BAB5CD67E}" srcOrd="1" destOrd="0" parTransId="{7CD207C0-AC21-4A07-B0D6-C9F3BF72C213}" sibTransId="{095DB7BC-EE8E-4246-97F0-88C52D13F810}"/>
    <dgm:cxn modelId="{4E3AAE94-7359-4415-B900-2010C0255B2B}" type="presOf" srcId="{9CD808D1-26BF-47F5-A098-58174D6B4C20}" destId="{E2E3D73A-CB5B-4B2E-B8C1-8396A5060184}" srcOrd="0" destOrd="0" presId="urn:microsoft.com/office/officeart/2005/8/layout/hierarchy2"/>
    <dgm:cxn modelId="{BD1B619C-F2D3-4EAB-9A8D-E1334C2CD448}" type="presOf" srcId="{B9D4B33C-F7A5-4AA0-9235-B30EB8020C66}" destId="{BD4DA385-4E3A-42AF-8C15-65D8014CD3AA}" srcOrd="1" destOrd="0" presId="urn:microsoft.com/office/officeart/2005/8/layout/hierarchy2"/>
    <dgm:cxn modelId="{017AE3A6-622D-4FAE-B67C-2C1A447E7ABC}" type="presOf" srcId="{1E20ED6F-C8D3-410A-B802-19B9DA0A1AB7}" destId="{87AA7B9E-3C45-4772-B966-6909E7FA0607}" srcOrd="1" destOrd="0" presId="urn:microsoft.com/office/officeart/2005/8/layout/hierarchy2"/>
    <dgm:cxn modelId="{8D34B6A9-2238-452C-992E-F99DDEF3679E}" type="presOf" srcId="{C69A472F-0FBE-4B77-8E9E-DC4ECAB0ED55}" destId="{FF32B9B5-C31D-451C-A7F3-97E78D0CBAE1}" srcOrd="0" destOrd="0" presId="urn:microsoft.com/office/officeart/2005/8/layout/hierarchy2"/>
    <dgm:cxn modelId="{F8CFA6AD-7DAE-4F31-8733-22B919052E22}" type="presOf" srcId="{361BC7DA-FC76-4835-AAA6-5EF7CBF59746}" destId="{913C24E9-8EFC-4C10-AC93-87657B57EF62}" srcOrd="1" destOrd="0" presId="urn:microsoft.com/office/officeart/2005/8/layout/hierarchy2"/>
    <dgm:cxn modelId="{6174EAAD-F8C2-45CE-992C-CD6F2FAF47AD}" type="presOf" srcId="{9085111D-BC4E-42DC-91FC-20CE9B7103F2}" destId="{02F9BD36-393E-47C3-8626-41E9C77E154F}" srcOrd="0" destOrd="0" presId="urn:microsoft.com/office/officeart/2005/8/layout/hierarchy2"/>
    <dgm:cxn modelId="{B6090CB0-CCDB-4DF8-A298-DD24BAEAA77F}" srcId="{42711123-6B1D-4DF1-8B32-DB82E8275679}" destId="{18F0CBCE-619B-498B-89EF-B30D92AEE4EF}" srcOrd="0" destOrd="0" parTransId="{361BC7DA-FC76-4835-AAA6-5EF7CBF59746}" sibTransId="{69D56480-0829-4EFB-8BC1-A8984B3328EA}"/>
    <dgm:cxn modelId="{01FD41B2-6991-40D3-B22B-74E73D3E6CCD}" srcId="{1F4CF42E-B13B-4568-BAB5-9F8BF2BA24C9}" destId="{1CDAC313-8CA2-41B4-800F-9134BF27690D}" srcOrd="1" destOrd="0" parTransId="{6FB7F054-E7AE-49BC-BA20-73D4926CD1E5}" sibTransId="{E903B40C-0688-4560-8AF1-CB2E1B6946E0}"/>
    <dgm:cxn modelId="{629CACBC-EABD-41CC-9B6E-930C881E7CA1}" type="presOf" srcId="{04B212CD-F410-4E94-B9C1-54C065058F3D}" destId="{657A8F7F-46F7-496C-92FE-6791E45AEC97}" srcOrd="1" destOrd="0" presId="urn:microsoft.com/office/officeart/2005/8/layout/hierarchy2"/>
    <dgm:cxn modelId="{FF0421C0-D7D3-4ABD-B812-D9DB36E994D4}" srcId="{9085111D-BC4E-42DC-91FC-20CE9B7103F2}" destId="{8A178B16-C009-46E4-B97C-0E53B54560E1}" srcOrd="2" destOrd="0" parTransId="{9CD808D1-26BF-47F5-A098-58174D6B4C20}" sibTransId="{DD27C52E-EB47-458D-A647-F0F344A5180E}"/>
    <dgm:cxn modelId="{93AB3BC0-0DAB-4C4A-A8A9-502904C43045}" srcId="{CCD1E66C-E095-4232-800A-CA35D42A5985}" destId="{1F62A9D5-C44A-4B10-923D-050ECDFE75DF}" srcOrd="0" destOrd="0" parTransId="{A1EFC0AE-4493-4459-B670-15715D29AA75}" sibTransId="{047482FD-2CCF-4CF2-AB64-515C21FC05B6}"/>
    <dgm:cxn modelId="{D0EBBAC0-7A72-4D26-A69D-A4BA602C34F2}" type="presOf" srcId="{361BC7DA-FC76-4835-AAA6-5EF7CBF59746}" destId="{42BD44CF-F319-4DCE-B1C0-8EF7E889608F}" srcOrd="0" destOrd="0" presId="urn:microsoft.com/office/officeart/2005/8/layout/hierarchy2"/>
    <dgm:cxn modelId="{374C04C4-427A-495B-9786-282CC8EF45A5}" type="presOf" srcId="{0E0737C6-285B-4387-922B-B4787EF076E6}" destId="{0483228A-441C-4A1D-809D-F325002EFDEE}" srcOrd="0" destOrd="0" presId="urn:microsoft.com/office/officeart/2005/8/layout/hierarchy2"/>
    <dgm:cxn modelId="{B724E6C7-42E3-4943-A7F0-57C648172A94}" type="presOf" srcId="{3F0D4A18-72D9-4EA9-A521-CD71B9BD297A}" destId="{65C265F8-E590-4250-A05D-14B79C3CD3DE}" srcOrd="1" destOrd="0" presId="urn:microsoft.com/office/officeart/2005/8/layout/hierarchy2"/>
    <dgm:cxn modelId="{449A5DD0-49DD-4942-81D8-5FB3AF0C96C2}" srcId="{10527937-BD93-4038-86EC-8D8DE00C3CC5}" destId="{1F4CF42E-B13B-4568-BAB5-9F8BF2BA24C9}" srcOrd="1" destOrd="0" parTransId="{C69A472F-0FBE-4B77-8E9E-DC4ECAB0ED55}" sibTransId="{722F5449-06FB-474E-BC29-D637DA0B5CBB}"/>
    <dgm:cxn modelId="{BBC607D3-221A-494D-9655-317B89B83FE5}" srcId="{4F9098F9-15EE-47C1-BE17-6635ECB8B5C2}" destId="{B46CE7B5-D747-47F6-AA44-2932F66C3E2A}" srcOrd="2" destOrd="0" parTransId="{ABE9B04C-18AB-4996-A730-C3DF355598C7}" sibTransId="{6879AD38-9383-410A-BEE6-F9227C9004D5}"/>
    <dgm:cxn modelId="{0FB25CD6-7BDF-40B4-AFF8-AC581785653E}" type="presOf" srcId="{6E598E4A-4EC9-45BB-B41A-37C34E470835}" destId="{17E6C7EB-92AD-41EE-9DA0-432C750F70B0}" srcOrd="0" destOrd="0" presId="urn:microsoft.com/office/officeart/2005/8/layout/hierarchy2"/>
    <dgm:cxn modelId="{FCDB0BD7-CC46-4889-BC7E-68E79F5B73BB}" type="presOf" srcId="{2D044A2C-6851-4BD7-85A0-6D4FD19DA1F4}" destId="{B37776AF-7622-44FD-9F93-31DE421EDA68}" srcOrd="0" destOrd="0" presId="urn:microsoft.com/office/officeart/2005/8/layout/hierarchy2"/>
    <dgm:cxn modelId="{EDF22FD7-BDDF-417A-8148-0D337BD4ED54}" type="presOf" srcId="{EA50A363-6614-412E-B115-D18881086790}" destId="{0C31B1D6-76BC-435F-AE50-54EA32BC3921}" srcOrd="0" destOrd="0" presId="urn:microsoft.com/office/officeart/2005/8/layout/hierarchy2"/>
    <dgm:cxn modelId="{137F40D9-1367-4C26-8287-C08D1CC00F40}" type="presOf" srcId="{C283EBC3-122F-4607-8FF7-56F33BA6E5C1}" destId="{12A226B4-206A-419E-9715-DA09EB5B032D}" srcOrd="1" destOrd="0" presId="urn:microsoft.com/office/officeart/2005/8/layout/hierarchy2"/>
    <dgm:cxn modelId="{62FCCADA-3A72-444D-9344-C6EDAF7D3BAA}" type="presOf" srcId="{B45D565C-2508-4B6A-88B1-04C39DD4264B}" destId="{E73A103B-D693-4EC1-8F0E-42F2851BC03B}" srcOrd="0" destOrd="0" presId="urn:microsoft.com/office/officeart/2005/8/layout/hierarchy2"/>
    <dgm:cxn modelId="{6CA6B6DB-A236-4118-8ED8-8A02501DA7EB}" type="presOf" srcId="{42711123-6B1D-4DF1-8B32-DB82E8275679}" destId="{7411360B-E433-47EB-B48D-774DE1044767}" srcOrd="0" destOrd="0" presId="urn:microsoft.com/office/officeart/2005/8/layout/hierarchy2"/>
    <dgm:cxn modelId="{3D2A65DD-183D-483C-92CE-25B6464A5CF1}" type="presOf" srcId="{A1EFC0AE-4493-4459-B670-15715D29AA75}" destId="{5B77AB2C-79C6-460D-B5DF-EA6E7AAD2815}" srcOrd="1" destOrd="0" presId="urn:microsoft.com/office/officeart/2005/8/layout/hierarchy2"/>
    <dgm:cxn modelId="{6A7E06E0-7A8C-4634-BB4B-74F0D9F15583}" type="presOf" srcId="{B9D4B33C-F7A5-4AA0-9235-B30EB8020C66}" destId="{A6F21161-4212-4BE4-B516-A35F79799896}" srcOrd="0" destOrd="0" presId="urn:microsoft.com/office/officeart/2005/8/layout/hierarchy2"/>
    <dgm:cxn modelId="{CAAFE9E3-AD33-4125-9E31-15B66928F44A}" type="presOf" srcId="{4F9098F9-15EE-47C1-BE17-6635ECB8B5C2}" destId="{FB262558-164D-4EF6-8212-A90E2B5210F2}" srcOrd="0" destOrd="0" presId="urn:microsoft.com/office/officeart/2005/8/layout/hierarchy2"/>
    <dgm:cxn modelId="{4AE377E4-EFB5-45D4-A401-90715D291733}" srcId="{1F4CF42E-B13B-4568-BAB5-9F8BF2BA24C9}" destId="{D4896018-AC73-43E6-9E0C-11D84DCC5927}" srcOrd="2" destOrd="0" parTransId="{3F0D4A18-72D9-4EA9-A521-CD71B9BD297A}" sibTransId="{1E25C161-F1F9-42ED-9B9C-66626DA72090}"/>
    <dgm:cxn modelId="{605D52E5-0C18-4305-BD41-844DF5B12FA0}" type="presOf" srcId="{CC8EB8DC-EE8B-4B8A-AF86-6D2793EFF824}" destId="{4019F058-110B-4297-A8B1-CDF6DA259DEB}" srcOrd="0" destOrd="0" presId="urn:microsoft.com/office/officeart/2005/8/layout/hierarchy2"/>
    <dgm:cxn modelId="{A69C2FE6-5BF0-4D95-B5BB-0289771AD464}" type="presOf" srcId="{CCD1E66C-E095-4232-800A-CA35D42A5985}" destId="{0E03BC9D-F4DB-4E81-AF86-5462B75281F6}" srcOrd="0" destOrd="0" presId="urn:microsoft.com/office/officeart/2005/8/layout/hierarchy2"/>
    <dgm:cxn modelId="{EE161DEE-7D0B-4AB8-B334-FDF5A63536A8}" srcId="{D4896018-AC73-43E6-9E0C-11D84DCC5927}" destId="{81276AB5-3198-4CC2-8055-6CB60D365F50}" srcOrd="0" destOrd="0" parTransId="{1E20ED6F-C8D3-410A-B802-19B9DA0A1AB7}" sibTransId="{66F33CE5-6574-495C-90EC-40053A9A2F1A}"/>
    <dgm:cxn modelId="{F7A428EE-E725-4105-8DF5-8BE087A09B44}" srcId="{1F4CF42E-B13B-4568-BAB5-9F8BF2BA24C9}" destId="{B188C458-6AA4-4B6F-ADE0-39754F84C4B6}" srcOrd="0" destOrd="0" parTransId="{EA50A363-6614-412E-B115-D18881086790}" sibTransId="{9A8827D5-0E32-455C-B512-AD66908D5C7B}"/>
    <dgm:cxn modelId="{F76D0DEF-7EDA-45FB-AE63-8CC8BB5DDF68}" type="presOf" srcId="{7BD09374-66FA-428E-AC7F-D8BB7B91A6FD}" destId="{C2437941-B006-4F8F-A61F-A94909F6C832}" srcOrd="0" destOrd="0" presId="urn:microsoft.com/office/officeart/2005/8/layout/hierarchy2"/>
    <dgm:cxn modelId="{6A9F1DF1-1C59-4CB2-B6E7-F89F9D62DE6F}" srcId="{4F9098F9-15EE-47C1-BE17-6635ECB8B5C2}" destId="{10527937-BD93-4038-86EC-8D8DE00C3CC5}" srcOrd="0" destOrd="0" parTransId="{9B542E00-8EC3-4D44-834D-24AA279F7113}" sibTransId="{8A076776-E26C-42B7-A274-DA25A2F446C2}"/>
    <dgm:cxn modelId="{1D529EF7-7E2F-4214-99FD-DEE04421A0EE}" type="presOf" srcId="{81276AB5-3198-4CC2-8055-6CB60D365F50}" destId="{03F0645A-444E-4976-93F0-EEF65DE2C661}" srcOrd="0" destOrd="0" presId="urn:microsoft.com/office/officeart/2005/8/layout/hierarchy2"/>
    <dgm:cxn modelId="{5B2638FD-FE1A-4044-9419-FF04A5E5BF9D}" type="presOf" srcId="{A1EFC0AE-4493-4459-B670-15715D29AA75}" destId="{B6A1F066-0BE4-4C0A-A250-D2D0CD1BAFDD}" srcOrd="0" destOrd="0" presId="urn:microsoft.com/office/officeart/2005/8/layout/hierarchy2"/>
    <dgm:cxn modelId="{DE4E76FE-6D73-4A47-ADA0-D32A273308C5}" srcId="{10527937-BD93-4038-86EC-8D8DE00C3CC5}" destId="{9085111D-BC4E-42DC-91FC-20CE9B7103F2}" srcOrd="2" destOrd="0" parTransId="{0E0737C6-285B-4387-922B-B4787EF076E6}" sibTransId="{A2B50613-41AC-4493-9E52-EE8483355F7B}"/>
    <dgm:cxn modelId="{C6D9C694-B00F-45C4-ACD2-C654A8D60704}" type="presParOf" srcId="{FB262558-164D-4EF6-8212-A90E2B5210F2}" destId="{430F945E-1690-414B-ABE0-2A82C448D3FB}" srcOrd="0" destOrd="0" presId="urn:microsoft.com/office/officeart/2005/8/layout/hierarchy2"/>
    <dgm:cxn modelId="{953A037F-E665-4CEC-8E3F-9D1D0A80C2BF}" type="presParOf" srcId="{430F945E-1690-414B-ABE0-2A82C448D3FB}" destId="{44D1D97C-D1AB-4245-9BD3-15A82DBE47BA}" srcOrd="0" destOrd="0" presId="urn:microsoft.com/office/officeart/2005/8/layout/hierarchy2"/>
    <dgm:cxn modelId="{C6641B15-4190-4D78-8B97-995D9A375E41}" type="presParOf" srcId="{430F945E-1690-414B-ABE0-2A82C448D3FB}" destId="{AD46EAE9-D25A-47EA-9EBB-6BB1D03B18D5}" srcOrd="1" destOrd="0" presId="urn:microsoft.com/office/officeart/2005/8/layout/hierarchy2"/>
    <dgm:cxn modelId="{1ED10332-81BE-4D43-BF61-79FAA3E6FA66}" type="presParOf" srcId="{AD46EAE9-D25A-47EA-9EBB-6BB1D03B18D5}" destId="{A6F21161-4212-4BE4-B516-A35F79799896}" srcOrd="0" destOrd="0" presId="urn:microsoft.com/office/officeart/2005/8/layout/hierarchy2"/>
    <dgm:cxn modelId="{8431DEEF-27B2-4E75-9798-C04D1035297D}" type="presParOf" srcId="{A6F21161-4212-4BE4-B516-A35F79799896}" destId="{BD4DA385-4E3A-42AF-8C15-65D8014CD3AA}" srcOrd="0" destOrd="0" presId="urn:microsoft.com/office/officeart/2005/8/layout/hierarchy2"/>
    <dgm:cxn modelId="{A6BF1136-1E1B-426A-B0AB-B0E27055949A}" type="presParOf" srcId="{AD46EAE9-D25A-47EA-9EBB-6BB1D03B18D5}" destId="{B285666D-C95B-4DAF-A34A-5970DAA88004}" srcOrd="1" destOrd="0" presId="urn:microsoft.com/office/officeart/2005/8/layout/hierarchy2"/>
    <dgm:cxn modelId="{7D29EE77-73A0-47B8-82BF-D651A2BAAB21}" type="presParOf" srcId="{B285666D-C95B-4DAF-A34A-5970DAA88004}" destId="{3C9470B6-7F08-4515-907C-9E6D5D0D78A3}" srcOrd="0" destOrd="0" presId="urn:microsoft.com/office/officeart/2005/8/layout/hierarchy2"/>
    <dgm:cxn modelId="{45EF8378-9A3E-4C47-BFC9-628DF659551E}" type="presParOf" srcId="{B285666D-C95B-4DAF-A34A-5970DAA88004}" destId="{E30471D7-10DC-4331-B559-C117CAA344F8}" srcOrd="1" destOrd="0" presId="urn:microsoft.com/office/officeart/2005/8/layout/hierarchy2"/>
    <dgm:cxn modelId="{37C0D81D-9583-4A03-AE5F-7FA1D2435B96}" type="presParOf" srcId="{E30471D7-10DC-4331-B559-C117CAA344F8}" destId="{C2887C05-8324-4C4D-B135-04126E342C5A}" srcOrd="0" destOrd="0" presId="urn:microsoft.com/office/officeart/2005/8/layout/hierarchy2"/>
    <dgm:cxn modelId="{148F031C-9B1D-48EC-A444-D1BFDAC0EF6F}" type="presParOf" srcId="{C2887C05-8324-4C4D-B135-04126E342C5A}" destId="{6C8B41A4-5EA7-420C-8636-FECAA8C8824D}" srcOrd="0" destOrd="0" presId="urn:microsoft.com/office/officeart/2005/8/layout/hierarchy2"/>
    <dgm:cxn modelId="{E28424E4-A5D0-4711-9CE3-53527C6A795F}" type="presParOf" srcId="{E30471D7-10DC-4331-B559-C117CAA344F8}" destId="{F5DCB7FD-0C7D-44DA-A7B0-6D50DDF07065}" srcOrd="1" destOrd="0" presId="urn:microsoft.com/office/officeart/2005/8/layout/hierarchy2"/>
    <dgm:cxn modelId="{F1803387-3647-403E-A259-49169D10DEAB}" type="presParOf" srcId="{F5DCB7FD-0C7D-44DA-A7B0-6D50DDF07065}" destId="{0E03BC9D-F4DB-4E81-AF86-5462B75281F6}" srcOrd="0" destOrd="0" presId="urn:microsoft.com/office/officeart/2005/8/layout/hierarchy2"/>
    <dgm:cxn modelId="{B522A76E-6216-455E-B95D-797A42A6ED4C}" type="presParOf" srcId="{F5DCB7FD-0C7D-44DA-A7B0-6D50DDF07065}" destId="{4C767349-0FD1-48A3-AD25-F8619CA51F96}" srcOrd="1" destOrd="0" presId="urn:microsoft.com/office/officeart/2005/8/layout/hierarchy2"/>
    <dgm:cxn modelId="{13B0CB8C-E8BC-46FE-96F7-715F38E3F3DA}" type="presParOf" srcId="{4C767349-0FD1-48A3-AD25-F8619CA51F96}" destId="{B6A1F066-0BE4-4C0A-A250-D2D0CD1BAFDD}" srcOrd="0" destOrd="0" presId="urn:microsoft.com/office/officeart/2005/8/layout/hierarchy2"/>
    <dgm:cxn modelId="{8E9CEA42-A19C-4D59-BF18-7D3AB05BC134}" type="presParOf" srcId="{B6A1F066-0BE4-4C0A-A250-D2D0CD1BAFDD}" destId="{5B77AB2C-79C6-460D-B5DF-EA6E7AAD2815}" srcOrd="0" destOrd="0" presId="urn:microsoft.com/office/officeart/2005/8/layout/hierarchy2"/>
    <dgm:cxn modelId="{38BCB851-6888-449B-ADE6-18ADFA18D36F}" type="presParOf" srcId="{4C767349-0FD1-48A3-AD25-F8619CA51F96}" destId="{F391FDB2-7795-40E7-82DE-9D19439F09A5}" srcOrd="1" destOrd="0" presId="urn:microsoft.com/office/officeart/2005/8/layout/hierarchy2"/>
    <dgm:cxn modelId="{1594C697-54EE-4200-B287-8C8636DFF0E5}" type="presParOf" srcId="{F391FDB2-7795-40E7-82DE-9D19439F09A5}" destId="{1957E323-A331-4305-9D6A-00167F1B387B}" srcOrd="0" destOrd="0" presId="urn:microsoft.com/office/officeart/2005/8/layout/hierarchy2"/>
    <dgm:cxn modelId="{1CF205AD-65B5-4483-8B9A-0CA051E86A32}" type="presParOf" srcId="{F391FDB2-7795-40E7-82DE-9D19439F09A5}" destId="{790D9F3A-3755-471B-90CC-6D6193927506}" srcOrd="1" destOrd="0" presId="urn:microsoft.com/office/officeart/2005/8/layout/hierarchy2"/>
    <dgm:cxn modelId="{E2F98FE4-28ED-4A1E-A977-DEB5E5066F0A}" type="presParOf" srcId="{E30471D7-10DC-4331-B559-C117CAA344F8}" destId="{E1A97564-7EDA-4054-AC5D-610FEC85E405}" srcOrd="2" destOrd="0" presId="urn:microsoft.com/office/officeart/2005/8/layout/hierarchy2"/>
    <dgm:cxn modelId="{B91AAD65-8A04-4088-8350-F90244CAED0C}" type="presParOf" srcId="{E1A97564-7EDA-4054-AC5D-610FEC85E405}" destId="{779CC7AD-0EBC-4DAD-AFB0-507033C8568E}" srcOrd="0" destOrd="0" presId="urn:microsoft.com/office/officeart/2005/8/layout/hierarchy2"/>
    <dgm:cxn modelId="{286D9DF8-D479-4E13-B4A2-77E2FE932D7D}" type="presParOf" srcId="{E30471D7-10DC-4331-B559-C117CAA344F8}" destId="{09D19437-9643-4436-B7CE-BD12E985F1A4}" srcOrd="3" destOrd="0" presId="urn:microsoft.com/office/officeart/2005/8/layout/hierarchy2"/>
    <dgm:cxn modelId="{31F19007-9C54-4A48-912F-7BEC587C72B6}" type="presParOf" srcId="{09D19437-9643-4436-B7CE-BD12E985F1A4}" destId="{E73A103B-D693-4EC1-8F0E-42F2851BC03B}" srcOrd="0" destOrd="0" presId="urn:microsoft.com/office/officeart/2005/8/layout/hierarchy2"/>
    <dgm:cxn modelId="{BA2E991A-AE75-4E6A-88C8-80D8D77434D6}" type="presParOf" srcId="{09D19437-9643-4436-B7CE-BD12E985F1A4}" destId="{2F6ED4DD-0611-493C-BC1F-663420B8889E}" srcOrd="1" destOrd="0" presId="urn:microsoft.com/office/officeart/2005/8/layout/hierarchy2"/>
    <dgm:cxn modelId="{F6BF4DBF-4729-41F6-A508-D17D5FFEBB91}" type="presParOf" srcId="{2F6ED4DD-0611-493C-BC1F-663420B8889E}" destId="{17E6C7EB-92AD-41EE-9DA0-432C750F70B0}" srcOrd="0" destOrd="0" presId="urn:microsoft.com/office/officeart/2005/8/layout/hierarchy2"/>
    <dgm:cxn modelId="{0655851E-D00D-499F-827F-5254601D4512}" type="presParOf" srcId="{17E6C7EB-92AD-41EE-9DA0-432C750F70B0}" destId="{154551F0-9004-4C3F-8C56-FEB7015215AC}" srcOrd="0" destOrd="0" presId="urn:microsoft.com/office/officeart/2005/8/layout/hierarchy2"/>
    <dgm:cxn modelId="{7E67BF22-3F65-4550-8A68-49336CD7D794}" type="presParOf" srcId="{2F6ED4DD-0611-493C-BC1F-663420B8889E}" destId="{682F6D39-2A96-492F-98E8-C3E0C2F11025}" srcOrd="1" destOrd="0" presId="urn:microsoft.com/office/officeart/2005/8/layout/hierarchy2"/>
    <dgm:cxn modelId="{FF2EAB29-4ED8-44E4-9B01-0EBE31357E46}" type="presParOf" srcId="{682F6D39-2A96-492F-98E8-C3E0C2F11025}" destId="{C2437941-B006-4F8F-A61F-A94909F6C832}" srcOrd="0" destOrd="0" presId="urn:microsoft.com/office/officeart/2005/8/layout/hierarchy2"/>
    <dgm:cxn modelId="{58A18D80-4EA7-40C8-B629-97D3DBD986A2}" type="presParOf" srcId="{682F6D39-2A96-492F-98E8-C3E0C2F11025}" destId="{85C7FD12-394D-4F03-B35B-2D714FE0BD88}" srcOrd="1" destOrd="0" presId="urn:microsoft.com/office/officeart/2005/8/layout/hierarchy2"/>
    <dgm:cxn modelId="{A5D0C5FC-370A-4E10-ADBD-73747436861C}" type="presParOf" srcId="{AD46EAE9-D25A-47EA-9EBB-6BB1D03B18D5}" destId="{FF32B9B5-C31D-451C-A7F3-97E78D0CBAE1}" srcOrd="2" destOrd="0" presId="urn:microsoft.com/office/officeart/2005/8/layout/hierarchy2"/>
    <dgm:cxn modelId="{DB6866CA-4519-4109-84BC-6A930170B4BC}" type="presParOf" srcId="{FF32B9B5-C31D-451C-A7F3-97E78D0CBAE1}" destId="{379E9A86-7F88-4616-B831-D53D57BD498F}" srcOrd="0" destOrd="0" presId="urn:microsoft.com/office/officeart/2005/8/layout/hierarchy2"/>
    <dgm:cxn modelId="{71462D5A-66BD-49BC-BD8E-E2E015D0B563}" type="presParOf" srcId="{AD46EAE9-D25A-47EA-9EBB-6BB1D03B18D5}" destId="{074BD12C-3D00-41BB-985C-43E1CE7A7DFF}" srcOrd="3" destOrd="0" presId="urn:microsoft.com/office/officeart/2005/8/layout/hierarchy2"/>
    <dgm:cxn modelId="{C5229BAB-BEAC-40E8-8324-962E4116C05C}" type="presParOf" srcId="{074BD12C-3D00-41BB-985C-43E1CE7A7DFF}" destId="{3704887C-56D4-4A1C-9256-5C2C0F5DF3D1}" srcOrd="0" destOrd="0" presId="urn:microsoft.com/office/officeart/2005/8/layout/hierarchy2"/>
    <dgm:cxn modelId="{E9E1FB95-8C12-46EB-9B0D-BAE2AFE51E4E}" type="presParOf" srcId="{074BD12C-3D00-41BB-985C-43E1CE7A7DFF}" destId="{A6119AE5-7F07-425A-8DD1-0DD23119788A}" srcOrd="1" destOrd="0" presId="urn:microsoft.com/office/officeart/2005/8/layout/hierarchy2"/>
    <dgm:cxn modelId="{39AB19A8-3D6E-43BA-AC90-89BCC44A3B55}" type="presParOf" srcId="{A6119AE5-7F07-425A-8DD1-0DD23119788A}" destId="{0C31B1D6-76BC-435F-AE50-54EA32BC3921}" srcOrd="0" destOrd="0" presId="urn:microsoft.com/office/officeart/2005/8/layout/hierarchy2"/>
    <dgm:cxn modelId="{CD6633C9-85C0-46FD-A358-BC6FA476A909}" type="presParOf" srcId="{0C31B1D6-76BC-435F-AE50-54EA32BC3921}" destId="{4B47E817-4D31-4A7D-A5BB-E5951C44CD2F}" srcOrd="0" destOrd="0" presId="urn:microsoft.com/office/officeart/2005/8/layout/hierarchy2"/>
    <dgm:cxn modelId="{C4C615D5-9252-4F4D-B554-906FD15EA839}" type="presParOf" srcId="{A6119AE5-7F07-425A-8DD1-0DD23119788A}" destId="{51126A2C-85AB-41A4-9A9D-6F9F9FF5F17F}" srcOrd="1" destOrd="0" presId="urn:microsoft.com/office/officeart/2005/8/layout/hierarchy2"/>
    <dgm:cxn modelId="{A1FE827E-F061-4EC4-B0D3-507E76EF5CC5}" type="presParOf" srcId="{51126A2C-85AB-41A4-9A9D-6F9F9FF5F17F}" destId="{BE203E88-F551-4A11-9E73-999F90ABE8C2}" srcOrd="0" destOrd="0" presId="urn:microsoft.com/office/officeart/2005/8/layout/hierarchy2"/>
    <dgm:cxn modelId="{C0F1C89C-0EBE-43B1-862F-48BD63C046B6}" type="presParOf" srcId="{51126A2C-85AB-41A4-9A9D-6F9F9FF5F17F}" destId="{4B39AE7E-348A-4A58-882E-9C260A4C2C00}" srcOrd="1" destOrd="0" presId="urn:microsoft.com/office/officeart/2005/8/layout/hierarchy2"/>
    <dgm:cxn modelId="{DC674761-1E2C-4ACC-B3FC-E8680C998013}" type="presParOf" srcId="{4B39AE7E-348A-4A58-882E-9C260A4C2C00}" destId="{97658246-E272-4899-85FB-E68C307C60A1}" srcOrd="0" destOrd="0" presId="urn:microsoft.com/office/officeart/2005/8/layout/hierarchy2"/>
    <dgm:cxn modelId="{CAC9A5E6-90C7-4233-89A2-79EBFF411939}" type="presParOf" srcId="{97658246-E272-4899-85FB-E68C307C60A1}" destId="{981A4FCD-81C4-4294-A1F9-A2EF2C49F02E}" srcOrd="0" destOrd="0" presId="urn:microsoft.com/office/officeart/2005/8/layout/hierarchy2"/>
    <dgm:cxn modelId="{BF45EA18-04D2-4B53-B36D-1317C4974DA4}" type="presParOf" srcId="{4B39AE7E-348A-4A58-882E-9C260A4C2C00}" destId="{3A1B8471-F9B4-4125-9BE3-424CC674A936}" srcOrd="1" destOrd="0" presId="urn:microsoft.com/office/officeart/2005/8/layout/hierarchy2"/>
    <dgm:cxn modelId="{C91CBB35-FD94-40F4-B50F-7FDE1ACC3034}" type="presParOf" srcId="{3A1B8471-F9B4-4125-9BE3-424CC674A936}" destId="{56D148A8-59A7-4975-9F45-6AD54BC0E5AE}" srcOrd="0" destOrd="0" presId="urn:microsoft.com/office/officeart/2005/8/layout/hierarchy2"/>
    <dgm:cxn modelId="{7F202A92-AF10-4975-97C0-7E061BBF8BE5}" type="presParOf" srcId="{3A1B8471-F9B4-4125-9BE3-424CC674A936}" destId="{DCB313EE-466A-4601-B191-34FDBD310D52}" srcOrd="1" destOrd="0" presId="urn:microsoft.com/office/officeart/2005/8/layout/hierarchy2"/>
    <dgm:cxn modelId="{45EA262E-7D59-43C6-B5D3-23994B63913C}" type="presParOf" srcId="{A6119AE5-7F07-425A-8DD1-0DD23119788A}" destId="{5D67576F-1692-47C3-8BC3-55D01BCC7936}" srcOrd="2" destOrd="0" presId="urn:microsoft.com/office/officeart/2005/8/layout/hierarchy2"/>
    <dgm:cxn modelId="{26BAFC28-10A1-4CAC-A4FF-129BCCB1B84C}" type="presParOf" srcId="{5D67576F-1692-47C3-8BC3-55D01BCC7936}" destId="{2C214211-0745-4F05-9CCF-87E1010F7F49}" srcOrd="0" destOrd="0" presId="urn:microsoft.com/office/officeart/2005/8/layout/hierarchy2"/>
    <dgm:cxn modelId="{03B9EEF0-41A0-4ACE-870A-451673E27E2F}" type="presParOf" srcId="{A6119AE5-7F07-425A-8DD1-0DD23119788A}" destId="{27765800-85B7-4D40-9079-DB6D4A397CE9}" srcOrd="3" destOrd="0" presId="urn:microsoft.com/office/officeart/2005/8/layout/hierarchy2"/>
    <dgm:cxn modelId="{9A30404C-93F4-46C3-97F0-6ACFAB978132}" type="presParOf" srcId="{27765800-85B7-4D40-9079-DB6D4A397CE9}" destId="{29843FE8-7599-41F1-8FBB-A5643E047EDE}" srcOrd="0" destOrd="0" presId="urn:microsoft.com/office/officeart/2005/8/layout/hierarchy2"/>
    <dgm:cxn modelId="{CCAEB373-5F69-447C-BE6E-2BAA43ECE488}" type="presParOf" srcId="{27765800-85B7-4D40-9079-DB6D4A397CE9}" destId="{0029C872-CB6B-4EE0-93BF-7ED8A971E223}" srcOrd="1" destOrd="0" presId="urn:microsoft.com/office/officeart/2005/8/layout/hierarchy2"/>
    <dgm:cxn modelId="{D393630F-5CF2-451D-BE8C-2418AB4859E2}" type="presParOf" srcId="{A6119AE5-7F07-425A-8DD1-0DD23119788A}" destId="{817CE3DC-0D8F-4C6E-93A4-2578B26EEFC3}" srcOrd="4" destOrd="0" presId="urn:microsoft.com/office/officeart/2005/8/layout/hierarchy2"/>
    <dgm:cxn modelId="{58EB07D2-D3F0-468B-865D-383F0BB91E9F}" type="presParOf" srcId="{817CE3DC-0D8F-4C6E-93A4-2578B26EEFC3}" destId="{65C265F8-E590-4250-A05D-14B79C3CD3DE}" srcOrd="0" destOrd="0" presId="urn:microsoft.com/office/officeart/2005/8/layout/hierarchy2"/>
    <dgm:cxn modelId="{9A77A683-D66C-42DB-8887-643CE5DDAF3C}" type="presParOf" srcId="{A6119AE5-7F07-425A-8DD1-0DD23119788A}" destId="{66441559-40EC-40C1-B6C1-F7CE64E03DCD}" srcOrd="5" destOrd="0" presId="urn:microsoft.com/office/officeart/2005/8/layout/hierarchy2"/>
    <dgm:cxn modelId="{177D3719-C749-4303-89FA-71177F1F7F22}" type="presParOf" srcId="{66441559-40EC-40C1-B6C1-F7CE64E03DCD}" destId="{4CC6D5C2-B274-4954-BEA4-D1ACF230ADA8}" srcOrd="0" destOrd="0" presId="urn:microsoft.com/office/officeart/2005/8/layout/hierarchy2"/>
    <dgm:cxn modelId="{01A5C042-C96B-43B2-AEFA-C62B8DCFBEE3}" type="presParOf" srcId="{66441559-40EC-40C1-B6C1-F7CE64E03DCD}" destId="{C1CC56BC-7701-46C6-AC4F-8B5578AD23D8}" srcOrd="1" destOrd="0" presId="urn:microsoft.com/office/officeart/2005/8/layout/hierarchy2"/>
    <dgm:cxn modelId="{AAFF7C44-6294-40CE-A60D-34523B577242}" type="presParOf" srcId="{C1CC56BC-7701-46C6-AC4F-8B5578AD23D8}" destId="{11AE584D-E155-45E7-8B80-0ACE5421F953}" srcOrd="0" destOrd="0" presId="urn:microsoft.com/office/officeart/2005/8/layout/hierarchy2"/>
    <dgm:cxn modelId="{595D586F-794B-48BB-A01A-DE2FC21D7665}" type="presParOf" srcId="{11AE584D-E155-45E7-8B80-0ACE5421F953}" destId="{87AA7B9E-3C45-4772-B966-6909E7FA0607}" srcOrd="0" destOrd="0" presId="urn:microsoft.com/office/officeart/2005/8/layout/hierarchy2"/>
    <dgm:cxn modelId="{B5FF7C05-CF42-4650-B8E7-3CFC7F812DDE}" type="presParOf" srcId="{C1CC56BC-7701-46C6-AC4F-8B5578AD23D8}" destId="{60EB63C6-3FFC-45CC-9469-74DF3B26B455}" srcOrd="1" destOrd="0" presId="urn:microsoft.com/office/officeart/2005/8/layout/hierarchy2"/>
    <dgm:cxn modelId="{3B162F02-8D91-4F8A-A2D9-F47712DD0400}" type="presParOf" srcId="{60EB63C6-3FFC-45CC-9469-74DF3B26B455}" destId="{03F0645A-444E-4976-93F0-EEF65DE2C661}" srcOrd="0" destOrd="0" presId="urn:microsoft.com/office/officeart/2005/8/layout/hierarchy2"/>
    <dgm:cxn modelId="{18C6EEAC-69F1-42C1-99A3-E558C5D1BE88}" type="presParOf" srcId="{60EB63C6-3FFC-45CC-9469-74DF3B26B455}" destId="{60BCBB4E-8C45-4DB8-932D-1E9BB707A9D8}" srcOrd="1" destOrd="0" presId="urn:microsoft.com/office/officeart/2005/8/layout/hierarchy2"/>
    <dgm:cxn modelId="{6AAB52C4-644C-4779-ACFF-FBCEE44D7EA9}" type="presParOf" srcId="{AD46EAE9-D25A-47EA-9EBB-6BB1D03B18D5}" destId="{0483228A-441C-4A1D-809D-F325002EFDEE}" srcOrd="4" destOrd="0" presId="urn:microsoft.com/office/officeart/2005/8/layout/hierarchy2"/>
    <dgm:cxn modelId="{2413DA53-0F90-403B-9357-A1BBA9E0149F}" type="presParOf" srcId="{0483228A-441C-4A1D-809D-F325002EFDEE}" destId="{6EA048FD-1DCB-4720-AF30-B873515B36EA}" srcOrd="0" destOrd="0" presId="urn:microsoft.com/office/officeart/2005/8/layout/hierarchy2"/>
    <dgm:cxn modelId="{91194EF2-BC48-46ED-895C-E2E1446020E5}" type="presParOf" srcId="{AD46EAE9-D25A-47EA-9EBB-6BB1D03B18D5}" destId="{60498FE8-FF3C-4BE6-A66E-9B5BFFFBB847}" srcOrd="5" destOrd="0" presId="urn:microsoft.com/office/officeart/2005/8/layout/hierarchy2"/>
    <dgm:cxn modelId="{70620698-E213-4FC1-9B04-D0FCDB6257D6}" type="presParOf" srcId="{60498FE8-FF3C-4BE6-A66E-9B5BFFFBB847}" destId="{02F9BD36-393E-47C3-8626-41E9C77E154F}" srcOrd="0" destOrd="0" presId="urn:microsoft.com/office/officeart/2005/8/layout/hierarchy2"/>
    <dgm:cxn modelId="{BE1AE18B-8758-492F-A13A-CF759A59AB78}" type="presParOf" srcId="{60498FE8-FF3C-4BE6-A66E-9B5BFFFBB847}" destId="{D312C349-3DD6-43E4-9161-30A06116917E}" srcOrd="1" destOrd="0" presId="urn:microsoft.com/office/officeart/2005/8/layout/hierarchy2"/>
    <dgm:cxn modelId="{85877023-CA37-461C-800D-A27937605CD9}" type="presParOf" srcId="{D312C349-3DD6-43E4-9161-30A06116917E}" destId="{03589BB9-323F-4BB2-AFC6-B02ABF4BBB0A}" srcOrd="0" destOrd="0" presId="urn:microsoft.com/office/officeart/2005/8/layout/hierarchy2"/>
    <dgm:cxn modelId="{2D73011C-BD2B-4C03-9506-1F6AA4C66AF3}" type="presParOf" srcId="{03589BB9-323F-4BB2-AFC6-B02ABF4BBB0A}" destId="{12A226B4-206A-419E-9715-DA09EB5B032D}" srcOrd="0" destOrd="0" presId="urn:microsoft.com/office/officeart/2005/8/layout/hierarchy2"/>
    <dgm:cxn modelId="{3636B6A6-95CC-4346-B6C5-DEC011315695}" type="presParOf" srcId="{D312C349-3DD6-43E4-9161-30A06116917E}" destId="{110ED0D5-735A-42B4-99A0-061E7D2C53AE}" srcOrd="1" destOrd="0" presId="urn:microsoft.com/office/officeart/2005/8/layout/hierarchy2"/>
    <dgm:cxn modelId="{2BD8608B-8B51-4263-946E-AD3ADB318C5C}" type="presParOf" srcId="{110ED0D5-735A-42B4-99A0-061E7D2C53AE}" destId="{B37776AF-7622-44FD-9F93-31DE421EDA68}" srcOrd="0" destOrd="0" presId="urn:microsoft.com/office/officeart/2005/8/layout/hierarchy2"/>
    <dgm:cxn modelId="{16C70971-18A6-417D-8157-A03C214DE7AA}" type="presParOf" srcId="{110ED0D5-735A-42B4-99A0-061E7D2C53AE}" destId="{2AFB2670-5D9F-46BE-946A-9518CEC2728A}" srcOrd="1" destOrd="0" presId="urn:microsoft.com/office/officeart/2005/8/layout/hierarchy2"/>
    <dgm:cxn modelId="{1428D9C1-8BDB-482F-8846-E21A00217C18}" type="presParOf" srcId="{D312C349-3DD6-43E4-9161-30A06116917E}" destId="{21115B52-6230-4706-94AD-6198D7AC9DD3}" srcOrd="2" destOrd="0" presId="urn:microsoft.com/office/officeart/2005/8/layout/hierarchy2"/>
    <dgm:cxn modelId="{00F4AB40-1714-45ED-B10C-B3DE4B947EA5}" type="presParOf" srcId="{21115B52-6230-4706-94AD-6198D7AC9DD3}" destId="{8884CDBC-FA49-42E3-8FC7-68EA03BA19B5}" srcOrd="0" destOrd="0" presId="urn:microsoft.com/office/officeart/2005/8/layout/hierarchy2"/>
    <dgm:cxn modelId="{8E4D317A-CF28-4139-A118-D9FDB8469269}" type="presParOf" srcId="{D312C349-3DD6-43E4-9161-30A06116917E}" destId="{053CC064-AA8B-4627-88AD-32E34328D02E}" srcOrd="3" destOrd="0" presId="urn:microsoft.com/office/officeart/2005/8/layout/hierarchy2"/>
    <dgm:cxn modelId="{745745D4-D0FA-46A6-9C2E-ACA8D2115495}" type="presParOf" srcId="{053CC064-AA8B-4627-88AD-32E34328D02E}" destId="{951B18BD-4443-41E3-8B52-7BB214D31459}" srcOrd="0" destOrd="0" presId="urn:microsoft.com/office/officeart/2005/8/layout/hierarchy2"/>
    <dgm:cxn modelId="{836F2A14-C1CC-4C97-A268-F137C0721E22}" type="presParOf" srcId="{053CC064-AA8B-4627-88AD-32E34328D02E}" destId="{9EF08942-D5EC-4899-A48B-AE7712F128CC}" srcOrd="1" destOrd="0" presId="urn:microsoft.com/office/officeart/2005/8/layout/hierarchy2"/>
    <dgm:cxn modelId="{68ADBFF0-2C96-4AE0-9F55-11B66DAAB79D}" type="presParOf" srcId="{D312C349-3DD6-43E4-9161-30A06116917E}" destId="{E2E3D73A-CB5B-4B2E-B8C1-8396A5060184}" srcOrd="4" destOrd="0" presId="urn:microsoft.com/office/officeart/2005/8/layout/hierarchy2"/>
    <dgm:cxn modelId="{D2E8A6F5-A1ED-4DDD-AABA-BBF5EF6F8B4F}" type="presParOf" srcId="{E2E3D73A-CB5B-4B2E-B8C1-8396A5060184}" destId="{ECF77DCC-0619-4242-9D69-6CDDB5FC785D}" srcOrd="0" destOrd="0" presId="urn:microsoft.com/office/officeart/2005/8/layout/hierarchy2"/>
    <dgm:cxn modelId="{C7B0BD5C-0567-4C76-87FC-57044F8DC40E}" type="presParOf" srcId="{D312C349-3DD6-43E4-9161-30A06116917E}" destId="{CC848483-ED7E-4636-9115-D18D0670E6B1}" srcOrd="5" destOrd="0" presId="urn:microsoft.com/office/officeart/2005/8/layout/hierarchy2"/>
    <dgm:cxn modelId="{9E6D074F-0690-44B0-9E32-159F0B3445B4}" type="presParOf" srcId="{CC848483-ED7E-4636-9115-D18D0670E6B1}" destId="{080D9142-00F1-4076-B413-1A9FC6E90A50}" srcOrd="0" destOrd="0" presId="urn:microsoft.com/office/officeart/2005/8/layout/hierarchy2"/>
    <dgm:cxn modelId="{C400B1B1-147D-4E03-B2DC-0DA1DEA8CF5E}" type="presParOf" srcId="{CC848483-ED7E-4636-9115-D18D0670E6B1}" destId="{5BC85232-AE75-4F69-9061-39374D478F7B}" srcOrd="1" destOrd="0" presId="urn:microsoft.com/office/officeart/2005/8/layout/hierarchy2"/>
    <dgm:cxn modelId="{D0EDF859-0852-4614-93DB-F20C9452CA84}" type="presParOf" srcId="{AD46EAE9-D25A-47EA-9EBB-6BB1D03B18D5}" destId="{4019F058-110B-4297-A8B1-CDF6DA259DEB}" srcOrd="6" destOrd="0" presId="urn:microsoft.com/office/officeart/2005/8/layout/hierarchy2"/>
    <dgm:cxn modelId="{DFFC8880-A737-4DFA-B46F-F277159BB807}" type="presParOf" srcId="{4019F058-110B-4297-A8B1-CDF6DA259DEB}" destId="{0124EF84-0290-4F80-BA1A-AFE71A50C0D8}" srcOrd="0" destOrd="0" presId="urn:microsoft.com/office/officeart/2005/8/layout/hierarchy2"/>
    <dgm:cxn modelId="{E28ADD03-9512-4DC5-94B9-B99E4BFF5410}" type="presParOf" srcId="{AD46EAE9-D25A-47EA-9EBB-6BB1D03B18D5}" destId="{84FFEE1D-7689-431F-BFCE-0B669A79136E}" srcOrd="7" destOrd="0" presId="urn:microsoft.com/office/officeart/2005/8/layout/hierarchy2"/>
    <dgm:cxn modelId="{CF08BDF4-84DC-47D5-B455-DD81D88C1A53}" type="presParOf" srcId="{84FFEE1D-7689-431F-BFCE-0B669A79136E}" destId="{7411360B-E433-47EB-B48D-774DE1044767}" srcOrd="0" destOrd="0" presId="urn:microsoft.com/office/officeart/2005/8/layout/hierarchy2"/>
    <dgm:cxn modelId="{68C49EF1-9CCD-4CAD-81AD-5380C24C7A87}" type="presParOf" srcId="{84FFEE1D-7689-431F-BFCE-0B669A79136E}" destId="{B4466B54-F6FB-45F1-A331-FBB696B19F1A}" srcOrd="1" destOrd="0" presId="urn:microsoft.com/office/officeart/2005/8/layout/hierarchy2"/>
    <dgm:cxn modelId="{62CE82BA-3DB2-4818-A98C-DD77FF4114DE}" type="presParOf" srcId="{B4466B54-F6FB-45F1-A331-FBB696B19F1A}" destId="{42BD44CF-F319-4DCE-B1C0-8EF7E889608F}" srcOrd="0" destOrd="0" presId="urn:microsoft.com/office/officeart/2005/8/layout/hierarchy2"/>
    <dgm:cxn modelId="{5BF74E8A-A7F8-4F08-8267-744E67791A15}" type="presParOf" srcId="{42BD44CF-F319-4DCE-B1C0-8EF7E889608F}" destId="{913C24E9-8EFC-4C10-AC93-87657B57EF62}" srcOrd="0" destOrd="0" presId="urn:microsoft.com/office/officeart/2005/8/layout/hierarchy2"/>
    <dgm:cxn modelId="{05978B61-5016-4A9D-9202-57ADD901A9A4}" type="presParOf" srcId="{B4466B54-F6FB-45F1-A331-FBB696B19F1A}" destId="{8887C747-FC17-4246-97DF-F5DDC16503A9}" srcOrd="1" destOrd="0" presId="urn:microsoft.com/office/officeart/2005/8/layout/hierarchy2"/>
    <dgm:cxn modelId="{0476F0DE-65C5-4928-A92C-A01CB492F8BF}" type="presParOf" srcId="{8887C747-FC17-4246-97DF-F5DDC16503A9}" destId="{76CC3A18-844D-4C5C-9E78-EB78EAD38F81}" srcOrd="0" destOrd="0" presId="urn:microsoft.com/office/officeart/2005/8/layout/hierarchy2"/>
    <dgm:cxn modelId="{A008567A-ED23-4923-B8B6-0154C31C87A6}" type="presParOf" srcId="{8887C747-FC17-4246-97DF-F5DDC16503A9}" destId="{ED84CDC5-4E7D-4292-8C61-1999A6153514}" srcOrd="1" destOrd="0" presId="urn:microsoft.com/office/officeart/2005/8/layout/hierarchy2"/>
    <dgm:cxn modelId="{285D551C-AF13-4945-B8C8-56EB10537FE2}" type="presParOf" srcId="{ED84CDC5-4E7D-4292-8C61-1999A6153514}" destId="{A11CBFE2-A5E4-4C59-8473-DA891E655C8F}" srcOrd="0" destOrd="0" presId="urn:microsoft.com/office/officeart/2005/8/layout/hierarchy2"/>
    <dgm:cxn modelId="{3A563E25-4640-4A89-8123-6E9D52F5BD73}" type="presParOf" srcId="{A11CBFE2-A5E4-4C59-8473-DA891E655C8F}" destId="{657A8F7F-46F7-496C-92FE-6791E45AEC97}" srcOrd="0" destOrd="0" presId="urn:microsoft.com/office/officeart/2005/8/layout/hierarchy2"/>
    <dgm:cxn modelId="{E22CDFC9-F90B-4D0A-B4EC-1D497E290B5B}" type="presParOf" srcId="{ED84CDC5-4E7D-4292-8C61-1999A6153514}" destId="{B2CFA375-2DC3-416B-93C9-4DB5D94C4B04}" srcOrd="1" destOrd="0" presId="urn:microsoft.com/office/officeart/2005/8/layout/hierarchy2"/>
    <dgm:cxn modelId="{4EA25C32-21A1-42E7-A4AF-777B9258DCEF}" type="presParOf" srcId="{B2CFA375-2DC3-416B-93C9-4DB5D94C4B04}" destId="{F15F4B9E-AC57-43B8-A23B-E1339AC51C8B}" srcOrd="0" destOrd="0" presId="urn:microsoft.com/office/officeart/2005/8/layout/hierarchy2"/>
    <dgm:cxn modelId="{D40982EF-7DEA-4D17-A36B-79ADC198E589}" type="presParOf" srcId="{B2CFA375-2DC3-416B-93C9-4DB5D94C4B04}" destId="{A8F1861B-2F39-4370-8D20-A05F4FA3ED32}" srcOrd="1" destOrd="0" presId="urn:microsoft.com/office/officeart/2005/8/layout/hierarchy2"/>
    <dgm:cxn modelId="{C733AD1E-6863-4527-AA26-7DF5416F92B0}" type="presParOf" srcId="{FB262558-164D-4EF6-8212-A90E2B5210F2}" destId="{A1573C38-2EF0-458F-84D3-A130CF83CA55}" srcOrd="1" destOrd="0" presId="urn:microsoft.com/office/officeart/2005/8/layout/hierarchy2"/>
    <dgm:cxn modelId="{5DB02B99-0012-4559-B71F-422460F50194}" type="presParOf" srcId="{A1573C38-2EF0-458F-84D3-A130CF83CA55}" destId="{6D91E0EF-2F03-45D5-85C7-4BFC98251135}" srcOrd="0" destOrd="0" presId="urn:microsoft.com/office/officeart/2005/8/layout/hierarchy2"/>
    <dgm:cxn modelId="{83F7AA9B-D655-4A5D-9169-23F70B8F13B2}" type="presParOf" srcId="{A1573C38-2EF0-458F-84D3-A130CF83CA55}" destId="{13F8C911-7DA9-4DEE-B1C2-9981F58CA66E}" srcOrd="1" destOrd="0" presId="urn:microsoft.com/office/officeart/2005/8/layout/hierarchy2"/>
    <dgm:cxn modelId="{80EF7CA1-B9D7-4D03-BE5D-1C5F83223339}" type="presParOf" srcId="{FB262558-164D-4EF6-8212-A90E2B5210F2}" destId="{D8527327-D42E-4B1C-87F8-7A7DE1BA43F7}" srcOrd="2" destOrd="0" presId="urn:microsoft.com/office/officeart/2005/8/layout/hierarchy2"/>
    <dgm:cxn modelId="{2A8BAC44-F3F1-467A-A160-FE4A7DF886BB}" type="presParOf" srcId="{D8527327-D42E-4B1C-87F8-7A7DE1BA43F7}" destId="{8BE902D8-11CA-43B4-A109-413655D9E422}" srcOrd="0" destOrd="0" presId="urn:microsoft.com/office/officeart/2005/8/layout/hierarchy2"/>
    <dgm:cxn modelId="{6EE98A6D-79FA-49ED-B875-09525179181F}" type="presParOf" srcId="{D8527327-D42E-4B1C-87F8-7A7DE1BA43F7}" destId="{13A9618D-937E-4CF7-9DFE-2DE9AA10898C}"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1D97C-D1AB-4245-9BD3-15A82DBE47BA}">
      <dsp:nvSpPr>
        <dsp:cNvPr id="0" name=""/>
        <dsp:cNvSpPr/>
      </dsp:nvSpPr>
      <dsp:spPr>
        <a:xfrm>
          <a:off x="782075" y="1549273"/>
          <a:ext cx="1711637" cy="2107013"/>
        </a:xfrm>
        <a:prstGeom prst="roundRect">
          <a:avLst>
            <a:gd name="adj" fmla="val 10000"/>
          </a:avLst>
        </a:prstGeom>
        <a:solidFill>
          <a:srgbClr val="B1639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GB" sz="1400" b="1" kern="1200" dirty="0">
            <a:solidFill>
              <a:sysClr val="windowText" lastClr="000000"/>
            </a:solidFill>
            <a:latin typeface="Calibri" panose="020F0502020204030204"/>
            <a:ea typeface="+mn-ea"/>
            <a:cs typeface="+mn-cs"/>
          </a:endParaRPr>
        </a:p>
        <a:p>
          <a:pPr marL="0" lvl="0" indent="0" algn="ctr" defTabSz="622300">
            <a:lnSpc>
              <a:spcPct val="90000"/>
            </a:lnSpc>
            <a:spcBef>
              <a:spcPct val="0"/>
            </a:spcBef>
            <a:spcAft>
              <a:spcPct val="35000"/>
            </a:spcAft>
            <a:buNone/>
          </a:pPr>
          <a:r>
            <a:rPr lang="en-GB" sz="1400" b="1" kern="1200" dirty="0">
              <a:solidFill>
                <a:sysClr val="windowText" lastClr="000000"/>
              </a:solidFill>
              <a:latin typeface="Calibri" panose="020F0502020204030204"/>
              <a:ea typeface="+mn-ea"/>
              <a:cs typeface="+mn-cs"/>
            </a:rPr>
            <a:t>Aim: </a:t>
          </a:r>
        </a:p>
        <a:p>
          <a:pPr marL="0" lvl="0" indent="0" algn="ctr" defTabSz="622300">
            <a:lnSpc>
              <a:spcPct val="90000"/>
            </a:lnSpc>
            <a:spcBef>
              <a:spcPct val="0"/>
            </a:spcBef>
            <a:spcAft>
              <a:spcPct val="35000"/>
            </a:spcAft>
            <a:buNone/>
          </a:pPr>
          <a:r>
            <a:rPr lang="en-GB" sz="1400" b="1" kern="1200" dirty="0">
              <a:solidFill>
                <a:sysClr val="windowText" lastClr="000000"/>
              </a:solidFill>
              <a:latin typeface="Calibri" panose="020F0502020204030204"/>
              <a:ea typeface="+mn-ea"/>
              <a:cs typeface="+mn-cs"/>
            </a:rPr>
            <a:t>Increase uptake of FI from 10% to 20% by May 2025</a:t>
          </a:r>
        </a:p>
        <a:p>
          <a:pPr marL="0" lvl="0" indent="0" algn="ctr" defTabSz="622300">
            <a:lnSpc>
              <a:spcPct val="90000"/>
            </a:lnSpc>
            <a:spcBef>
              <a:spcPct val="0"/>
            </a:spcBef>
            <a:spcAft>
              <a:spcPct val="35000"/>
            </a:spcAft>
            <a:buNone/>
          </a:pPr>
          <a:endParaRPr lang="en-GB" sz="1800" kern="1200" dirty="0">
            <a:solidFill>
              <a:sysClr val="windowText" lastClr="000000"/>
            </a:solidFill>
            <a:latin typeface="Calibri" panose="020F0502020204030204"/>
            <a:ea typeface="+mn-ea"/>
            <a:cs typeface="+mn-cs"/>
          </a:endParaRPr>
        </a:p>
      </dsp:txBody>
      <dsp:txXfrm>
        <a:off x="832207" y="1599405"/>
        <a:ext cx="1611373" cy="2006749"/>
      </dsp:txXfrm>
    </dsp:sp>
    <dsp:sp modelId="{A6F21161-4212-4BE4-B516-A35F79799896}">
      <dsp:nvSpPr>
        <dsp:cNvPr id="0" name=""/>
        <dsp:cNvSpPr/>
      </dsp:nvSpPr>
      <dsp:spPr>
        <a:xfrm rot="18372767">
          <a:off x="1960752" y="1543944"/>
          <a:ext cx="2604797" cy="16046"/>
        </a:xfrm>
        <a:custGeom>
          <a:avLst/>
          <a:gdLst/>
          <a:ahLst/>
          <a:cxnLst/>
          <a:rect l="0" t="0" r="0" b="0"/>
          <a:pathLst>
            <a:path>
              <a:moveTo>
                <a:pt x="0" y="7913"/>
              </a:moveTo>
              <a:lnTo>
                <a:pt x="2795244" y="7913"/>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panose="020F0502020204030204"/>
            <a:ea typeface="+mn-ea"/>
            <a:cs typeface="+mn-cs"/>
          </a:endParaRPr>
        </a:p>
      </dsp:txBody>
      <dsp:txXfrm>
        <a:off x="3172138" y="1566035"/>
        <a:ext cx="0" cy="0"/>
      </dsp:txXfrm>
    </dsp:sp>
    <dsp:sp modelId="{3C9470B6-7F08-4515-907C-9E6D5D0D78A3}">
      <dsp:nvSpPr>
        <dsp:cNvPr id="0" name=""/>
        <dsp:cNvSpPr/>
      </dsp:nvSpPr>
      <dsp:spPr>
        <a:xfrm>
          <a:off x="4032588" y="244773"/>
          <a:ext cx="1025528" cy="512764"/>
        </a:xfrm>
        <a:prstGeom prst="roundRect">
          <a:avLst>
            <a:gd name="adj" fmla="val 10000"/>
          </a:avLst>
        </a:prstGeom>
        <a:solidFill>
          <a:srgbClr val="00FF9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Text" lastClr="000000"/>
              </a:solidFill>
              <a:latin typeface="Calibri" panose="020F0502020204030204"/>
              <a:ea typeface="+mn-ea"/>
              <a:cs typeface="+mn-cs"/>
            </a:rPr>
            <a:t>Systemic factors</a:t>
          </a:r>
        </a:p>
      </dsp:txBody>
      <dsp:txXfrm>
        <a:off x="4047606" y="259791"/>
        <a:ext cx="995492" cy="482728"/>
      </dsp:txXfrm>
    </dsp:sp>
    <dsp:sp modelId="{C2887C05-8324-4C4D-B135-04126E342C5A}">
      <dsp:nvSpPr>
        <dsp:cNvPr id="0" name=""/>
        <dsp:cNvSpPr/>
      </dsp:nvSpPr>
      <dsp:spPr>
        <a:xfrm rot="20775986">
          <a:off x="5044932" y="383645"/>
          <a:ext cx="922353" cy="16046"/>
        </a:xfrm>
        <a:custGeom>
          <a:avLst/>
          <a:gdLst/>
          <a:ahLst/>
          <a:cxnLst/>
          <a:rect l="0" t="0" r="0" b="0"/>
          <a:pathLst>
            <a:path>
              <a:moveTo>
                <a:pt x="0" y="7913"/>
              </a:moveTo>
              <a:lnTo>
                <a:pt x="556054" y="7913"/>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panose="020F0502020204030204"/>
            <a:ea typeface="+mn-ea"/>
            <a:cs typeface="+mn-cs"/>
          </a:endParaRPr>
        </a:p>
      </dsp:txBody>
      <dsp:txXfrm>
        <a:off x="5478234" y="374742"/>
        <a:ext cx="0" cy="0"/>
      </dsp:txXfrm>
    </dsp:sp>
    <dsp:sp modelId="{0E03BC9D-F4DB-4E81-AF86-5462B75281F6}">
      <dsp:nvSpPr>
        <dsp:cNvPr id="0" name=""/>
        <dsp:cNvSpPr/>
      </dsp:nvSpPr>
      <dsp:spPr>
        <a:xfrm>
          <a:off x="5954100" y="25799"/>
          <a:ext cx="1025528" cy="512764"/>
        </a:xfrm>
        <a:prstGeom prst="roundRect">
          <a:avLst>
            <a:gd name="adj" fmla="val 10000"/>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1" kern="1200" dirty="0">
              <a:solidFill>
                <a:sysClr val="windowText" lastClr="000000"/>
              </a:solidFill>
              <a:latin typeface="Nunito" pitchFamily="2" charset="0"/>
              <a:ea typeface="+mn-ea"/>
              <a:cs typeface="+mn-cs"/>
            </a:rPr>
            <a:t>Lack of staff trained in FI</a:t>
          </a:r>
        </a:p>
      </dsp:txBody>
      <dsp:txXfrm>
        <a:off x="5969118" y="40817"/>
        <a:ext cx="995492" cy="482728"/>
      </dsp:txXfrm>
    </dsp:sp>
    <dsp:sp modelId="{B6A1F066-0BE4-4C0A-A250-D2D0CD1BAFDD}">
      <dsp:nvSpPr>
        <dsp:cNvPr id="0" name=""/>
        <dsp:cNvSpPr/>
      </dsp:nvSpPr>
      <dsp:spPr>
        <a:xfrm>
          <a:off x="6979628" y="274158"/>
          <a:ext cx="696425" cy="16046"/>
        </a:xfrm>
        <a:custGeom>
          <a:avLst/>
          <a:gdLst/>
          <a:ahLst/>
          <a:cxnLst/>
          <a:rect l="0" t="0" r="0" b="0"/>
          <a:pathLst>
            <a:path>
              <a:moveTo>
                <a:pt x="0" y="7913"/>
              </a:moveTo>
              <a:lnTo>
                <a:pt x="451525" y="7913"/>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panose="020F0502020204030204"/>
            <a:ea typeface="+mn-ea"/>
            <a:cs typeface="+mn-cs"/>
          </a:endParaRPr>
        </a:p>
      </dsp:txBody>
      <dsp:txXfrm>
        <a:off x="7310430" y="264771"/>
        <a:ext cx="0" cy="0"/>
      </dsp:txXfrm>
    </dsp:sp>
    <dsp:sp modelId="{1957E323-A331-4305-9D6A-00167F1B387B}">
      <dsp:nvSpPr>
        <dsp:cNvPr id="0" name=""/>
        <dsp:cNvSpPr/>
      </dsp:nvSpPr>
      <dsp:spPr>
        <a:xfrm>
          <a:off x="7676054" y="25799"/>
          <a:ext cx="1025528" cy="512764"/>
        </a:xfrm>
        <a:prstGeom prst="roundRect">
          <a:avLst>
            <a:gd name="adj" fmla="val 10000"/>
          </a:avLst>
        </a:prstGeom>
        <a:solidFill>
          <a:srgbClr val="FFFF6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Text" lastClr="000000"/>
              </a:solidFill>
              <a:latin typeface="Calibri" panose="020F0502020204030204"/>
              <a:ea typeface="+mn-ea"/>
              <a:cs typeface="+mn-cs"/>
            </a:rPr>
            <a:t>Change idea?</a:t>
          </a:r>
        </a:p>
      </dsp:txBody>
      <dsp:txXfrm>
        <a:off x="7691072" y="40817"/>
        <a:ext cx="995492" cy="482728"/>
      </dsp:txXfrm>
    </dsp:sp>
    <dsp:sp modelId="{E1A97564-7EDA-4054-AC5D-610FEC85E405}">
      <dsp:nvSpPr>
        <dsp:cNvPr id="0" name=""/>
        <dsp:cNvSpPr/>
      </dsp:nvSpPr>
      <dsp:spPr>
        <a:xfrm rot="1696400">
          <a:off x="4995280" y="742617"/>
          <a:ext cx="1053395" cy="16046"/>
        </a:xfrm>
        <a:custGeom>
          <a:avLst/>
          <a:gdLst/>
          <a:ahLst/>
          <a:cxnLst/>
          <a:rect l="0" t="0" r="0" b="0"/>
          <a:pathLst>
            <a:path>
              <a:moveTo>
                <a:pt x="0" y="7913"/>
              </a:moveTo>
              <a:lnTo>
                <a:pt x="556054" y="7913"/>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panose="020F0502020204030204"/>
            <a:ea typeface="+mn-ea"/>
            <a:cs typeface="+mn-cs"/>
          </a:endParaRPr>
        </a:p>
      </dsp:txBody>
      <dsp:txXfrm>
        <a:off x="5511259" y="714973"/>
        <a:ext cx="0" cy="0"/>
      </dsp:txXfrm>
    </dsp:sp>
    <dsp:sp modelId="{E73A103B-D693-4EC1-8F0E-42F2851BC03B}">
      <dsp:nvSpPr>
        <dsp:cNvPr id="0" name=""/>
        <dsp:cNvSpPr/>
      </dsp:nvSpPr>
      <dsp:spPr>
        <a:xfrm>
          <a:off x="5985840" y="687347"/>
          <a:ext cx="1026266" cy="625556"/>
        </a:xfrm>
        <a:prstGeom prst="roundRect">
          <a:avLst>
            <a:gd name="adj" fmla="val 10000"/>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1" kern="1200" dirty="0">
              <a:solidFill>
                <a:sysClr val="windowText" lastClr="000000"/>
              </a:solidFill>
              <a:latin typeface="Nunito" pitchFamily="2" charset="0"/>
              <a:ea typeface="+mn-ea"/>
              <a:cs typeface="+mn-cs"/>
            </a:rPr>
            <a:t>Lack of supervision available for BFT</a:t>
          </a:r>
        </a:p>
      </dsp:txBody>
      <dsp:txXfrm>
        <a:off x="6004162" y="705669"/>
        <a:ext cx="989622" cy="588912"/>
      </dsp:txXfrm>
    </dsp:sp>
    <dsp:sp modelId="{17E6C7EB-92AD-41EE-9DA0-432C750F70B0}">
      <dsp:nvSpPr>
        <dsp:cNvPr id="0" name=""/>
        <dsp:cNvSpPr/>
      </dsp:nvSpPr>
      <dsp:spPr>
        <a:xfrm rot="20163">
          <a:off x="7012100" y="994105"/>
          <a:ext cx="682787" cy="16046"/>
        </a:xfrm>
        <a:custGeom>
          <a:avLst/>
          <a:gdLst/>
          <a:ahLst/>
          <a:cxnLst/>
          <a:rect l="0" t="0" r="0" b="0"/>
          <a:pathLst>
            <a:path>
              <a:moveTo>
                <a:pt x="0" y="7913"/>
              </a:moveTo>
              <a:lnTo>
                <a:pt x="451525" y="7913"/>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panose="020F0502020204030204"/>
            <a:ea typeface="+mn-ea"/>
            <a:cs typeface="+mn-cs"/>
          </a:endParaRPr>
        </a:p>
      </dsp:txBody>
      <dsp:txXfrm>
        <a:off x="7336525" y="984958"/>
        <a:ext cx="0" cy="0"/>
      </dsp:txXfrm>
    </dsp:sp>
    <dsp:sp modelId="{C2437941-B006-4F8F-A61F-A94909F6C832}">
      <dsp:nvSpPr>
        <dsp:cNvPr id="0" name=""/>
        <dsp:cNvSpPr/>
      </dsp:nvSpPr>
      <dsp:spPr>
        <a:xfrm>
          <a:off x="7694882" y="747748"/>
          <a:ext cx="1025528" cy="512764"/>
        </a:xfrm>
        <a:prstGeom prst="roundRect">
          <a:avLst>
            <a:gd name="adj" fmla="val 10000"/>
          </a:avLst>
        </a:prstGeom>
        <a:solidFill>
          <a:srgbClr val="FFFF6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solidFill>
                <a:sysClr val="windowText" lastClr="000000"/>
              </a:solidFill>
              <a:latin typeface="Calibri" panose="020F0502020204030204"/>
              <a:ea typeface="+mn-ea"/>
              <a:cs typeface="+mn-cs"/>
            </a:rPr>
            <a:t>Change idea?</a:t>
          </a:r>
          <a:endParaRPr lang="en-GB" sz="1600" kern="1200" dirty="0">
            <a:solidFill>
              <a:sysClr val="windowText" lastClr="000000"/>
            </a:solidFill>
            <a:latin typeface="Calibri" panose="020F0502020204030204"/>
            <a:ea typeface="+mn-ea"/>
            <a:cs typeface="+mn-cs"/>
          </a:endParaRPr>
        </a:p>
      </dsp:txBody>
      <dsp:txXfrm>
        <a:off x="7709900" y="762766"/>
        <a:ext cx="995492" cy="482728"/>
      </dsp:txXfrm>
    </dsp:sp>
    <dsp:sp modelId="{FF32B9B5-C31D-451C-A7F3-97E78D0CBAE1}">
      <dsp:nvSpPr>
        <dsp:cNvPr id="0" name=""/>
        <dsp:cNvSpPr/>
      </dsp:nvSpPr>
      <dsp:spPr>
        <a:xfrm rot="19834582">
          <a:off x="2386077" y="2184821"/>
          <a:ext cx="1668904" cy="16046"/>
        </a:xfrm>
        <a:custGeom>
          <a:avLst/>
          <a:gdLst/>
          <a:ahLst/>
          <a:cxnLst/>
          <a:rect l="0" t="0" r="0" b="0"/>
          <a:pathLst>
            <a:path>
              <a:moveTo>
                <a:pt x="0" y="7913"/>
              </a:moveTo>
              <a:lnTo>
                <a:pt x="1247347" y="7913"/>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panose="020F0502020204030204"/>
            <a:ea typeface="+mn-ea"/>
            <a:cs typeface="+mn-cs"/>
          </a:endParaRPr>
        </a:p>
      </dsp:txBody>
      <dsp:txXfrm>
        <a:off x="3163692" y="2176999"/>
        <a:ext cx="0" cy="0"/>
      </dsp:txXfrm>
    </dsp:sp>
    <dsp:sp modelId="{3704887C-56D4-4A1C-9256-5C2C0F5DF3D1}">
      <dsp:nvSpPr>
        <dsp:cNvPr id="0" name=""/>
        <dsp:cNvSpPr/>
      </dsp:nvSpPr>
      <dsp:spPr>
        <a:xfrm>
          <a:off x="3947347" y="1526526"/>
          <a:ext cx="1025528" cy="512764"/>
        </a:xfrm>
        <a:prstGeom prst="roundRect">
          <a:avLst>
            <a:gd name="adj" fmla="val 10000"/>
          </a:avLst>
        </a:prstGeom>
        <a:solidFill>
          <a:srgbClr val="00FF9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Text" lastClr="000000"/>
              </a:solidFill>
              <a:latin typeface="Calibri" panose="020F0502020204030204"/>
              <a:ea typeface="+mn-ea"/>
              <a:cs typeface="+mn-cs"/>
            </a:rPr>
            <a:t>Service</a:t>
          </a:r>
          <a:r>
            <a:rPr lang="en-GB" sz="1600" kern="1200" baseline="0" dirty="0">
              <a:solidFill>
                <a:sysClr val="windowText" lastClr="000000"/>
              </a:solidFill>
              <a:latin typeface="Calibri" panose="020F0502020204030204"/>
              <a:ea typeface="+mn-ea"/>
              <a:cs typeface="+mn-cs"/>
            </a:rPr>
            <a:t> user factors</a:t>
          </a:r>
          <a:endParaRPr lang="en-GB" sz="1600" kern="1200" dirty="0">
            <a:solidFill>
              <a:sysClr val="windowText" lastClr="000000"/>
            </a:solidFill>
            <a:latin typeface="Calibri" panose="020F0502020204030204"/>
            <a:ea typeface="+mn-ea"/>
            <a:cs typeface="+mn-cs"/>
          </a:endParaRPr>
        </a:p>
      </dsp:txBody>
      <dsp:txXfrm>
        <a:off x="3962365" y="1541544"/>
        <a:ext cx="995492" cy="482728"/>
      </dsp:txXfrm>
    </dsp:sp>
    <dsp:sp modelId="{0C31B1D6-76BC-435F-AE50-54EA32BC3921}">
      <dsp:nvSpPr>
        <dsp:cNvPr id="0" name=""/>
        <dsp:cNvSpPr/>
      </dsp:nvSpPr>
      <dsp:spPr>
        <a:xfrm rot="3734283">
          <a:off x="4389999" y="2740404"/>
          <a:ext cx="2182234" cy="16046"/>
        </a:xfrm>
        <a:custGeom>
          <a:avLst/>
          <a:gdLst/>
          <a:ahLst/>
          <a:cxnLst/>
          <a:rect l="0" t="0" r="0" b="0"/>
          <a:pathLst>
            <a:path>
              <a:moveTo>
                <a:pt x="0" y="7913"/>
              </a:moveTo>
              <a:lnTo>
                <a:pt x="745492" y="7913"/>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panose="020F0502020204030204"/>
            <a:ea typeface="+mn-ea"/>
            <a:cs typeface="+mn-cs"/>
          </a:endParaRPr>
        </a:p>
      </dsp:txBody>
      <dsp:txXfrm>
        <a:off x="5503979" y="2674740"/>
        <a:ext cx="0" cy="0"/>
      </dsp:txXfrm>
    </dsp:sp>
    <dsp:sp modelId="{BE203E88-F551-4A11-9E73-999F90ABE8C2}">
      <dsp:nvSpPr>
        <dsp:cNvPr id="0" name=""/>
        <dsp:cNvSpPr/>
      </dsp:nvSpPr>
      <dsp:spPr>
        <a:xfrm>
          <a:off x="5989357" y="3457565"/>
          <a:ext cx="1025528" cy="512764"/>
        </a:xfrm>
        <a:prstGeom prst="roundRect">
          <a:avLst>
            <a:gd name="adj" fmla="val 10000"/>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1" kern="1200" dirty="0">
              <a:solidFill>
                <a:sysClr val="windowText" lastClr="000000"/>
              </a:solidFill>
              <a:latin typeface="Nunito" pitchFamily="2" charset="0"/>
              <a:ea typeface="+mn-ea"/>
              <a:cs typeface="+mn-cs"/>
            </a:rPr>
            <a:t>Limited protected time for FI</a:t>
          </a:r>
        </a:p>
      </dsp:txBody>
      <dsp:txXfrm>
        <a:off x="6004375" y="3472583"/>
        <a:ext cx="995492" cy="482728"/>
      </dsp:txXfrm>
    </dsp:sp>
    <dsp:sp modelId="{97658246-E272-4899-85FB-E68C307C60A1}">
      <dsp:nvSpPr>
        <dsp:cNvPr id="0" name=""/>
        <dsp:cNvSpPr/>
      </dsp:nvSpPr>
      <dsp:spPr>
        <a:xfrm rot="17998342">
          <a:off x="6651514" y="3076896"/>
          <a:ext cx="1452273" cy="16046"/>
        </a:xfrm>
        <a:custGeom>
          <a:avLst/>
          <a:gdLst/>
          <a:ahLst/>
          <a:cxnLst/>
          <a:rect l="0" t="0" r="0" b="0"/>
          <a:pathLst>
            <a:path>
              <a:moveTo>
                <a:pt x="0" y="7913"/>
              </a:moveTo>
              <a:lnTo>
                <a:pt x="404629" y="7913"/>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panose="020F0502020204030204"/>
            <a:ea typeface="+mn-ea"/>
            <a:cs typeface="+mn-cs"/>
          </a:endParaRPr>
        </a:p>
      </dsp:txBody>
      <dsp:txXfrm>
        <a:off x="7328061" y="3098232"/>
        <a:ext cx="0" cy="0"/>
      </dsp:txXfrm>
    </dsp:sp>
    <dsp:sp modelId="{56D148A8-59A7-4975-9F45-6AD54BC0E5AE}">
      <dsp:nvSpPr>
        <dsp:cNvPr id="0" name=""/>
        <dsp:cNvSpPr/>
      </dsp:nvSpPr>
      <dsp:spPr>
        <a:xfrm>
          <a:off x="7740416" y="2199509"/>
          <a:ext cx="1025528" cy="512764"/>
        </a:xfrm>
        <a:prstGeom prst="roundRect">
          <a:avLst>
            <a:gd name="adj" fmla="val 10000"/>
          </a:avLst>
        </a:prstGeom>
        <a:solidFill>
          <a:srgbClr val="FFFF6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Text" lastClr="000000"/>
              </a:solidFill>
              <a:latin typeface="Calibri" panose="020F0502020204030204"/>
              <a:ea typeface="+mn-ea"/>
              <a:cs typeface="+mn-cs"/>
            </a:rPr>
            <a:t>Change idea?</a:t>
          </a:r>
        </a:p>
      </dsp:txBody>
      <dsp:txXfrm>
        <a:off x="7755434" y="2214527"/>
        <a:ext cx="995492" cy="482728"/>
      </dsp:txXfrm>
    </dsp:sp>
    <dsp:sp modelId="{5D67576F-1692-47C3-8BC3-55D01BCC7936}">
      <dsp:nvSpPr>
        <dsp:cNvPr id="0" name=""/>
        <dsp:cNvSpPr/>
      </dsp:nvSpPr>
      <dsp:spPr>
        <a:xfrm rot="3133749">
          <a:off x="4659580" y="2413987"/>
          <a:ext cx="1617022" cy="16046"/>
        </a:xfrm>
        <a:custGeom>
          <a:avLst/>
          <a:gdLst/>
          <a:ahLst/>
          <a:cxnLst/>
          <a:rect l="0" t="0" r="0" b="0"/>
          <a:pathLst>
            <a:path>
              <a:moveTo>
                <a:pt x="0" y="7913"/>
              </a:moveTo>
              <a:lnTo>
                <a:pt x="402055" y="7913"/>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panose="020F0502020204030204"/>
            <a:ea typeface="+mn-ea"/>
            <a:cs typeface="+mn-cs"/>
          </a:endParaRPr>
        </a:p>
      </dsp:txBody>
      <dsp:txXfrm>
        <a:off x="5475286" y="2365294"/>
        <a:ext cx="0" cy="0"/>
      </dsp:txXfrm>
    </dsp:sp>
    <dsp:sp modelId="{29843FE8-7599-41F1-8FBB-A5643E047EDE}">
      <dsp:nvSpPr>
        <dsp:cNvPr id="0" name=""/>
        <dsp:cNvSpPr/>
      </dsp:nvSpPr>
      <dsp:spPr>
        <a:xfrm>
          <a:off x="5963309" y="2804729"/>
          <a:ext cx="1025528" cy="512764"/>
        </a:xfrm>
        <a:prstGeom prst="roundRect">
          <a:avLst>
            <a:gd name="adj" fmla="val 10000"/>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1" kern="1200" dirty="0">
              <a:solidFill>
                <a:sysClr val="windowText" lastClr="000000"/>
              </a:solidFill>
              <a:latin typeface="Nunito" pitchFamily="2" charset="0"/>
              <a:ea typeface="+mn-ea"/>
              <a:cs typeface="+mn-cs"/>
            </a:rPr>
            <a:t>Staff not confident in offering FI</a:t>
          </a:r>
        </a:p>
      </dsp:txBody>
      <dsp:txXfrm>
        <a:off x="5978327" y="2819747"/>
        <a:ext cx="995492" cy="482728"/>
      </dsp:txXfrm>
    </dsp:sp>
    <dsp:sp modelId="{817CE3DC-0D8F-4C6E-93A4-2578B26EEFC3}">
      <dsp:nvSpPr>
        <dsp:cNvPr id="0" name=""/>
        <dsp:cNvSpPr/>
      </dsp:nvSpPr>
      <dsp:spPr>
        <a:xfrm rot="21397744">
          <a:off x="4972011" y="1745532"/>
          <a:ext cx="998407" cy="16046"/>
        </a:xfrm>
        <a:custGeom>
          <a:avLst/>
          <a:gdLst/>
          <a:ahLst/>
          <a:cxnLst/>
          <a:rect l="0" t="0" r="0" b="0"/>
          <a:pathLst>
            <a:path>
              <a:moveTo>
                <a:pt x="0" y="7913"/>
              </a:moveTo>
              <a:lnTo>
                <a:pt x="782012" y="7913"/>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panose="020F0502020204030204"/>
            <a:ea typeface="+mn-ea"/>
            <a:cs typeface="+mn-cs"/>
          </a:endParaRPr>
        </a:p>
      </dsp:txBody>
      <dsp:txXfrm>
        <a:off x="5444830" y="1730106"/>
        <a:ext cx="0" cy="0"/>
      </dsp:txXfrm>
    </dsp:sp>
    <dsp:sp modelId="{4CC6D5C2-B274-4954-BEA4-D1ACF230ADA8}">
      <dsp:nvSpPr>
        <dsp:cNvPr id="0" name=""/>
        <dsp:cNvSpPr/>
      </dsp:nvSpPr>
      <dsp:spPr>
        <a:xfrm>
          <a:off x="5969554" y="1467820"/>
          <a:ext cx="1025528" cy="512764"/>
        </a:xfrm>
        <a:prstGeom prst="roundRect">
          <a:avLst>
            <a:gd name="adj" fmla="val 10000"/>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1" kern="1200" dirty="0">
              <a:solidFill>
                <a:sysClr val="windowText" lastClr="000000"/>
              </a:solidFill>
              <a:latin typeface="Nunito" pitchFamily="2" charset="0"/>
              <a:ea typeface="+mn-ea"/>
              <a:cs typeface="+mn-cs"/>
            </a:rPr>
            <a:t>SU’s don’t understand what FI is</a:t>
          </a:r>
        </a:p>
      </dsp:txBody>
      <dsp:txXfrm>
        <a:off x="5984572" y="1482838"/>
        <a:ext cx="995492" cy="482728"/>
      </dsp:txXfrm>
    </dsp:sp>
    <dsp:sp modelId="{11AE584D-E155-45E7-8B80-0ACE5421F953}">
      <dsp:nvSpPr>
        <dsp:cNvPr id="0" name=""/>
        <dsp:cNvSpPr/>
      </dsp:nvSpPr>
      <dsp:spPr>
        <a:xfrm rot="284057">
          <a:off x="6993869" y="1745532"/>
          <a:ext cx="711292" cy="16046"/>
        </a:xfrm>
        <a:custGeom>
          <a:avLst/>
          <a:gdLst/>
          <a:ahLst/>
          <a:cxnLst/>
          <a:rect l="0" t="0" r="0" b="0"/>
          <a:pathLst>
            <a:path>
              <a:moveTo>
                <a:pt x="0" y="7913"/>
              </a:moveTo>
              <a:lnTo>
                <a:pt x="403791" y="7913"/>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panose="020F0502020204030204"/>
            <a:ea typeface="+mn-ea"/>
            <a:cs typeface="+mn-cs"/>
          </a:endParaRPr>
        </a:p>
      </dsp:txBody>
      <dsp:txXfrm>
        <a:off x="7333261" y="1734366"/>
        <a:ext cx="0" cy="0"/>
      </dsp:txXfrm>
    </dsp:sp>
    <dsp:sp modelId="{03F0645A-444E-4976-93F0-EEF65DE2C661}">
      <dsp:nvSpPr>
        <dsp:cNvPr id="0" name=""/>
        <dsp:cNvSpPr/>
      </dsp:nvSpPr>
      <dsp:spPr>
        <a:xfrm>
          <a:off x="7703948" y="1526526"/>
          <a:ext cx="1025528" cy="512764"/>
        </a:xfrm>
        <a:prstGeom prst="roundRect">
          <a:avLst>
            <a:gd name="adj" fmla="val 10000"/>
          </a:avLst>
        </a:prstGeom>
        <a:solidFill>
          <a:srgbClr val="FFFF6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Text" lastClr="000000"/>
              </a:solidFill>
              <a:latin typeface="Calibri" panose="020F0502020204030204"/>
              <a:ea typeface="+mn-ea"/>
              <a:cs typeface="+mn-cs"/>
            </a:rPr>
            <a:t>Change idea?</a:t>
          </a:r>
        </a:p>
      </dsp:txBody>
      <dsp:txXfrm>
        <a:off x="7718966" y="1541544"/>
        <a:ext cx="995492" cy="482728"/>
      </dsp:txXfrm>
    </dsp:sp>
    <dsp:sp modelId="{0483228A-441C-4A1D-809D-F325002EFDEE}">
      <dsp:nvSpPr>
        <dsp:cNvPr id="0" name=""/>
        <dsp:cNvSpPr/>
      </dsp:nvSpPr>
      <dsp:spPr>
        <a:xfrm rot="1059840">
          <a:off x="2456410" y="2834822"/>
          <a:ext cx="1582323" cy="16046"/>
        </a:xfrm>
        <a:custGeom>
          <a:avLst/>
          <a:gdLst/>
          <a:ahLst/>
          <a:cxnLst/>
          <a:rect l="0" t="0" r="0" b="0"/>
          <a:pathLst>
            <a:path>
              <a:moveTo>
                <a:pt x="0" y="7913"/>
              </a:moveTo>
              <a:lnTo>
                <a:pt x="640807" y="7913"/>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panose="020F0502020204030204"/>
            <a:ea typeface="+mn-ea"/>
            <a:cs typeface="+mn-cs"/>
          </a:endParaRPr>
        </a:p>
      </dsp:txBody>
      <dsp:txXfrm>
        <a:off x="3221882" y="2793149"/>
        <a:ext cx="0" cy="0"/>
      </dsp:txXfrm>
    </dsp:sp>
    <dsp:sp modelId="{02F9BD36-393E-47C3-8626-41E9C77E154F}">
      <dsp:nvSpPr>
        <dsp:cNvPr id="0" name=""/>
        <dsp:cNvSpPr/>
      </dsp:nvSpPr>
      <dsp:spPr>
        <a:xfrm>
          <a:off x="4001433" y="2826529"/>
          <a:ext cx="1025528" cy="512764"/>
        </a:xfrm>
        <a:prstGeom prst="roundRect">
          <a:avLst>
            <a:gd name="adj" fmla="val 10000"/>
          </a:avLst>
        </a:prstGeom>
        <a:solidFill>
          <a:srgbClr val="00FF9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Text" lastClr="000000"/>
              </a:solidFill>
              <a:latin typeface="Calibri" panose="020F0502020204030204"/>
              <a:ea typeface="+mn-ea"/>
              <a:cs typeface="+mn-cs"/>
            </a:rPr>
            <a:t>Staff factors</a:t>
          </a:r>
        </a:p>
      </dsp:txBody>
      <dsp:txXfrm>
        <a:off x="4016451" y="2841547"/>
        <a:ext cx="995492" cy="482728"/>
      </dsp:txXfrm>
    </dsp:sp>
    <dsp:sp modelId="{03589BB9-323F-4BB2-AFC6-B02ABF4BBB0A}">
      <dsp:nvSpPr>
        <dsp:cNvPr id="0" name=""/>
        <dsp:cNvSpPr/>
      </dsp:nvSpPr>
      <dsp:spPr>
        <a:xfrm rot="45411">
          <a:off x="5026844" y="3092598"/>
          <a:ext cx="2681435" cy="16046"/>
        </a:xfrm>
        <a:custGeom>
          <a:avLst/>
          <a:gdLst/>
          <a:ahLst/>
          <a:cxnLst/>
          <a:rect l="0" t="0" r="0" b="0"/>
          <a:pathLst>
            <a:path>
              <a:moveTo>
                <a:pt x="0" y="7913"/>
              </a:moveTo>
              <a:lnTo>
                <a:pt x="451525" y="7913"/>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solidFill>
              <a:sysClr val="windowText" lastClr="000000">
                <a:hueOff val="0"/>
                <a:satOff val="0"/>
                <a:lumOff val="0"/>
                <a:alphaOff val="0"/>
              </a:sysClr>
            </a:solidFill>
            <a:latin typeface="Calibri" panose="020F0502020204030204"/>
            <a:ea typeface="+mn-ea"/>
            <a:cs typeface="+mn-cs"/>
          </a:endParaRPr>
        </a:p>
      </dsp:txBody>
      <dsp:txXfrm>
        <a:off x="6300526" y="3033585"/>
        <a:ext cx="134071" cy="134071"/>
      </dsp:txXfrm>
    </dsp:sp>
    <dsp:sp modelId="{B37776AF-7622-44FD-9F93-31DE421EDA68}">
      <dsp:nvSpPr>
        <dsp:cNvPr id="0" name=""/>
        <dsp:cNvSpPr/>
      </dsp:nvSpPr>
      <dsp:spPr>
        <a:xfrm>
          <a:off x="7708163" y="2861948"/>
          <a:ext cx="1025528" cy="512764"/>
        </a:xfrm>
        <a:prstGeom prst="roundRect">
          <a:avLst>
            <a:gd name="adj" fmla="val 10000"/>
          </a:avLst>
        </a:prstGeom>
        <a:solidFill>
          <a:srgbClr val="FFFF6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solidFill>
                <a:sysClr val="windowText" lastClr="000000"/>
              </a:solidFill>
              <a:latin typeface="Calibri" panose="020F0502020204030204"/>
              <a:ea typeface="+mn-ea"/>
              <a:cs typeface="+mn-cs"/>
            </a:rPr>
            <a:t>Change idea?</a:t>
          </a:r>
          <a:endParaRPr lang="en-GB" sz="1600" kern="1200" dirty="0">
            <a:solidFill>
              <a:sysClr val="windowText" lastClr="000000"/>
            </a:solidFill>
            <a:latin typeface="Calibri" panose="020F0502020204030204"/>
            <a:ea typeface="+mn-ea"/>
            <a:cs typeface="+mn-cs"/>
          </a:endParaRPr>
        </a:p>
      </dsp:txBody>
      <dsp:txXfrm>
        <a:off x="7723181" y="2876966"/>
        <a:ext cx="995492" cy="482728"/>
      </dsp:txXfrm>
    </dsp:sp>
    <dsp:sp modelId="{21115B52-6230-4706-94AD-6198D7AC9DD3}">
      <dsp:nvSpPr>
        <dsp:cNvPr id="0" name=""/>
        <dsp:cNvSpPr/>
      </dsp:nvSpPr>
      <dsp:spPr>
        <a:xfrm rot="1649143">
          <a:off x="4856569" y="3771597"/>
          <a:ext cx="3019144" cy="16046"/>
        </a:xfrm>
        <a:custGeom>
          <a:avLst/>
          <a:gdLst/>
          <a:ahLst/>
          <a:cxnLst/>
          <a:rect l="0" t="0" r="0" b="0"/>
          <a:pathLst>
            <a:path>
              <a:moveTo>
                <a:pt x="0" y="7913"/>
              </a:moveTo>
              <a:lnTo>
                <a:pt x="451525" y="7913"/>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GB" sz="1000" kern="1200">
            <a:solidFill>
              <a:sysClr val="windowText" lastClr="000000">
                <a:hueOff val="0"/>
                <a:satOff val="0"/>
                <a:lumOff val="0"/>
                <a:alphaOff val="0"/>
              </a:sysClr>
            </a:solidFill>
            <a:latin typeface="Calibri" panose="020F0502020204030204"/>
            <a:ea typeface="+mn-ea"/>
            <a:cs typeface="+mn-cs"/>
          </a:endParaRPr>
        </a:p>
      </dsp:txBody>
      <dsp:txXfrm>
        <a:off x="6290663" y="3704142"/>
        <a:ext cx="150957" cy="150957"/>
      </dsp:txXfrm>
    </dsp:sp>
    <dsp:sp modelId="{951B18BD-4443-41E3-8B52-7BB214D31459}">
      <dsp:nvSpPr>
        <dsp:cNvPr id="0" name=""/>
        <dsp:cNvSpPr/>
      </dsp:nvSpPr>
      <dsp:spPr>
        <a:xfrm>
          <a:off x="7705322" y="4219948"/>
          <a:ext cx="1025528" cy="512764"/>
        </a:xfrm>
        <a:prstGeom prst="roundRect">
          <a:avLst>
            <a:gd name="adj" fmla="val 10000"/>
          </a:avLst>
        </a:prstGeom>
        <a:solidFill>
          <a:srgbClr val="FFFF6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Text" lastClr="000000"/>
              </a:solidFill>
              <a:latin typeface="Calibri" panose="020F0502020204030204"/>
              <a:ea typeface="+mn-ea"/>
              <a:cs typeface="+mn-cs"/>
            </a:rPr>
            <a:t>Change idea?</a:t>
          </a:r>
        </a:p>
      </dsp:txBody>
      <dsp:txXfrm>
        <a:off x="7720340" y="4234966"/>
        <a:ext cx="995492" cy="482728"/>
      </dsp:txXfrm>
    </dsp:sp>
    <dsp:sp modelId="{E2E3D73A-CB5B-4B2E-B8C1-8396A5060184}">
      <dsp:nvSpPr>
        <dsp:cNvPr id="0" name=""/>
        <dsp:cNvSpPr/>
      </dsp:nvSpPr>
      <dsp:spPr>
        <a:xfrm rot="3308574">
          <a:off x="4663515" y="3770940"/>
          <a:ext cx="1696486" cy="16046"/>
        </a:xfrm>
        <a:custGeom>
          <a:avLst/>
          <a:gdLst/>
          <a:ahLst/>
          <a:cxnLst/>
          <a:rect l="0" t="0" r="0" b="0"/>
          <a:pathLst>
            <a:path>
              <a:moveTo>
                <a:pt x="0" y="8023"/>
              </a:moveTo>
              <a:lnTo>
                <a:pt x="1696486" y="8023"/>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a:off x="5469347" y="3736551"/>
        <a:ext cx="84824" cy="84824"/>
      </dsp:txXfrm>
    </dsp:sp>
    <dsp:sp modelId="{080D9142-00F1-4076-B413-1A9FC6E90A50}">
      <dsp:nvSpPr>
        <dsp:cNvPr id="0" name=""/>
        <dsp:cNvSpPr/>
      </dsp:nvSpPr>
      <dsp:spPr>
        <a:xfrm>
          <a:off x="5996557" y="4113457"/>
          <a:ext cx="1105734" cy="723115"/>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1" kern="1200" dirty="0">
              <a:solidFill>
                <a:sysClr val="windowText" lastClr="000000"/>
              </a:solidFill>
              <a:latin typeface="Nunito" pitchFamily="2" charset="0"/>
              <a:ea typeface="+mn-ea"/>
              <a:cs typeface="+mn-cs"/>
            </a:rPr>
            <a:t>Other interventions are prioritised </a:t>
          </a:r>
          <a:r>
            <a:rPr lang="en-GB" sz="700" b="1" kern="1200" dirty="0">
              <a:solidFill>
                <a:sysClr val="windowText" lastClr="000000"/>
              </a:solidFill>
              <a:latin typeface="Nunito" pitchFamily="2" charset="0"/>
              <a:ea typeface="+mn-ea"/>
              <a:cs typeface="+mn-cs"/>
            </a:rPr>
            <a:t>over FI</a:t>
          </a:r>
        </a:p>
      </dsp:txBody>
      <dsp:txXfrm>
        <a:off x="6017736" y="4134636"/>
        <a:ext cx="1063376" cy="680757"/>
      </dsp:txXfrm>
    </dsp:sp>
    <dsp:sp modelId="{4019F058-110B-4297-A8B1-CDF6DA259DEB}">
      <dsp:nvSpPr>
        <dsp:cNvPr id="0" name=""/>
        <dsp:cNvSpPr/>
      </dsp:nvSpPr>
      <dsp:spPr>
        <a:xfrm rot="3154284">
          <a:off x="2035932" y="3521585"/>
          <a:ext cx="2334253" cy="16046"/>
        </a:xfrm>
        <a:custGeom>
          <a:avLst/>
          <a:gdLst/>
          <a:ahLst/>
          <a:cxnLst/>
          <a:rect l="0" t="0" r="0" b="0"/>
          <a:pathLst>
            <a:path>
              <a:moveTo>
                <a:pt x="0" y="7913"/>
              </a:moveTo>
              <a:lnTo>
                <a:pt x="1510334" y="7913"/>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panose="020F0502020204030204"/>
            <a:ea typeface="+mn-ea"/>
            <a:cs typeface="+mn-cs"/>
          </a:endParaRPr>
        </a:p>
      </dsp:txBody>
      <dsp:txXfrm>
        <a:off x="3213933" y="3447800"/>
        <a:ext cx="0" cy="0"/>
      </dsp:txXfrm>
    </dsp:sp>
    <dsp:sp modelId="{7411360B-E433-47EB-B48D-774DE1044767}">
      <dsp:nvSpPr>
        <dsp:cNvPr id="0" name=""/>
        <dsp:cNvSpPr/>
      </dsp:nvSpPr>
      <dsp:spPr>
        <a:xfrm>
          <a:off x="3912407" y="4200055"/>
          <a:ext cx="1025528" cy="512764"/>
        </a:xfrm>
        <a:prstGeom prst="roundRect">
          <a:avLst>
            <a:gd name="adj" fmla="val 10000"/>
          </a:avLst>
        </a:prstGeom>
        <a:solidFill>
          <a:srgbClr val="00FF9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Text" lastClr="000000"/>
              </a:solidFill>
              <a:latin typeface="Calibri" panose="020F0502020204030204"/>
              <a:ea typeface="+mn-ea"/>
              <a:cs typeface="+mn-cs"/>
            </a:rPr>
            <a:t>Cultural factors</a:t>
          </a:r>
        </a:p>
      </dsp:txBody>
      <dsp:txXfrm>
        <a:off x="3927425" y="4215073"/>
        <a:ext cx="995492" cy="482728"/>
      </dsp:txXfrm>
    </dsp:sp>
    <dsp:sp modelId="{42BD44CF-F319-4DCE-B1C0-8EF7E889608F}">
      <dsp:nvSpPr>
        <dsp:cNvPr id="0" name=""/>
        <dsp:cNvSpPr/>
      </dsp:nvSpPr>
      <dsp:spPr>
        <a:xfrm rot="2214627">
          <a:off x="4805230" y="4846060"/>
          <a:ext cx="1324236" cy="16046"/>
        </a:xfrm>
        <a:custGeom>
          <a:avLst/>
          <a:gdLst/>
          <a:ahLst/>
          <a:cxnLst/>
          <a:rect l="0" t="0" r="0" b="0"/>
          <a:pathLst>
            <a:path>
              <a:moveTo>
                <a:pt x="0" y="7913"/>
              </a:moveTo>
              <a:lnTo>
                <a:pt x="451930" y="7913"/>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panose="020F0502020204030204"/>
            <a:ea typeface="+mn-ea"/>
            <a:cs typeface="+mn-cs"/>
          </a:endParaRPr>
        </a:p>
      </dsp:txBody>
      <dsp:txXfrm>
        <a:off x="5460759" y="4807730"/>
        <a:ext cx="0" cy="0"/>
      </dsp:txXfrm>
    </dsp:sp>
    <dsp:sp modelId="{76CC3A18-844D-4C5C-9E78-EB78EAD38F81}">
      <dsp:nvSpPr>
        <dsp:cNvPr id="0" name=""/>
        <dsp:cNvSpPr/>
      </dsp:nvSpPr>
      <dsp:spPr>
        <a:xfrm>
          <a:off x="5996762" y="4900073"/>
          <a:ext cx="1130634" cy="703312"/>
        </a:xfrm>
        <a:prstGeom prst="roundRect">
          <a:avLst>
            <a:gd name="adj" fmla="val 10000"/>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1" kern="1200" dirty="0">
              <a:solidFill>
                <a:sysClr val="windowText" lastClr="000000"/>
              </a:solidFill>
              <a:latin typeface="Nunito" pitchFamily="2" charset="0"/>
              <a:ea typeface="+mn-ea"/>
              <a:cs typeface="+mn-cs"/>
            </a:rPr>
            <a:t>Not</a:t>
          </a:r>
          <a:r>
            <a:rPr lang="en-GB" sz="800" b="1" kern="1200" baseline="0" dirty="0">
              <a:solidFill>
                <a:sysClr val="windowText" lastClr="000000"/>
              </a:solidFill>
              <a:latin typeface="Nunito" pitchFamily="2" charset="0"/>
              <a:ea typeface="+mn-ea"/>
              <a:cs typeface="+mn-cs"/>
            </a:rPr>
            <a:t> viewed as a meaningful intervention</a:t>
          </a:r>
          <a:endParaRPr lang="en-GB" sz="800" b="1" kern="1200" dirty="0">
            <a:solidFill>
              <a:sysClr val="windowText" lastClr="000000"/>
            </a:solidFill>
            <a:latin typeface="Nunito" pitchFamily="2" charset="0"/>
            <a:ea typeface="+mn-ea"/>
            <a:cs typeface="+mn-cs"/>
          </a:endParaRPr>
        </a:p>
      </dsp:txBody>
      <dsp:txXfrm>
        <a:off x="6017361" y="4920672"/>
        <a:ext cx="1089436" cy="662114"/>
      </dsp:txXfrm>
    </dsp:sp>
    <dsp:sp modelId="{A11CBFE2-A5E4-4C59-8473-DA891E655C8F}">
      <dsp:nvSpPr>
        <dsp:cNvPr id="0" name=""/>
        <dsp:cNvSpPr/>
      </dsp:nvSpPr>
      <dsp:spPr>
        <a:xfrm rot="21380779">
          <a:off x="7126790" y="5224695"/>
          <a:ext cx="596644" cy="16046"/>
        </a:xfrm>
        <a:custGeom>
          <a:avLst/>
          <a:gdLst/>
          <a:ahLst/>
          <a:cxnLst/>
          <a:rect l="0" t="0" r="0" b="0"/>
          <a:pathLst>
            <a:path>
              <a:moveTo>
                <a:pt x="0" y="7913"/>
              </a:moveTo>
              <a:lnTo>
                <a:pt x="451525" y="7913"/>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panose="020F0502020204030204"/>
            <a:ea typeface="+mn-ea"/>
            <a:cs typeface="+mn-cs"/>
          </a:endParaRPr>
        </a:p>
      </dsp:txBody>
      <dsp:txXfrm>
        <a:off x="7409276" y="5218783"/>
        <a:ext cx="0" cy="0"/>
      </dsp:txXfrm>
    </dsp:sp>
    <dsp:sp modelId="{F15F4B9E-AC57-43B8-A23B-E1339AC51C8B}">
      <dsp:nvSpPr>
        <dsp:cNvPr id="0" name=""/>
        <dsp:cNvSpPr/>
      </dsp:nvSpPr>
      <dsp:spPr>
        <a:xfrm>
          <a:off x="7722828" y="4957325"/>
          <a:ext cx="1025528" cy="512764"/>
        </a:xfrm>
        <a:prstGeom prst="roundRect">
          <a:avLst>
            <a:gd name="adj" fmla="val 10000"/>
          </a:avLst>
        </a:prstGeom>
        <a:solidFill>
          <a:srgbClr val="FFFF6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Text" lastClr="000000"/>
              </a:solidFill>
              <a:latin typeface="Calibri" panose="020F0502020204030204"/>
              <a:ea typeface="+mn-ea"/>
              <a:cs typeface="+mn-cs"/>
            </a:rPr>
            <a:t>Change idea?</a:t>
          </a:r>
        </a:p>
      </dsp:txBody>
      <dsp:txXfrm>
        <a:off x="7737846" y="4972343"/>
        <a:ext cx="995492" cy="482728"/>
      </dsp:txXfrm>
    </dsp:sp>
    <dsp:sp modelId="{6D91E0EF-2F03-45D5-85C7-4BFC98251135}">
      <dsp:nvSpPr>
        <dsp:cNvPr id="0" name=""/>
        <dsp:cNvSpPr/>
      </dsp:nvSpPr>
      <dsp:spPr>
        <a:xfrm>
          <a:off x="5955997" y="2136054"/>
          <a:ext cx="1025528" cy="651594"/>
        </a:xfrm>
        <a:prstGeom prst="roundRect">
          <a:avLst>
            <a:gd name="adj" fmla="val 10000"/>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ysClr val="windowText" lastClr="000000"/>
              </a:solidFill>
              <a:latin typeface="Nunito" pitchFamily="2" charset="0"/>
              <a:ea typeface="+mn-ea"/>
              <a:cs typeface="+mn-cs"/>
            </a:rPr>
            <a:t>SU concerns about family burden</a:t>
          </a:r>
        </a:p>
      </dsp:txBody>
      <dsp:txXfrm>
        <a:off x="5975082" y="2155139"/>
        <a:ext cx="987358" cy="613424"/>
      </dsp:txXfrm>
    </dsp:sp>
    <dsp:sp modelId="{8BE902D8-11CA-43B4-A109-413655D9E422}">
      <dsp:nvSpPr>
        <dsp:cNvPr id="0" name=""/>
        <dsp:cNvSpPr/>
      </dsp:nvSpPr>
      <dsp:spPr>
        <a:xfrm>
          <a:off x="7660527" y="3573034"/>
          <a:ext cx="1025528" cy="512764"/>
        </a:xfrm>
        <a:prstGeom prst="roundRect">
          <a:avLst>
            <a:gd name="adj" fmla="val 10000"/>
          </a:avLst>
        </a:prstGeom>
        <a:solidFill>
          <a:srgbClr val="FFFF6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Text" lastClr="000000"/>
              </a:solidFill>
              <a:latin typeface="Calibri" panose="020F0502020204030204"/>
              <a:ea typeface="+mn-ea"/>
              <a:cs typeface="+mn-cs"/>
            </a:rPr>
            <a:t>Change idea?</a:t>
          </a:r>
        </a:p>
      </dsp:txBody>
      <dsp:txXfrm>
        <a:off x="7675545" y="3588052"/>
        <a:ext cx="995492" cy="48272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95B3EA-3272-4162-A74C-6B1DE33DC62A}" type="datetimeFigureOut">
              <a:rPr lang="en-GB" smtClean="0"/>
              <a:t>18/11/2024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11135C-B3C0-4736-83C4-905C0FE41B57}" type="slidenum">
              <a:rPr lang="en-GB" smtClean="0"/>
              <a:t>‹#›</a:t>
            </a:fld>
            <a:endParaRPr lang="en-GB"/>
          </a:p>
        </p:txBody>
      </p:sp>
    </p:spTree>
    <p:extLst>
      <p:ext uri="{BB962C8B-B14F-4D97-AF65-F5344CB8AC3E}">
        <p14:creationId xmlns:p14="http://schemas.microsoft.com/office/powerpoint/2010/main" val="343205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739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reason why the team embarked on</a:t>
            </a:r>
            <a:r>
              <a:rPr lang="en-GB" baseline="0" dirty="0"/>
              <a:t> the QI journey was to focus on increasing the uptake of Family Intervention.  Like with most services, FI became less of a priority during the years of </a:t>
            </a:r>
            <a:r>
              <a:rPr lang="en-GB" baseline="0" dirty="0" err="1"/>
              <a:t>Covid</a:t>
            </a:r>
            <a:r>
              <a:rPr lang="en-GB" baseline="0" dirty="0"/>
              <a:t> and so the uptake of this particular intervention declined to a point of no existence.    </a:t>
            </a:r>
          </a:p>
          <a:p>
            <a:endParaRPr lang="en-GB" baseline="0" dirty="0"/>
          </a:p>
          <a:p>
            <a:r>
              <a:rPr lang="en-GB" baseline="0" dirty="0"/>
              <a:t>As well, a change in clinical staffing over the years, meant that the number of trained clinicians also declined – this led to there only being four trained staff, with two of these being CBT Therapist and clinical lead, which presented issues in its self.  </a:t>
            </a:r>
          </a:p>
          <a:p>
            <a:endParaRPr lang="en-GB" baseline="0" dirty="0"/>
          </a:p>
          <a:p>
            <a:r>
              <a:rPr lang="en-GB" baseline="0" dirty="0"/>
              <a:t>The team also had trained members of staff leave their post, and new, non-trained ones join - which left a shortfall.    </a:t>
            </a:r>
          </a:p>
          <a:p>
            <a:endParaRPr lang="en-GB" baseline="0" dirty="0"/>
          </a:p>
          <a:p>
            <a:endParaRPr lang="en-GB" baseline="0" dirty="0"/>
          </a:p>
          <a:p>
            <a:r>
              <a:rPr lang="en-GB" sz="1200" kern="1200" dirty="0">
                <a:solidFill>
                  <a:schemeClr val="tx1"/>
                </a:solidFill>
                <a:effectLst/>
                <a:latin typeface="+mn-lt"/>
                <a:ea typeface="+mn-ea"/>
                <a:cs typeface="+mn-cs"/>
              </a:rPr>
              <a:t>Previous years NCAP results highlighted that there was a serious decline in FI delivery.  This was something that had also been acknowledged by the senior members of the organisation and so when funded placements were made available, it was agreed that all clinical members of the team that had not previously undertaken training, would be put forward.</a:t>
            </a:r>
          </a:p>
          <a:p>
            <a:r>
              <a:rPr lang="en-GB" sz="1200" kern="1200" dirty="0">
                <a:solidFill>
                  <a:schemeClr val="tx1"/>
                </a:solidFill>
                <a:effectLst/>
                <a:latin typeface="+mn-lt"/>
                <a:ea typeface="+mn-ea"/>
                <a:cs typeface="+mn-cs"/>
              </a:rPr>
              <a:t>FI training was always considered an element of role specification – highlighted at the point of interview, but due to </a:t>
            </a:r>
            <a:r>
              <a:rPr lang="en-GB" sz="1200" kern="1200" dirty="0" err="1">
                <a:solidFill>
                  <a:schemeClr val="tx1"/>
                </a:solidFill>
                <a:effectLst/>
                <a:latin typeface="+mn-lt"/>
                <a:ea typeface="+mn-ea"/>
                <a:cs typeface="+mn-cs"/>
              </a:rPr>
              <a:t>covid</a:t>
            </a:r>
            <a:r>
              <a:rPr lang="en-GB" sz="1200" kern="1200" dirty="0">
                <a:solidFill>
                  <a:schemeClr val="tx1"/>
                </a:solidFill>
                <a:effectLst/>
                <a:latin typeface="+mn-lt"/>
                <a:ea typeface="+mn-ea"/>
                <a:cs typeface="+mn-cs"/>
              </a:rPr>
              <a:t>, staffing issues </a:t>
            </a:r>
            <a:r>
              <a:rPr lang="en-GB" sz="1200" kern="1200" dirty="0" err="1">
                <a:solidFill>
                  <a:schemeClr val="tx1"/>
                </a:solidFill>
                <a:effectLst/>
                <a:latin typeface="+mn-lt"/>
                <a:ea typeface="+mn-ea"/>
                <a:cs typeface="+mn-cs"/>
              </a:rPr>
              <a:t>etc</a:t>
            </a:r>
            <a:r>
              <a:rPr lang="en-GB" sz="1200" kern="1200" dirty="0">
                <a:solidFill>
                  <a:schemeClr val="tx1"/>
                </a:solidFill>
                <a:effectLst/>
                <a:latin typeface="+mn-lt"/>
                <a:ea typeface="+mn-ea"/>
                <a:cs typeface="+mn-cs"/>
              </a:rPr>
              <a:t>, this was never something that ‘got off the ground’.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real focus on the project started in Feb 2024 when four members of staff began training in CBT FI through Kings College.  This shaped the discussions that were taking place within the office and through MDT’s, but there were a number of issues that presented.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four team members had to be taken off the rota for other duties within the functionality of the service, which applied pressure for the remaining staff.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give context, </a:t>
            </a:r>
            <a:r>
              <a:rPr lang="en-GB" sz="1200" b="1" kern="1200" dirty="0">
                <a:solidFill>
                  <a:schemeClr val="tx1"/>
                </a:solidFill>
                <a:effectLst/>
                <a:latin typeface="+mn-lt"/>
                <a:ea typeface="+mn-ea"/>
                <a:cs typeface="+mn-cs"/>
              </a:rPr>
              <a:t>Navigo’s EIP is made up </a:t>
            </a:r>
            <a:r>
              <a:rPr lang="en-GB" sz="1200" kern="1200" dirty="0">
                <a:solidFill>
                  <a:schemeClr val="tx1"/>
                </a:solidFill>
                <a:effectLst/>
                <a:latin typeface="+mn-lt"/>
                <a:ea typeface="+mn-ea"/>
                <a:cs typeface="+mn-cs"/>
              </a:rPr>
              <a:t>of 6x clinicians (3x Social Workers, 1x Occupational Therapist and 3x Nurses (one of those being the teams manager), a CBT Therapist, A Consultant Psychiatrist, 1x Support worker and 1x peer support.  The general number of individuals on the teams caseload is around 11-15 per Clinician.  At present this figure is 65 for the whole team.</a:t>
            </a:r>
          </a:p>
          <a:p>
            <a:r>
              <a:rPr lang="en-GB" sz="1200" kern="1200" dirty="0">
                <a:solidFill>
                  <a:schemeClr val="tx1"/>
                </a:solidFill>
                <a:effectLst/>
                <a:latin typeface="+mn-lt"/>
                <a:ea typeface="+mn-ea"/>
                <a:cs typeface="+mn-cs"/>
              </a:rPr>
              <a:t>With half the team being on the training, the opportunity for the QI programme and coaching became available and following a successful bid, we began to focus on the actually FI figures:</a:t>
            </a:r>
          </a:p>
          <a:p>
            <a:endParaRPr lang="en-GB"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9303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stage of this project</a:t>
            </a:r>
            <a:r>
              <a:rPr lang="en-GB" baseline="0" dirty="0"/>
              <a:t> was to consider, how we are going to formally measure outcomes.</a:t>
            </a:r>
          </a:p>
          <a:p>
            <a:r>
              <a:rPr lang="en-GB" baseline="0" dirty="0"/>
              <a:t>This started by considering the baseline data.</a:t>
            </a:r>
          </a:p>
          <a:p>
            <a:endParaRPr lang="en-GB" baseline="0" dirty="0"/>
          </a:p>
          <a:p>
            <a:r>
              <a:rPr lang="en-GB" baseline="0" dirty="0"/>
              <a:t>We started by focusing on the service menu’s – looking at the individuals that have accepted the FI.  Following this we considered how many of the accepted families/support networks then went on to engage in the initial session of FI and those that had completed FI</a:t>
            </a:r>
          </a:p>
          <a:p>
            <a:endParaRPr lang="en-GB" baseline="0" dirty="0"/>
          </a:p>
          <a:p>
            <a:endParaRPr lang="en-GB" baseline="0" dirty="0"/>
          </a:p>
          <a:p>
            <a:r>
              <a:rPr lang="en-GB" baseline="0" dirty="0"/>
              <a:t>Data we are going to measure are;</a:t>
            </a:r>
          </a:p>
          <a:p>
            <a:r>
              <a:rPr lang="en-GB" b="1" baseline="0" dirty="0"/>
              <a:t>Number of service users accepting FI</a:t>
            </a:r>
          </a:p>
          <a:p>
            <a:r>
              <a:rPr lang="en-GB" b="1" baseline="0" dirty="0"/>
              <a:t>Attendance at first session</a:t>
            </a:r>
          </a:p>
          <a:p>
            <a:r>
              <a:rPr lang="en-GB" b="1" baseline="0" dirty="0"/>
              <a:t>Completing planned number of sessions</a:t>
            </a:r>
          </a:p>
          <a:p>
            <a:r>
              <a:rPr lang="en-GB" baseline="0" dirty="0"/>
              <a:t>Through the QI programme process and supervision sessions with Maureen, we began to realise the importance of language and exactly how we measure the uptake and effectivity. In other words, we needed to breakdown the overall process – posing questions such as do we consider just the accepting cases, engagement with allocated family workers, how many sessions do we consider for formal measurement.</a:t>
            </a:r>
          </a:p>
          <a:p>
            <a:endParaRPr lang="en-GB" dirty="0"/>
          </a:p>
          <a:p>
            <a:r>
              <a:rPr lang="en-GB" dirty="0"/>
              <a:t>In</a:t>
            </a:r>
            <a:r>
              <a:rPr lang="en-GB" baseline="0" dirty="0"/>
              <a:t> making such considerations and breaking things down in this way, it has allowed us set more achievable goals and look at what the barriers are and what is actually working well – providing a detailed account for reflection.  </a:t>
            </a:r>
          </a:p>
          <a:p>
            <a:endParaRPr lang="en-GB" baseline="0" dirty="0"/>
          </a:p>
          <a:p>
            <a:r>
              <a:rPr lang="en-GB" baseline="0" dirty="0"/>
              <a:t>This helps to implement change, such as more detailed service menu and a family work leaflet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1897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 number of considerations that we made</a:t>
            </a:r>
            <a:r>
              <a:rPr lang="en-GB" baseline="0" dirty="0"/>
              <a:t> such as –</a:t>
            </a:r>
          </a:p>
          <a:p>
            <a:endParaRPr lang="en-GB" baseline="0" dirty="0"/>
          </a:p>
          <a:p>
            <a:r>
              <a:rPr lang="en-GB" baseline="0" dirty="0"/>
              <a:t>*Language and wording – Service menus and leaflets - will be covered on the next slide</a:t>
            </a:r>
          </a:p>
          <a:p>
            <a:endParaRPr lang="en-GB" baseline="0" dirty="0"/>
          </a:p>
          <a:p>
            <a:r>
              <a:rPr lang="en-GB" baseline="0" dirty="0"/>
              <a:t>*Training – four members of the team undertaking the CBT FI</a:t>
            </a:r>
          </a:p>
          <a:p>
            <a:endParaRPr lang="en-GB" baseline="0" dirty="0"/>
          </a:p>
          <a:p>
            <a:r>
              <a:rPr lang="en-GB" baseline="0" dirty="0"/>
              <a:t>*Peer supervision – allocated and protected time for group supervisions.  This has also been opened up to other teams who are undertaking the training</a:t>
            </a:r>
          </a:p>
          <a:p>
            <a:endParaRPr lang="en-GB" baseline="0" dirty="0"/>
          </a:p>
          <a:p>
            <a:r>
              <a:rPr lang="en-GB" baseline="0" dirty="0"/>
              <a:t>*Survey – developed to establish the reasons behind the high number of declines.</a:t>
            </a:r>
          </a:p>
          <a:p>
            <a:endParaRPr lang="en-GB" baseline="0" dirty="0"/>
          </a:p>
          <a:p>
            <a:r>
              <a:rPr lang="en-GB" baseline="0" dirty="0"/>
              <a:t>*MDT agenda – which now offers an average of 6x opportunities to discuss FI cases within a month – Weekly team meeting, Monthly FI Supervisions and practitioner supervisions. Prior to this there had been none. </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6059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Vickie:</a:t>
            </a:r>
          </a:p>
          <a:p>
            <a:pPr>
              <a:lnSpc>
                <a:spcPct val="107000"/>
              </a:lnSpc>
              <a:spcAft>
                <a:spcPts val="800"/>
              </a:spcAft>
            </a:pPr>
            <a:r>
              <a:rPr lang="en-GB" dirty="0"/>
              <a:t>Language and specific wording</a:t>
            </a:r>
            <a:r>
              <a:rPr lang="en-GB" baseline="0" dirty="0"/>
              <a:t> was a key consideration that needed to be addressed early on within this project.  Through team discussions, it was quickly identified that terms such as ‘intervention’ and the name of the intervention itself – ‘Family work’, have strong links to specific interventions that have been implemented by Children’s Services within the local area.  This automatically discouraged people from engagement.  </a:t>
            </a:r>
          </a:p>
          <a:p>
            <a:pPr>
              <a:lnSpc>
                <a:spcPct val="107000"/>
              </a:lnSpc>
              <a:spcAft>
                <a:spcPts val="800"/>
              </a:spcAft>
            </a:pPr>
            <a:endParaRPr lang="en-GB" baseline="0" dirty="0"/>
          </a:p>
          <a:p>
            <a:pPr>
              <a:lnSpc>
                <a:spcPct val="107000"/>
              </a:lnSpc>
              <a:spcAft>
                <a:spcPts val="800"/>
              </a:spcAft>
            </a:pPr>
            <a:r>
              <a:rPr lang="en-GB" baseline="0" dirty="0"/>
              <a:t>As a result, we renamed the intervention ‘Bridging the Gap’ and created a leaflet to provide information for service users and their families.  </a:t>
            </a:r>
          </a:p>
          <a:p>
            <a:pPr>
              <a:lnSpc>
                <a:spcPct val="107000"/>
              </a:lnSpc>
              <a:spcAft>
                <a:spcPts val="800"/>
              </a:spcAft>
            </a:pPr>
            <a:endParaRPr lang="en-GB" baseline="0" dirty="0"/>
          </a:p>
          <a:p>
            <a:pPr>
              <a:lnSpc>
                <a:spcPct val="107000"/>
              </a:lnSpc>
              <a:spcAft>
                <a:spcPts val="800"/>
              </a:spcAft>
            </a:pPr>
            <a:r>
              <a:rPr lang="en-GB" baseline="0" dirty="0"/>
              <a:t>We also restructured the service menu to provide more detail  &amp; guide staff and give information to be given to service users in the initial stages of their care spell.  This coined with the training undertaken by other members of the team, has helped to ‘sell’ the intervention, which the data is representative of.</a:t>
            </a:r>
          </a:p>
          <a:p>
            <a:pPr>
              <a:lnSpc>
                <a:spcPct val="107000"/>
              </a:lnSpc>
              <a:spcAft>
                <a:spcPts val="800"/>
              </a:spcAft>
            </a:pPr>
            <a:endParaRPr lang="en-GB" baseline="0" dirty="0"/>
          </a:p>
          <a:p>
            <a:pPr>
              <a:lnSpc>
                <a:spcPct val="107000"/>
              </a:lnSpc>
              <a:spcAft>
                <a:spcPts val="800"/>
              </a:spcAft>
            </a:pPr>
            <a:r>
              <a:rPr lang="en-GB" baseline="0" dirty="0"/>
              <a:t>It is also notable that the training has had a really positive impact on the overall team culture in that it reignited a drive for the team.  Part of this is that in order to pass the course, the trainee’s have had to work with two families engaging in sessions – which has naturally increased uptake.</a:t>
            </a:r>
          </a:p>
          <a:p>
            <a:pPr>
              <a:lnSpc>
                <a:spcPct val="107000"/>
              </a:lnSpc>
              <a:spcAft>
                <a:spcPts val="800"/>
              </a:spcAft>
            </a:pPr>
            <a:r>
              <a:rPr lang="en-GB" baseline="0" dirty="0"/>
              <a:t>  </a:t>
            </a:r>
          </a:p>
          <a:p>
            <a:pPr>
              <a:lnSpc>
                <a:spcPct val="107000"/>
              </a:lnSpc>
              <a:spcAft>
                <a:spcPts val="800"/>
              </a:spcAft>
            </a:pPr>
            <a:r>
              <a:rPr lang="en-GB" baseline="0" dirty="0"/>
              <a:t>The supervision sessions with Maureen have also been instrumental in encouraging the direction of the project and constructing a projective action plan, through her ability to objectively filter information in a professional manner.</a:t>
            </a:r>
          </a:p>
          <a:p>
            <a:pPr>
              <a:lnSpc>
                <a:spcPct val="107000"/>
              </a:lnSpc>
              <a:spcAft>
                <a:spcPts val="800"/>
              </a:spcAft>
            </a:pPr>
            <a:endParaRPr lang="en-GB"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8619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shows the results so far: </a:t>
            </a:r>
          </a:p>
          <a:p>
            <a:endParaRPr lang="en-GB" dirty="0"/>
          </a:p>
          <a:p>
            <a:r>
              <a:rPr lang="en-GB" b="1" dirty="0"/>
              <a:t>April 2024: </a:t>
            </a:r>
            <a:r>
              <a:rPr lang="en-GB" dirty="0"/>
              <a:t>-63x in total on the teams caseload – with 50x (79%) declining</a:t>
            </a:r>
            <a:r>
              <a:rPr lang="en-GB" baseline="0" dirty="0"/>
              <a:t> FI</a:t>
            </a:r>
            <a:r>
              <a:rPr lang="en-GB" dirty="0"/>
              <a:t> – 13x (21%) accepted and undergoing</a:t>
            </a:r>
          </a:p>
          <a:p>
            <a:endParaRPr lang="en-GB" dirty="0"/>
          </a:p>
          <a:p>
            <a:endParaRPr lang="en-GB" dirty="0"/>
          </a:p>
          <a:p>
            <a:r>
              <a:rPr lang="en-GB" b="1" dirty="0"/>
              <a:t>Seven months later:</a:t>
            </a:r>
          </a:p>
          <a:p>
            <a:r>
              <a:rPr lang="en-GB" b="1" dirty="0"/>
              <a:t>November 2024: </a:t>
            </a:r>
            <a:r>
              <a:rPr lang="en-GB" dirty="0"/>
              <a:t>-65x</a:t>
            </a:r>
            <a:r>
              <a:rPr lang="en-GB" baseline="0" dirty="0"/>
              <a:t> in total on the teams caseload – 46x (71%) declining FI – 19x (29%) accepted and undergoing</a:t>
            </a:r>
          </a:p>
          <a:p>
            <a:endParaRPr lang="en-GB" baseline="0" dirty="0"/>
          </a:p>
          <a:p>
            <a:endParaRPr lang="en-GB" baseline="0" dirty="0"/>
          </a:p>
          <a:p>
            <a:r>
              <a:rPr lang="en-GB" i="1" baseline="0" dirty="0"/>
              <a:t>It is important to note that the data is not fully accurate given how fluid the figures are – considering that people are being discharged, pending discharge, new care spells, extended assessments etc.  Which is ever changing.</a:t>
            </a:r>
            <a:r>
              <a:rPr lang="en-GB" baseline="0" dirty="0"/>
              <a:t>  </a:t>
            </a:r>
          </a:p>
          <a:p>
            <a:endParaRPr lang="en-GB" baseline="0" dirty="0"/>
          </a:p>
          <a:p>
            <a:r>
              <a:rPr lang="en-GB" baseline="0" dirty="0"/>
              <a:t>The initial goal had been to increase the uptake by 10% by May 2025, as can be seen from the charts, this is well underway.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0112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have been a number of factors contributing to challenges faced by the team.  Knowing where to start for example – but with support and guidance during this QI process and from Maureen, this has been simplified.</a:t>
            </a:r>
          </a:p>
          <a:p>
            <a:endParaRPr lang="en-GB" dirty="0"/>
          </a:p>
          <a:p>
            <a:r>
              <a:rPr lang="en-GB" dirty="0"/>
              <a:t>There has also been a lot of stress, the staff member </a:t>
            </a:r>
            <a:r>
              <a:rPr lang="en-GB" baseline="0" dirty="0"/>
              <a:t>that have been undertaking the training have not found this an easy process with having to manage work, life and now </a:t>
            </a:r>
            <a:r>
              <a:rPr lang="en-GB" baseline="0" dirty="0" err="1"/>
              <a:t>uni</a:t>
            </a:r>
            <a:r>
              <a:rPr lang="en-GB" baseline="0" dirty="0"/>
              <a:t> commitments.  Also, the tutor of the course had advised not to work with drug induced psychosis, however this particular service user group makes up a high proportion of overall team caseload.  This caused a lot of anxiety for those staff members through fears that they will not be able to pass the course – which has since been addressed.</a:t>
            </a:r>
          </a:p>
          <a:p>
            <a:endParaRPr lang="en-GB" baseline="0" dirty="0"/>
          </a:p>
          <a:p>
            <a:r>
              <a:rPr lang="en-GB" baseline="0" dirty="0"/>
              <a:t>Another area of consideration was the way in which FI was being sold to service users and their families - there is still a high percentage of people declining this services but this would be considered in the next steps.  Overall improvements are being made as represented by the last slide– as previously mentioned through the introduction of the leaflet and the restructured menus and discussing in the </a:t>
            </a:r>
            <a:r>
              <a:rPr lang="en-GB" b="1" baseline="0" dirty="0"/>
              <a:t>carer’s focussed education programme.  </a:t>
            </a:r>
            <a:r>
              <a:rPr lang="en-GB" baseline="0" dirty="0"/>
              <a:t>The leaflet construction was also a barrier in itself as it had to be agreed by the organisation, </a:t>
            </a:r>
            <a:r>
              <a:rPr lang="en-GB" b="1" baseline="0" dirty="0"/>
              <a:t>which is time consuming process, which </a:t>
            </a:r>
            <a:r>
              <a:rPr lang="en-GB" baseline="0" dirty="0"/>
              <a:t>required a lot of prompting for agreement.  </a:t>
            </a:r>
          </a:p>
          <a:p>
            <a:endParaRPr lang="en-GB" baseline="0" dirty="0"/>
          </a:p>
          <a:p>
            <a:r>
              <a:rPr lang="en-GB" baseline="0" dirty="0"/>
              <a:t>Another barrier was trying to source a </a:t>
            </a:r>
            <a:r>
              <a:rPr lang="en-GB" b="1" baseline="0" dirty="0"/>
              <a:t>regular </a:t>
            </a:r>
            <a:r>
              <a:rPr lang="en-GB" b="0" baseline="0" dirty="0"/>
              <a:t>room for the peer supervision to take place on a monthly basis.  </a:t>
            </a:r>
            <a:endParaRPr lang="en-GB" baseline="0" dirty="0"/>
          </a:p>
          <a:p>
            <a:endParaRPr lang="en-GB" baseline="0" dirty="0"/>
          </a:p>
          <a:p>
            <a:r>
              <a:rPr lang="en-GB" b="1" u="sng" baseline="0" dirty="0"/>
              <a:t>But there have also been a lot of positives:</a:t>
            </a:r>
          </a:p>
          <a:p>
            <a:r>
              <a:rPr lang="en-GB" baseline="0" dirty="0"/>
              <a:t>-The overall motivation and drive for making positive change within the team has been notable and led to a ripple effect within the organisation itself.  Other teams are in the process of training in BFT and have approached us to request joining our peer supervision groups.  This will have a positive impact on the team and the organisation as a whole and bring newer dynamics to the role that supervision plays in both service and professional development.  </a:t>
            </a:r>
          </a:p>
          <a:p>
            <a:endParaRPr lang="en-GB" baseline="0" dirty="0"/>
          </a:p>
          <a:p>
            <a:endParaRPr lang="en-GB" baseline="0" dirty="0"/>
          </a:p>
          <a:p>
            <a:r>
              <a:rPr lang="en-GB" baseline="0" dirty="0"/>
              <a:t>-Navigo is a social enterprise and so we as </a:t>
            </a:r>
            <a:r>
              <a:rPr lang="en-GB" b="1" baseline="0" dirty="0"/>
              <a:t>individuals and as a team plus service users involvement </a:t>
            </a:r>
            <a:r>
              <a:rPr lang="en-GB" baseline="0" dirty="0"/>
              <a:t>have had a good say in service delivery and implementation.</a:t>
            </a:r>
          </a:p>
          <a:p>
            <a:endParaRPr lang="en-GB" baseline="0" dirty="0"/>
          </a:p>
          <a:p>
            <a:r>
              <a:rPr lang="en-GB" baseline="0" dirty="0"/>
              <a:t>-Leadership has also been instrumental and has helped to breed an open culture – again evidence by the overall motivation of the team.    </a:t>
            </a:r>
          </a:p>
          <a:p>
            <a:endParaRPr lang="en-GB" baseline="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9222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In terms of this project, we would like to really focus on the surveys to ascertain why people are still declining, although the changes in the data are positive. </a:t>
            </a:r>
          </a:p>
          <a:p>
            <a:endParaRPr lang="en-GB" baseline="0" dirty="0"/>
          </a:p>
          <a:p>
            <a:r>
              <a:rPr lang="en-GB" baseline="0" dirty="0"/>
              <a:t>This will be in the form of collecting further evidence such as video and audio recordings.  This is an element of the training and has proven to be instrumental in supervision sessions and so it has been agreed that this will continue as it enables the opportunity for practitioner reflection and strategy sharing.  </a:t>
            </a:r>
          </a:p>
          <a:p>
            <a:endParaRPr lang="en-GB" baseline="0" dirty="0"/>
          </a:p>
          <a:p>
            <a:r>
              <a:rPr lang="en-GB" baseline="0" dirty="0"/>
              <a:t>We will also be looking at reviewing with the families that have completed FI at the end of session to ascertain their views, hopefully obtaining direct comments and quotes which can be shared with prospective families we are hoping to sell the idea to or sharing with the participants of the carers education groups.  </a:t>
            </a:r>
          </a:p>
          <a:p>
            <a:endParaRPr lang="en-GB" baseline="0" dirty="0"/>
          </a:p>
          <a:p>
            <a:r>
              <a:rPr lang="en-GB" baseline="0" dirty="0"/>
              <a:t>The ultimate goal is to focus on opening the pathways – 14-65 for both.  </a:t>
            </a:r>
          </a:p>
          <a:p>
            <a:endParaRPr lang="en-GB" baseline="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31044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739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9303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1897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9303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6059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8619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0112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08522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number of staff being able to be trained under the Kings model is limited to annual allocations, the course is very academic and this puts people off completing ( high drop out rates)– is this a sustainable model for us to continue using., expensive to  keep putting staff through training who then leave. It also  creates a separation between the staff team because not all staff can access the training, difficulty pairing as 1 has to be a registered qualified professional – challenge on agreeing to move to a different model whereby we could buy the training package and train all staff regardless of banding </a:t>
            </a:r>
          </a:p>
          <a:p>
            <a:pPr marL="171450" indent="-171450">
              <a:buFont typeface="Arial" panose="020B0604020202020204" pitchFamily="34" charset="0"/>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back log is on average a 2 year wait, therefore service users receiving FI at the end of the pathway are subsequently discharged  &amp; don’t count as part of the audit. There are not enough FI trained staff to work through the back log to make an effective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Trying to find families to match with staff pairing and availability – this should change in the future with change idea of developing a database with admin support</a:t>
            </a:r>
          </a:p>
          <a:p>
            <a:pPr marL="0" indent="0">
              <a:buFont typeface="Arial" panose="020B0604020202020204" pitchFamily="34" charset="0"/>
              <a:buNone/>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Specific members of the team that are delivering &amp; the mini teams not feeling enthusiastic about FI  and this projects into clinical conversations with service users and family– trying to bridge the gap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9222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done things slightly differently this year in being very clear about the course content, the expectations and what support we as a service will provide during the training and afterwards when staff are practising. This has meant the staff booked onto the training in 2025 have a clear understanding and are committed to the course and delivery of FI once qualified.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31044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739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Prompts- please list your QI team membership including lived experience representatives (don’t have not provide names if they do not consent)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9303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Prompts- what is the problem you are tackling ? E.g.  improve our team's performance on the Fi standard- can add details about how and why you chose to focus on this standard.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1897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what have done to better understand your problem ? Staff surveys’, team meetings, collected your baseline data (add in what this is)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Staff Survey: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Importance of FI: Scores range from 4-10 (average 9)</a:t>
            </a:r>
            <a:br>
              <a:rPr lang="en-GB" sz="1800" dirty="0">
                <a:effectLst/>
                <a:latin typeface="Arial" panose="020B0604020202020204" pitchFamily="34" charset="0"/>
                <a:ea typeface="Calibri" panose="020F0502020204030204" pitchFamily="34" charset="0"/>
              </a:rPr>
            </a:br>
            <a:r>
              <a:rPr lang="en-GB" sz="1800" dirty="0">
                <a:effectLst/>
                <a:latin typeface="Arial" panose="020B0604020202020204" pitchFamily="34" charset="0"/>
                <a:ea typeface="Calibri" panose="020F0502020204030204" pitchFamily="34" charset="0"/>
              </a:rPr>
              <a:t>FI apart of your role: Scores range from 1-10 (average 6)</a:t>
            </a:r>
            <a:br>
              <a:rPr lang="en-GB" sz="1800" dirty="0">
                <a:effectLst/>
                <a:latin typeface="Arial" panose="020B0604020202020204" pitchFamily="34" charset="0"/>
                <a:ea typeface="Calibri" panose="020F0502020204030204" pitchFamily="34" charset="0"/>
              </a:rPr>
            </a:br>
            <a:r>
              <a:rPr lang="en-GB" sz="1800" dirty="0">
                <a:effectLst/>
                <a:latin typeface="Arial" panose="020B0604020202020204" pitchFamily="34" charset="0"/>
                <a:ea typeface="Calibri" panose="020F0502020204030204" pitchFamily="34" charset="0"/>
              </a:rPr>
              <a:t>Confidence in explaining to families: 3-10 (average 8)</a:t>
            </a:r>
            <a:br>
              <a:rPr lang="en-GB" sz="1800" dirty="0">
                <a:effectLst/>
                <a:latin typeface="Arial" panose="020B0604020202020204" pitchFamily="34" charset="0"/>
                <a:ea typeface="Calibri" panose="020F0502020204030204" pitchFamily="34" charset="0"/>
              </a:rPr>
            </a:br>
            <a:r>
              <a:rPr lang="en-GB" sz="1800" dirty="0">
                <a:effectLst/>
                <a:latin typeface="Arial" panose="020B0604020202020204" pitchFamily="34" charset="0"/>
                <a:ea typeface="Calibri" panose="020F0502020204030204" pitchFamily="34" charset="0"/>
              </a:rPr>
              <a:t>Confidence in delivering to families: 4-10 (average 7)</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6059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1897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Prompt- </a:t>
            </a:r>
            <a:r>
              <a:rPr lang="en-GB" sz="1200" kern="100" dirty="0">
                <a:effectLst/>
                <a:latin typeface="Montserrat" panose="00000500000000000000" pitchFamily="2" charset="0"/>
                <a:ea typeface="Aptos" panose="020B0004020202020204" pitchFamily="34" charset="0"/>
                <a:cs typeface="Times New Roman" panose="02020603050405020304" pitchFamily="18" charset="0"/>
              </a:rPr>
              <a:t>did anything come up you didn’t expect ? It would be helpful for teams to think about whether there was any difference between what you thought was the problem versus what actually came up via survey's, conversations with staff/service users, trends in baseline data etc.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8619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a:t>
            </a:r>
            <a:r>
              <a:rPr lang="en-GB" dirty="0" err="1"/>
              <a:t>E.g</a:t>
            </a:r>
            <a:r>
              <a:rPr lang="en-GB" dirty="0"/>
              <a:t> to Improve the uptake of Fi for all eligible service users by 10% by May 2025. please add in some detail about how your team arrived/agreed on your aim statement.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01126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thinking about your aim and change ideas what are you going to measure to understand the impact of your change ideas ? E.g. ongoing outcome measure will be how many families start FI per week/month or staff confidence levels before and after refresher training etc.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92226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this can include a list of the change ideas you have come up with (can be provisional ones and don’t have to be in the order you are going to test them in if that’s not been decided), reviewing your survey results, meeting with carers groups etc.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31044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Slide Number Placeholder 4"/>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45B81B9-F387-4A4D-9D78-12D379930F17}" type="slidenum">
              <a:rPr kumimoji="0" lang="en-GB"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562018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Slide Number Placeholder 4"/>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45B81B9-F387-4A4D-9D78-12D379930F17}" type="slidenum">
              <a:rPr kumimoji="0" lang="en-GB"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193337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Slide Number Placeholder 4"/>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45B81B9-F387-4A4D-9D78-12D379930F17}" type="slidenum">
              <a:rPr kumimoji="0" lang="en-GB"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6987103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Slide Number Placeholder 4"/>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45B81B9-F387-4A4D-9D78-12D379930F17}" type="slidenum">
              <a:rPr kumimoji="0" lang="en-GB"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655228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223078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Slide Number Placeholder 4"/>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45B81B9-F387-4A4D-9D78-12D379930F17}" type="slidenum">
              <a:rPr kumimoji="0" lang="en-GB"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883987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60597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Slide Number Placeholder 4"/>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45B81B9-F387-4A4D-9D78-12D379930F17}" type="slidenum">
              <a:rPr kumimoji="0" lang="en-GB"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5914707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Slide Number Placeholder 4"/>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45B81B9-F387-4A4D-9D78-12D379930F17}" type="slidenum">
              <a:rPr kumimoji="0" lang="en-GB"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092930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Slide Number Placeholder 4"/>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45B81B9-F387-4A4D-9D78-12D379930F17}" type="slidenum">
              <a:rPr kumimoji="0" lang="en-GB"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864078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Slide Number Placeholder 4"/>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45B81B9-F387-4A4D-9D78-12D379930F17}" type="slidenum">
              <a:rPr kumimoji="0" lang="en-GB"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51667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8619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0112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9222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31044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739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18/11/2024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434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18/11/2024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342002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18/11/2024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2695152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18/11/2024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539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18/11/2024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1296311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35C15-C8FA-4D0D-8B3C-8D81AA1746B0}" type="datetimeFigureOut">
              <a:rPr lang="en-GB" smtClean="0"/>
              <a:t>18/11/2024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51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135C15-C8FA-4D0D-8B3C-8D81AA1746B0}" type="datetimeFigureOut">
              <a:rPr lang="en-GB" smtClean="0"/>
              <a:t>18/11/2024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1016285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135C15-C8FA-4D0D-8B3C-8D81AA1746B0}" type="datetimeFigureOut">
              <a:rPr lang="en-GB" smtClean="0"/>
              <a:t>18/11/2024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3906616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135C15-C8FA-4D0D-8B3C-8D81AA1746B0}" type="datetimeFigureOut">
              <a:rPr lang="en-GB" smtClean="0"/>
              <a:t>18/11/2024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2829912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D135C15-C8FA-4D0D-8B3C-8D81AA1746B0}" type="datetimeFigureOut">
              <a:rPr lang="en-GB" smtClean="0"/>
              <a:t>18/11/2024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410112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D135C15-C8FA-4D0D-8B3C-8D81AA1746B0}" type="datetimeFigureOut">
              <a:rPr lang="en-GB" smtClean="0"/>
              <a:t>18/11/2024</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5C25E08-8AE5-4EBB-BC2A-F5EE3E2F9DE5}" type="slidenum">
              <a:rPr lang="en-GB" smtClean="0"/>
              <a:t>‹#›</a:t>
            </a:fld>
            <a:endParaRPr lang="en-GB"/>
          </a:p>
        </p:txBody>
      </p:sp>
    </p:spTree>
    <p:extLst>
      <p:ext uri="{BB962C8B-B14F-4D97-AF65-F5344CB8AC3E}">
        <p14:creationId xmlns:p14="http://schemas.microsoft.com/office/powerpoint/2010/main" val="3687784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18/11/2024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3619422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135C15-C8FA-4D0D-8B3C-8D81AA1746B0}" type="datetimeFigureOut">
              <a:rPr lang="en-GB" smtClean="0"/>
              <a:t>18/11/2024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2476002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18/11/2024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1797589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18/11/2024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3653681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14D5BA-CEE6-4D69-A56B-1AFBBC9A797D}"/>
              </a:ext>
            </a:extLst>
          </p:cNvPr>
          <p:cNvSpPr>
            <a:spLocks noGrp="1"/>
          </p:cNvSpPr>
          <p:nvPr>
            <p:ph idx="1"/>
          </p:nvPr>
        </p:nvSpPr>
        <p:spPr/>
        <p:txBody>
          <a:bodyPr/>
          <a:lstStyle>
            <a:lvl1pPr indent="-270000">
              <a:defRPr>
                <a:solidFill>
                  <a:schemeClr val="tx1"/>
                </a:solidFill>
              </a:defRPr>
            </a:lvl1pPr>
            <a:lvl2pPr indent="-270000">
              <a:defRPr>
                <a:solidFill>
                  <a:schemeClr val="tx1"/>
                </a:solidFill>
              </a:defRPr>
            </a:lvl2pPr>
            <a:lvl3pPr indent="-270000">
              <a:defRPr>
                <a:solidFill>
                  <a:schemeClr val="tx1"/>
                </a:solidFill>
              </a:defRPr>
            </a:lvl3pPr>
            <a:lvl4pPr indent="-270000">
              <a:defRPr>
                <a:solidFill>
                  <a:schemeClr val="tx1"/>
                </a:solidFill>
              </a:defRPr>
            </a:lvl4pPr>
            <a:lvl5pPr indent="-27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511605-F8CB-4752-8C3A-0BF9D685AD48}"/>
              </a:ext>
            </a:extLst>
          </p:cNvPr>
          <p:cNvSpPr>
            <a:spLocks noGrp="1"/>
          </p:cNvSpPr>
          <p:nvPr>
            <p:ph type="dt" sz="half" idx="10"/>
          </p:nvPr>
        </p:nvSpPr>
        <p:spPr/>
        <p:txBody>
          <a:bodyPr/>
          <a:lstStyle/>
          <a:p>
            <a:fld id="{9BD687CF-BA88-410B-8EBF-CC1244EE40DC}" type="datetimeFigureOut">
              <a:rPr lang="en-GB" smtClean="0"/>
              <a:t>18/11/2024</a:t>
            </a:fld>
            <a:endParaRPr lang="en-GB"/>
          </a:p>
        </p:txBody>
      </p:sp>
      <p:sp>
        <p:nvSpPr>
          <p:cNvPr id="5" name="Footer Placeholder 4">
            <a:extLst>
              <a:ext uri="{FF2B5EF4-FFF2-40B4-BE49-F238E27FC236}">
                <a16:creationId xmlns:a16="http://schemas.microsoft.com/office/drawing/2014/main" id="{6A669FFB-601A-4267-B4DC-927FCB7FEA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E9644A-0CB6-4ED6-A23D-5B87142BCF9B}"/>
              </a:ext>
            </a:extLst>
          </p:cNvPr>
          <p:cNvSpPr>
            <a:spLocks noGrp="1"/>
          </p:cNvSpPr>
          <p:nvPr>
            <p:ph type="sldNum" sz="quarter" idx="12"/>
          </p:nvPr>
        </p:nvSpPr>
        <p:spPr/>
        <p:txBody>
          <a:bodyPr/>
          <a:lstStyle/>
          <a:p>
            <a:fld id="{356BF8EB-94DE-4461-AB84-5C8B8480E713}" type="slidenum">
              <a:rPr lang="en-GB" smtClean="0"/>
              <a:t>‹#›</a:t>
            </a:fld>
            <a:endParaRPr lang="en-GB"/>
          </a:p>
        </p:txBody>
      </p:sp>
      <p:sp>
        <p:nvSpPr>
          <p:cNvPr id="7" name="Title 6">
            <a:extLst>
              <a:ext uri="{FF2B5EF4-FFF2-40B4-BE49-F238E27FC236}">
                <a16:creationId xmlns:a16="http://schemas.microsoft.com/office/drawing/2014/main" id="{DFAC9B69-F129-400E-AA59-339D3376B2C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47554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RCPsych: transition slide">
    <p:bg>
      <p:bgPr>
        <a:solidFill>
          <a:srgbClr val="00558F"/>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98E8E32-F811-4197-8815-7DB236EC0791}"/>
              </a:ext>
            </a:extLst>
          </p:cNvPr>
          <p:cNvSpPr>
            <a:spLocks noGrp="1"/>
          </p:cNvSpPr>
          <p:nvPr>
            <p:ph type="dt" sz="half" idx="10"/>
          </p:nvPr>
        </p:nvSpPr>
        <p:spPr/>
        <p:txBody>
          <a:bodyPr/>
          <a:lstStyle/>
          <a:p>
            <a:fld id="{9BD687CF-BA88-410B-8EBF-CC1244EE40DC}" type="datetimeFigureOut">
              <a:rPr lang="en-GB" smtClean="0"/>
              <a:t>18/11/2024</a:t>
            </a:fld>
            <a:endParaRPr lang="en-GB"/>
          </a:p>
        </p:txBody>
      </p:sp>
      <p:sp>
        <p:nvSpPr>
          <p:cNvPr id="4" name="Footer Placeholder 3">
            <a:extLst>
              <a:ext uri="{FF2B5EF4-FFF2-40B4-BE49-F238E27FC236}">
                <a16:creationId xmlns:a16="http://schemas.microsoft.com/office/drawing/2014/main" id="{C48C9D23-3BC2-4871-A7CE-F23548F6124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BF50BF-7971-458D-9BA5-08323798DF53}"/>
              </a:ext>
            </a:extLst>
          </p:cNvPr>
          <p:cNvSpPr>
            <a:spLocks noGrp="1"/>
          </p:cNvSpPr>
          <p:nvPr>
            <p:ph type="sldNum" sz="quarter" idx="12"/>
          </p:nvPr>
        </p:nvSpPr>
        <p:spPr/>
        <p:txBody>
          <a:bodyPr/>
          <a:lstStyle/>
          <a:p>
            <a:fld id="{356BF8EB-94DE-4461-AB84-5C8B8480E713}" type="slidenum">
              <a:rPr lang="en-GB" smtClean="0"/>
              <a:t>‹#›</a:t>
            </a:fld>
            <a:endParaRPr lang="en-GB"/>
          </a:p>
        </p:txBody>
      </p:sp>
      <p:sp>
        <p:nvSpPr>
          <p:cNvPr id="2" name="Rectangle 1">
            <a:extLst>
              <a:ext uri="{FF2B5EF4-FFF2-40B4-BE49-F238E27FC236}">
                <a16:creationId xmlns:a16="http://schemas.microsoft.com/office/drawing/2014/main" id="{14348CAB-8BAD-46A1-9919-9D3458E844DD}"/>
              </a:ext>
            </a:extLst>
          </p:cNvPr>
          <p:cNvSpPr/>
          <p:nvPr/>
        </p:nvSpPr>
        <p:spPr>
          <a:xfrm>
            <a:off x="0" y="0"/>
            <a:ext cx="12192000" cy="6858000"/>
          </a:xfrm>
          <a:prstGeom prst="rect">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9" name="Text Placeholder 8">
            <a:extLst>
              <a:ext uri="{FF2B5EF4-FFF2-40B4-BE49-F238E27FC236}">
                <a16:creationId xmlns:a16="http://schemas.microsoft.com/office/drawing/2014/main" id="{E674900F-F588-48BD-BE69-04237FE953AB}"/>
              </a:ext>
            </a:extLst>
          </p:cNvPr>
          <p:cNvSpPr>
            <a:spLocks noGrp="1"/>
          </p:cNvSpPr>
          <p:nvPr>
            <p:ph type="body" sz="quarter" idx="13" hasCustomPrompt="1"/>
          </p:nvPr>
        </p:nvSpPr>
        <p:spPr>
          <a:xfrm>
            <a:off x="1810193" y="2599660"/>
            <a:ext cx="8571614" cy="1658679"/>
          </a:xfrm>
        </p:spPr>
        <p:txBody>
          <a:bodyPr anchor="ctr">
            <a:noAutofit/>
          </a:bodyPr>
          <a:lstStyle>
            <a:lvl1pPr marL="0" indent="0" algn="ctr">
              <a:buNone/>
              <a:defRPr sz="4400" b="1">
                <a:solidFill>
                  <a:schemeClr val="bg1"/>
                </a:solidFill>
              </a:defRPr>
            </a:lvl1pPr>
          </a:lstStyle>
          <a:p>
            <a:pPr marL="0" marR="0" lvl="0" indent="0" algn="ctr" defTabSz="914400" rtl="0" eaLnBrk="1" fontAlgn="auto" latinLnBrk="0" hangingPunct="1">
              <a:lnSpc>
                <a:spcPct val="100000"/>
              </a:lnSpc>
              <a:spcBef>
                <a:spcPts val="1000"/>
              </a:spcBef>
              <a:spcAft>
                <a:spcPts val="0"/>
              </a:spcAft>
              <a:buClr>
                <a:srgbClr val="00558F"/>
              </a:buClr>
              <a:buSzPct val="100000"/>
              <a:buFont typeface="Wingdings 2" panose="05020102010507070707" pitchFamily="18" charset="2"/>
              <a:buNone/>
              <a:tabLst/>
              <a:defRPr/>
            </a:pPr>
            <a:r>
              <a:rPr lang="en-US"/>
              <a:t>Transition slide</a:t>
            </a:r>
            <a:endParaRPr lang="en-GB"/>
          </a:p>
        </p:txBody>
      </p:sp>
    </p:spTree>
    <p:extLst>
      <p:ext uri="{BB962C8B-B14F-4D97-AF65-F5344CB8AC3E}">
        <p14:creationId xmlns:p14="http://schemas.microsoft.com/office/powerpoint/2010/main" val="2164050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139B7-194D-E2EC-D11C-F798B3B8FE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1F611E-CBCF-AF16-CA83-4B68C80B28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C0612A4-4744-DCB4-6D97-5FBF15B34D0F}"/>
              </a:ext>
            </a:extLst>
          </p:cNvPr>
          <p:cNvSpPr>
            <a:spLocks noGrp="1"/>
          </p:cNvSpPr>
          <p:nvPr>
            <p:ph type="dt" sz="half" idx="10"/>
          </p:nvPr>
        </p:nvSpPr>
        <p:spPr/>
        <p:txBody>
          <a:bodyPr/>
          <a:lstStyle/>
          <a:p>
            <a:fld id="{9BD687CF-BA88-410B-8EBF-CC1244EE40DC}" type="datetimeFigureOut">
              <a:rPr lang="en-GB" smtClean="0"/>
              <a:t>18/11/2024</a:t>
            </a:fld>
            <a:endParaRPr lang="en-GB"/>
          </a:p>
        </p:txBody>
      </p:sp>
      <p:sp>
        <p:nvSpPr>
          <p:cNvPr id="5" name="Footer Placeholder 4">
            <a:extLst>
              <a:ext uri="{FF2B5EF4-FFF2-40B4-BE49-F238E27FC236}">
                <a16:creationId xmlns:a16="http://schemas.microsoft.com/office/drawing/2014/main" id="{8DC8E3B9-ACAE-EA2E-F7CB-0DFBC6145B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53D32A-2BCF-37CD-8696-48DA580BE875}"/>
              </a:ext>
            </a:extLst>
          </p:cNvPr>
          <p:cNvSpPr>
            <a:spLocks noGrp="1"/>
          </p:cNvSpPr>
          <p:nvPr>
            <p:ph type="sldNum" sz="quarter" idx="12"/>
          </p:nvPr>
        </p:nvSpPr>
        <p:spPr/>
        <p:txBody>
          <a:bodyPr/>
          <a:lstStyle/>
          <a:p>
            <a:fld id="{356BF8EB-94DE-4461-AB84-5C8B8480E713}" type="slidenum">
              <a:rPr lang="en-GB" smtClean="0"/>
              <a:t>‹#›</a:t>
            </a:fld>
            <a:endParaRPr lang="en-GB"/>
          </a:p>
        </p:txBody>
      </p:sp>
    </p:spTree>
    <p:extLst>
      <p:ext uri="{BB962C8B-B14F-4D97-AF65-F5344CB8AC3E}">
        <p14:creationId xmlns:p14="http://schemas.microsoft.com/office/powerpoint/2010/main" val="299213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35C15-C8FA-4D0D-8B3C-8D81AA1746B0}" type="datetimeFigureOut">
              <a:rPr lang="en-GB" smtClean="0"/>
              <a:t>18/11/2024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28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135C15-C8FA-4D0D-8B3C-8D81AA1746B0}" type="datetimeFigureOut">
              <a:rPr lang="en-GB" smtClean="0"/>
              <a:t>18/11/2024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325194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135C15-C8FA-4D0D-8B3C-8D81AA1746B0}" type="datetimeFigureOut">
              <a:rPr lang="en-GB" smtClean="0"/>
              <a:t>18/11/2024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426113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135C15-C8FA-4D0D-8B3C-8D81AA1746B0}" type="datetimeFigureOut">
              <a:rPr lang="en-GB" smtClean="0"/>
              <a:t>18/11/2024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1731173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D135C15-C8FA-4D0D-8B3C-8D81AA1746B0}" type="datetimeFigureOut">
              <a:rPr lang="en-GB" smtClean="0"/>
              <a:t>18/11/2024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2899704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D135C15-C8FA-4D0D-8B3C-8D81AA1746B0}" type="datetimeFigureOut">
              <a:rPr lang="en-GB" smtClean="0"/>
              <a:t>18/11/2024</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5C25E08-8AE5-4EBB-BC2A-F5EE3E2F9DE5}" type="slidenum">
              <a:rPr lang="en-GB" smtClean="0"/>
              <a:t>‹#›</a:t>
            </a:fld>
            <a:endParaRPr lang="en-GB"/>
          </a:p>
        </p:txBody>
      </p:sp>
    </p:spTree>
    <p:extLst>
      <p:ext uri="{BB962C8B-B14F-4D97-AF65-F5344CB8AC3E}">
        <p14:creationId xmlns:p14="http://schemas.microsoft.com/office/powerpoint/2010/main" val="2677306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135C15-C8FA-4D0D-8B3C-8D81AA1746B0}" type="datetimeFigureOut">
              <a:rPr lang="en-GB" smtClean="0"/>
              <a:t>18/11/2024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810141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D135C15-C8FA-4D0D-8B3C-8D81AA1746B0}" type="datetimeFigureOut">
              <a:rPr lang="en-GB" smtClean="0"/>
              <a:t>18/11/2024</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5C25E08-8AE5-4EBB-BC2A-F5EE3E2F9DE5}"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34961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D135C15-C8FA-4D0D-8B3C-8D81AA1746B0}" type="datetimeFigureOut">
              <a:rPr lang="en-GB" smtClean="0"/>
              <a:t>18/11/2024</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5C25E08-8AE5-4EBB-BC2A-F5EE3E2F9DE5}"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0044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D5108F-1813-4F0D-92E5-BBF29B316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Slide title</a:t>
            </a:r>
            <a:endParaRPr lang="en-GB"/>
          </a:p>
        </p:txBody>
      </p:sp>
      <p:sp>
        <p:nvSpPr>
          <p:cNvPr id="3" name="Text Placeholder 2">
            <a:extLst>
              <a:ext uri="{FF2B5EF4-FFF2-40B4-BE49-F238E27FC236}">
                <a16:creationId xmlns:a16="http://schemas.microsoft.com/office/drawing/2014/main" id="{9FCDF578-7922-4055-8498-7305BE5D7F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907A20-0FD7-4620-BC82-98B58CC730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687CF-BA88-410B-8EBF-CC1244EE40DC}" type="datetimeFigureOut">
              <a:rPr lang="en-GB" smtClean="0"/>
              <a:t>18/11/2024</a:t>
            </a:fld>
            <a:endParaRPr lang="en-GB"/>
          </a:p>
        </p:txBody>
      </p:sp>
      <p:sp>
        <p:nvSpPr>
          <p:cNvPr id="5" name="Footer Placeholder 4">
            <a:extLst>
              <a:ext uri="{FF2B5EF4-FFF2-40B4-BE49-F238E27FC236}">
                <a16:creationId xmlns:a16="http://schemas.microsoft.com/office/drawing/2014/main" id="{BC9BF381-0B29-41CD-A9DA-2037A9CAC9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318151E-AFFA-4D75-B967-6BCA1774B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BF8EB-94DE-4461-AB84-5C8B8480E713}" type="slidenum">
              <a:rPr lang="en-GB" smtClean="0"/>
              <a:t>‹#›</a:t>
            </a:fld>
            <a:endParaRPr lang="en-GB"/>
          </a:p>
        </p:txBody>
      </p:sp>
      <p:pic>
        <p:nvPicPr>
          <p:cNvPr id="7" name="Picture 6" descr="A picture containing dark, night, lit, holding&#10;&#10;Description automatically generated">
            <a:extLst>
              <a:ext uri="{FF2B5EF4-FFF2-40B4-BE49-F238E27FC236}">
                <a16:creationId xmlns:a16="http://schemas.microsoft.com/office/drawing/2014/main" id="{F51C865F-4E89-47D2-A198-D686A7A35DB6}"/>
              </a:ext>
            </a:extLst>
          </p:cNvPr>
          <p:cNvPicPr>
            <a:picLocks noChangeAspect="1"/>
          </p:cNvPicPr>
          <p:nvPr/>
        </p:nvPicPr>
        <p:blipFill rotWithShape="1">
          <a:blip r:embed="rId5">
            <a:alphaModFix amt="70000"/>
            <a:extLst>
              <a:ext uri="{28A0092B-C50C-407E-A947-70E740481C1C}">
                <a14:useLocalDpi xmlns:a14="http://schemas.microsoft.com/office/drawing/2010/main" val="0"/>
              </a:ext>
            </a:extLst>
          </a:blip>
          <a:srcRect t="2588" r="53242" b="2586"/>
          <a:stretch/>
        </p:blipFill>
        <p:spPr>
          <a:xfrm>
            <a:off x="3954637" y="0"/>
            <a:ext cx="8237364" cy="6858000"/>
          </a:xfrm>
          <a:prstGeom prst="rect">
            <a:avLst/>
          </a:prstGeom>
        </p:spPr>
      </p:pic>
      <p:pic>
        <p:nvPicPr>
          <p:cNvPr id="8" name="Picture 7" descr="A picture containing table, drawing&#10;&#10;Description automatically generated">
            <a:extLst>
              <a:ext uri="{FF2B5EF4-FFF2-40B4-BE49-F238E27FC236}">
                <a16:creationId xmlns:a16="http://schemas.microsoft.com/office/drawing/2014/main" id="{AD1BC434-DE60-45D3-943F-A2C4A42C1F7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924" b="-10128"/>
          <a:stretch/>
        </p:blipFill>
        <p:spPr>
          <a:xfrm>
            <a:off x="10627249" y="0"/>
            <a:ext cx="1105209" cy="1315764"/>
          </a:xfrm>
          <a:prstGeom prst="rect">
            <a:avLst/>
          </a:prstGeom>
          <a:solidFill>
            <a:schemeClr val="bg1"/>
          </a:solidFill>
          <a:effectLst>
            <a:outerShdw blurRad="50800" dist="50800" dir="4020000" sx="101000" sy="101000" algn="ctr" rotWithShape="0">
              <a:srgbClr val="000000">
                <a:alpha val="18000"/>
              </a:srgbClr>
            </a:outerShdw>
          </a:effectLst>
        </p:spPr>
      </p:pic>
    </p:spTree>
    <p:extLst>
      <p:ext uri="{BB962C8B-B14F-4D97-AF65-F5344CB8AC3E}">
        <p14:creationId xmlns:p14="http://schemas.microsoft.com/office/powerpoint/2010/main" val="26760642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txStyles>
    <p:titleStyle>
      <a:lvl1pPr algn="l" defTabSz="914400" rtl="0" eaLnBrk="1" latinLnBrk="0" hangingPunct="1">
        <a:lnSpc>
          <a:spcPct val="90000"/>
        </a:lnSpc>
        <a:spcBef>
          <a:spcPct val="0"/>
        </a:spcBef>
        <a:buNone/>
        <a:defRPr sz="4400" b="1" kern="1200">
          <a:solidFill>
            <a:srgbClr val="00558F"/>
          </a:solidFill>
          <a:latin typeface="Montserrat" panose="00000500000000000000" pitchFamily="2" charset="0"/>
          <a:ea typeface="+mj-ea"/>
          <a:cs typeface="+mj-cs"/>
        </a:defRPr>
      </a:lvl1pPr>
    </p:titleStyle>
    <p:bodyStyle>
      <a:lvl1pPr marL="228600" indent="-270000" algn="l" defTabSz="914400" rtl="0" eaLnBrk="1" latinLnBrk="0" hangingPunct="1">
        <a:lnSpc>
          <a:spcPct val="100000"/>
        </a:lnSpc>
        <a:spcBef>
          <a:spcPts val="1000"/>
        </a:spcBef>
        <a:buClr>
          <a:srgbClr val="00558F"/>
        </a:buClr>
        <a:buSzPct val="100000"/>
        <a:buFont typeface="Wingdings 2" panose="05020102010507070707" pitchFamily="18" charset="2"/>
        <a:buChar char=""/>
        <a:defRPr sz="2800" kern="1200">
          <a:solidFill>
            <a:schemeClr val="tx1"/>
          </a:solidFill>
          <a:latin typeface="Montserrat" panose="00000500000000000000" pitchFamily="2" charset="0"/>
          <a:ea typeface="+mn-ea"/>
          <a:cs typeface="+mn-cs"/>
        </a:defRPr>
      </a:lvl1pPr>
      <a:lvl2pPr marL="6858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2400" kern="1200">
          <a:solidFill>
            <a:schemeClr val="tx1"/>
          </a:solidFill>
          <a:latin typeface="Montserrat" panose="00000500000000000000" pitchFamily="2" charset="0"/>
          <a:ea typeface="+mn-ea"/>
          <a:cs typeface="+mn-cs"/>
        </a:defRPr>
      </a:lvl2pPr>
      <a:lvl3pPr marL="11430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2000" kern="1200">
          <a:solidFill>
            <a:schemeClr val="tx1"/>
          </a:solidFill>
          <a:latin typeface="Montserrat" panose="00000500000000000000" pitchFamily="2" charset="0"/>
          <a:ea typeface="+mn-ea"/>
          <a:cs typeface="+mn-cs"/>
        </a:defRPr>
      </a:lvl3pPr>
      <a:lvl4pPr marL="16002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1800" kern="1200">
          <a:solidFill>
            <a:schemeClr val="tx1"/>
          </a:solidFill>
          <a:latin typeface="Montserrat" panose="00000500000000000000" pitchFamily="2" charset="0"/>
          <a:ea typeface="+mn-ea"/>
          <a:cs typeface="+mn-cs"/>
        </a:defRPr>
      </a:lvl4pPr>
      <a:lvl5pPr marL="20574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sv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78C3-3660-4406-9E52-2BB45AEEA562}"/>
              </a:ext>
            </a:extLst>
          </p:cNvPr>
          <p:cNvSpPr>
            <a:spLocks noGrp="1"/>
          </p:cNvSpPr>
          <p:nvPr>
            <p:ph type="ctrTitle"/>
          </p:nvPr>
        </p:nvSpPr>
        <p:spPr>
          <a:xfrm>
            <a:off x="211394" y="400972"/>
            <a:ext cx="11769212" cy="3747986"/>
          </a:xfrm>
        </p:spPr>
        <p:txBody>
          <a:bodyPr>
            <a:normAutofit/>
          </a:bodyPr>
          <a:lstStyle/>
          <a:p>
            <a:pPr algn="ctr"/>
            <a:r>
              <a:rPr lang="en-GB" sz="4800" b="1" dirty="0">
                <a:latin typeface="Montserrat"/>
              </a:rPr>
              <a:t>NCAP QI collaborative </a:t>
            </a:r>
            <a:br>
              <a:rPr lang="en-GB" sz="4800" b="1" dirty="0">
                <a:latin typeface="Montserrat"/>
              </a:rPr>
            </a:br>
            <a:r>
              <a:rPr lang="en-GB" sz="4800" b="1" dirty="0">
                <a:latin typeface="Montserrat"/>
              </a:rPr>
              <a:t>round two </a:t>
            </a:r>
            <a:br>
              <a:rPr lang="en-GB" sz="4800" b="1" dirty="0">
                <a:latin typeface="Montserrat"/>
              </a:rPr>
            </a:br>
            <a:r>
              <a:rPr lang="en-GB" sz="4800" b="1" dirty="0">
                <a:latin typeface="Montserrat"/>
              </a:rPr>
              <a:t>shared learning session two</a:t>
            </a:r>
            <a:br>
              <a:rPr lang="en-GB" sz="4000" b="1" dirty="0">
                <a:latin typeface="Montserrat" panose="00000500000000000000" pitchFamily="2" charset="0"/>
              </a:rPr>
            </a:br>
            <a:br>
              <a:rPr lang="en-GB" sz="1400" dirty="0">
                <a:latin typeface="Montserrat" panose="00000500000000000000" pitchFamily="2" charset="0"/>
              </a:rPr>
            </a:br>
            <a:r>
              <a:rPr lang="en-GB" sz="2400" dirty="0">
                <a:latin typeface="Montserrat"/>
              </a:rPr>
              <a:t>Monday</a:t>
            </a:r>
            <a:r>
              <a:rPr lang="en-GB" sz="2400" dirty="0">
                <a:solidFill>
                  <a:prstClr val="black">
                    <a:lumMod val="85000"/>
                    <a:lumOff val="15000"/>
                  </a:prstClr>
                </a:solidFill>
                <a:latin typeface="Montserrat"/>
              </a:rPr>
              <a:t> November</a:t>
            </a:r>
            <a:r>
              <a:rPr kumimoji="0" lang="en-GB" sz="2400" b="0" i="0" u="none" strike="noStrike" kern="1200" cap="none" spc="-50" normalizeH="0" baseline="0" noProof="0" dirty="0">
                <a:ln>
                  <a:noFill/>
                </a:ln>
                <a:solidFill>
                  <a:prstClr val="black">
                    <a:lumMod val="85000"/>
                    <a:lumOff val="15000"/>
                  </a:prstClr>
                </a:solidFill>
                <a:effectLst/>
                <a:uLnTx/>
                <a:uFillTx/>
                <a:latin typeface="Montserrat"/>
              </a:rPr>
              <a:t> </a:t>
            </a:r>
            <a:r>
              <a:rPr lang="en-GB" sz="2400" dirty="0">
                <a:solidFill>
                  <a:prstClr val="black">
                    <a:lumMod val="85000"/>
                    <a:lumOff val="15000"/>
                  </a:prstClr>
                </a:solidFill>
                <a:latin typeface="Montserrat"/>
              </a:rPr>
              <a:t>18th </a:t>
            </a:r>
            <a:r>
              <a:rPr kumimoji="0" lang="en-GB" sz="2400" b="0" i="0" u="none" strike="noStrike" kern="1200" cap="none" spc="-50" normalizeH="0" baseline="0" noProof="0" dirty="0">
                <a:ln>
                  <a:noFill/>
                </a:ln>
                <a:solidFill>
                  <a:prstClr val="black">
                    <a:lumMod val="85000"/>
                    <a:lumOff val="15000"/>
                  </a:prstClr>
                </a:solidFill>
                <a:effectLst/>
                <a:uLnTx/>
                <a:uFillTx/>
                <a:latin typeface="Montserrat"/>
              </a:rPr>
              <a:t>2024</a:t>
            </a:r>
            <a:br>
              <a:rPr lang="en-GB" sz="2400" b="0" i="0" u="none" strike="noStrike" kern="1200" cap="none" spc="-50" normalizeH="0" baseline="0" noProof="0" dirty="0">
                <a:ln>
                  <a:noFill/>
                </a:ln>
                <a:effectLst/>
                <a:uLnTx/>
                <a:uFillTx/>
                <a:latin typeface="Montserrat" panose="00000500000000000000" pitchFamily="2" charset="0"/>
              </a:rPr>
            </a:br>
            <a:r>
              <a:rPr lang="en-GB" sz="2400" dirty="0">
                <a:solidFill>
                  <a:prstClr val="black">
                    <a:lumMod val="85000"/>
                    <a:lumOff val="15000"/>
                  </a:prstClr>
                </a:solidFill>
                <a:latin typeface="Montserrat"/>
              </a:rPr>
              <a:t>11 am –12.30 pm</a:t>
            </a:r>
            <a:br>
              <a:rPr lang="en-GB" sz="1400" b="0" i="0" u="none" strike="noStrike" kern="1200" cap="none" spc="-50" normalizeH="0" baseline="0" noProof="0" dirty="0">
                <a:ln>
                  <a:noFill/>
                </a:ln>
                <a:effectLst/>
                <a:uLnTx/>
                <a:uFillTx/>
                <a:latin typeface="Montserrat" panose="00000500000000000000" pitchFamily="2" charset="0"/>
              </a:rPr>
            </a:br>
            <a:endParaRPr lang="en-GB" sz="1400" dirty="0">
              <a:latin typeface="Montserrat" panose="00000500000000000000" pitchFamily="2" charset="0"/>
            </a:endParaRPr>
          </a:p>
        </p:txBody>
      </p:sp>
      <p:sp>
        <p:nvSpPr>
          <p:cNvPr id="3" name="Subtitle 2">
            <a:extLst>
              <a:ext uri="{FF2B5EF4-FFF2-40B4-BE49-F238E27FC236}">
                <a16:creationId xmlns:a16="http://schemas.microsoft.com/office/drawing/2014/main" id="{4BD2EDD6-AAFC-9267-5ABE-D3257F3EABFF}"/>
              </a:ext>
            </a:extLst>
          </p:cNvPr>
          <p:cNvSpPr>
            <a:spLocks noGrp="1"/>
          </p:cNvSpPr>
          <p:nvPr>
            <p:ph type="subTitle" idx="1"/>
          </p:nvPr>
        </p:nvSpPr>
        <p:spPr>
          <a:xfrm>
            <a:off x="404989" y="4860406"/>
            <a:ext cx="9144000" cy="1097781"/>
          </a:xfrm>
        </p:spPr>
        <p:txBody>
          <a:bodyPr>
            <a:noAutofit/>
          </a:bodyPr>
          <a:lstStyle/>
          <a:p>
            <a:pPr algn="l"/>
            <a:r>
              <a:rPr lang="en-GB" dirty="0">
                <a:latin typeface="Montserrat" panose="00000500000000000000" pitchFamily="2" charset="0"/>
              </a:rPr>
              <a:t>Team name : West Cornwall EIS </a:t>
            </a:r>
          </a:p>
          <a:p>
            <a:pPr algn="l"/>
            <a:r>
              <a:rPr lang="en-GB" dirty="0">
                <a:latin typeface="Montserrat" panose="00000500000000000000" pitchFamily="2" charset="0"/>
              </a:rPr>
              <a:t>Team locality: Cornwall</a:t>
            </a:r>
          </a:p>
        </p:txBody>
      </p:sp>
      <p:pic>
        <p:nvPicPr>
          <p:cNvPr id="4" name="Picture 3">
            <a:extLst>
              <a:ext uri="{FF2B5EF4-FFF2-40B4-BE49-F238E27FC236}">
                <a16:creationId xmlns:a16="http://schemas.microsoft.com/office/drawing/2014/main" id="{7573792E-F851-5A53-66B9-10D7C25B6579}"/>
              </a:ext>
            </a:extLst>
          </p:cNvPr>
          <p:cNvPicPr>
            <a:picLocks noChangeAspect="1"/>
          </p:cNvPicPr>
          <p:nvPr/>
        </p:nvPicPr>
        <p:blipFill>
          <a:blip r:embed="rId3"/>
          <a:stretch>
            <a:fillRect/>
          </a:stretch>
        </p:blipFill>
        <p:spPr>
          <a:xfrm>
            <a:off x="9470330" y="5053781"/>
            <a:ext cx="2316681" cy="904406"/>
          </a:xfrm>
          <a:prstGeom prst="rect">
            <a:avLst/>
          </a:prstGeom>
        </p:spPr>
      </p:pic>
    </p:spTree>
    <p:extLst>
      <p:ext uri="{BB962C8B-B14F-4D97-AF65-F5344CB8AC3E}">
        <p14:creationId xmlns:p14="http://schemas.microsoft.com/office/powerpoint/2010/main" val="746502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DEB6D3-C6FA-3D15-C359-AB178DE340E1}"/>
              </a:ext>
            </a:extLst>
          </p:cNvPr>
          <p:cNvSpPr>
            <a:spLocks noGrp="1"/>
          </p:cNvSpPr>
          <p:nvPr>
            <p:ph type="title" idx="4294967295"/>
          </p:nvPr>
        </p:nvSpPr>
        <p:spPr>
          <a:xfrm>
            <a:off x="295542" y="497755"/>
            <a:ext cx="7845158" cy="733087"/>
          </a:xfrm>
        </p:spPr>
        <p:txBody>
          <a:bodyPr>
            <a:normAutofit/>
          </a:bodyPr>
          <a:lstStyle/>
          <a:p>
            <a:r>
              <a:rPr lang="en-GB" sz="3600" b="1" dirty="0">
                <a:latin typeface="Montserrat" panose="00000500000000000000" pitchFamily="2" charset="0"/>
              </a:rPr>
              <a:t>1. </a:t>
            </a:r>
            <a:r>
              <a:rPr lang="en-GB" sz="4000" b="1" dirty="0">
                <a:latin typeface="Montserrat" panose="00000500000000000000" pitchFamily="2" charset="0"/>
              </a:rPr>
              <a:t>Your Project Aim </a:t>
            </a:r>
          </a:p>
        </p:txBody>
      </p:sp>
      <p:sp>
        <p:nvSpPr>
          <p:cNvPr id="7" name="TextBox 6">
            <a:extLst>
              <a:ext uri="{FF2B5EF4-FFF2-40B4-BE49-F238E27FC236}">
                <a16:creationId xmlns:a16="http://schemas.microsoft.com/office/drawing/2014/main" id="{AF479203-50BF-D9CF-A115-B0AAB676ACE7}"/>
              </a:ext>
            </a:extLst>
          </p:cNvPr>
          <p:cNvSpPr txBox="1"/>
          <p:nvPr/>
        </p:nvSpPr>
        <p:spPr>
          <a:xfrm>
            <a:off x="155842" y="1370542"/>
            <a:ext cx="11015133" cy="41242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1" u="none" strike="noStrike" kern="1200" cap="none" spc="0" normalizeH="0" baseline="0" noProof="0" dirty="0">
                <a:ln>
                  <a:noFill/>
                </a:ln>
                <a:solidFill>
                  <a:prstClr val="black"/>
                </a:solidFill>
                <a:effectLst/>
                <a:uLnTx/>
                <a:uFillTx/>
                <a:latin typeface="Calibri" panose="020F0502020204030204"/>
                <a:ea typeface="+mn-ea"/>
                <a:cs typeface="+mn-cs"/>
              </a:rPr>
              <a:t>To increase the uptake of Family Intervention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0" marR="0" lvl="0" indent="-5715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err="1">
                <a:ln>
                  <a:noFill/>
                </a:ln>
                <a:solidFill>
                  <a:prstClr val="black"/>
                </a:solidFill>
                <a:effectLst/>
                <a:uLnTx/>
                <a:uFillTx/>
                <a:latin typeface="Calibri" panose="020F0502020204030204"/>
                <a:ea typeface="+mn-ea"/>
                <a:cs typeface="+mn-cs"/>
              </a:rPr>
              <a:t>Covid</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0" marR="0" lvl="0" indent="-5715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Staffing levels</a:t>
            </a:r>
          </a:p>
          <a:p>
            <a:pPr marL="571500" marR="0" lvl="0" indent="-5715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Decline in offering FI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410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8E1B-7F20-B558-639A-48188DFCE040}"/>
              </a:ext>
            </a:extLst>
          </p:cNvPr>
          <p:cNvSpPr>
            <a:spLocks noGrp="1"/>
          </p:cNvSpPr>
          <p:nvPr>
            <p:ph type="title" idx="4294967295"/>
          </p:nvPr>
        </p:nvSpPr>
        <p:spPr>
          <a:xfrm>
            <a:off x="199125" y="136800"/>
            <a:ext cx="11877675" cy="915386"/>
          </a:xfrm>
        </p:spPr>
        <p:txBody>
          <a:bodyPr>
            <a:noAutofit/>
          </a:bodyPr>
          <a:lstStyle/>
          <a:p>
            <a:pPr lvl="0">
              <a:lnSpc>
                <a:spcPct val="107000"/>
              </a:lnSpc>
              <a:spcAft>
                <a:spcPts val="800"/>
              </a:spcAft>
            </a:pPr>
            <a:r>
              <a:rPr lang="en-GB" sz="3600" b="1" dirty="0">
                <a:solidFill>
                  <a:prstClr val="black">
                    <a:lumMod val="75000"/>
                    <a:lumOff val="25000"/>
                  </a:prstClr>
                </a:solidFill>
                <a:latin typeface="Montserrat" panose="00000500000000000000" pitchFamily="2" charset="0"/>
              </a:rPr>
              <a:t>2</a:t>
            </a:r>
            <a:r>
              <a:rPr kumimoji="0" lang="en-GB" sz="36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Your Project </a:t>
            </a:r>
            <a:r>
              <a:rPr lang="en-GB" sz="3600" b="1" kern="100" dirty="0">
                <a:effectLst/>
                <a:latin typeface="Montserrat" panose="00000500000000000000" pitchFamily="2" charset="0"/>
                <a:ea typeface="Aptos" panose="020B0004020202020204" pitchFamily="34" charset="0"/>
                <a:cs typeface="Times New Roman" panose="02020603050405020304" pitchFamily="18" charset="0"/>
              </a:rPr>
              <a:t>Measures</a:t>
            </a:r>
            <a:endParaRPr lang="en-GB" sz="3600" b="1" dirty="0">
              <a:latin typeface="Montserrat" panose="00000500000000000000" pitchFamily="2" charset="0"/>
            </a:endParaRPr>
          </a:p>
        </p:txBody>
      </p:sp>
      <p:sp>
        <p:nvSpPr>
          <p:cNvPr id="4" name="TextBox 3"/>
          <p:cNvSpPr txBox="1"/>
          <p:nvPr/>
        </p:nvSpPr>
        <p:spPr>
          <a:xfrm>
            <a:off x="977030" y="1653436"/>
            <a:ext cx="10359025" cy="206210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Looking at how many people have accepted – highlighted through the service menu completion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440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A9C72-98A9-F21E-F88C-83F95EC01A01}"/>
              </a:ext>
            </a:extLst>
          </p:cNvPr>
          <p:cNvSpPr>
            <a:spLocks noGrp="1"/>
          </p:cNvSpPr>
          <p:nvPr>
            <p:ph type="title" idx="4294967295"/>
          </p:nvPr>
        </p:nvSpPr>
        <p:spPr>
          <a:xfrm>
            <a:off x="250520" y="667720"/>
            <a:ext cx="11458880" cy="938213"/>
          </a:xfrm>
        </p:spPr>
        <p:txBody>
          <a:bodyPr>
            <a:normAutofit fontScale="90000"/>
          </a:bodyPr>
          <a:lstStyle/>
          <a:p>
            <a:pPr lvl="0">
              <a:lnSpc>
                <a:spcPct val="107000"/>
              </a:lnSpc>
              <a:spcAft>
                <a:spcPts val="800"/>
              </a:spcAft>
            </a:pPr>
            <a:r>
              <a:rPr lang="en-GB" sz="4000" b="1" dirty="0">
                <a:solidFill>
                  <a:prstClr val="black">
                    <a:lumMod val="75000"/>
                    <a:lumOff val="25000"/>
                  </a:prstClr>
                </a:solidFill>
                <a:latin typeface="Montserrat" panose="00000500000000000000" pitchFamily="2" charset="0"/>
              </a:rPr>
              <a:t>3</a:t>
            </a:r>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a:t>
            </a:r>
            <a:r>
              <a:rPr lang="en-GB" sz="4000" b="1" kern="100" dirty="0">
                <a:effectLst/>
                <a:latin typeface="Montserrat" panose="00000500000000000000" pitchFamily="2" charset="0"/>
                <a:ea typeface="Aptos" panose="020B0004020202020204" pitchFamily="34" charset="0"/>
                <a:cs typeface="Times New Roman" panose="02020603050405020304" pitchFamily="18" charset="0"/>
              </a:rPr>
              <a:t>List change ideas that you have tested 			or planned to test</a:t>
            </a:r>
            <a:endParaRPr lang="en-GB" sz="3200" b="1" dirty="0">
              <a:latin typeface="Montserrat" panose="00000500000000000000" pitchFamily="2" charset="0"/>
            </a:endParaRPr>
          </a:p>
        </p:txBody>
      </p:sp>
      <p:sp>
        <p:nvSpPr>
          <p:cNvPr id="3" name="TextBox 2"/>
          <p:cNvSpPr txBox="1"/>
          <p:nvPr/>
        </p:nvSpPr>
        <p:spPr>
          <a:xfrm>
            <a:off x="916375" y="2267211"/>
            <a:ext cx="9895562" cy="397031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Language and wording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Leaflets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Training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Menu’s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Peer Supervision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Other teams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Survey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Verbal language and how the intervention is ‘sold’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MDT Agenda </a:t>
            </a:r>
          </a:p>
        </p:txBody>
      </p:sp>
    </p:spTree>
    <p:extLst>
      <p:ext uri="{BB962C8B-B14F-4D97-AF65-F5344CB8AC3E}">
        <p14:creationId xmlns:p14="http://schemas.microsoft.com/office/powerpoint/2010/main" val="1617808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E5911-5AB3-8EEE-1AF3-CBBECC771340}"/>
              </a:ext>
            </a:extLst>
          </p:cNvPr>
          <p:cNvSpPr>
            <a:spLocks noGrp="1"/>
          </p:cNvSpPr>
          <p:nvPr>
            <p:ph type="title" idx="4294967295"/>
          </p:nvPr>
        </p:nvSpPr>
        <p:spPr>
          <a:xfrm>
            <a:off x="365356" y="-177800"/>
            <a:ext cx="11152500" cy="2667000"/>
          </a:xfrm>
        </p:spPr>
        <p:txBody>
          <a:bodyPr>
            <a:normAutofit fontScale="90000"/>
          </a:bodyPr>
          <a:lstStyle/>
          <a:p>
            <a:pPr lvl="0">
              <a:lnSpc>
                <a:spcPct val="107000"/>
              </a:lnSpc>
              <a:spcAft>
                <a:spcPts val="800"/>
              </a:spcAft>
            </a:pPr>
            <a:b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br>
            <a:br>
              <a:rPr lang="en-GB" sz="4000" b="1" dirty="0">
                <a:solidFill>
                  <a:prstClr val="black">
                    <a:lumMod val="75000"/>
                    <a:lumOff val="25000"/>
                  </a:prstClr>
                </a:solidFill>
                <a:latin typeface="Montserrat" panose="00000500000000000000" pitchFamily="2" charset="0"/>
              </a:rPr>
            </a:br>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4. </a:t>
            </a:r>
            <a:r>
              <a:rPr lang="en-GB" sz="3600" b="1" kern="100" dirty="0">
                <a:effectLst/>
                <a:latin typeface="Montserrat" panose="00000500000000000000" pitchFamily="2" charset="0"/>
                <a:ea typeface="Aptos" panose="020B0004020202020204" pitchFamily="34" charset="0"/>
                <a:cs typeface="Times New Roman" panose="02020603050405020304" pitchFamily="18" charset="0"/>
              </a:rPr>
              <a:t>Thinking about </a:t>
            </a:r>
            <a:r>
              <a:rPr lang="en-GB" sz="3600" b="1" u="sng" kern="100" dirty="0">
                <a:effectLst/>
                <a:latin typeface="Montserrat" panose="00000500000000000000" pitchFamily="2" charset="0"/>
                <a:ea typeface="Aptos" panose="020B0004020202020204" pitchFamily="34" charset="0"/>
                <a:cs typeface="Times New Roman" panose="02020603050405020304" pitchFamily="18" charset="0"/>
              </a:rPr>
              <a:t>one</a:t>
            </a:r>
            <a:r>
              <a:rPr lang="en-GB" sz="3600" b="1" kern="100" dirty="0">
                <a:effectLst/>
                <a:latin typeface="Montserrat" panose="00000500000000000000" pitchFamily="2" charset="0"/>
                <a:ea typeface="Aptos" panose="020B0004020202020204" pitchFamily="34" charset="0"/>
                <a:cs typeface="Times New Roman" panose="02020603050405020304" pitchFamily="18" charset="0"/>
              </a:rPr>
              <a:t> of the change ideas that you have tested, outline the first PDSA cycle, then any tweaks you made during subsequent cycles</a:t>
            </a:r>
            <a:endParaRPr lang="en-GB" sz="3600" b="1" dirty="0">
              <a:latin typeface="Montserrat" panose="00000500000000000000" pitchFamily="2" charset="0"/>
            </a:endParaRPr>
          </a:p>
        </p:txBody>
      </p:sp>
      <p:pic>
        <p:nvPicPr>
          <p:cNvPr id="3" name="Picture 2"/>
          <p:cNvPicPr>
            <a:picLocks noChangeAspect="1"/>
          </p:cNvPicPr>
          <p:nvPr/>
        </p:nvPicPr>
        <p:blipFill>
          <a:blip r:embed="rId3"/>
          <a:stretch>
            <a:fillRect/>
          </a:stretch>
        </p:blipFill>
        <p:spPr>
          <a:xfrm>
            <a:off x="3441700" y="2654300"/>
            <a:ext cx="3911600" cy="3581400"/>
          </a:xfrm>
          <a:prstGeom prst="rect">
            <a:avLst/>
          </a:prstGeom>
        </p:spPr>
      </p:pic>
    </p:spTree>
    <p:extLst>
      <p:ext uri="{BB962C8B-B14F-4D97-AF65-F5344CB8AC3E}">
        <p14:creationId xmlns:p14="http://schemas.microsoft.com/office/powerpoint/2010/main" val="2712303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56EE-D655-7712-0237-4425C757CC52}"/>
              </a:ext>
            </a:extLst>
          </p:cNvPr>
          <p:cNvSpPr>
            <a:spLocks noGrp="1"/>
          </p:cNvSpPr>
          <p:nvPr>
            <p:ph type="title" idx="4294967295"/>
          </p:nvPr>
        </p:nvSpPr>
        <p:spPr>
          <a:xfrm>
            <a:off x="352800" y="245500"/>
            <a:ext cx="10058400" cy="661700"/>
          </a:xfrm>
        </p:spPr>
        <p:txBody>
          <a:bodyPr>
            <a:noAutofit/>
          </a:bodyPr>
          <a:lstStyle/>
          <a:p>
            <a:r>
              <a:rPr lang="en-GB" sz="3600" b="1" dirty="0">
                <a:solidFill>
                  <a:prstClr val="black">
                    <a:lumMod val="75000"/>
                    <a:lumOff val="25000"/>
                  </a:prstClr>
                </a:solidFill>
                <a:latin typeface="Montserrat" panose="00000500000000000000" pitchFamily="2" charset="0"/>
              </a:rPr>
              <a:t>5</a:t>
            </a:r>
            <a:r>
              <a:rPr kumimoji="0" lang="en-GB" sz="36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Results so far/Run chart(s) </a:t>
            </a:r>
            <a:endParaRPr lang="en-GB" sz="3600" b="1" dirty="0">
              <a:latin typeface="Montserrat" panose="00000500000000000000" pitchFamily="2" charset="0"/>
            </a:endParaRPr>
          </a:p>
        </p:txBody>
      </p:sp>
      <p:graphicFrame>
        <p:nvGraphicFramePr>
          <p:cNvPr id="4" name="Chart 3"/>
          <p:cNvGraphicFramePr>
            <a:graphicFrameLocks/>
          </p:cNvGraphicFramePr>
          <p:nvPr/>
        </p:nvGraphicFramePr>
        <p:xfrm>
          <a:off x="352799" y="1365336"/>
          <a:ext cx="5972845" cy="34571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nvGraphicFramePr>
        <p:xfrm>
          <a:off x="5981177" y="1365336"/>
          <a:ext cx="5668027" cy="34571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83966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14E1-61CB-C17A-83C4-D2A4BCC041D3}"/>
              </a:ext>
            </a:extLst>
          </p:cNvPr>
          <p:cNvSpPr>
            <a:spLocks noGrp="1"/>
          </p:cNvSpPr>
          <p:nvPr>
            <p:ph type="title" idx="4294967295"/>
          </p:nvPr>
        </p:nvSpPr>
        <p:spPr>
          <a:xfrm>
            <a:off x="259200" y="402988"/>
            <a:ext cx="10363200" cy="803275"/>
          </a:xfrm>
        </p:spPr>
        <p:txBody>
          <a:bodyPr>
            <a:normAutofit fontScale="90000"/>
          </a:bodyPr>
          <a:lstStyle/>
          <a:p>
            <a:r>
              <a:rPr kumimoji="0" lang="en-GB" sz="36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ea typeface="+mn-ea"/>
                <a:cs typeface="+mn-cs"/>
              </a:rPr>
              <a:t>6. What has been challenging about the 		process so far ?</a:t>
            </a:r>
            <a:endParaRPr lang="en-GB" sz="3600" b="1" dirty="0">
              <a:latin typeface="Montserrat" panose="00000500000000000000" pitchFamily="2" charset="0"/>
            </a:endParaRPr>
          </a:p>
        </p:txBody>
      </p:sp>
      <p:sp>
        <p:nvSpPr>
          <p:cNvPr id="3" name="TextBox 2"/>
          <p:cNvSpPr txBox="1"/>
          <p:nvPr/>
        </p:nvSpPr>
        <p:spPr>
          <a:xfrm>
            <a:off x="713984" y="2066795"/>
            <a:ext cx="10459232" cy="1384995"/>
          </a:xfrm>
          <a:prstGeom prst="rect">
            <a:avLst/>
          </a:prstGeom>
          <a:noFill/>
        </p:spPr>
        <p:txBody>
          <a:bodyPr wrap="square" rtlCol="0">
            <a:spAutoFit/>
          </a:bodyPr>
          <a:lstStyle/>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Staff training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Selling the intervention</a:t>
            </a:r>
          </a:p>
        </p:txBody>
      </p:sp>
    </p:spTree>
    <p:extLst>
      <p:ext uri="{BB962C8B-B14F-4D97-AF65-F5344CB8AC3E}">
        <p14:creationId xmlns:p14="http://schemas.microsoft.com/office/powerpoint/2010/main" val="1369801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54CF28-001A-3AEE-7AFD-41748514ACA0}"/>
              </a:ext>
            </a:extLst>
          </p:cNvPr>
          <p:cNvSpPr txBox="1"/>
          <p:nvPr/>
        </p:nvSpPr>
        <p:spPr>
          <a:xfrm>
            <a:off x="388883" y="262758"/>
            <a:ext cx="940675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7. N</a:t>
            </a:r>
            <a:r>
              <a:rPr kumimoji="0" lang="en-GB" sz="3600" b="1" i="0" u="none" strike="noStrike" kern="1200" cap="none" spc="0" normalizeH="0" baseline="0" noProof="0" dirty="0" err="1">
                <a:ln>
                  <a:noFill/>
                </a:ln>
                <a:solidFill>
                  <a:prstClr val="black"/>
                </a:solidFill>
                <a:effectLst/>
                <a:uLnTx/>
                <a:uFillTx/>
                <a:latin typeface="Montserrat" panose="00000500000000000000" pitchFamily="2" charset="0"/>
                <a:ea typeface="+mn-ea"/>
                <a:cs typeface="+mn-cs"/>
              </a:rPr>
              <a:t>ext</a:t>
            </a:r>
            <a:r>
              <a:rPr kumimoji="0" lang="en-GB" sz="36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Steps</a:t>
            </a:r>
          </a:p>
        </p:txBody>
      </p:sp>
      <p:sp>
        <p:nvSpPr>
          <p:cNvPr id="2" name="TextBox 1"/>
          <p:cNvSpPr txBox="1"/>
          <p:nvPr/>
        </p:nvSpPr>
        <p:spPr>
          <a:xfrm>
            <a:off x="713984" y="1578279"/>
            <a:ext cx="9945665" cy="1384995"/>
          </a:xfrm>
          <a:prstGeom prst="rect">
            <a:avLst/>
          </a:prstGeom>
          <a:noFill/>
        </p:spPr>
        <p:txBody>
          <a:bodyPr wrap="square" rtlCol="0">
            <a:spAutoFit/>
          </a:bodyPr>
          <a:lstStyle/>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Open pathways</a:t>
            </a:r>
          </a:p>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Surveys.  </a:t>
            </a:r>
          </a:p>
        </p:txBody>
      </p:sp>
    </p:spTree>
    <p:extLst>
      <p:ext uri="{BB962C8B-B14F-4D97-AF65-F5344CB8AC3E}">
        <p14:creationId xmlns:p14="http://schemas.microsoft.com/office/powerpoint/2010/main" val="640916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78C3-3660-4406-9E52-2BB45AEEA562}"/>
              </a:ext>
            </a:extLst>
          </p:cNvPr>
          <p:cNvSpPr>
            <a:spLocks noGrp="1"/>
          </p:cNvSpPr>
          <p:nvPr>
            <p:ph type="ctrTitle"/>
          </p:nvPr>
        </p:nvSpPr>
        <p:spPr>
          <a:xfrm>
            <a:off x="211394" y="400972"/>
            <a:ext cx="11769212" cy="3747986"/>
          </a:xfrm>
        </p:spPr>
        <p:txBody>
          <a:bodyPr>
            <a:normAutofit/>
          </a:bodyPr>
          <a:lstStyle/>
          <a:p>
            <a:pPr algn="ctr"/>
            <a:r>
              <a:rPr lang="en-GB" sz="4800" b="1" dirty="0">
                <a:latin typeface="Montserrat"/>
              </a:rPr>
              <a:t>NCAP QI collaborative </a:t>
            </a:r>
            <a:br>
              <a:rPr lang="en-GB" sz="4800" b="1" dirty="0">
                <a:latin typeface="Montserrat"/>
              </a:rPr>
            </a:br>
            <a:r>
              <a:rPr lang="en-GB" sz="4800" b="1" dirty="0">
                <a:latin typeface="Montserrat"/>
              </a:rPr>
              <a:t>round two </a:t>
            </a:r>
            <a:br>
              <a:rPr lang="en-GB" sz="4800" b="1" dirty="0">
                <a:latin typeface="Montserrat"/>
              </a:rPr>
            </a:br>
            <a:r>
              <a:rPr lang="en-GB" sz="4800" b="1" dirty="0">
                <a:latin typeface="Montserrat"/>
              </a:rPr>
              <a:t>shared learning session two</a:t>
            </a:r>
            <a:br>
              <a:rPr lang="en-GB" sz="4000" b="1" dirty="0">
                <a:latin typeface="Montserrat" panose="00000500000000000000" pitchFamily="2" charset="0"/>
              </a:rPr>
            </a:br>
            <a:br>
              <a:rPr lang="en-GB" sz="1400" dirty="0">
                <a:latin typeface="Montserrat" panose="00000500000000000000" pitchFamily="2" charset="0"/>
              </a:rPr>
            </a:br>
            <a:r>
              <a:rPr lang="en-GB" sz="2400" dirty="0">
                <a:latin typeface="Montserrat"/>
              </a:rPr>
              <a:t>Monday</a:t>
            </a:r>
            <a:r>
              <a:rPr lang="en-GB" sz="2400" dirty="0">
                <a:solidFill>
                  <a:prstClr val="black">
                    <a:lumMod val="85000"/>
                    <a:lumOff val="15000"/>
                  </a:prstClr>
                </a:solidFill>
                <a:latin typeface="Montserrat"/>
              </a:rPr>
              <a:t> November</a:t>
            </a:r>
            <a:r>
              <a:rPr kumimoji="0" lang="en-GB" sz="2400" b="0" i="0" u="none" strike="noStrike" kern="1200" cap="none" spc="-50" normalizeH="0" baseline="0" noProof="0" dirty="0">
                <a:ln>
                  <a:noFill/>
                </a:ln>
                <a:solidFill>
                  <a:prstClr val="black">
                    <a:lumMod val="85000"/>
                    <a:lumOff val="15000"/>
                  </a:prstClr>
                </a:solidFill>
                <a:effectLst/>
                <a:uLnTx/>
                <a:uFillTx/>
                <a:latin typeface="Montserrat"/>
              </a:rPr>
              <a:t> </a:t>
            </a:r>
            <a:r>
              <a:rPr lang="en-GB" sz="2400" dirty="0">
                <a:solidFill>
                  <a:prstClr val="black">
                    <a:lumMod val="85000"/>
                    <a:lumOff val="15000"/>
                  </a:prstClr>
                </a:solidFill>
                <a:latin typeface="Montserrat"/>
              </a:rPr>
              <a:t>18th </a:t>
            </a:r>
            <a:r>
              <a:rPr kumimoji="0" lang="en-GB" sz="2400" b="0" i="0" u="none" strike="noStrike" kern="1200" cap="none" spc="-50" normalizeH="0" baseline="0" noProof="0" dirty="0">
                <a:ln>
                  <a:noFill/>
                </a:ln>
                <a:solidFill>
                  <a:prstClr val="black">
                    <a:lumMod val="85000"/>
                    <a:lumOff val="15000"/>
                  </a:prstClr>
                </a:solidFill>
                <a:effectLst/>
                <a:uLnTx/>
                <a:uFillTx/>
                <a:latin typeface="Montserrat"/>
              </a:rPr>
              <a:t>2024</a:t>
            </a:r>
            <a:br>
              <a:rPr lang="en-GB" sz="2400" b="0" i="0" u="none" strike="noStrike" kern="1200" cap="none" spc="-50" normalizeH="0" baseline="0" noProof="0" dirty="0">
                <a:ln>
                  <a:noFill/>
                </a:ln>
                <a:effectLst/>
                <a:uLnTx/>
                <a:uFillTx/>
                <a:latin typeface="Montserrat" panose="00000500000000000000" pitchFamily="2" charset="0"/>
              </a:rPr>
            </a:br>
            <a:r>
              <a:rPr lang="en-GB" sz="2400" dirty="0">
                <a:solidFill>
                  <a:prstClr val="black">
                    <a:lumMod val="85000"/>
                    <a:lumOff val="15000"/>
                  </a:prstClr>
                </a:solidFill>
                <a:latin typeface="Montserrat"/>
              </a:rPr>
              <a:t>11 am –12.30 pm</a:t>
            </a:r>
            <a:br>
              <a:rPr lang="en-GB" sz="1400" b="0" i="0" u="none" strike="noStrike" kern="1200" cap="none" spc="-50" normalizeH="0" baseline="0" noProof="0" dirty="0">
                <a:ln>
                  <a:noFill/>
                </a:ln>
                <a:effectLst/>
                <a:uLnTx/>
                <a:uFillTx/>
                <a:latin typeface="Montserrat" panose="00000500000000000000" pitchFamily="2" charset="0"/>
              </a:rPr>
            </a:br>
            <a:endParaRPr lang="en-GB" sz="1400" dirty="0">
              <a:latin typeface="Montserrat" panose="00000500000000000000" pitchFamily="2" charset="0"/>
            </a:endParaRPr>
          </a:p>
        </p:txBody>
      </p:sp>
      <p:sp>
        <p:nvSpPr>
          <p:cNvPr id="3" name="Subtitle 2">
            <a:extLst>
              <a:ext uri="{FF2B5EF4-FFF2-40B4-BE49-F238E27FC236}">
                <a16:creationId xmlns:a16="http://schemas.microsoft.com/office/drawing/2014/main" id="{4BD2EDD6-AAFC-9267-5ABE-D3257F3EABFF}"/>
              </a:ext>
            </a:extLst>
          </p:cNvPr>
          <p:cNvSpPr>
            <a:spLocks noGrp="1"/>
          </p:cNvSpPr>
          <p:nvPr>
            <p:ph type="subTitle" idx="1"/>
          </p:nvPr>
        </p:nvSpPr>
        <p:spPr>
          <a:xfrm>
            <a:off x="404989" y="4860406"/>
            <a:ext cx="9144000" cy="1097781"/>
          </a:xfrm>
        </p:spPr>
        <p:txBody>
          <a:bodyPr>
            <a:noAutofit/>
          </a:bodyPr>
          <a:lstStyle/>
          <a:p>
            <a:pPr algn="l"/>
            <a:r>
              <a:rPr lang="en-GB" dirty="0">
                <a:latin typeface="Montserrat" panose="00000500000000000000" pitchFamily="2" charset="0"/>
              </a:rPr>
              <a:t>Team name: PATH</a:t>
            </a:r>
          </a:p>
          <a:p>
            <a:pPr algn="l"/>
            <a:r>
              <a:rPr lang="en-GB" dirty="0">
                <a:latin typeface="Montserrat" panose="00000500000000000000" pitchFamily="2" charset="0"/>
              </a:rPr>
              <a:t>Team locality: Hertfordshire</a:t>
            </a:r>
          </a:p>
        </p:txBody>
      </p:sp>
      <p:pic>
        <p:nvPicPr>
          <p:cNvPr id="4" name="Picture 3">
            <a:extLst>
              <a:ext uri="{FF2B5EF4-FFF2-40B4-BE49-F238E27FC236}">
                <a16:creationId xmlns:a16="http://schemas.microsoft.com/office/drawing/2014/main" id="{7573792E-F851-5A53-66B9-10D7C25B6579}"/>
              </a:ext>
            </a:extLst>
          </p:cNvPr>
          <p:cNvPicPr>
            <a:picLocks noChangeAspect="1"/>
          </p:cNvPicPr>
          <p:nvPr/>
        </p:nvPicPr>
        <p:blipFill>
          <a:blip r:embed="rId3"/>
          <a:stretch>
            <a:fillRect/>
          </a:stretch>
        </p:blipFill>
        <p:spPr>
          <a:xfrm>
            <a:off x="9470330" y="5053781"/>
            <a:ext cx="2316681" cy="904406"/>
          </a:xfrm>
          <a:prstGeom prst="rect">
            <a:avLst/>
          </a:prstGeom>
        </p:spPr>
      </p:pic>
    </p:spTree>
    <p:extLst>
      <p:ext uri="{BB962C8B-B14F-4D97-AF65-F5344CB8AC3E}">
        <p14:creationId xmlns:p14="http://schemas.microsoft.com/office/powerpoint/2010/main" val="3938515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DEB6D3-C6FA-3D15-C359-AB178DE340E1}"/>
              </a:ext>
            </a:extLst>
          </p:cNvPr>
          <p:cNvSpPr>
            <a:spLocks noGrp="1"/>
          </p:cNvSpPr>
          <p:nvPr>
            <p:ph type="title" idx="4294967295"/>
          </p:nvPr>
        </p:nvSpPr>
        <p:spPr>
          <a:xfrm>
            <a:off x="295542" y="497755"/>
            <a:ext cx="4755429" cy="733087"/>
          </a:xfrm>
        </p:spPr>
        <p:txBody>
          <a:bodyPr>
            <a:normAutofit/>
          </a:bodyPr>
          <a:lstStyle/>
          <a:p>
            <a:r>
              <a:rPr lang="en-GB" sz="3600" b="1" dirty="0">
                <a:latin typeface="Montserrat" panose="00000500000000000000" pitchFamily="2" charset="0"/>
              </a:rPr>
              <a:t>1. Your Project Aim </a:t>
            </a:r>
          </a:p>
        </p:txBody>
      </p:sp>
      <p:sp>
        <p:nvSpPr>
          <p:cNvPr id="7" name="TextBox 6">
            <a:extLst>
              <a:ext uri="{FF2B5EF4-FFF2-40B4-BE49-F238E27FC236}">
                <a16:creationId xmlns:a16="http://schemas.microsoft.com/office/drawing/2014/main" id="{AF479203-50BF-D9CF-A115-B0AAB676ACE7}"/>
              </a:ext>
            </a:extLst>
          </p:cNvPr>
          <p:cNvSpPr txBox="1"/>
          <p:nvPr/>
        </p:nvSpPr>
        <p:spPr>
          <a:xfrm>
            <a:off x="418041" y="1230842"/>
            <a:ext cx="11015133"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srgbClr val="5879BA"/>
              </a:solidFill>
              <a:effectLst/>
              <a:uLnTx/>
              <a:uFillTx/>
              <a:latin typeface="Nunito"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prstClr val="black"/>
              </a:solidFill>
              <a:effectLst/>
              <a:uLnTx/>
              <a:uFillTx/>
              <a:latin typeface="Nunito"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Nunito" pitchFamily="2" charset="0"/>
                <a:ea typeface="Calibri" panose="020F0502020204030204" pitchFamily="34" charset="0"/>
                <a:cs typeface="Times New Roman" panose="02020603050405020304" pitchFamily="18" charset="0"/>
              </a:rPr>
              <a:t>To increase the take up of family intervention therapy from the current 8% delivery to 16% by May 2025.</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649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8E1B-7F20-B558-639A-48188DFCE040}"/>
              </a:ext>
            </a:extLst>
          </p:cNvPr>
          <p:cNvSpPr>
            <a:spLocks noGrp="1"/>
          </p:cNvSpPr>
          <p:nvPr>
            <p:ph type="title" idx="4294967295"/>
          </p:nvPr>
        </p:nvSpPr>
        <p:spPr>
          <a:xfrm>
            <a:off x="199125" y="136800"/>
            <a:ext cx="11877675" cy="756000"/>
          </a:xfrm>
        </p:spPr>
        <p:txBody>
          <a:bodyPr>
            <a:noAutofit/>
          </a:bodyPr>
          <a:lstStyle/>
          <a:p>
            <a:pPr lvl="0">
              <a:lnSpc>
                <a:spcPct val="107000"/>
              </a:lnSpc>
              <a:spcAft>
                <a:spcPts val="800"/>
              </a:spcAft>
            </a:pPr>
            <a:r>
              <a:rPr lang="en-GB" sz="3600" b="1" dirty="0">
                <a:solidFill>
                  <a:prstClr val="black">
                    <a:lumMod val="75000"/>
                    <a:lumOff val="25000"/>
                  </a:prstClr>
                </a:solidFill>
                <a:latin typeface="Montserrat" panose="00000500000000000000" pitchFamily="2" charset="0"/>
              </a:rPr>
              <a:t>2</a:t>
            </a:r>
            <a:r>
              <a:rPr kumimoji="0" lang="en-GB" sz="36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Your Project </a:t>
            </a:r>
            <a:r>
              <a:rPr lang="en-GB" sz="3600" b="1" kern="100" dirty="0">
                <a:effectLst/>
                <a:latin typeface="Montserrat" panose="00000500000000000000" pitchFamily="2" charset="0"/>
                <a:ea typeface="Aptos" panose="020B0004020202020204" pitchFamily="34" charset="0"/>
                <a:cs typeface="Times New Roman" panose="02020603050405020304" pitchFamily="18" charset="0"/>
              </a:rPr>
              <a:t>Measures</a:t>
            </a:r>
            <a:endParaRPr lang="en-GB" sz="3600" b="1" dirty="0">
              <a:latin typeface="Montserrat" panose="00000500000000000000" pitchFamily="2" charset="0"/>
            </a:endParaRPr>
          </a:p>
        </p:txBody>
      </p:sp>
      <p:sp>
        <p:nvSpPr>
          <p:cNvPr id="3" name="TextBox 2">
            <a:extLst>
              <a:ext uri="{FF2B5EF4-FFF2-40B4-BE49-F238E27FC236}">
                <a16:creationId xmlns:a16="http://schemas.microsoft.com/office/drawing/2014/main" id="{1E095151-18A7-6E3D-A4C7-CEFE7408930E}"/>
              </a:ext>
            </a:extLst>
          </p:cNvPr>
          <p:cNvSpPr txBox="1"/>
          <p:nvPr/>
        </p:nvSpPr>
        <p:spPr>
          <a:xfrm>
            <a:off x="322729" y="1358153"/>
            <a:ext cx="11591365"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Continue to measure from the EIP reporting dashboard: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Take up %s and numbers of service users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Waiting list sizes &amp; longest waits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Offers of FI to service users who aren’t on waiting lists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Service user &amp; family survey to gather experience levels &amp; capture feedback from FI therapy sessions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Staff surveys around experience of change of ideas &amp; repeat confidence level surveys from training sessions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Change ideas – take baseline data &amp; review after these are setup</a:t>
            </a:r>
          </a:p>
        </p:txBody>
      </p:sp>
    </p:spTree>
    <p:extLst>
      <p:ext uri="{BB962C8B-B14F-4D97-AF65-F5344CB8AC3E}">
        <p14:creationId xmlns:p14="http://schemas.microsoft.com/office/powerpoint/2010/main" val="2478511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DEB6D3-C6FA-3D15-C359-AB178DE340E1}"/>
              </a:ext>
            </a:extLst>
          </p:cNvPr>
          <p:cNvSpPr>
            <a:spLocks noGrp="1"/>
          </p:cNvSpPr>
          <p:nvPr>
            <p:ph type="title" idx="4294967295"/>
          </p:nvPr>
        </p:nvSpPr>
        <p:spPr>
          <a:xfrm>
            <a:off x="295542" y="497755"/>
            <a:ext cx="4755429" cy="733087"/>
          </a:xfrm>
        </p:spPr>
        <p:txBody>
          <a:bodyPr>
            <a:normAutofit/>
          </a:bodyPr>
          <a:lstStyle/>
          <a:p>
            <a:r>
              <a:rPr lang="en-GB" sz="3600" b="1" dirty="0">
                <a:latin typeface="Montserrat" panose="00000500000000000000" pitchFamily="2" charset="0"/>
              </a:rPr>
              <a:t>1. Your Project Aim </a:t>
            </a:r>
          </a:p>
        </p:txBody>
      </p:sp>
      <p:sp>
        <p:nvSpPr>
          <p:cNvPr id="7" name="TextBox 6">
            <a:extLst>
              <a:ext uri="{FF2B5EF4-FFF2-40B4-BE49-F238E27FC236}">
                <a16:creationId xmlns:a16="http://schemas.microsoft.com/office/drawing/2014/main" id="{AF479203-50BF-D9CF-A115-B0AAB676ACE7}"/>
              </a:ext>
            </a:extLst>
          </p:cNvPr>
          <p:cNvSpPr txBox="1"/>
          <p:nvPr/>
        </p:nvSpPr>
        <p:spPr>
          <a:xfrm>
            <a:off x="418041" y="1230842"/>
            <a:ext cx="11015133"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EEEB789-1510-9A51-4725-8D17DD59409B}"/>
              </a:ext>
            </a:extLst>
          </p:cNvPr>
          <p:cNvSpPr txBox="1"/>
          <p:nvPr/>
        </p:nvSpPr>
        <p:spPr>
          <a:xfrm>
            <a:off x="295542" y="2077227"/>
            <a:ext cx="11137632" cy="2862322"/>
          </a:xfrm>
          <a:prstGeom prst="rect">
            <a:avLst/>
          </a:prstGeom>
          <a:noFill/>
        </p:spPr>
        <p:txBody>
          <a:bodyPr wrap="square" rtlCol="0">
            <a:spAutoFit/>
          </a:bodyPr>
          <a:lstStyle/>
          <a:p>
            <a:r>
              <a:rPr lang="en-GB" sz="1800" dirty="0">
                <a:latin typeface="Montserrat" panose="00000500000000000000" pitchFamily="2" charset="0"/>
              </a:rPr>
              <a:t>To increase the uptake of carer’s support by 40% to reach 50% of friends and family of newly confirmed clients on our caseload. We aim to do this by May 2025. To achieve this, we will be promoting and facilitating a mixture of 1-1 appointments and group opportunities to meet the expectations highlighted in the data from our carer survey. </a:t>
            </a:r>
          </a:p>
          <a:p>
            <a:endParaRPr lang="en-GB" sz="1800" dirty="0">
              <a:latin typeface="Montserrat" panose="00000500000000000000" pitchFamily="2" charset="0"/>
            </a:endParaRPr>
          </a:p>
          <a:p>
            <a:r>
              <a:rPr lang="en-GB" sz="1800" dirty="0">
                <a:latin typeface="Montserrat" panose="00000500000000000000" pitchFamily="2" charset="0"/>
              </a:rPr>
              <a:t>We agreed on our aim statement by reviewing the data collected and working with staff and carers. We reviewed the requirements of the NCAP audit, and this helped us identify a percentage to work towards, to meet the criteria. In our last NCAP audit, we scored ‘needs improvement’ for our carer support, indicating that this is something we want to work on. </a:t>
            </a:r>
          </a:p>
          <a:p>
            <a:endParaRPr lang="en-GB" dirty="0"/>
          </a:p>
        </p:txBody>
      </p:sp>
    </p:spTree>
    <p:extLst>
      <p:ext uri="{BB962C8B-B14F-4D97-AF65-F5344CB8AC3E}">
        <p14:creationId xmlns:p14="http://schemas.microsoft.com/office/powerpoint/2010/main" val="2241134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A9C72-98A9-F21E-F88C-83F95EC01A01}"/>
              </a:ext>
            </a:extLst>
          </p:cNvPr>
          <p:cNvSpPr>
            <a:spLocks noGrp="1"/>
          </p:cNvSpPr>
          <p:nvPr>
            <p:ph type="title" idx="4294967295"/>
          </p:nvPr>
        </p:nvSpPr>
        <p:spPr>
          <a:xfrm>
            <a:off x="223493" y="554986"/>
            <a:ext cx="11169650" cy="938213"/>
          </a:xfrm>
        </p:spPr>
        <p:txBody>
          <a:bodyPr>
            <a:normAutofit fontScale="90000"/>
          </a:bodyPr>
          <a:lstStyle/>
          <a:p>
            <a:pPr lvl="0">
              <a:lnSpc>
                <a:spcPct val="107000"/>
              </a:lnSpc>
              <a:spcAft>
                <a:spcPts val="800"/>
              </a:spcAft>
            </a:pPr>
            <a:r>
              <a:rPr lang="en-GB" sz="4000" b="1" dirty="0">
                <a:solidFill>
                  <a:prstClr val="black">
                    <a:lumMod val="75000"/>
                    <a:lumOff val="25000"/>
                  </a:prstClr>
                </a:solidFill>
                <a:latin typeface="Montserrat" panose="00000500000000000000" pitchFamily="2" charset="0"/>
              </a:rPr>
              <a:t>3</a:t>
            </a:r>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a:t>
            </a:r>
            <a:r>
              <a:rPr lang="en-GB" sz="4000" b="1" kern="100" dirty="0">
                <a:effectLst/>
                <a:latin typeface="Montserrat" panose="00000500000000000000" pitchFamily="2" charset="0"/>
                <a:ea typeface="Aptos" panose="020B0004020202020204" pitchFamily="34" charset="0"/>
                <a:cs typeface="Times New Roman" panose="02020603050405020304" pitchFamily="18" charset="0"/>
              </a:rPr>
              <a:t>List change ideas that you have tested or planned to test</a:t>
            </a:r>
            <a:endParaRPr lang="en-GB" sz="3200" b="1" dirty="0">
              <a:latin typeface="Montserrat" panose="00000500000000000000" pitchFamily="2" charset="0"/>
            </a:endParaRPr>
          </a:p>
        </p:txBody>
      </p:sp>
      <p:sp>
        <p:nvSpPr>
          <p:cNvPr id="3" name="TextBox 2">
            <a:extLst>
              <a:ext uri="{FF2B5EF4-FFF2-40B4-BE49-F238E27FC236}">
                <a16:creationId xmlns:a16="http://schemas.microsoft.com/office/drawing/2014/main" id="{DEE8D75F-B963-2F74-BDBE-100D74C4AFBD}"/>
              </a:ext>
            </a:extLst>
          </p:cNvPr>
          <p:cNvSpPr txBox="1"/>
          <p:nvPr/>
        </p:nvSpPr>
        <p:spPr>
          <a:xfrm>
            <a:off x="340659" y="1649506"/>
            <a:ext cx="11654117" cy="498598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Revisit service understanding of the effectiveness of FI, clinical outcomes and experience of service users and their families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Bank work for out of hours clinical sessions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Moving to a dedicated clinic slot for FI pairings to protect time for FI delivery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Enhance the FI Tracker to include the rationale for sessions being extended beyond 15 sessions &amp; detailed narrative on gaps in sessions taking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FI reporting – needs to be updated to include FI specific sessions only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Embed refresher training sessions for staff ( both qualified in FI and non qualified)– simulation hub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Service user &amp; Family questionnaire to be developed &amp; sent out to all current recipients of FI on caseload.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Job planning for FI workers – how to build in protected time &amp; balance workload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Explore moving to a different FI model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Increase dedicated workforce for FI by changing budget skill mix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MDT – bringing top 5 on waiting list – suitability of service user starting &amp; gather relevant family information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3780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E5911-5AB3-8EEE-1AF3-CBBECC771340}"/>
              </a:ext>
            </a:extLst>
          </p:cNvPr>
          <p:cNvSpPr>
            <a:spLocks noGrp="1"/>
          </p:cNvSpPr>
          <p:nvPr>
            <p:ph type="title" idx="4294967295"/>
          </p:nvPr>
        </p:nvSpPr>
        <p:spPr>
          <a:xfrm>
            <a:off x="365356" y="-119743"/>
            <a:ext cx="11152500" cy="2906228"/>
          </a:xfrm>
        </p:spPr>
        <p:txBody>
          <a:bodyPr>
            <a:normAutofit/>
          </a:bodyPr>
          <a:lstStyle/>
          <a:p>
            <a:pPr lvl="0">
              <a:lnSpc>
                <a:spcPct val="107000"/>
              </a:lnSpc>
              <a:spcAft>
                <a:spcPts val="800"/>
              </a:spcAft>
            </a:pPr>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4. </a:t>
            </a:r>
            <a:r>
              <a:rPr lang="en-GB" sz="4000" b="1" kern="100" dirty="0">
                <a:effectLst/>
                <a:latin typeface="Montserrat" panose="00000500000000000000" pitchFamily="2" charset="0"/>
                <a:ea typeface="Aptos" panose="020B0004020202020204" pitchFamily="34" charset="0"/>
                <a:cs typeface="Times New Roman" panose="02020603050405020304" pitchFamily="18" charset="0"/>
              </a:rPr>
              <a:t>Thinking about </a:t>
            </a:r>
            <a:r>
              <a:rPr lang="en-GB" sz="4000" b="1" u="sng" kern="100" dirty="0">
                <a:effectLst/>
                <a:latin typeface="Montserrat" panose="00000500000000000000" pitchFamily="2" charset="0"/>
                <a:ea typeface="Aptos" panose="020B0004020202020204" pitchFamily="34" charset="0"/>
                <a:cs typeface="Times New Roman" panose="02020603050405020304" pitchFamily="18" charset="0"/>
              </a:rPr>
              <a:t>one</a:t>
            </a:r>
            <a:r>
              <a:rPr lang="en-GB" sz="4000" b="1" kern="100" dirty="0">
                <a:effectLst/>
                <a:latin typeface="Montserrat" panose="00000500000000000000" pitchFamily="2" charset="0"/>
                <a:ea typeface="Aptos" panose="020B0004020202020204" pitchFamily="34" charset="0"/>
                <a:cs typeface="Times New Roman" panose="02020603050405020304" pitchFamily="18" charset="0"/>
              </a:rPr>
              <a:t> of the change ideas that you have tested, outline the first PDSA cycle, then any tweaks you made during subsequent cycles</a:t>
            </a:r>
            <a:endParaRPr lang="en-GB" sz="4000" b="1" dirty="0">
              <a:latin typeface="Montserrat" panose="00000500000000000000" pitchFamily="2" charset="0"/>
            </a:endParaRPr>
          </a:p>
        </p:txBody>
      </p:sp>
      <p:sp>
        <p:nvSpPr>
          <p:cNvPr id="4" name="TextBox 3">
            <a:extLst>
              <a:ext uri="{FF2B5EF4-FFF2-40B4-BE49-F238E27FC236}">
                <a16:creationId xmlns:a16="http://schemas.microsoft.com/office/drawing/2014/main" id="{1FD1B754-E651-9407-4C4E-3FA372B38767}"/>
              </a:ext>
            </a:extLst>
          </p:cNvPr>
          <p:cNvSpPr txBox="1"/>
          <p:nvPr/>
        </p:nvSpPr>
        <p:spPr>
          <a:xfrm>
            <a:off x="365356" y="2786485"/>
            <a:ext cx="11717787" cy="33239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Changing the culture within the team to engage  the whole service in the promotion of Family intervention, creating an enthusiasm/passion for the therapy, recognising the NICE guidance &amp; evidence based benefits, and translating this to families at the beginning of and during the pathway, giving equal importance to other pillars of the pathway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Trying to bridge the gap between a specific team delivering FI to making it everyone’s business – bringing the whole service into the process from discussing the benefits of the intervention to it’s delivery</a:t>
            </a:r>
          </a:p>
        </p:txBody>
      </p:sp>
    </p:spTree>
    <p:extLst>
      <p:ext uri="{BB962C8B-B14F-4D97-AF65-F5344CB8AC3E}">
        <p14:creationId xmlns:p14="http://schemas.microsoft.com/office/powerpoint/2010/main" val="123650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56EE-D655-7712-0237-4425C757CC52}"/>
              </a:ext>
            </a:extLst>
          </p:cNvPr>
          <p:cNvSpPr>
            <a:spLocks noGrp="1"/>
          </p:cNvSpPr>
          <p:nvPr>
            <p:ph type="title" idx="4294967295"/>
          </p:nvPr>
        </p:nvSpPr>
        <p:spPr>
          <a:xfrm>
            <a:off x="352800" y="245500"/>
            <a:ext cx="10058400" cy="661700"/>
          </a:xfrm>
        </p:spPr>
        <p:txBody>
          <a:bodyPr>
            <a:noAutofit/>
          </a:bodyPr>
          <a:lstStyle/>
          <a:p>
            <a:r>
              <a:rPr lang="en-GB" sz="3600" b="1" dirty="0">
                <a:solidFill>
                  <a:prstClr val="black">
                    <a:lumMod val="75000"/>
                    <a:lumOff val="25000"/>
                  </a:prstClr>
                </a:solidFill>
                <a:latin typeface="Montserrat" panose="00000500000000000000" pitchFamily="2" charset="0"/>
              </a:rPr>
              <a:t>5</a:t>
            </a:r>
            <a:r>
              <a:rPr kumimoji="0" lang="en-GB" sz="36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Results so far/Run chart(s) </a:t>
            </a:r>
            <a:endParaRPr lang="en-GB" sz="3600" b="1" dirty="0">
              <a:latin typeface="Montserrat" panose="00000500000000000000" pitchFamily="2" charset="0"/>
            </a:endParaRPr>
          </a:p>
        </p:txBody>
      </p:sp>
      <p:pic>
        <p:nvPicPr>
          <p:cNvPr id="5" name="Picture 4">
            <a:extLst>
              <a:ext uri="{FF2B5EF4-FFF2-40B4-BE49-F238E27FC236}">
                <a16:creationId xmlns:a16="http://schemas.microsoft.com/office/drawing/2014/main" id="{4066541B-6211-9752-7D9E-F0A9BB7AF908}"/>
              </a:ext>
            </a:extLst>
          </p:cNvPr>
          <p:cNvPicPr>
            <a:picLocks noChangeAspect="1"/>
          </p:cNvPicPr>
          <p:nvPr/>
        </p:nvPicPr>
        <p:blipFill>
          <a:blip r:embed="rId3"/>
          <a:stretch>
            <a:fillRect/>
          </a:stretch>
        </p:blipFill>
        <p:spPr>
          <a:xfrm>
            <a:off x="352799" y="1068312"/>
            <a:ext cx="10709941" cy="4941472"/>
          </a:xfrm>
          <a:prstGeom prst="rect">
            <a:avLst/>
          </a:prstGeom>
        </p:spPr>
      </p:pic>
    </p:spTree>
    <p:extLst>
      <p:ext uri="{BB962C8B-B14F-4D97-AF65-F5344CB8AC3E}">
        <p14:creationId xmlns:p14="http://schemas.microsoft.com/office/powerpoint/2010/main" val="3938731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56EE-D655-7712-0237-4425C757CC52}"/>
              </a:ext>
            </a:extLst>
          </p:cNvPr>
          <p:cNvSpPr>
            <a:spLocks noGrp="1"/>
          </p:cNvSpPr>
          <p:nvPr>
            <p:ph type="title" idx="4294967295"/>
          </p:nvPr>
        </p:nvSpPr>
        <p:spPr>
          <a:xfrm>
            <a:off x="352800" y="245500"/>
            <a:ext cx="10058400" cy="661700"/>
          </a:xfrm>
        </p:spPr>
        <p:txBody>
          <a:bodyPr>
            <a:noAutofit/>
          </a:bodyPr>
          <a:lstStyle/>
          <a:p>
            <a:r>
              <a:rPr lang="en-GB" sz="3600" b="1" dirty="0">
                <a:solidFill>
                  <a:prstClr val="black">
                    <a:lumMod val="75000"/>
                    <a:lumOff val="25000"/>
                  </a:prstClr>
                </a:solidFill>
                <a:latin typeface="Montserrat" panose="00000500000000000000" pitchFamily="2" charset="0"/>
              </a:rPr>
              <a:t>5</a:t>
            </a:r>
            <a:r>
              <a:rPr kumimoji="0" lang="en-GB" sz="36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Results so far/Run chart(s) </a:t>
            </a:r>
            <a:endParaRPr lang="en-GB" sz="3600" b="1" dirty="0">
              <a:latin typeface="Montserrat" panose="00000500000000000000" pitchFamily="2" charset="0"/>
            </a:endParaRPr>
          </a:p>
        </p:txBody>
      </p:sp>
      <p:pic>
        <p:nvPicPr>
          <p:cNvPr id="8" name="Picture 7">
            <a:extLst>
              <a:ext uri="{FF2B5EF4-FFF2-40B4-BE49-F238E27FC236}">
                <a16:creationId xmlns:a16="http://schemas.microsoft.com/office/drawing/2014/main" id="{3EC982B7-C7A4-67FC-4829-0B7F9DB1297E}"/>
              </a:ext>
            </a:extLst>
          </p:cNvPr>
          <p:cNvPicPr>
            <a:picLocks noChangeAspect="1"/>
          </p:cNvPicPr>
          <p:nvPr/>
        </p:nvPicPr>
        <p:blipFill>
          <a:blip r:embed="rId3"/>
          <a:stretch>
            <a:fillRect/>
          </a:stretch>
        </p:blipFill>
        <p:spPr>
          <a:xfrm>
            <a:off x="352800" y="1963711"/>
            <a:ext cx="10919803" cy="2353455"/>
          </a:xfrm>
          <a:prstGeom prst="rect">
            <a:avLst/>
          </a:prstGeom>
        </p:spPr>
      </p:pic>
    </p:spTree>
    <p:extLst>
      <p:ext uri="{BB962C8B-B14F-4D97-AF65-F5344CB8AC3E}">
        <p14:creationId xmlns:p14="http://schemas.microsoft.com/office/powerpoint/2010/main" val="2397269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14E1-61CB-C17A-83C4-D2A4BCC041D3}"/>
              </a:ext>
            </a:extLst>
          </p:cNvPr>
          <p:cNvSpPr>
            <a:spLocks noGrp="1"/>
          </p:cNvSpPr>
          <p:nvPr>
            <p:ph type="title" idx="4294967295"/>
          </p:nvPr>
        </p:nvSpPr>
        <p:spPr>
          <a:xfrm>
            <a:off x="259200" y="402988"/>
            <a:ext cx="10363200" cy="803275"/>
          </a:xfrm>
        </p:spPr>
        <p:txBody>
          <a:bodyPr>
            <a:normAutofit fontScale="90000"/>
          </a:bodyPr>
          <a:lstStyle/>
          <a:p>
            <a:r>
              <a:rPr kumimoji="0" lang="en-GB" sz="36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ea typeface="+mn-ea"/>
                <a:cs typeface="+mn-cs"/>
              </a:rPr>
              <a:t>6. What has been challenging about the process so far ?</a:t>
            </a:r>
            <a:endParaRPr lang="en-GB" sz="3600" b="1" dirty="0">
              <a:latin typeface="Montserrat" panose="00000500000000000000" pitchFamily="2" charset="0"/>
            </a:endParaRPr>
          </a:p>
        </p:txBody>
      </p:sp>
      <p:sp>
        <p:nvSpPr>
          <p:cNvPr id="3" name="TextBox 2">
            <a:extLst>
              <a:ext uri="{FF2B5EF4-FFF2-40B4-BE49-F238E27FC236}">
                <a16:creationId xmlns:a16="http://schemas.microsoft.com/office/drawing/2014/main" id="{3FB05E54-059D-17D0-CB98-F6436D4936C6}"/>
              </a:ext>
            </a:extLst>
          </p:cNvPr>
          <p:cNvSpPr txBox="1"/>
          <p:nvPr/>
        </p:nvSpPr>
        <p:spPr>
          <a:xfrm>
            <a:off x="143435" y="1353671"/>
            <a:ext cx="11967883" cy="313932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Changing the culture within the service- making it everyone’s business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Having the dedicated time to focus on testing the change ideas and being able to properly review using the PDSA cycle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Long waiting list for Family Intervention therapy and limited resource to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effect change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Time taken for matching availability of families with staff pairings to get therapies started as soon as possible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.Is the Kings model and training programme sustainable to effectively increase the delivery of FI given the limitations on training places and qualified staff</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282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54CF28-001A-3AEE-7AFD-41748514ACA0}"/>
              </a:ext>
            </a:extLst>
          </p:cNvPr>
          <p:cNvSpPr txBox="1"/>
          <p:nvPr/>
        </p:nvSpPr>
        <p:spPr>
          <a:xfrm>
            <a:off x="388883" y="262758"/>
            <a:ext cx="940675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7. N</a:t>
            </a:r>
            <a:r>
              <a:rPr kumimoji="0" lang="en-GB" sz="3600" b="1" i="0" u="none" strike="noStrike" kern="1200" cap="none" spc="0" normalizeH="0" baseline="0" noProof="0" dirty="0" err="1">
                <a:ln>
                  <a:noFill/>
                </a:ln>
                <a:solidFill>
                  <a:prstClr val="black"/>
                </a:solidFill>
                <a:effectLst/>
                <a:uLnTx/>
                <a:uFillTx/>
                <a:latin typeface="Montserrat" panose="00000500000000000000" pitchFamily="2" charset="0"/>
                <a:ea typeface="+mn-ea"/>
                <a:cs typeface="+mn-cs"/>
              </a:rPr>
              <a:t>ext</a:t>
            </a:r>
            <a:r>
              <a:rPr kumimoji="0" lang="en-GB" sz="36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steps</a:t>
            </a:r>
          </a:p>
        </p:txBody>
      </p:sp>
      <p:sp>
        <p:nvSpPr>
          <p:cNvPr id="2" name="TextBox 1">
            <a:extLst>
              <a:ext uri="{FF2B5EF4-FFF2-40B4-BE49-F238E27FC236}">
                <a16:creationId xmlns:a16="http://schemas.microsoft.com/office/drawing/2014/main" id="{FE7A25EB-8AD5-777F-AFA9-B2BB5FAB7DED}"/>
              </a:ext>
            </a:extLst>
          </p:cNvPr>
          <p:cNvSpPr txBox="1"/>
          <p:nvPr/>
        </p:nvSpPr>
        <p:spPr>
          <a:xfrm>
            <a:off x="161365" y="909089"/>
            <a:ext cx="11631706" cy="507831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Enhance the support for staff whilst on training and afterwards to protect time to deliver FI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Influencing the role of the mini teams being part of meetings, getting them more involved in discussions and finding different ways to translate the enthusiasm and benefits of FI therapy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Continue with testing change ideas and using PDSA cycle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Think about workforce that we have to deliver FI and is it fit for purpose – look at demand and whether the current caseload requires more resource to deliver FI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Exploring whether the current model is a barrier to increasing the delivery of family Intervention, for example training 5 staff in 2025, only 1 is a qualified registered clinician, this will not improve pairings – how many service users they will be able to work with off the waiting list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Explore other EIP services percentage of FI delivery using alternative models e.g. Meriden model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Exploring the introduction of peer support workers – developing co-production to deliver Family Intervention, think about how other EIP services are using peer support </a:t>
            </a:r>
          </a:p>
        </p:txBody>
      </p:sp>
    </p:spTree>
    <p:extLst>
      <p:ext uri="{BB962C8B-B14F-4D97-AF65-F5344CB8AC3E}">
        <p14:creationId xmlns:p14="http://schemas.microsoft.com/office/powerpoint/2010/main" val="1521780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78C3-3660-4406-9E52-2BB45AEEA562}"/>
              </a:ext>
            </a:extLst>
          </p:cNvPr>
          <p:cNvSpPr>
            <a:spLocks noGrp="1"/>
          </p:cNvSpPr>
          <p:nvPr>
            <p:ph type="ctrTitle"/>
          </p:nvPr>
        </p:nvSpPr>
        <p:spPr>
          <a:xfrm>
            <a:off x="353962" y="1066799"/>
            <a:ext cx="11769212" cy="2861187"/>
          </a:xfrm>
        </p:spPr>
        <p:txBody>
          <a:bodyPr>
            <a:normAutofit fontScale="90000"/>
          </a:bodyPr>
          <a:lstStyle/>
          <a:p>
            <a:r>
              <a:rPr lang="en-GB" sz="6000" b="1" dirty="0">
                <a:latin typeface="Montserrat" panose="00000500000000000000" pitchFamily="2" charset="0"/>
              </a:rPr>
              <a:t>NCAP QI collaborative round two shared learning session two</a:t>
            </a:r>
            <a:br>
              <a:rPr lang="en-GB" sz="4800" b="1" dirty="0">
                <a:latin typeface="Montserrat" panose="00000500000000000000" pitchFamily="2" charset="0"/>
              </a:rPr>
            </a:br>
            <a:br>
              <a:rPr lang="en-GB" dirty="0">
                <a:latin typeface="Montserrat" panose="00000500000000000000" pitchFamily="2" charset="0"/>
              </a:rPr>
            </a:br>
            <a:r>
              <a:rPr lang="en-GB" sz="4400" dirty="0">
                <a:solidFill>
                  <a:prstClr val="black">
                    <a:lumMod val="85000"/>
                    <a:lumOff val="15000"/>
                  </a:prstClr>
                </a:solidFill>
                <a:latin typeface="Montserrat" panose="00000500000000000000" pitchFamily="2" charset="0"/>
              </a:rPr>
              <a:t>18</a:t>
            </a:r>
            <a:r>
              <a:rPr lang="en-GB" sz="4400" baseline="30000" dirty="0">
                <a:solidFill>
                  <a:prstClr val="black">
                    <a:lumMod val="85000"/>
                    <a:lumOff val="15000"/>
                  </a:prstClr>
                </a:solidFill>
                <a:latin typeface="Montserrat" panose="00000500000000000000" pitchFamily="2" charset="0"/>
              </a:rPr>
              <a:t>th</a:t>
            </a:r>
            <a:r>
              <a:rPr lang="en-GB" sz="4400" dirty="0">
                <a:solidFill>
                  <a:prstClr val="black">
                    <a:lumMod val="85000"/>
                    <a:lumOff val="15000"/>
                  </a:prstClr>
                </a:solidFill>
                <a:latin typeface="Montserrat" panose="00000500000000000000" pitchFamily="2" charset="0"/>
              </a:rPr>
              <a:t> November 2024</a:t>
            </a:r>
            <a:br>
              <a:rPr kumimoji="0" lang="en-GB" sz="4400" b="0" i="0" u="none" strike="noStrike" kern="1200" cap="none" spc="-50" normalizeH="0" baseline="0" noProof="0" dirty="0">
                <a:ln>
                  <a:noFill/>
                </a:ln>
                <a:solidFill>
                  <a:prstClr val="black">
                    <a:lumMod val="85000"/>
                    <a:lumOff val="15000"/>
                  </a:prstClr>
                </a:solidFill>
                <a:effectLst/>
                <a:uLnTx/>
                <a:uFillTx/>
                <a:latin typeface="Montserrat" panose="00000500000000000000" pitchFamily="2" charset="0"/>
              </a:rPr>
            </a:br>
            <a:r>
              <a:rPr kumimoji="0" lang="en-GB" sz="4400" b="0" i="0" u="none" strike="noStrike" kern="1200" cap="none" spc="-50" normalizeH="0" baseline="0" noProof="0" dirty="0">
                <a:ln>
                  <a:noFill/>
                </a:ln>
                <a:solidFill>
                  <a:prstClr val="black">
                    <a:lumMod val="85000"/>
                    <a:lumOff val="15000"/>
                  </a:prstClr>
                </a:solidFill>
                <a:effectLst/>
                <a:uLnTx/>
                <a:uFillTx/>
                <a:latin typeface="Montserrat" panose="00000500000000000000" pitchFamily="2" charset="0"/>
              </a:rPr>
              <a:t>11:00am- 12:30</a:t>
            </a:r>
            <a:endParaRPr lang="en-GB" sz="4400" dirty="0">
              <a:latin typeface="Montserrat" panose="00000500000000000000" pitchFamily="2" charset="0"/>
            </a:endParaRPr>
          </a:p>
        </p:txBody>
      </p:sp>
      <p:sp>
        <p:nvSpPr>
          <p:cNvPr id="3" name="Subtitle 2">
            <a:extLst>
              <a:ext uri="{FF2B5EF4-FFF2-40B4-BE49-F238E27FC236}">
                <a16:creationId xmlns:a16="http://schemas.microsoft.com/office/drawing/2014/main" id="{4BD2EDD6-AAFC-9267-5ABE-D3257F3EABFF}"/>
              </a:ext>
            </a:extLst>
          </p:cNvPr>
          <p:cNvSpPr>
            <a:spLocks noGrp="1"/>
          </p:cNvSpPr>
          <p:nvPr>
            <p:ph type="subTitle" idx="1"/>
          </p:nvPr>
        </p:nvSpPr>
        <p:spPr>
          <a:xfrm>
            <a:off x="353962" y="4836893"/>
            <a:ext cx="9144000" cy="1097781"/>
          </a:xfrm>
        </p:spPr>
        <p:txBody>
          <a:bodyPr>
            <a:noAutofit/>
          </a:bodyPr>
          <a:lstStyle/>
          <a:p>
            <a:pPr algn="l"/>
            <a:r>
              <a:rPr lang="en-GB" b="1" dirty="0">
                <a:latin typeface="Montserrat" panose="00000500000000000000" pitchFamily="2" charset="0"/>
              </a:rPr>
              <a:t>Team name: </a:t>
            </a:r>
            <a:r>
              <a:rPr lang="en-GB" dirty="0">
                <a:latin typeface="Montserrat" panose="00000500000000000000" pitchFamily="2" charset="0"/>
              </a:rPr>
              <a:t>Early intervention team in psychosis</a:t>
            </a:r>
          </a:p>
          <a:p>
            <a:pPr algn="l"/>
            <a:r>
              <a:rPr lang="en-GB" b="1" dirty="0">
                <a:latin typeface="Montserrat" panose="00000500000000000000" pitchFamily="2" charset="0"/>
              </a:rPr>
              <a:t>Team locality: </a:t>
            </a:r>
            <a:r>
              <a:rPr lang="en-GB" dirty="0">
                <a:latin typeface="Montserrat" panose="00000500000000000000" pitchFamily="2" charset="0"/>
              </a:rPr>
              <a:t>Warrington &amp; Halton </a:t>
            </a:r>
          </a:p>
        </p:txBody>
      </p:sp>
      <p:pic>
        <p:nvPicPr>
          <p:cNvPr id="4" name="Picture 3">
            <a:extLst>
              <a:ext uri="{FF2B5EF4-FFF2-40B4-BE49-F238E27FC236}">
                <a16:creationId xmlns:a16="http://schemas.microsoft.com/office/drawing/2014/main" id="{7573792E-F851-5A53-66B9-10D7C25B6579}"/>
              </a:ext>
            </a:extLst>
          </p:cNvPr>
          <p:cNvPicPr>
            <a:picLocks noChangeAspect="1"/>
          </p:cNvPicPr>
          <p:nvPr/>
        </p:nvPicPr>
        <p:blipFill>
          <a:blip r:embed="rId3"/>
          <a:stretch>
            <a:fillRect/>
          </a:stretch>
        </p:blipFill>
        <p:spPr>
          <a:xfrm>
            <a:off x="9470330" y="5053781"/>
            <a:ext cx="2316681" cy="904406"/>
          </a:xfrm>
          <a:prstGeom prst="rect">
            <a:avLst/>
          </a:prstGeom>
        </p:spPr>
      </p:pic>
    </p:spTree>
    <p:extLst>
      <p:ext uri="{BB962C8B-B14F-4D97-AF65-F5344CB8AC3E}">
        <p14:creationId xmlns:p14="http://schemas.microsoft.com/office/powerpoint/2010/main" val="1953346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DEB6D3-C6FA-3D15-C359-AB178DE340E1}"/>
              </a:ext>
            </a:extLst>
          </p:cNvPr>
          <p:cNvSpPr>
            <a:spLocks noGrp="1"/>
          </p:cNvSpPr>
          <p:nvPr>
            <p:ph type="title" idx="4294967295"/>
          </p:nvPr>
        </p:nvSpPr>
        <p:spPr>
          <a:xfrm>
            <a:off x="191183" y="138490"/>
            <a:ext cx="10058400" cy="885977"/>
          </a:xfrm>
        </p:spPr>
        <p:txBody>
          <a:bodyPr>
            <a:normAutofit/>
          </a:bodyPr>
          <a:lstStyle/>
          <a:p>
            <a:r>
              <a:rPr lang="en-GB" sz="4000" b="1" dirty="0">
                <a:latin typeface="Montserrat" panose="00000500000000000000" pitchFamily="2" charset="0"/>
              </a:rPr>
              <a:t>1. QI team membership</a:t>
            </a:r>
          </a:p>
        </p:txBody>
      </p:sp>
      <p:sp>
        <p:nvSpPr>
          <p:cNvPr id="7" name="TextBox 6">
            <a:extLst>
              <a:ext uri="{FF2B5EF4-FFF2-40B4-BE49-F238E27FC236}">
                <a16:creationId xmlns:a16="http://schemas.microsoft.com/office/drawing/2014/main" id="{AF479203-50BF-D9CF-A115-B0AAB676ACE7}"/>
              </a:ext>
            </a:extLst>
          </p:cNvPr>
          <p:cNvSpPr txBox="1"/>
          <p:nvPr/>
        </p:nvSpPr>
        <p:spPr>
          <a:xfrm>
            <a:off x="418041" y="1230842"/>
            <a:ext cx="11015133" cy="49552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prstClr val="black"/>
                </a:solidFill>
                <a:effectLst/>
                <a:uLnTx/>
                <a:uFillTx/>
                <a:latin typeface="Montserrat" panose="00000500000000000000" pitchFamily="2" charset="0"/>
                <a:ea typeface="+mn-ea"/>
                <a:cs typeface="+mn-cs"/>
              </a:rPr>
              <a:t>Team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Stephanie Smith, Clinical Team Manger.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Tracy Harrison, Clinical Lead.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Rachel Nolan, Research Assistant.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50" normalizeH="0" baseline="0" noProof="0" dirty="0">
                <a:ln>
                  <a:noFill/>
                </a:ln>
                <a:solidFill>
                  <a:prstClr val="black">
                    <a:lumMod val="75000"/>
                    <a:lumOff val="25000"/>
                  </a:prstClr>
                </a:solidFill>
                <a:effectLst/>
                <a:uLnTx/>
                <a:uFillTx/>
                <a:latin typeface="Montserrat" panose="00000500000000000000" pitchFamily="2" charset="0"/>
                <a:ea typeface="+mn-ea"/>
                <a:cs typeface="+mn-cs"/>
              </a:rPr>
              <a:t>How are you involving people with lived experience in your QI work ?</a:t>
            </a:r>
            <a:endParaRPr kumimoji="0" lang="en-GB" sz="1800" b="0" i="0" u="sng"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algun Gothic Semilight" panose="020B0502040204020203" pitchFamily="34" charset="-128"/>
              <a:cs typeface="Malgun Gothic Semilight" panose="020B0502040204020203"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ontserrat" panose="00000500000000000000" pitchFamily="2" charset="0"/>
              <a:ea typeface="Malgun Gothic Semilight" panose="020B0502040204020203" pitchFamily="34" charset="-128"/>
              <a:cs typeface="Malgun Gothic Semilight" panose="020B0502040204020203"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algun Gothic Semilight" panose="020B0502040204020203" pitchFamily="34" charset="-128"/>
                <a:cs typeface="Malgun Gothic Semilight" panose="020B0502040204020203" pitchFamily="34" charset="-128"/>
              </a:rPr>
              <a:t>Those that have been through the process of BFT are assisting the service with re-design of the leaflets, to help make the offer more appealing and hold greater meaning.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algun Gothic Semilight" panose="020B0502040204020203" pitchFamily="34" charset="-128"/>
              <a:cs typeface="Malgun Gothic Semilight" panose="020B0502040204020203"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algun Gothic Semilight" panose="020B0502040204020203" pitchFamily="34" charset="-128"/>
                <a:cs typeface="Malgun Gothic Semilight" panose="020B0502040204020203" pitchFamily="34" charset="-128"/>
              </a:rPr>
              <a:t>Carers, who have participated in Behavioural Family Therapy, to provide video/ audio recordings.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243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8E1B-7F20-B558-639A-48188DFCE040}"/>
              </a:ext>
            </a:extLst>
          </p:cNvPr>
          <p:cNvSpPr>
            <a:spLocks noGrp="1"/>
          </p:cNvSpPr>
          <p:nvPr>
            <p:ph type="title"/>
          </p:nvPr>
        </p:nvSpPr>
        <p:spPr>
          <a:xfrm>
            <a:off x="418455" y="2018805"/>
            <a:ext cx="2829570" cy="2820389"/>
          </a:xfrm>
        </p:spPr>
        <p:txBody>
          <a:bodyPr>
            <a:noAutofit/>
          </a:bodyPr>
          <a:lstStyle/>
          <a:p>
            <a:r>
              <a:rPr lang="en-GB" sz="4000" b="1" dirty="0">
                <a:solidFill>
                  <a:prstClr val="black">
                    <a:lumMod val="75000"/>
                    <a:lumOff val="25000"/>
                  </a:prstClr>
                </a:solidFill>
                <a:latin typeface="Montserrat" panose="00000500000000000000" pitchFamily="2" charset="0"/>
              </a:rPr>
              <a:t>2</a:t>
            </a:r>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What’s your problem/area for improvement? </a:t>
            </a:r>
            <a:endParaRPr lang="en-GB" sz="4000" b="1" dirty="0">
              <a:latin typeface="Montserrat" panose="00000500000000000000" pitchFamily="2" charset="0"/>
            </a:endParaRPr>
          </a:p>
        </p:txBody>
      </p:sp>
      <p:sp>
        <p:nvSpPr>
          <p:cNvPr id="4" name="Content Placeholder 3">
            <a:extLst>
              <a:ext uri="{FF2B5EF4-FFF2-40B4-BE49-F238E27FC236}">
                <a16:creationId xmlns:a16="http://schemas.microsoft.com/office/drawing/2014/main" id="{35AEFB7A-F532-2062-1899-53A7A6EA7AA4}"/>
              </a:ext>
            </a:extLst>
          </p:cNvPr>
          <p:cNvSpPr>
            <a:spLocks noGrp="1"/>
          </p:cNvSpPr>
          <p:nvPr>
            <p:ph idx="1"/>
          </p:nvPr>
        </p:nvSpPr>
        <p:spPr/>
        <p:txBody>
          <a:bodyPr/>
          <a:lstStyle/>
          <a:p>
            <a:pPr marL="342900" indent="-342900">
              <a:lnSpc>
                <a:spcPct val="107000"/>
              </a:lnSpc>
              <a:buFont typeface="Nunito" pitchFamily="2" charset="0"/>
              <a:buChar char="-"/>
            </a:pPr>
            <a:r>
              <a:rPr lang="en-GB" sz="1800" dirty="0">
                <a:latin typeface="Montserrat" panose="00000500000000000000" pitchFamily="2" charset="0"/>
                <a:ea typeface="Calibri" panose="020F0502020204030204" pitchFamily="34" charset="0"/>
                <a:cs typeface="Times New Roman" panose="02020603050405020304" pitchFamily="18" charset="0"/>
              </a:rPr>
              <a:t>FI is needed to reduce relapse.</a:t>
            </a:r>
          </a:p>
          <a:p>
            <a:pPr marL="342900" indent="-342900">
              <a:lnSpc>
                <a:spcPct val="107000"/>
              </a:lnSpc>
              <a:buFont typeface="Nunito" pitchFamily="2" charset="0"/>
              <a:buChar char="-"/>
            </a:pPr>
            <a:r>
              <a:rPr lang="en-GB" sz="1800" dirty="0">
                <a:latin typeface="Montserrat" panose="00000500000000000000" pitchFamily="2" charset="0"/>
                <a:ea typeface="Calibri" panose="020F0502020204030204" pitchFamily="34" charset="0"/>
                <a:cs typeface="Times New Roman" panose="02020603050405020304" pitchFamily="18" charset="0"/>
              </a:rPr>
              <a:t>Data informed us that: not enough meaningful offers are being made. </a:t>
            </a:r>
          </a:p>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Team is not delivering enough FI to patients &amp; families. </a:t>
            </a:r>
          </a:p>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Data not captured correctly due to codes used on Rio.</a:t>
            </a:r>
          </a:p>
          <a:p>
            <a:pPr marL="342900" lvl="0" indent="-342900">
              <a:lnSpc>
                <a:spcPct val="107000"/>
              </a:lnSpc>
              <a:spcAft>
                <a:spcPts val="800"/>
              </a:spcAft>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Staff’s enthusiasm towards FI. </a:t>
            </a:r>
          </a:p>
          <a:p>
            <a:endParaRPr lang="en-GB" dirty="0"/>
          </a:p>
        </p:txBody>
      </p:sp>
    </p:spTree>
    <p:extLst>
      <p:ext uri="{BB962C8B-B14F-4D97-AF65-F5344CB8AC3E}">
        <p14:creationId xmlns:p14="http://schemas.microsoft.com/office/powerpoint/2010/main" val="4210079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A9C72-98A9-F21E-F88C-83F95EC01A01}"/>
              </a:ext>
            </a:extLst>
          </p:cNvPr>
          <p:cNvSpPr>
            <a:spLocks noGrp="1"/>
          </p:cNvSpPr>
          <p:nvPr>
            <p:ph type="title"/>
          </p:nvPr>
        </p:nvSpPr>
        <p:spPr/>
        <p:txBody>
          <a:bodyPr>
            <a:normAutofit fontScale="90000"/>
          </a:bodyPr>
          <a:lstStyle/>
          <a:p>
            <a:r>
              <a:rPr lang="en-GB" sz="4000" b="1" dirty="0">
                <a:solidFill>
                  <a:prstClr val="black">
                    <a:lumMod val="75000"/>
                    <a:lumOff val="25000"/>
                  </a:prstClr>
                </a:solidFill>
                <a:latin typeface="Montserrat" panose="00000500000000000000" pitchFamily="2" charset="0"/>
              </a:rPr>
              <a:t>3</a:t>
            </a:r>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What diagnostic tools/exercises did you use to better understand your problem? </a:t>
            </a:r>
            <a:endParaRPr lang="en-GB" b="1" dirty="0">
              <a:latin typeface="Montserrat" panose="00000500000000000000" pitchFamily="2" charset="0"/>
            </a:endParaRPr>
          </a:p>
        </p:txBody>
      </p:sp>
      <p:sp>
        <p:nvSpPr>
          <p:cNvPr id="3" name="Text Placeholder 2">
            <a:extLst>
              <a:ext uri="{FF2B5EF4-FFF2-40B4-BE49-F238E27FC236}">
                <a16:creationId xmlns:a16="http://schemas.microsoft.com/office/drawing/2014/main" id="{0479424C-46C5-4C41-4712-2FFB0391E52F}"/>
              </a:ext>
            </a:extLst>
          </p:cNvPr>
          <p:cNvSpPr>
            <a:spLocks noGrp="1"/>
          </p:cNvSpPr>
          <p:nvPr>
            <p:ph type="body" idx="1"/>
          </p:nvPr>
        </p:nvSpPr>
        <p:spPr/>
        <p:txBody>
          <a:bodyPr/>
          <a:lstStyle/>
          <a:p>
            <a:r>
              <a:rPr lang="en-GB" dirty="0">
                <a:latin typeface="Montserrat" panose="00000500000000000000" pitchFamily="2" charset="0"/>
              </a:rPr>
              <a:t>Barriers </a:t>
            </a:r>
          </a:p>
        </p:txBody>
      </p:sp>
      <p:sp>
        <p:nvSpPr>
          <p:cNvPr id="4" name="Content Placeholder 3">
            <a:extLst>
              <a:ext uri="{FF2B5EF4-FFF2-40B4-BE49-F238E27FC236}">
                <a16:creationId xmlns:a16="http://schemas.microsoft.com/office/drawing/2014/main" id="{1B217596-7D0A-78BE-CEE7-A1A5E08842F0}"/>
              </a:ext>
            </a:extLst>
          </p:cNvPr>
          <p:cNvSpPr>
            <a:spLocks noGrp="1"/>
          </p:cNvSpPr>
          <p:nvPr>
            <p:ph sz="half" idx="2"/>
          </p:nvPr>
        </p:nvSpPr>
        <p:spPr/>
        <p:txBody>
          <a:bodyPr>
            <a:normAutofit fontScale="85000" lnSpcReduction="10000"/>
          </a:bodyPr>
          <a:lstStyle/>
          <a:p>
            <a:r>
              <a:rPr lang="en-GB" b="1" dirty="0">
                <a:latin typeface="Montserrat" panose="00000500000000000000" pitchFamily="2" charset="0"/>
              </a:rPr>
              <a:t>Themes: Time, Caseloads, Confidence, Engagement, Education.</a:t>
            </a:r>
          </a:p>
          <a:p>
            <a:pPr>
              <a:buFont typeface="Courier New" panose="02070309020205020404" pitchFamily="49" charset="0"/>
              <a:buChar char="o"/>
            </a:pPr>
            <a:r>
              <a:rPr lang="en-GB" sz="1800" i="1" dirty="0">
                <a:effectLst/>
                <a:latin typeface="Montserrat" panose="00000500000000000000" pitchFamily="2" charset="0"/>
                <a:ea typeface="Calibri" panose="020F0502020204030204" pitchFamily="34" charset="0"/>
              </a:rPr>
              <a:t>“Completing the training a while ago, therefore not feeling comfortable with facilitating</a:t>
            </a:r>
            <a:r>
              <a:rPr lang="en-GB" sz="1800" i="1" dirty="0">
                <a:latin typeface="Montserrat" panose="00000500000000000000" pitchFamily="2" charset="0"/>
                <a:ea typeface="Calibri" panose="020F0502020204030204" pitchFamily="34" charset="0"/>
              </a:rPr>
              <a:t>”</a:t>
            </a:r>
          </a:p>
          <a:p>
            <a:pPr>
              <a:buFont typeface="Courier New" panose="02070309020205020404" pitchFamily="49" charset="0"/>
              <a:buChar char="o"/>
            </a:pPr>
            <a:r>
              <a:rPr lang="en-GB" sz="1800" i="1" dirty="0">
                <a:effectLst/>
                <a:latin typeface="Montserrat" panose="00000500000000000000" pitchFamily="2" charset="0"/>
                <a:ea typeface="Calibri" panose="020F0502020204030204" pitchFamily="34" charset="0"/>
              </a:rPr>
              <a:t>“Managing a big caseload and not working full time hours.”</a:t>
            </a:r>
          </a:p>
          <a:p>
            <a:pPr>
              <a:buFont typeface="Courier New" panose="02070309020205020404" pitchFamily="49" charset="0"/>
              <a:buChar char="o"/>
            </a:pPr>
            <a:r>
              <a:rPr lang="en-GB" sz="1800" i="1" dirty="0">
                <a:latin typeface="Montserrat" panose="00000500000000000000" pitchFamily="2" charset="0"/>
                <a:ea typeface="Calibri" panose="020F0502020204030204" pitchFamily="34" charset="0"/>
              </a:rPr>
              <a:t>“</a:t>
            </a:r>
            <a:r>
              <a:rPr lang="en-GB" sz="1800" i="1" dirty="0">
                <a:effectLst/>
                <a:latin typeface="Montserrat" panose="00000500000000000000" pitchFamily="2" charset="0"/>
                <a:ea typeface="Calibri" panose="020F0502020204030204" pitchFamily="34" charset="0"/>
              </a:rPr>
              <a:t>Not interested, don't feel it is relevant to their care</a:t>
            </a:r>
            <a:r>
              <a:rPr lang="en-GB" sz="1800" i="1" dirty="0">
                <a:latin typeface="Montserrat" panose="00000500000000000000" pitchFamily="2" charset="0"/>
                <a:ea typeface="Calibri" panose="020F0502020204030204" pitchFamily="34" charset="0"/>
              </a:rPr>
              <a:t>”</a:t>
            </a:r>
          </a:p>
          <a:p>
            <a:pPr>
              <a:buFont typeface="Courier New" panose="02070309020205020404" pitchFamily="49" charset="0"/>
              <a:buChar char="o"/>
            </a:pPr>
            <a:r>
              <a:rPr lang="en-GB" sz="1800" i="1" dirty="0">
                <a:effectLst/>
                <a:latin typeface="Montserrat" panose="00000500000000000000" pitchFamily="2" charset="0"/>
                <a:ea typeface="Calibri" panose="020F0502020204030204" pitchFamily="34" charset="0"/>
              </a:rPr>
              <a:t>“Complex relationships with family, engagement and motivation can be poor</a:t>
            </a:r>
            <a:r>
              <a:rPr lang="en-GB" sz="1800" dirty="0">
                <a:effectLst/>
                <a:latin typeface="Montserrat" panose="00000500000000000000" pitchFamily="2" charset="0"/>
                <a:ea typeface="Calibri" panose="020F0502020204030204" pitchFamily="34" charset="0"/>
              </a:rPr>
              <a:t>”</a:t>
            </a:r>
          </a:p>
          <a:p>
            <a:pPr marL="0" indent="0">
              <a:buNone/>
            </a:pPr>
            <a:endParaRPr lang="en-GB" sz="1800" dirty="0">
              <a:effectLst/>
              <a:latin typeface="Arial" panose="020B0604020202020204" pitchFamily="34" charset="0"/>
              <a:ea typeface="Calibri" panose="020F0502020204030204" pitchFamily="34" charset="0"/>
            </a:endParaRPr>
          </a:p>
          <a:p>
            <a:pPr marL="0" indent="0">
              <a:buNone/>
            </a:pPr>
            <a:endParaRPr lang="en-GB" dirty="0"/>
          </a:p>
        </p:txBody>
      </p:sp>
      <p:sp>
        <p:nvSpPr>
          <p:cNvPr id="6" name="Text Placeholder 5">
            <a:extLst>
              <a:ext uri="{FF2B5EF4-FFF2-40B4-BE49-F238E27FC236}">
                <a16:creationId xmlns:a16="http://schemas.microsoft.com/office/drawing/2014/main" id="{FFFD7BFA-1628-7490-AC51-F60F0BA1982C}"/>
              </a:ext>
            </a:extLst>
          </p:cNvPr>
          <p:cNvSpPr>
            <a:spLocks noGrp="1"/>
          </p:cNvSpPr>
          <p:nvPr>
            <p:ph type="body" sz="quarter" idx="3"/>
          </p:nvPr>
        </p:nvSpPr>
        <p:spPr/>
        <p:txBody>
          <a:bodyPr/>
          <a:lstStyle/>
          <a:p>
            <a:r>
              <a:rPr lang="en-GB" dirty="0">
                <a:latin typeface="Montserrat" panose="00000500000000000000" pitchFamily="2" charset="0"/>
              </a:rPr>
              <a:t>Change ideas </a:t>
            </a:r>
          </a:p>
        </p:txBody>
      </p:sp>
      <p:sp>
        <p:nvSpPr>
          <p:cNvPr id="7" name="Content Placeholder 6">
            <a:extLst>
              <a:ext uri="{FF2B5EF4-FFF2-40B4-BE49-F238E27FC236}">
                <a16:creationId xmlns:a16="http://schemas.microsoft.com/office/drawing/2014/main" id="{7E411A77-18A0-D093-7ED9-7A55D7D8E3A7}"/>
              </a:ext>
            </a:extLst>
          </p:cNvPr>
          <p:cNvSpPr>
            <a:spLocks noGrp="1"/>
          </p:cNvSpPr>
          <p:nvPr>
            <p:ph sz="quarter" idx="4"/>
          </p:nvPr>
        </p:nvSpPr>
        <p:spPr/>
        <p:txBody>
          <a:bodyPr>
            <a:normAutofit fontScale="85000" lnSpcReduction="10000"/>
          </a:bodyPr>
          <a:lstStyle/>
          <a:p>
            <a:r>
              <a:rPr lang="en-GB" b="1" dirty="0">
                <a:latin typeface="Montserrat" panose="00000500000000000000" pitchFamily="2" charset="0"/>
              </a:rPr>
              <a:t>Themes: Staffing, Supervision, Training, Update materials</a:t>
            </a:r>
          </a:p>
          <a:p>
            <a:pPr>
              <a:buFont typeface="Courier New" panose="02070309020205020404" pitchFamily="49" charset="0"/>
              <a:buChar char="o"/>
            </a:pPr>
            <a:r>
              <a:rPr lang="en-GB" sz="1800" i="1" dirty="0">
                <a:effectLst/>
                <a:latin typeface="Montserrat" panose="00000500000000000000" pitchFamily="2" charset="0"/>
                <a:ea typeface="Calibri" panose="020F0502020204030204" pitchFamily="34" charset="0"/>
              </a:rPr>
              <a:t>“Protected time for staff to deliver FI, Regular supervision</a:t>
            </a:r>
            <a:r>
              <a:rPr lang="en-GB" sz="1800" i="1" dirty="0">
                <a:latin typeface="Montserrat" panose="00000500000000000000" pitchFamily="2" charset="0"/>
                <a:ea typeface="Calibri" panose="020F0502020204030204" pitchFamily="34" charset="0"/>
              </a:rPr>
              <a:t>.</a:t>
            </a:r>
            <a:r>
              <a:rPr lang="en-GB" sz="1800" i="1" dirty="0">
                <a:effectLst/>
                <a:latin typeface="Montserrat" panose="00000500000000000000" pitchFamily="2" charset="0"/>
                <a:ea typeface="Calibri" panose="020F0502020204030204" pitchFamily="34" charset="0"/>
              </a:rPr>
              <a:t> Newly trained doing FI with experienced staff. Top up training”</a:t>
            </a:r>
          </a:p>
          <a:p>
            <a:pPr>
              <a:buFont typeface="Courier New" panose="02070309020205020404" pitchFamily="49" charset="0"/>
              <a:buChar char="o"/>
            </a:pPr>
            <a:r>
              <a:rPr lang="en-GB" sz="1800" i="1" dirty="0">
                <a:effectLst/>
                <a:latin typeface="Montserrat" panose="00000500000000000000" pitchFamily="2" charset="0"/>
                <a:ea typeface="Calibri" panose="020F0502020204030204" pitchFamily="34" charset="0"/>
              </a:rPr>
              <a:t>“Increase in number of care coordinators to free up time for staff to engage in BFT work with families”.</a:t>
            </a:r>
          </a:p>
          <a:p>
            <a:pPr>
              <a:buFont typeface="Courier New" panose="02070309020205020404" pitchFamily="49" charset="0"/>
              <a:buChar char="o"/>
            </a:pPr>
            <a:r>
              <a:rPr lang="en-GB" sz="1800" i="1" dirty="0">
                <a:effectLst/>
                <a:latin typeface="Montserrat" panose="00000500000000000000" pitchFamily="2" charset="0"/>
                <a:ea typeface="Calibri" panose="020F0502020204030204" pitchFamily="34" charset="0"/>
              </a:rPr>
              <a:t>“Think leaflet for family members could have more about the research into BFT, and degree of success for people that engage with it”.</a:t>
            </a:r>
          </a:p>
          <a:p>
            <a:pPr>
              <a:buFont typeface="Courier New" panose="02070309020205020404" pitchFamily="49" charset="0"/>
              <a:buChar char="o"/>
            </a:pPr>
            <a:r>
              <a:rPr lang="en-GB" sz="1800" i="1" dirty="0">
                <a:effectLst/>
                <a:latin typeface="Montserrat" panose="00000500000000000000" pitchFamily="2" charset="0"/>
                <a:ea typeface="Calibri" panose="020F0502020204030204" pitchFamily="34" charset="0"/>
              </a:rPr>
              <a:t>“I do feel that our team having a full time staff member to focus on FI would benefit us”.</a:t>
            </a:r>
          </a:p>
          <a:p>
            <a:pPr marL="0" indent="0">
              <a:buNone/>
            </a:pPr>
            <a:endParaRPr lang="en-GB" sz="1800" dirty="0">
              <a:effectLst/>
              <a:latin typeface="Arial" panose="020B0604020202020204" pitchFamily="34" charset="0"/>
              <a:ea typeface="Calibri" panose="020F0502020204030204" pitchFamily="34" charset="0"/>
            </a:endParaRPr>
          </a:p>
          <a:p>
            <a:pPr marL="0" indent="0">
              <a:buNone/>
            </a:pPr>
            <a:endParaRPr lang="en-GB" sz="1800" dirty="0">
              <a:effectLst/>
              <a:latin typeface="Arial" panose="020B0604020202020204" pitchFamily="34" charset="0"/>
              <a:ea typeface="Calibri" panose="020F0502020204030204" pitchFamily="34" charset="0"/>
            </a:endParaRPr>
          </a:p>
          <a:p>
            <a:pPr marL="0" indent="0">
              <a:buNone/>
            </a:pPr>
            <a:endParaRPr lang="en-GB" sz="1800" dirty="0">
              <a:effectLst/>
              <a:latin typeface="Arial" panose="020B0604020202020204" pitchFamily="34" charset="0"/>
              <a:ea typeface="Calibri" panose="020F0502020204030204" pitchFamily="34" charset="0"/>
            </a:endParaRPr>
          </a:p>
          <a:p>
            <a:pPr marL="0" indent="0">
              <a:buNone/>
            </a:pPr>
            <a:endParaRPr lang="en-GB" sz="1800" dirty="0">
              <a:effectLst/>
              <a:latin typeface="Arial" panose="020B0604020202020204" pitchFamily="34" charset="0"/>
              <a:ea typeface="Calibri" panose="020F0502020204030204" pitchFamily="34" charset="0"/>
            </a:endParaRPr>
          </a:p>
          <a:p>
            <a:pPr marL="0" indent="0">
              <a:buNone/>
            </a:pPr>
            <a:endParaRPr lang="en-GB" sz="1800" dirty="0">
              <a:effectLst/>
              <a:highlight>
                <a:srgbClr val="00FFFF"/>
              </a:highlight>
              <a:latin typeface="Arial" panose="020B0604020202020204" pitchFamily="34" charset="0"/>
              <a:ea typeface="Calibri" panose="020F0502020204030204" pitchFamily="34" charset="0"/>
            </a:endParaRPr>
          </a:p>
          <a:p>
            <a:pPr marL="0" indent="0">
              <a:buNone/>
            </a:pPr>
            <a:endParaRPr lang="en-GB" sz="1800" dirty="0">
              <a:effectLst/>
              <a:latin typeface="Arial" panose="020B0604020202020204" pitchFamily="34" charset="0"/>
              <a:ea typeface="Calibri" panose="020F0502020204030204" pitchFamily="34" charset="0"/>
            </a:endParaRPr>
          </a:p>
          <a:p>
            <a:endParaRPr lang="en-GB" b="1" dirty="0"/>
          </a:p>
          <a:p>
            <a:endParaRPr lang="en-GB" dirty="0"/>
          </a:p>
        </p:txBody>
      </p:sp>
      <p:pic>
        <p:nvPicPr>
          <p:cNvPr id="5" name="Picture 4">
            <a:extLst>
              <a:ext uri="{FF2B5EF4-FFF2-40B4-BE49-F238E27FC236}">
                <a16:creationId xmlns:a16="http://schemas.microsoft.com/office/drawing/2014/main" id="{87C98498-61A5-DB85-0CA8-E70F82AF848C}"/>
              </a:ext>
            </a:extLst>
          </p:cNvPr>
          <p:cNvPicPr>
            <a:picLocks noChangeAspect="1"/>
          </p:cNvPicPr>
          <p:nvPr/>
        </p:nvPicPr>
        <p:blipFill>
          <a:blip r:embed="rId3"/>
          <a:stretch>
            <a:fillRect/>
          </a:stretch>
        </p:blipFill>
        <p:spPr>
          <a:xfrm>
            <a:off x="10743354" y="789729"/>
            <a:ext cx="1315296" cy="1315296"/>
          </a:xfrm>
          <a:prstGeom prst="rect">
            <a:avLst/>
          </a:prstGeom>
        </p:spPr>
      </p:pic>
    </p:spTree>
    <p:extLst>
      <p:ext uri="{BB962C8B-B14F-4D97-AF65-F5344CB8AC3E}">
        <p14:creationId xmlns:p14="http://schemas.microsoft.com/office/powerpoint/2010/main" val="749352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8E1B-7F20-B558-639A-48188DFCE040}"/>
              </a:ext>
            </a:extLst>
          </p:cNvPr>
          <p:cNvSpPr>
            <a:spLocks noGrp="1"/>
          </p:cNvSpPr>
          <p:nvPr>
            <p:ph type="title" idx="4294967295"/>
          </p:nvPr>
        </p:nvSpPr>
        <p:spPr>
          <a:xfrm>
            <a:off x="199125" y="136800"/>
            <a:ext cx="11877675" cy="756000"/>
          </a:xfrm>
        </p:spPr>
        <p:txBody>
          <a:bodyPr>
            <a:noAutofit/>
          </a:bodyPr>
          <a:lstStyle/>
          <a:p>
            <a:pPr lvl="0">
              <a:lnSpc>
                <a:spcPct val="107000"/>
              </a:lnSpc>
              <a:spcAft>
                <a:spcPts val="800"/>
              </a:spcAft>
            </a:pPr>
            <a:r>
              <a:rPr lang="en-GB" sz="3600" b="1" dirty="0">
                <a:solidFill>
                  <a:prstClr val="black">
                    <a:lumMod val="75000"/>
                    <a:lumOff val="25000"/>
                  </a:prstClr>
                </a:solidFill>
                <a:latin typeface="Montserrat" panose="00000500000000000000" pitchFamily="2" charset="0"/>
              </a:rPr>
              <a:t>2</a:t>
            </a:r>
            <a:r>
              <a:rPr kumimoji="0" lang="en-GB" sz="36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Your Project </a:t>
            </a:r>
            <a:r>
              <a:rPr lang="en-GB" sz="3600" b="1" kern="100" dirty="0">
                <a:effectLst/>
                <a:latin typeface="Montserrat" panose="00000500000000000000" pitchFamily="2" charset="0"/>
                <a:ea typeface="Aptos" panose="020B0004020202020204" pitchFamily="34" charset="0"/>
                <a:cs typeface="Times New Roman" panose="02020603050405020304" pitchFamily="18" charset="0"/>
              </a:rPr>
              <a:t>Measures</a:t>
            </a:r>
            <a:endParaRPr lang="en-GB" sz="3600" b="1" dirty="0">
              <a:latin typeface="Montserrat" panose="00000500000000000000" pitchFamily="2" charset="0"/>
            </a:endParaRPr>
          </a:p>
        </p:txBody>
      </p:sp>
      <p:sp>
        <p:nvSpPr>
          <p:cNvPr id="3" name="TextBox 2">
            <a:extLst>
              <a:ext uri="{FF2B5EF4-FFF2-40B4-BE49-F238E27FC236}">
                <a16:creationId xmlns:a16="http://schemas.microsoft.com/office/drawing/2014/main" id="{4448D9CE-4CCE-4E8C-C64C-7E5ED3628EF0}"/>
              </a:ext>
            </a:extLst>
          </p:cNvPr>
          <p:cNvSpPr txBox="1"/>
          <p:nvPr/>
        </p:nvSpPr>
        <p:spPr>
          <a:xfrm>
            <a:off x="199125" y="1708030"/>
            <a:ext cx="11696701" cy="2031325"/>
          </a:xfrm>
          <a:prstGeom prst="rect">
            <a:avLst/>
          </a:prstGeom>
          <a:noFill/>
        </p:spPr>
        <p:txBody>
          <a:bodyPr wrap="square" rtlCol="0">
            <a:spAutoFit/>
          </a:bodyPr>
          <a:lstStyle/>
          <a:p>
            <a:r>
              <a:rPr lang="en-GB" dirty="0"/>
              <a:t>Our project measures can be determined by looking at statistics and data collated in the yearly NCAP audit. In order to ensure this is done effectively we need to be inputting data onto our clinical information system- RIO. </a:t>
            </a:r>
          </a:p>
          <a:p>
            <a:endParaRPr lang="en-GB" dirty="0"/>
          </a:p>
          <a:p>
            <a:r>
              <a:rPr lang="en-GB" dirty="0"/>
              <a:t>Throughout the project, we will be gathering feedback from carers. We are also carrying out means tested questionnaires to</a:t>
            </a:r>
          </a:p>
          <a:p>
            <a:r>
              <a:rPr lang="en-GB" dirty="0"/>
              <a:t>assess the effectiveness of our sessions and see if we are meeting the aims identified in our initial questionnaires. We are </a:t>
            </a:r>
          </a:p>
          <a:p>
            <a:r>
              <a:rPr lang="en-GB" dirty="0"/>
              <a:t>asking these questions prior to our appointments and again within the couple of weeks following. </a:t>
            </a:r>
          </a:p>
          <a:p>
            <a:endParaRPr lang="en-GB" dirty="0"/>
          </a:p>
        </p:txBody>
      </p:sp>
    </p:spTree>
    <p:extLst>
      <p:ext uri="{BB962C8B-B14F-4D97-AF65-F5344CB8AC3E}">
        <p14:creationId xmlns:p14="http://schemas.microsoft.com/office/powerpoint/2010/main" val="3664037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E5911-5AB3-8EEE-1AF3-CBBECC771340}"/>
              </a:ext>
            </a:extLst>
          </p:cNvPr>
          <p:cNvSpPr>
            <a:spLocks noGrp="1"/>
          </p:cNvSpPr>
          <p:nvPr>
            <p:ph type="title"/>
          </p:nvPr>
        </p:nvSpPr>
        <p:spPr>
          <a:xfrm>
            <a:off x="419100" y="2680334"/>
            <a:ext cx="3200400" cy="2286000"/>
          </a:xfrm>
        </p:spPr>
        <p:txBody>
          <a:bodyPr>
            <a:normAutofit fontScale="90000"/>
          </a:bodyPr>
          <a:lstStyle/>
          <a:p>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4. What was your key learning about the area you want to improve? </a:t>
            </a:r>
            <a:endParaRPr lang="en-GB" sz="4000" b="1" dirty="0">
              <a:latin typeface="Montserrat" panose="00000500000000000000" pitchFamily="2" charset="0"/>
            </a:endParaRPr>
          </a:p>
        </p:txBody>
      </p:sp>
      <p:sp>
        <p:nvSpPr>
          <p:cNvPr id="3" name="Content Placeholder 2">
            <a:extLst>
              <a:ext uri="{FF2B5EF4-FFF2-40B4-BE49-F238E27FC236}">
                <a16:creationId xmlns:a16="http://schemas.microsoft.com/office/drawing/2014/main" id="{DE914515-892F-F7EB-304A-D0E73A453386}"/>
              </a:ext>
            </a:extLst>
          </p:cNvPr>
          <p:cNvSpPr>
            <a:spLocks noGrp="1"/>
          </p:cNvSpPr>
          <p:nvPr>
            <p:ph idx="1"/>
          </p:nvPr>
        </p:nvSpPr>
        <p:spPr/>
        <p:txBody>
          <a:bodyPr/>
          <a:lstStyle/>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Time/ non protected time</a:t>
            </a:r>
          </a:p>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Workload/ high caseloads</a:t>
            </a:r>
          </a:p>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Confidence</a:t>
            </a:r>
          </a:p>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Team not viewing FI as a part of their role</a:t>
            </a:r>
          </a:p>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Education to patients &amp; families </a:t>
            </a:r>
          </a:p>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Feeling the family are to ‘blame’</a:t>
            </a:r>
          </a:p>
          <a:p>
            <a:pPr marL="342900" lvl="0" indent="-342900">
              <a:lnSpc>
                <a:spcPct val="107000"/>
              </a:lnSpc>
              <a:spcAft>
                <a:spcPts val="800"/>
              </a:spcAft>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Not interested/ feeling it is not important </a:t>
            </a:r>
          </a:p>
          <a:p>
            <a:endParaRPr lang="en-GB" dirty="0"/>
          </a:p>
        </p:txBody>
      </p:sp>
    </p:spTree>
    <p:extLst>
      <p:ext uri="{BB962C8B-B14F-4D97-AF65-F5344CB8AC3E}">
        <p14:creationId xmlns:p14="http://schemas.microsoft.com/office/powerpoint/2010/main" val="2108044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EE362070-691D-44DB-98D4-BC61774B0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5A7EFE9C-DAE7-4ECA-BDB2-34E2534B8A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Graphic 10" descr="Target">
            <a:extLst>
              <a:ext uri="{FF2B5EF4-FFF2-40B4-BE49-F238E27FC236}">
                <a16:creationId xmlns:a16="http://schemas.microsoft.com/office/drawing/2014/main" id="{86454ACB-DB1D-F7D4-B64B-CB8CB235CB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9818" y="1944907"/>
            <a:ext cx="2449486" cy="2449486"/>
          </a:xfrm>
          <a:prstGeom prst="rect">
            <a:avLst/>
          </a:prstGeom>
        </p:spPr>
      </p:pic>
      <p:sp>
        <p:nvSpPr>
          <p:cNvPr id="24" name="Rectangle 23">
            <a:extLst>
              <a:ext uri="{FF2B5EF4-FFF2-40B4-BE49-F238E27FC236}">
                <a16:creationId xmlns:a16="http://schemas.microsoft.com/office/drawing/2014/main" id="{3F0CE275-BAEC-48E9-B00C-1B635C68F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22C524A-01E1-4209-AE20-DA64F7CB1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Ascending Graph clipart. Free download transparent .PNG | Creazilla">
            <a:extLst>
              <a:ext uri="{FF2B5EF4-FFF2-40B4-BE49-F238E27FC236}">
                <a16:creationId xmlns:a16="http://schemas.microsoft.com/office/drawing/2014/main" id="{28C1937C-330B-F2F4-AC3D-DCC684597C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244" y="159416"/>
            <a:ext cx="1152281" cy="92643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2CE118CA-F215-CCF6-423D-349A48BD4BBB}"/>
              </a:ext>
            </a:extLst>
          </p:cNvPr>
          <p:cNvSpPr>
            <a:spLocks noGrp="1"/>
          </p:cNvSpPr>
          <p:nvPr>
            <p:ph type="title"/>
          </p:nvPr>
        </p:nvSpPr>
        <p:spPr>
          <a:xfrm>
            <a:off x="3877053" y="2847977"/>
            <a:ext cx="7107289" cy="1924568"/>
          </a:xfrm>
        </p:spPr>
        <p:txBody>
          <a:bodyPr>
            <a:normAutofit fontScale="90000"/>
          </a:bodyPr>
          <a:lstStyle/>
          <a:p>
            <a:r>
              <a:rPr lang="en-GB" sz="4000" b="1" dirty="0">
                <a:effectLst/>
                <a:latin typeface="Montserrat" panose="00000500000000000000" pitchFamily="2" charset="0"/>
                <a:ea typeface="Calibri" panose="020F0502020204030204" pitchFamily="34" charset="0"/>
                <a:cs typeface="Times New Roman" panose="02020603050405020304" pitchFamily="18" charset="0"/>
              </a:rPr>
              <a:t>Statement</a:t>
            </a:r>
            <a:br>
              <a:rPr lang="en-GB" sz="4000" dirty="0">
                <a:effectLst/>
                <a:latin typeface="Montserrat" panose="00000500000000000000" pitchFamily="2" charset="0"/>
                <a:ea typeface="Calibri" panose="020F0502020204030204" pitchFamily="34" charset="0"/>
                <a:cs typeface="Times New Roman" panose="02020603050405020304" pitchFamily="18" charset="0"/>
              </a:rPr>
            </a:br>
            <a:br>
              <a:rPr lang="en-GB" sz="4000" b="1" dirty="0">
                <a:effectLst/>
                <a:latin typeface="Montserrat" panose="00000500000000000000" pitchFamily="2" charset="0"/>
                <a:ea typeface="Calibri" panose="020F0502020204030204" pitchFamily="34" charset="0"/>
                <a:cs typeface="Times New Roman" panose="02020603050405020304" pitchFamily="18" charset="0"/>
              </a:rPr>
            </a:br>
            <a:r>
              <a:rPr lang="en-GB" sz="4000" b="1" dirty="0">
                <a:effectLst/>
                <a:latin typeface="Montserrat" panose="00000500000000000000" pitchFamily="2" charset="0"/>
                <a:ea typeface="Calibri" panose="020F0502020204030204" pitchFamily="34" charset="0"/>
                <a:cs typeface="Times New Roman" panose="02020603050405020304" pitchFamily="18" charset="0"/>
              </a:rPr>
              <a:t>To increase the uptake of BFT, for all eligible patients and their families. The aim is to have a 10% increase in the uptake by May 2025. </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endParaRPr lang="en-GB" b="1" dirty="0"/>
          </a:p>
        </p:txBody>
      </p:sp>
    </p:spTree>
    <p:extLst>
      <p:ext uri="{BB962C8B-B14F-4D97-AF65-F5344CB8AC3E}">
        <p14:creationId xmlns:p14="http://schemas.microsoft.com/office/powerpoint/2010/main" val="2925433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14E1-61CB-C17A-83C4-D2A4BCC041D3}"/>
              </a:ext>
            </a:extLst>
          </p:cNvPr>
          <p:cNvSpPr>
            <a:spLocks noGrp="1"/>
          </p:cNvSpPr>
          <p:nvPr>
            <p:ph type="title"/>
          </p:nvPr>
        </p:nvSpPr>
        <p:spPr/>
        <p:txBody>
          <a:bodyPr>
            <a:normAutofit/>
          </a:bodyPr>
          <a:lstStyle/>
          <a:p>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ea typeface="+mn-ea"/>
                <a:cs typeface="+mn-cs"/>
              </a:rPr>
              <a:t>6. What are you going to measure?</a:t>
            </a:r>
            <a:endParaRPr lang="en-GB" sz="4000" b="1" dirty="0">
              <a:latin typeface="Montserrat" panose="00000500000000000000" pitchFamily="2" charset="0"/>
            </a:endParaRPr>
          </a:p>
        </p:txBody>
      </p:sp>
      <p:sp>
        <p:nvSpPr>
          <p:cNvPr id="3" name="Content Placeholder 2">
            <a:extLst>
              <a:ext uri="{FF2B5EF4-FFF2-40B4-BE49-F238E27FC236}">
                <a16:creationId xmlns:a16="http://schemas.microsoft.com/office/drawing/2014/main" id="{9890E1E3-8344-04B3-FA91-1390E6BEB4FE}"/>
              </a:ext>
            </a:extLst>
          </p:cNvPr>
          <p:cNvSpPr>
            <a:spLocks noGrp="1"/>
          </p:cNvSpPr>
          <p:nvPr>
            <p:ph sz="half" idx="1"/>
          </p:nvPr>
        </p:nvSpPr>
        <p:spPr>
          <a:xfrm>
            <a:off x="1097280" y="2350559"/>
            <a:ext cx="4937760" cy="4023359"/>
          </a:xfrm>
        </p:spPr>
        <p:txBody>
          <a:bodyPr/>
          <a:lstStyle/>
          <a:p>
            <a:pPr marL="457200" indent="-457200">
              <a:buFont typeface="+mj-lt"/>
              <a:buAutoNum type="arabicPeriod"/>
            </a:pPr>
            <a:r>
              <a:rPr lang="en-GB" dirty="0">
                <a:latin typeface="Montserrat" panose="00000500000000000000" pitchFamily="2" charset="0"/>
              </a:rPr>
              <a:t>Regular supervision</a:t>
            </a:r>
          </a:p>
          <a:p>
            <a:pPr marL="457200" indent="-457200">
              <a:buFont typeface="+mj-lt"/>
              <a:buAutoNum type="arabicPeriod"/>
            </a:pPr>
            <a:r>
              <a:rPr lang="en-GB" dirty="0">
                <a:latin typeface="Montserrat" panose="00000500000000000000" pitchFamily="2" charset="0"/>
              </a:rPr>
              <a:t>Offering BFT earlier </a:t>
            </a:r>
          </a:p>
          <a:p>
            <a:pPr marL="457200" indent="-457200">
              <a:buFont typeface="+mj-lt"/>
              <a:buAutoNum type="arabicPeriod"/>
            </a:pPr>
            <a:r>
              <a:rPr lang="en-GB" dirty="0">
                <a:latin typeface="Montserrat" panose="00000500000000000000" pitchFamily="2" charset="0"/>
              </a:rPr>
              <a:t>Updating the BFT leaflet, provided to patients and families </a:t>
            </a:r>
          </a:p>
          <a:p>
            <a:pPr marL="457200" indent="-457200">
              <a:buFont typeface="+mj-lt"/>
              <a:buAutoNum type="arabicPeriod"/>
            </a:pPr>
            <a:r>
              <a:rPr lang="en-GB" sz="1800" dirty="0">
                <a:effectLst/>
                <a:latin typeface="Montserrat" panose="00000500000000000000" pitchFamily="2" charset="0"/>
                <a:ea typeface="Calibri" panose="020F0502020204030204" pitchFamily="34" charset="0"/>
                <a:cs typeface="Times New Roman" panose="02020603050405020304" pitchFamily="18" charset="0"/>
              </a:rPr>
              <a:t>Expert by experience to discuss with families on their experience of BFT. </a:t>
            </a:r>
          </a:p>
          <a:p>
            <a:pPr marL="457200" indent="-457200">
              <a:buFont typeface="+mj-lt"/>
              <a:buAutoNum type="arabicPeriod"/>
            </a:pPr>
            <a:r>
              <a:rPr lang="en-GB" sz="1800" dirty="0">
                <a:effectLst/>
                <a:latin typeface="Montserrat" panose="00000500000000000000" pitchFamily="2" charset="0"/>
                <a:ea typeface="Calibri" panose="020F0502020204030204" pitchFamily="34" charset="0"/>
                <a:cs typeface="Times New Roman" panose="02020603050405020304" pitchFamily="18" charset="0"/>
              </a:rPr>
              <a:t>Regular training/ refresher role plays.</a:t>
            </a:r>
          </a:p>
          <a:p>
            <a:pPr marL="457200" indent="-457200">
              <a:buFont typeface="+mj-lt"/>
              <a:buAutoNum type="arabicPeriod"/>
            </a:pPr>
            <a:endParaRPr lang="en-GB" dirty="0"/>
          </a:p>
        </p:txBody>
      </p:sp>
      <p:sp>
        <p:nvSpPr>
          <p:cNvPr id="8" name="Content Placeholder 7">
            <a:extLst>
              <a:ext uri="{FF2B5EF4-FFF2-40B4-BE49-F238E27FC236}">
                <a16:creationId xmlns:a16="http://schemas.microsoft.com/office/drawing/2014/main" id="{13532894-56DF-9537-6ADC-661B3886C9C3}"/>
              </a:ext>
            </a:extLst>
          </p:cNvPr>
          <p:cNvSpPr>
            <a:spLocks noGrp="1"/>
          </p:cNvSpPr>
          <p:nvPr>
            <p:ph sz="half" idx="2"/>
          </p:nvPr>
        </p:nvSpPr>
        <p:spPr>
          <a:xfrm>
            <a:off x="6320790" y="2350559"/>
            <a:ext cx="4937760" cy="4023360"/>
          </a:xfrm>
        </p:spPr>
        <p:txBody>
          <a:bodyPr/>
          <a:lstStyle/>
          <a:p>
            <a:pPr marL="457200" indent="-457200">
              <a:buFont typeface="+mj-lt"/>
              <a:buAutoNum type="arabicPeriod"/>
            </a:pPr>
            <a:r>
              <a:rPr lang="en-GB" dirty="0">
                <a:latin typeface="Montserrat" panose="00000500000000000000" pitchFamily="2" charset="0"/>
              </a:rPr>
              <a:t>Attendance sheet, feedback sheets. </a:t>
            </a:r>
          </a:p>
          <a:p>
            <a:pPr marL="457200" indent="-457200">
              <a:buFont typeface="+mj-lt"/>
              <a:buAutoNum type="arabicPeriod"/>
            </a:pPr>
            <a:r>
              <a:rPr lang="en-GB" dirty="0">
                <a:latin typeface="Montserrat" panose="00000500000000000000" pitchFamily="2" charset="0"/>
              </a:rPr>
              <a:t>Monitoring offers made in MDTs.</a:t>
            </a:r>
          </a:p>
          <a:p>
            <a:pPr marL="457200" indent="-457200">
              <a:buFont typeface="+mj-lt"/>
              <a:buAutoNum type="arabicPeriod"/>
            </a:pPr>
            <a:r>
              <a:rPr lang="en-GB" dirty="0">
                <a:latin typeface="Montserrat" panose="00000500000000000000" pitchFamily="2" charset="0"/>
              </a:rPr>
              <a:t>Survey to staff and patients/ families on their views of the current leaflet.</a:t>
            </a:r>
          </a:p>
          <a:p>
            <a:pPr marL="457200" indent="-457200">
              <a:buFont typeface="+mj-lt"/>
              <a:buAutoNum type="arabicPeriod"/>
            </a:pPr>
            <a:r>
              <a:rPr lang="en-GB" dirty="0">
                <a:latin typeface="Montserrat" panose="00000500000000000000" pitchFamily="2" charset="0"/>
              </a:rPr>
              <a:t>Uptake numbers of BFT from families.</a:t>
            </a:r>
          </a:p>
          <a:p>
            <a:pPr marL="457200" indent="-457200">
              <a:buFont typeface="+mj-lt"/>
              <a:buAutoNum type="arabicPeriod"/>
            </a:pPr>
            <a:r>
              <a:rPr lang="en-GB" dirty="0">
                <a:latin typeface="Montserrat" panose="00000500000000000000" pitchFamily="2" charset="0"/>
              </a:rPr>
              <a:t>Confidence scale, pre &amp; post EIT away day. </a:t>
            </a:r>
          </a:p>
        </p:txBody>
      </p:sp>
      <p:pic>
        <p:nvPicPr>
          <p:cNvPr id="6" name="Picture 5">
            <a:extLst>
              <a:ext uri="{FF2B5EF4-FFF2-40B4-BE49-F238E27FC236}">
                <a16:creationId xmlns:a16="http://schemas.microsoft.com/office/drawing/2014/main" id="{6B865D9D-1E22-0969-AF60-1F63CF176809}"/>
              </a:ext>
            </a:extLst>
          </p:cNvPr>
          <p:cNvPicPr>
            <a:picLocks noChangeAspect="1"/>
          </p:cNvPicPr>
          <p:nvPr/>
        </p:nvPicPr>
        <p:blipFill>
          <a:blip r:embed="rId3"/>
          <a:stretch>
            <a:fillRect/>
          </a:stretch>
        </p:blipFill>
        <p:spPr>
          <a:xfrm>
            <a:off x="10144085" y="304760"/>
            <a:ext cx="1114465" cy="1114465"/>
          </a:xfrm>
          <a:prstGeom prst="rect">
            <a:avLst/>
          </a:prstGeom>
        </p:spPr>
      </p:pic>
      <p:sp>
        <p:nvSpPr>
          <p:cNvPr id="4" name="Text Placeholder 2">
            <a:extLst>
              <a:ext uri="{FF2B5EF4-FFF2-40B4-BE49-F238E27FC236}">
                <a16:creationId xmlns:a16="http://schemas.microsoft.com/office/drawing/2014/main" id="{AE48DB98-9B90-B7B1-A15D-B80F2646FE58}"/>
              </a:ext>
            </a:extLst>
          </p:cNvPr>
          <p:cNvSpPr txBox="1">
            <a:spLocks/>
          </p:cNvSpPr>
          <p:nvPr/>
        </p:nvSpPr>
        <p:spPr>
          <a:xfrm>
            <a:off x="1097280" y="1846052"/>
            <a:ext cx="4937760" cy="73628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3494BA"/>
              </a:buClr>
              <a:buSzPct val="100000"/>
              <a:buFont typeface="Calibri" panose="020F0502020204030204" pitchFamily="34" charset="0"/>
              <a:buChar char=" "/>
              <a:tabLst/>
              <a:defRPr/>
            </a:pPr>
            <a:r>
              <a:rPr kumimoji="0" lang="en-GB" sz="2000" b="1" i="0" u="none" strike="noStrike" kern="1200" cap="none" spc="0" normalizeH="0" baseline="0" noProof="0" dirty="0">
                <a:ln>
                  <a:noFill/>
                </a:ln>
                <a:solidFill>
                  <a:prstClr val="black">
                    <a:lumMod val="75000"/>
                    <a:lumOff val="25000"/>
                  </a:prstClr>
                </a:solidFill>
                <a:effectLst/>
                <a:uLnTx/>
                <a:uFillTx/>
                <a:latin typeface="Montserrat" panose="00000500000000000000" pitchFamily="2" charset="0"/>
                <a:ea typeface="+mn-ea"/>
                <a:cs typeface="+mn-cs"/>
              </a:rPr>
              <a:t>Change ideas </a:t>
            </a:r>
          </a:p>
        </p:txBody>
      </p:sp>
      <p:sp>
        <p:nvSpPr>
          <p:cNvPr id="5" name="Text Placeholder 2">
            <a:extLst>
              <a:ext uri="{FF2B5EF4-FFF2-40B4-BE49-F238E27FC236}">
                <a16:creationId xmlns:a16="http://schemas.microsoft.com/office/drawing/2014/main" id="{1EA18C7F-FE4A-B24A-980C-0EE35CF59077}"/>
              </a:ext>
            </a:extLst>
          </p:cNvPr>
          <p:cNvSpPr txBox="1">
            <a:spLocks/>
          </p:cNvSpPr>
          <p:nvPr/>
        </p:nvSpPr>
        <p:spPr>
          <a:xfrm>
            <a:off x="6217920" y="1932412"/>
            <a:ext cx="4937760" cy="73628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3494BA"/>
              </a:buClr>
              <a:buSzPct val="100000"/>
              <a:buFont typeface="Calibri" panose="020F0502020204030204" pitchFamily="34" charset="0"/>
              <a:buChar char=" "/>
              <a:tabLst/>
              <a:defRPr/>
            </a:pPr>
            <a:r>
              <a:rPr kumimoji="0" lang="en-GB" sz="2000" b="1" i="0" u="none" strike="noStrike" kern="1200" cap="none" spc="0" normalizeH="0" baseline="0" noProof="0" dirty="0">
                <a:ln>
                  <a:noFill/>
                </a:ln>
                <a:solidFill>
                  <a:prstClr val="black">
                    <a:lumMod val="75000"/>
                    <a:lumOff val="25000"/>
                  </a:prstClr>
                </a:solidFill>
                <a:effectLst/>
                <a:uLnTx/>
                <a:uFillTx/>
                <a:latin typeface="Montserrat" panose="00000500000000000000" pitchFamily="2" charset="0"/>
                <a:ea typeface="+mn-ea"/>
                <a:cs typeface="+mn-cs"/>
              </a:rPr>
              <a:t>Measure</a:t>
            </a:r>
            <a:r>
              <a:rPr kumimoji="0" lang="en-GB" sz="2000" b="0" i="0" u="none" strike="noStrike" kern="1200" cap="none" spc="0" normalizeH="0" baseline="0" noProof="0" dirty="0">
                <a:ln>
                  <a:noFill/>
                </a:ln>
                <a:solidFill>
                  <a:prstClr val="black">
                    <a:lumMod val="75000"/>
                    <a:lumOff val="25000"/>
                  </a:prstClr>
                </a:solidFill>
                <a:effectLst/>
                <a:uLnTx/>
                <a:uFillTx/>
                <a:latin typeface="Montserrat" panose="00000500000000000000" pitchFamily="2" charset="0"/>
                <a:ea typeface="+mn-ea"/>
                <a:cs typeface="+mn-cs"/>
              </a:rPr>
              <a:t> </a:t>
            </a:r>
          </a:p>
        </p:txBody>
      </p:sp>
    </p:spTree>
    <p:extLst>
      <p:ext uri="{BB962C8B-B14F-4D97-AF65-F5344CB8AC3E}">
        <p14:creationId xmlns:p14="http://schemas.microsoft.com/office/powerpoint/2010/main" val="1614601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CBF80-8124-6C27-862E-7EF0C67EE05F}"/>
              </a:ext>
            </a:extLst>
          </p:cNvPr>
          <p:cNvSpPr>
            <a:spLocks noGrp="1"/>
          </p:cNvSpPr>
          <p:nvPr>
            <p:ph type="title"/>
          </p:nvPr>
        </p:nvSpPr>
        <p:spPr/>
        <p:txBody>
          <a:bodyPr/>
          <a:lstStyle/>
          <a:p>
            <a:r>
              <a:rPr lang="en-GB" dirty="0"/>
              <a:t>Next steps - UPDATE</a:t>
            </a:r>
          </a:p>
        </p:txBody>
      </p:sp>
      <p:sp>
        <p:nvSpPr>
          <p:cNvPr id="6" name="Content Placeholder 5">
            <a:extLst>
              <a:ext uri="{FF2B5EF4-FFF2-40B4-BE49-F238E27FC236}">
                <a16:creationId xmlns:a16="http://schemas.microsoft.com/office/drawing/2014/main" id="{96F9160F-ECF2-0267-76E3-3EF081FEFCC8}"/>
              </a:ext>
            </a:extLst>
          </p:cNvPr>
          <p:cNvSpPr>
            <a:spLocks noGrp="1"/>
          </p:cNvSpPr>
          <p:nvPr>
            <p:ph idx="1"/>
          </p:nvPr>
        </p:nvSpPr>
        <p:spPr/>
        <p:txBody>
          <a:bodyPr>
            <a:normAutofit fontScale="70000" lnSpcReduction="20000"/>
          </a:bodyPr>
          <a:lstStyle/>
          <a:p>
            <a:pPr marL="0" indent="0">
              <a:buNone/>
            </a:pPr>
            <a:r>
              <a:rPr lang="en-GB" b="1" dirty="0">
                <a:latin typeface="Montserrat" panose="00000500000000000000" pitchFamily="2" charset="0"/>
              </a:rPr>
              <a:t>1) Supervision: </a:t>
            </a:r>
            <a:r>
              <a:rPr lang="en-GB" dirty="0">
                <a:latin typeface="Montserrat" panose="00000500000000000000" pitchFamily="2" charset="0"/>
              </a:rPr>
              <a:t>To ask facilitators to add role plays to supervision. </a:t>
            </a:r>
          </a:p>
          <a:p>
            <a:pPr marL="0" indent="0">
              <a:buNone/>
            </a:pPr>
            <a:r>
              <a:rPr lang="en-GB" dirty="0">
                <a:solidFill>
                  <a:schemeClr val="accent1"/>
                </a:solidFill>
                <a:latin typeface="Montserrat" panose="00000500000000000000" pitchFamily="2" charset="0"/>
              </a:rPr>
              <a:t>There has been a request that BFT supervisions incorporate opportunity for role play.</a:t>
            </a:r>
          </a:p>
          <a:p>
            <a:pPr marL="0" indent="0">
              <a:buNone/>
            </a:pPr>
            <a:r>
              <a:rPr lang="en-GB" b="1" dirty="0">
                <a:latin typeface="Montserrat" panose="00000500000000000000" pitchFamily="2" charset="0"/>
              </a:rPr>
              <a:t>2) Offer BFT earlier: </a:t>
            </a:r>
            <a:r>
              <a:rPr lang="en-GB" dirty="0">
                <a:latin typeface="Montserrat" panose="00000500000000000000" pitchFamily="2" charset="0"/>
              </a:rPr>
              <a:t>To discuss in MDT’s, organise carers group (once a month) for new patients on the First Episode Psychosis (FEP) pathway. </a:t>
            </a:r>
          </a:p>
          <a:p>
            <a:pPr marL="0" indent="0">
              <a:buNone/>
            </a:pPr>
            <a:r>
              <a:rPr lang="en-GB" dirty="0">
                <a:solidFill>
                  <a:schemeClr val="accent1"/>
                </a:solidFill>
                <a:latin typeface="Montserrat" panose="00000500000000000000" pitchFamily="2" charset="0"/>
              </a:rPr>
              <a:t>This is now ongoing within the EIP weekly MDT.  This has also been moved to the first agenda of the MDT as it was noted that this may allow emphasis to the importance of its delivery.</a:t>
            </a:r>
          </a:p>
          <a:p>
            <a:pPr marL="0" indent="0">
              <a:buNone/>
            </a:pPr>
            <a:r>
              <a:rPr lang="en-GB" b="1" dirty="0">
                <a:latin typeface="Montserrat" panose="00000500000000000000" pitchFamily="2" charset="0"/>
              </a:rPr>
              <a:t>3) Leaflet: </a:t>
            </a:r>
            <a:r>
              <a:rPr lang="en-GB" dirty="0">
                <a:latin typeface="Montserrat" panose="00000500000000000000" pitchFamily="2" charset="0"/>
              </a:rPr>
              <a:t>Distribute survey to staff and patients/ families.</a:t>
            </a:r>
          </a:p>
          <a:p>
            <a:pPr marL="0" indent="0">
              <a:buNone/>
            </a:pPr>
            <a:r>
              <a:rPr lang="en-GB" dirty="0">
                <a:solidFill>
                  <a:schemeClr val="accent1"/>
                </a:solidFill>
                <a:latin typeface="Montserrat" panose="00000500000000000000" pitchFamily="2" charset="0"/>
              </a:rPr>
              <a:t>This has been actioned, there was not an initial great response from staff, so a further push has been made to gain further data.</a:t>
            </a:r>
          </a:p>
          <a:p>
            <a:pPr marL="0" indent="0">
              <a:buNone/>
            </a:pPr>
            <a:r>
              <a:rPr lang="en-GB" b="1" dirty="0">
                <a:latin typeface="Montserrat" panose="00000500000000000000" pitchFamily="2" charset="0"/>
              </a:rPr>
              <a:t>4) Expert by experience: </a:t>
            </a:r>
            <a:r>
              <a:rPr lang="en-GB" dirty="0">
                <a:latin typeface="Montserrat" panose="00000500000000000000" pitchFamily="2" charset="0"/>
              </a:rPr>
              <a:t>Ask families to provide video/ audio videos. </a:t>
            </a:r>
          </a:p>
          <a:p>
            <a:pPr marL="0" indent="0">
              <a:buNone/>
            </a:pPr>
            <a:r>
              <a:rPr lang="en-GB" dirty="0">
                <a:solidFill>
                  <a:schemeClr val="accent1"/>
                </a:solidFill>
                <a:latin typeface="Montserrat" panose="00000500000000000000" pitchFamily="2" charset="0"/>
              </a:rPr>
              <a:t>1 family to date has been approached</a:t>
            </a:r>
            <a:r>
              <a:rPr lang="en-GB" dirty="0">
                <a:latin typeface="Montserrat" panose="00000500000000000000" pitchFamily="2" charset="0"/>
              </a:rPr>
              <a:t>.</a:t>
            </a:r>
          </a:p>
          <a:p>
            <a:pPr marL="0" indent="0">
              <a:buNone/>
            </a:pPr>
            <a:r>
              <a:rPr lang="en-GB" b="1" dirty="0">
                <a:latin typeface="Montserrat" panose="00000500000000000000" pitchFamily="2" charset="0"/>
              </a:rPr>
              <a:t>5) Training/ role plays: </a:t>
            </a:r>
            <a:r>
              <a:rPr lang="en-GB" dirty="0">
                <a:latin typeface="Montserrat" panose="00000500000000000000" pitchFamily="2" charset="0"/>
              </a:rPr>
              <a:t>Organise EIT Away Day. </a:t>
            </a:r>
          </a:p>
          <a:p>
            <a:pPr marL="0" indent="0">
              <a:buNone/>
            </a:pPr>
            <a:r>
              <a:rPr lang="en-GB" dirty="0">
                <a:solidFill>
                  <a:schemeClr val="accent1"/>
                </a:solidFill>
                <a:latin typeface="Montserrat" panose="00000500000000000000" pitchFamily="2" charset="0"/>
              </a:rPr>
              <a:t>During the recent away day on the 15</a:t>
            </a:r>
            <a:r>
              <a:rPr lang="en-GB" baseline="30000" dirty="0">
                <a:solidFill>
                  <a:schemeClr val="accent1"/>
                </a:solidFill>
                <a:latin typeface="Montserrat" panose="00000500000000000000" pitchFamily="2" charset="0"/>
              </a:rPr>
              <a:t>th</a:t>
            </a:r>
            <a:r>
              <a:rPr lang="en-GB" dirty="0">
                <a:solidFill>
                  <a:schemeClr val="accent1"/>
                </a:solidFill>
                <a:latin typeface="Montserrat" panose="00000500000000000000" pitchFamily="2" charset="0"/>
              </a:rPr>
              <a:t> October, simulations were run for staff to gain an experience and exposure to the delivery of BFT. Staff were provided with opportunity to observe the delivery of a particular skill (example- problem solving).</a:t>
            </a:r>
          </a:p>
          <a:p>
            <a:pPr marL="457200" indent="-457200">
              <a:buFont typeface="+mj-lt"/>
              <a:buAutoNum type="arabicPeriod"/>
            </a:pPr>
            <a:endParaRPr lang="en-GB" dirty="0">
              <a:latin typeface="Montserrat" panose="00000500000000000000" pitchFamily="2" charset="0"/>
            </a:endParaRPr>
          </a:p>
        </p:txBody>
      </p:sp>
    </p:spTree>
    <p:extLst>
      <p:ext uri="{BB962C8B-B14F-4D97-AF65-F5344CB8AC3E}">
        <p14:creationId xmlns:p14="http://schemas.microsoft.com/office/powerpoint/2010/main" val="1052914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F9E8B65-295A-6E5F-CE4B-155AF70DD491}"/>
              </a:ext>
            </a:extLst>
          </p:cNvPr>
          <p:cNvSpPr>
            <a:spLocks noGrp="1"/>
          </p:cNvSpPr>
          <p:nvPr>
            <p:ph type="body" sz="quarter" idx="13"/>
          </p:nvPr>
        </p:nvSpPr>
        <p:spPr/>
        <p:txBody>
          <a:bodyPr/>
          <a:lstStyle/>
          <a:p>
            <a:r>
              <a:rPr lang="en-GB" dirty="0"/>
              <a:t>NCAP Quality Improvement collaborative round two</a:t>
            </a:r>
          </a:p>
          <a:p>
            <a:r>
              <a:rPr lang="en-GB" dirty="0">
                <a:latin typeface="Montserrat"/>
              </a:rPr>
              <a:t>QI project training </a:t>
            </a:r>
          </a:p>
          <a:p>
            <a:r>
              <a:rPr lang="en-GB" dirty="0">
                <a:latin typeface="Montserrat"/>
              </a:rPr>
              <a:t>18 November 2024</a:t>
            </a:r>
            <a:endParaRPr lang="en-GB"/>
          </a:p>
          <a:p>
            <a:endParaRPr lang="en-GB" dirty="0"/>
          </a:p>
          <a:p>
            <a:endParaRPr lang="en-GB" dirty="0"/>
          </a:p>
        </p:txBody>
      </p:sp>
      <p:pic>
        <p:nvPicPr>
          <p:cNvPr id="7" name="Picture 6">
            <a:extLst>
              <a:ext uri="{FF2B5EF4-FFF2-40B4-BE49-F238E27FC236}">
                <a16:creationId xmlns:a16="http://schemas.microsoft.com/office/drawing/2014/main" id="{1B474A9A-92AE-F982-DBCD-E7CEA7634D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95200" y="5280582"/>
            <a:ext cx="2245465" cy="1169170"/>
          </a:xfrm>
          <a:prstGeom prst="rect">
            <a:avLst/>
          </a:prstGeom>
          <a:noFill/>
        </p:spPr>
      </p:pic>
    </p:spTree>
    <p:extLst>
      <p:ext uri="{BB962C8B-B14F-4D97-AF65-F5344CB8AC3E}">
        <p14:creationId xmlns:p14="http://schemas.microsoft.com/office/powerpoint/2010/main" val="3817110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48FD8-66A8-4D54-A86B-3A5D7A333C11}"/>
              </a:ext>
            </a:extLst>
          </p:cNvPr>
          <p:cNvSpPr>
            <a:spLocks noGrp="1"/>
          </p:cNvSpPr>
          <p:nvPr>
            <p:ph type="title"/>
          </p:nvPr>
        </p:nvSpPr>
        <p:spPr>
          <a:xfrm>
            <a:off x="838200" y="115201"/>
            <a:ext cx="10515600" cy="1115999"/>
          </a:xfrm>
        </p:spPr>
        <p:txBody>
          <a:bodyPr>
            <a:normAutofit/>
          </a:bodyPr>
          <a:lstStyle/>
          <a:p>
            <a:r>
              <a:rPr lang="en-GB" sz="3200" dirty="0">
                <a:solidFill>
                  <a:srgbClr val="00567F"/>
                </a:solidFill>
              </a:rPr>
              <a:t>Question 3: The Model for Improvement</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834" y="3717032"/>
            <a:ext cx="2721903"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151784" y="1268760"/>
            <a:ext cx="3276000" cy="307777"/>
          </a:xfrm>
          <a:prstGeom prst="rect">
            <a:avLst/>
          </a:prstGeom>
          <a:solidFill>
            <a:srgbClr val="4F81BD"/>
          </a:solidFill>
          <a:ln w="38100">
            <a:solidFill>
              <a:srgbClr val="B2C1DB"/>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400" b="0" i="0" u="none" strike="noStrike" kern="0" cap="none" spc="0" normalizeH="0" baseline="0" noProof="0" dirty="0">
                <a:ln>
                  <a:noFill/>
                </a:ln>
                <a:solidFill>
                  <a:prstClr val="white"/>
                </a:solidFill>
                <a:effectLst/>
                <a:uLnTx/>
                <a:uFillTx/>
                <a:latin typeface="Franklin Gothic Book" panose="020B0503020102020204" pitchFamily="34" charset="0"/>
                <a:ea typeface="+mn-ea"/>
                <a:cs typeface="Arial"/>
                <a:sym typeface="Arial"/>
              </a:rPr>
              <a:t>1. What are you trying to accomplish?</a:t>
            </a:r>
          </a:p>
        </p:txBody>
      </p:sp>
      <p:sp>
        <p:nvSpPr>
          <p:cNvPr id="9" name="TextBox 8"/>
          <p:cNvSpPr txBox="1"/>
          <p:nvPr/>
        </p:nvSpPr>
        <p:spPr>
          <a:xfrm>
            <a:off x="4151784" y="2060848"/>
            <a:ext cx="3276000" cy="523220"/>
          </a:xfrm>
          <a:prstGeom prst="rect">
            <a:avLst/>
          </a:prstGeom>
          <a:solidFill>
            <a:srgbClr val="4F81BD"/>
          </a:solidFill>
          <a:ln w="38100">
            <a:solidFill>
              <a:srgbClr val="B2C1DB"/>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400" b="0" i="0" u="none" strike="noStrike" kern="0" cap="none" spc="0" normalizeH="0" baseline="0" noProof="0" dirty="0">
                <a:ln>
                  <a:noFill/>
                </a:ln>
                <a:solidFill>
                  <a:prstClr val="white"/>
                </a:solidFill>
                <a:effectLst/>
                <a:uLnTx/>
                <a:uFillTx/>
                <a:latin typeface="Franklin Gothic Book" panose="020B0503020102020204" pitchFamily="34" charset="0"/>
                <a:ea typeface="+mn-ea"/>
                <a:cs typeface="Arial"/>
                <a:sym typeface="Arial"/>
              </a:rPr>
              <a:t>2. How will you know that a change is an improvement?</a:t>
            </a:r>
          </a:p>
        </p:txBody>
      </p:sp>
      <p:sp>
        <p:nvSpPr>
          <p:cNvPr id="10" name="TextBox 9"/>
          <p:cNvSpPr txBox="1"/>
          <p:nvPr/>
        </p:nvSpPr>
        <p:spPr>
          <a:xfrm>
            <a:off x="4151784" y="2852936"/>
            <a:ext cx="3276000" cy="523220"/>
          </a:xfrm>
          <a:prstGeom prst="rect">
            <a:avLst/>
          </a:prstGeom>
          <a:solidFill>
            <a:srgbClr val="FFC000"/>
          </a:solidFill>
          <a:ln w="38100">
            <a:solidFill>
              <a:srgbClr val="F8A662"/>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prstClr val="black">
                    <a:lumMod val="65000"/>
                    <a:lumOff val="35000"/>
                  </a:prstClr>
                </a:solidFill>
                <a:effectLst/>
                <a:uLnTx/>
                <a:uFillTx/>
                <a:latin typeface="Franklin Gothic Book" panose="020B0503020102020204" pitchFamily="34" charset="0"/>
                <a:ea typeface="+mn-ea"/>
                <a:cs typeface="Arial"/>
                <a:sym typeface="Arial"/>
              </a:rPr>
              <a:t>3. What change can you make that will result in improvement</a:t>
            </a:r>
            <a:r>
              <a:rPr kumimoji="0" lang="en-GB" sz="1400" b="0" i="0" u="none" strike="noStrike" kern="0" cap="none" spc="0" normalizeH="0" baseline="0" noProof="0" dirty="0">
                <a:ln>
                  <a:noFill/>
                </a:ln>
                <a:solidFill>
                  <a:prstClr val="black">
                    <a:lumMod val="65000"/>
                    <a:lumOff val="35000"/>
                  </a:prstClr>
                </a:solidFill>
                <a:effectLst/>
                <a:uLnTx/>
                <a:uFillTx/>
                <a:latin typeface="Franklin Gothic Book" panose="020B0503020102020204" pitchFamily="34" charset="0"/>
                <a:ea typeface="+mn-ea"/>
                <a:cs typeface="Arial"/>
                <a:sym typeface="Arial"/>
              </a:rPr>
              <a:t>?</a:t>
            </a:r>
          </a:p>
        </p:txBody>
      </p:sp>
      <p:sp>
        <p:nvSpPr>
          <p:cNvPr id="11" name="Rectangle 10"/>
          <p:cNvSpPr/>
          <p:nvPr/>
        </p:nvSpPr>
        <p:spPr>
          <a:xfrm>
            <a:off x="73671" y="5092413"/>
            <a:ext cx="2732523" cy="1015663"/>
          </a:xfrm>
          <a:prstGeom prst="rect">
            <a:avLst/>
          </a:prstGeom>
        </p:spPr>
        <p:txBody>
          <a:bodyPr wrap="square">
            <a:spAutoFit/>
          </a:bodyPr>
          <a:lstStyle/>
          <a:p>
            <a:pPr marL="0" marR="0" lvl="0" indent="0" algn="l" defTabSz="685783"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prstClr val="black"/>
                </a:solidFill>
                <a:effectLst/>
                <a:uLnTx/>
                <a:uFillTx/>
                <a:latin typeface="Franklin Gothic Book" panose="020B0503020102020204" pitchFamily="34" charset="0"/>
                <a:ea typeface="Gadugi" panose="020B0502040204020203" pitchFamily="34" charset="0"/>
                <a:cs typeface="Times New Roman" pitchFamily="18" charset="0"/>
                <a:sym typeface="Arial"/>
              </a:rPr>
              <a:t>Langley G, Nolan K, Nolan T, Norman C, Provost L, (1996), </a:t>
            </a:r>
            <a:r>
              <a:rPr kumimoji="0" lang="en-US" sz="1200" b="0" i="1" u="none" strike="noStrike" kern="0" cap="none" spc="0" normalizeH="0" baseline="0" noProof="0" dirty="0">
                <a:ln>
                  <a:noFill/>
                </a:ln>
                <a:solidFill>
                  <a:prstClr val="black"/>
                </a:solidFill>
                <a:effectLst/>
                <a:uLnTx/>
                <a:uFillTx/>
                <a:latin typeface="Franklin Gothic Book" panose="020B0503020102020204" pitchFamily="34" charset="0"/>
                <a:ea typeface="Gadugi" panose="020B0502040204020203" pitchFamily="34" charset="0"/>
                <a:cs typeface="Times New Roman" pitchFamily="18" charset="0"/>
                <a:sym typeface="Arial"/>
              </a:rPr>
              <a:t>The improvement guide: a practical approach to  enhancing </a:t>
            </a:r>
            <a:r>
              <a:rPr kumimoji="0" lang="en-GB" sz="1200" b="0" i="1" u="none" strike="noStrike" kern="0" cap="none" spc="0" normalizeH="0" baseline="0" noProof="0" dirty="0">
                <a:ln>
                  <a:noFill/>
                </a:ln>
                <a:solidFill>
                  <a:prstClr val="black"/>
                </a:solidFill>
                <a:effectLst/>
                <a:uLnTx/>
                <a:uFillTx/>
                <a:latin typeface="Franklin Gothic Book" panose="020B0503020102020204" pitchFamily="34" charset="0"/>
                <a:ea typeface="Gadugi" panose="020B0502040204020203" pitchFamily="34" charset="0"/>
                <a:cs typeface="Times New Roman" pitchFamily="18" charset="0"/>
                <a:sym typeface="Arial"/>
              </a:rPr>
              <a:t>organisational</a:t>
            </a:r>
            <a:r>
              <a:rPr kumimoji="0" lang="en-US" sz="1200" b="0" i="1" u="none" strike="noStrike" kern="0" cap="none" spc="0" normalizeH="0" baseline="0" noProof="0" dirty="0">
                <a:ln>
                  <a:noFill/>
                </a:ln>
                <a:solidFill>
                  <a:prstClr val="black"/>
                </a:solidFill>
                <a:effectLst/>
                <a:uLnTx/>
                <a:uFillTx/>
                <a:latin typeface="Franklin Gothic Book" panose="020B0503020102020204" pitchFamily="34" charset="0"/>
                <a:ea typeface="Gadugi" panose="020B0502040204020203" pitchFamily="34" charset="0"/>
                <a:cs typeface="Times New Roman" pitchFamily="18" charset="0"/>
                <a:sym typeface="Arial"/>
              </a:rPr>
              <a:t> performance</a:t>
            </a:r>
            <a:r>
              <a:rPr kumimoji="0" lang="en-US" sz="1200" b="0" i="0" u="none" strike="noStrike" kern="0" cap="none" spc="0" normalizeH="0" baseline="0" noProof="0" dirty="0">
                <a:ln>
                  <a:noFill/>
                </a:ln>
                <a:solidFill>
                  <a:prstClr val="black"/>
                </a:solidFill>
                <a:effectLst/>
                <a:uLnTx/>
                <a:uFillTx/>
                <a:latin typeface="Franklin Gothic Book" panose="020B0503020102020204" pitchFamily="34" charset="0"/>
                <a:ea typeface="Gadugi" panose="020B0502040204020203" pitchFamily="34" charset="0"/>
                <a:cs typeface="Times New Roman" pitchFamily="18" charset="0"/>
                <a:sym typeface="Arial"/>
              </a:rPr>
              <a:t>, </a:t>
            </a:r>
            <a:endParaRPr kumimoji="0" lang="en-US" sz="1200" b="0" i="1" u="none" strike="noStrike" kern="0" cap="none" spc="0" normalizeH="0" baseline="0" noProof="0" dirty="0">
              <a:ln>
                <a:noFill/>
              </a:ln>
              <a:solidFill>
                <a:prstClr val="black"/>
              </a:solidFill>
              <a:effectLst/>
              <a:uLnTx/>
              <a:uFillTx/>
              <a:latin typeface="Franklin Gothic Book" panose="020B0503020102020204" pitchFamily="34" charset="0"/>
              <a:ea typeface="Gadugi" panose="020B0502040204020203" pitchFamily="34" charset="0"/>
              <a:cs typeface="Times New Roman" pitchFamily="18" charset="0"/>
              <a:sym typeface="Arial"/>
            </a:endParaRPr>
          </a:p>
          <a:p>
            <a:pPr marL="0" marR="0" lvl="0" indent="0" algn="l" defTabSz="685783"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prstClr val="black"/>
                </a:solidFill>
                <a:effectLst/>
                <a:uLnTx/>
                <a:uFillTx/>
                <a:latin typeface="Franklin Gothic Book" panose="020B0503020102020204" pitchFamily="34" charset="0"/>
                <a:ea typeface="Gadugi" panose="020B0502040204020203" pitchFamily="34" charset="0"/>
                <a:cs typeface="Times New Roman" pitchFamily="18" charset="0"/>
                <a:sym typeface="Arial"/>
              </a:rPr>
              <a:t>Jossey Bass Publishers, San Francisco </a:t>
            </a:r>
            <a:endParaRPr kumimoji="0" lang="en-US" sz="1200" b="0" i="0" u="none" strike="noStrike" kern="0" cap="none" spc="0" normalizeH="0" baseline="0" noProof="0" dirty="0">
              <a:ln>
                <a:noFill/>
              </a:ln>
              <a:solidFill>
                <a:prstClr val="black"/>
              </a:solidFill>
              <a:effectLst/>
              <a:uLnTx/>
              <a:uFillTx/>
              <a:latin typeface="Franklin Gothic Book" panose="020B0503020102020204" pitchFamily="34" charset="0"/>
              <a:ea typeface="Gadugi" panose="020B0502040204020203" pitchFamily="34" charset="0"/>
              <a:cs typeface="Arial"/>
              <a:sym typeface="Arial"/>
            </a:endParaRPr>
          </a:p>
        </p:txBody>
      </p:sp>
      <p:sp>
        <p:nvSpPr>
          <p:cNvPr id="12" name="TextBox 11"/>
          <p:cNvSpPr txBox="1"/>
          <p:nvPr/>
        </p:nvSpPr>
        <p:spPr>
          <a:xfrm>
            <a:off x="8035180" y="3141168"/>
            <a:ext cx="2304256" cy="523220"/>
          </a:xfrm>
          <a:prstGeom prst="rect">
            <a:avLst/>
          </a:prstGeom>
          <a:solidFill>
            <a:srgbClr val="FFC000"/>
          </a:solid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Arial"/>
                <a:sym typeface="Arial"/>
              </a:rPr>
              <a:t>What change ideas do you want to test?</a:t>
            </a:r>
          </a:p>
        </p:txBody>
      </p:sp>
      <p:cxnSp>
        <p:nvCxnSpPr>
          <p:cNvPr id="13" name="Straight Arrow Connector 12"/>
          <p:cNvCxnSpPr/>
          <p:nvPr/>
        </p:nvCxnSpPr>
        <p:spPr>
          <a:xfrm flipH="1" flipV="1">
            <a:off x="7427785" y="3212245"/>
            <a:ext cx="607396" cy="180891"/>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85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A5AC2C-E85D-422F-854C-44848CC1738F}"/>
              </a:ext>
            </a:extLst>
          </p:cNvPr>
          <p:cNvSpPr>
            <a:spLocks noGrp="1"/>
          </p:cNvSpPr>
          <p:nvPr>
            <p:ph idx="1"/>
          </p:nvPr>
        </p:nvSpPr>
        <p:spPr/>
        <p:txBody>
          <a:bodyPr>
            <a:noAutofit/>
          </a:bodyPr>
          <a:lstStyle/>
          <a:p>
            <a:pPr marL="457189" indent="-457189">
              <a:spcBef>
                <a:spcPts val="1000"/>
              </a:spcBef>
              <a:spcAft>
                <a:spcPts val="600"/>
              </a:spcAft>
            </a:pPr>
            <a:r>
              <a:rPr lang="en-GB" sz="3200" dirty="0">
                <a:solidFill>
                  <a:schemeClr val="tx1"/>
                </a:solidFill>
                <a:latin typeface="Nunito" pitchFamily="2" charset="0"/>
              </a:rPr>
              <a:t>What is a </a:t>
            </a:r>
            <a:r>
              <a:rPr lang="en-GB" sz="3200" dirty="0">
                <a:solidFill>
                  <a:schemeClr val="tx1">
                    <a:lumMod val="65000"/>
                    <a:lumOff val="35000"/>
                  </a:schemeClr>
                </a:solidFill>
                <a:latin typeface="Nunito" pitchFamily="2" charset="0"/>
              </a:rPr>
              <a:t>‘</a:t>
            </a:r>
            <a:r>
              <a:rPr lang="en-GB" sz="3200" dirty="0">
                <a:latin typeface="Nunito" pitchFamily="2" charset="0"/>
              </a:rPr>
              <a:t>chan</a:t>
            </a:r>
            <a:r>
              <a:rPr lang="en-GB" sz="3200" dirty="0">
                <a:solidFill>
                  <a:schemeClr val="tx1"/>
                </a:solidFill>
                <a:latin typeface="Nunito" pitchFamily="2" charset="0"/>
              </a:rPr>
              <a:t>ge idea</a:t>
            </a:r>
            <a:r>
              <a:rPr lang="en-GB" sz="3200" dirty="0">
                <a:latin typeface="Nunito" pitchFamily="2" charset="0"/>
              </a:rPr>
              <a:t>’?</a:t>
            </a:r>
          </a:p>
          <a:p>
            <a:pPr marL="457189" indent="-457189">
              <a:spcBef>
                <a:spcPts val="1000"/>
              </a:spcBef>
              <a:spcAft>
                <a:spcPts val="600"/>
              </a:spcAft>
            </a:pPr>
            <a:r>
              <a:rPr lang="en-GB" sz="3200" dirty="0">
                <a:solidFill>
                  <a:schemeClr val="tx1"/>
                </a:solidFill>
                <a:latin typeface="Nunito" pitchFamily="2" charset="0"/>
              </a:rPr>
              <a:t>Where do you get them?</a:t>
            </a:r>
          </a:p>
          <a:p>
            <a:pPr marL="457189" indent="-457189">
              <a:spcBef>
                <a:spcPts val="1000"/>
              </a:spcBef>
              <a:spcAft>
                <a:spcPts val="600"/>
              </a:spcAft>
            </a:pPr>
            <a:r>
              <a:rPr lang="en-US" sz="3200" dirty="0">
                <a:latin typeface="Nunito" pitchFamily="2" charset="0"/>
                <a:cs typeface="Century Gothic"/>
              </a:rPr>
              <a:t>How do you work out which you are going to test first?</a:t>
            </a:r>
          </a:p>
          <a:p>
            <a:pPr marL="457189" indent="-457189">
              <a:spcBef>
                <a:spcPts val="1000"/>
              </a:spcBef>
              <a:spcAft>
                <a:spcPts val="600"/>
              </a:spcAft>
            </a:pPr>
            <a:r>
              <a:rPr lang="en-US" sz="3200" dirty="0">
                <a:latin typeface="Nunito" pitchFamily="2" charset="0"/>
                <a:cs typeface="Century Gothic"/>
              </a:rPr>
              <a:t>How can you tell whether they are making a difference?</a:t>
            </a:r>
            <a:endParaRPr lang="en-GB" sz="3200" dirty="0">
              <a:latin typeface="Nunito" pitchFamily="2" charset="0"/>
            </a:endParaRPr>
          </a:p>
          <a:p>
            <a:pPr>
              <a:lnSpc>
                <a:spcPts val="4060"/>
              </a:lnSpc>
              <a:spcAft>
                <a:spcPts val="300"/>
              </a:spcAft>
            </a:pPr>
            <a:endParaRPr lang="en-GB" dirty="0"/>
          </a:p>
        </p:txBody>
      </p:sp>
      <p:sp>
        <p:nvSpPr>
          <p:cNvPr id="2" name="Title 1">
            <a:extLst>
              <a:ext uri="{FF2B5EF4-FFF2-40B4-BE49-F238E27FC236}">
                <a16:creationId xmlns:a16="http://schemas.microsoft.com/office/drawing/2014/main" id="{52148FD8-66A8-4D54-A86B-3A5D7A333C11}"/>
              </a:ext>
            </a:extLst>
          </p:cNvPr>
          <p:cNvSpPr>
            <a:spLocks noGrp="1"/>
          </p:cNvSpPr>
          <p:nvPr>
            <p:ph type="title"/>
          </p:nvPr>
        </p:nvSpPr>
        <p:spPr/>
        <p:txBody>
          <a:bodyPr>
            <a:normAutofit/>
          </a:bodyPr>
          <a:lstStyle/>
          <a:p>
            <a:r>
              <a:rPr lang="en-GB" sz="4000" dirty="0">
                <a:solidFill>
                  <a:srgbClr val="0070C0"/>
                </a:solidFill>
              </a:rPr>
              <a:t>Q3: Change ideas</a:t>
            </a:r>
          </a:p>
        </p:txBody>
      </p:sp>
      <p:sp>
        <p:nvSpPr>
          <p:cNvPr id="4" name="TextBox 3">
            <a:extLst>
              <a:ext uri="{FF2B5EF4-FFF2-40B4-BE49-F238E27FC236}">
                <a16:creationId xmlns:a16="http://schemas.microsoft.com/office/drawing/2014/main" id="{C57F260A-0380-451A-A32B-49C2447DF42C}"/>
              </a:ext>
            </a:extLst>
          </p:cNvPr>
          <p:cNvSpPr txBox="1"/>
          <p:nvPr/>
        </p:nvSpPr>
        <p:spPr>
          <a:xfrm>
            <a:off x="341432" y="6347996"/>
            <a:ext cx="791592"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1E78CF19-5503-4B81-88AF-C0CF82731ADC}" type="slidenum">
              <a:rPr kumimoji="0" lang="en-GB" sz="1400" b="1" i="0" u="none" strike="noStrike" kern="0" cap="none" spc="0" normalizeH="0" baseline="0" noProof="0">
                <a:ln>
                  <a:noFill/>
                </a:ln>
                <a:solidFill>
                  <a:srgbClr val="006DB4"/>
                </a:solidFill>
                <a:effectLst/>
                <a:uLnTx/>
                <a:uFillTx/>
                <a:latin typeface="Rockwell" panose="02060603020205020403" pitchFamily="18" charset="0"/>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36</a:t>
            </a:fld>
            <a:endParaRPr kumimoji="0" lang="en-GB" sz="1400" b="1" i="0" u="none" strike="noStrike" kern="0" cap="none" spc="0" normalizeH="0" baseline="0" noProof="0" dirty="0">
              <a:ln>
                <a:noFill/>
              </a:ln>
              <a:solidFill>
                <a:srgbClr val="006DB4"/>
              </a:solidFill>
              <a:effectLst/>
              <a:uLnTx/>
              <a:uFillTx/>
              <a:latin typeface="Rockwell" panose="02060603020205020403" pitchFamily="18" charset="0"/>
              <a:ea typeface="+mn-ea"/>
              <a:cs typeface="Arial"/>
              <a:sym typeface="Arial"/>
            </a:endParaRPr>
          </a:p>
        </p:txBody>
      </p:sp>
    </p:spTree>
    <p:extLst>
      <p:ext uri="{BB962C8B-B14F-4D97-AF65-F5344CB8AC3E}">
        <p14:creationId xmlns:p14="http://schemas.microsoft.com/office/powerpoint/2010/main" val="1104789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A5AC2C-E85D-422F-854C-44848CC1738F}"/>
              </a:ext>
            </a:extLst>
          </p:cNvPr>
          <p:cNvSpPr>
            <a:spLocks noGrp="1"/>
          </p:cNvSpPr>
          <p:nvPr>
            <p:ph idx="1"/>
          </p:nvPr>
        </p:nvSpPr>
        <p:spPr/>
        <p:txBody>
          <a:bodyPr>
            <a:noAutofit/>
          </a:bodyPr>
          <a:lstStyle/>
          <a:p>
            <a:pPr marL="186262" indent="0">
              <a:buNone/>
            </a:pPr>
            <a:r>
              <a:rPr lang="en-GB" sz="4267" dirty="0">
                <a:latin typeface="Nunito" pitchFamily="2" charset="0"/>
              </a:rPr>
              <a:t>A change idea is a specific idea for how you can </a:t>
            </a:r>
            <a:r>
              <a:rPr lang="en-GB" sz="4267" b="1" dirty="0">
                <a:latin typeface="Nunito" pitchFamily="2" charset="0"/>
              </a:rPr>
              <a:t>do thing differently </a:t>
            </a:r>
            <a:r>
              <a:rPr lang="en-GB" sz="4267" dirty="0">
                <a:latin typeface="Nunito" pitchFamily="2" charset="0"/>
              </a:rPr>
              <a:t>so that you will </a:t>
            </a:r>
            <a:r>
              <a:rPr lang="en-GB" sz="4267" b="1" dirty="0">
                <a:latin typeface="Nunito" pitchFamily="2" charset="0"/>
              </a:rPr>
              <a:t>get the results that you want</a:t>
            </a:r>
            <a:r>
              <a:rPr lang="en-GB" sz="4267" dirty="0">
                <a:latin typeface="Nunito" pitchFamily="2" charset="0"/>
              </a:rPr>
              <a:t>.</a:t>
            </a:r>
            <a:endParaRPr lang="en-US" sz="4267" dirty="0">
              <a:latin typeface="Nunito" pitchFamily="2" charset="0"/>
            </a:endParaRPr>
          </a:p>
          <a:p>
            <a:pPr>
              <a:lnSpc>
                <a:spcPts val="4060"/>
              </a:lnSpc>
              <a:spcAft>
                <a:spcPts val="300"/>
              </a:spcAft>
            </a:pPr>
            <a:endParaRPr lang="en-GB" dirty="0"/>
          </a:p>
        </p:txBody>
      </p:sp>
      <p:sp>
        <p:nvSpPr>
          <p:cNvPr id="2" name="Title 1">
            <a:extLst>
              <a:ext uri="{FF2B5EF4-FFF2-40B4-BE49-F238E27FC236}">
                <a16:creationId xmlns:a16="http://schemas.microsoft.com/office/drawing/2014/main" id="{52148FD8-66A8-4D54-A86B-3A5D7A333C11}"/>
              </a:ext>
            </a:extLst>
          </p:cNvPr>
          <p:cNvSpPr>
            <a:spLocks noGrp="1"/>
          </p:cNvSpPr>
          <p:nvPr>
            <p:ph type="title"/>
          </p:nvPr>
        </p:nvSpPr>
        <p:spPr/>
        <p:txBody>
          <a:bodyPr>
            <a:normAutofit/>
          </a:bodyPr>
          <a:lstStyle/>
          <a:p>
            <a:r>
              <a:rPr lang="en-GB" sz="4000" dirty="0">
                <a:solidFill>
                  <a:srgbClr val="0070C0"/>
                </a:solidFill>
              </a:rPr>
              <a:t>Q3: What is a ‘change idea’?</a:t>
            </a:r>
          </a:p>
        </p:txBody>
      </p:sp>
      <p:sp>
        <p:nvSpPr>
          <p:cNvPr id="4" name="TextBox 3">
            <a:extLst>
              <a:ext uri="{FF2B5EF4-FFF2-40B4-BE49-F238E27FC236}">
                <a16:creationId xmlns:a16="http://schemas.microsoft.com/office/drawing/2014/main" id="{C57F260A-0380-451A-A32B-49C2447DF42C}"/>
              </a:ext>
            </a:extLst>
          </p:cNvPr>
          <p:cNvSpPr txBox="1"/>
          <p:nvPr/>
        </p:nvSpPr>
        <p:spPr>
          <a:xfrm>
            <a:off x="133276" y="6347996"/>
            <a:ext cx="791592"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1E78CF19-5503-4B81-88AF-C0CF82731ADC}" type="slidenum">
              <a:rPr kumimoji="0" lang="en-GB" sz="1400" b="1" i="0" u="none" strike="noStrike" kern="0" cap="none" spc="0" normalizeH="0" baseline="0" noProof="0">
                <a:ln>
                  <a:noFill/>
                </a:ln>
                <a:solidFill>
                  <a:srgbClr val="006DB4"/>
                </a:solidFill>
                <a:effectLst/>
                <a:uLnTx/>
                <a:uFillTx/>
                <a:latin typeface="Rockwell" panose="02060603020205020403" pitchFamily="18" charset="0"/>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37</a:t>
            </a:fld>
            <a:endParaRPr kumimoji="0" lang="en-GB" sz="1400" b="1" i="0" u="none" strike="noStrike" kern="0" cap="none" spc="0" normalizeH="0" baseline="0" noProof="0" dirty="0">
              <a:ln>
                <a:noFill/>
              </a:ln>
              <a:solidFill>
                <a:srgbClr val="006DB4"/>
              </a:solidFill>
              <a:effectLst/>
              <a:uLnTx/>
              <a:uFillTx/>
              <a:latin typeface="Rockwell" panose="02060603020205020403" pitchFamily="18" charset="0"/>
              <a:ea typeface="+mn-ea"/>
              <a:cs typeface="Arial"/>
              <a:sym typeface="Arial"/>
            </a:endParaRPr>
          </a:p>
        </p:txBody>
      </p:sp>
    </p:spTree>
    <p:extLst>
      <p:ext uri="{BB962C8B-B14F-4D97-AF65-F5344CB8AC3E}">
        <p14:creationId xmlns:p14="http://schemas.microsoft.com/office/powerpoint/2010/main" val="139568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A5AC2C-E85D-422F-854C-44848CC1738F}"/>
              </a:ext>
            </a:extLst>
          </p:cNvPr>
          <p:cNvSpPr>
            <a:spLocks noGrp="1"/>
          </p:cNvSpPr>
          <p:nvPr>
            <p:ph idx="1"/>
          </p:nvPr>
        </p:nvSpPr>
        <p:spPr/>
        <p:txBody>
          <a:bodyPr>
            <a:noAutofit/>
          </a:bodyPr>
          <a:lstStyle/>
          <a:p>
            <a:pPr marL="186262" indent="0">
              <a:spcBef>
                <a:spcPts val="1200"/>
              </a:spcBef>
              <a:spcAft>
                <a:spcPts val="1200"/>
              </a:spcAft>
              <a:buNone/>
            </a:pPr>
            <a:r>
              <a:rPr lang="en-GB" sz="3200" b="1" dirty="0">
                <a:solidFill>
                  <a:schemeClr val="tx1"/>
                </a:solidFill>
                <a:latin typeface="Nunito" pitchFamily="2" charset="0"/>
              </a:rPr>
              <a:t>A number of possible places:</a:t>
            </a:r>
            <a:endParaRPr lang="en-GB" sz="3200" b="1" i="1" dirty="0">
              <a:solidFill>
                <a:schemeClr val="tx1"/>
              </a:solidFill>
              <a:latin typeface="Nunito" pitchFamily="2" charset="0"/>
            </a:endParaRPr>
          </a:p>
          <a:p>
            <a:pPr marL="457189" indent="-457189">
              <a:spcBef>
                <a:spcPts val="600"/>
              </a:spcBef>
              <a:spcAft>
                <a:spcPts val="600"/>
              </a:spcAft>
            </a:pPr>
            <a:r>
              <a:rPr lang="en-US" sz="3200" dirty="0">
                <a:solidFill>
                  <a:schemeClr val="tx1"/>
                </a:solidFill>
                <a:latin typeface="Nunito" pitchFamily="2" charset="0"/>
              </a:rPr>
              <a:t>The ‘evidence’</a:t>
            </a:r>
          </a:p>
          <a:p>
            <a:pPr marL="457189" indent="-457189">
              <a:spcBef>
                <a:spcPts val="600"/>
              </a:spcBef>
              <a:spcAft>
                <a:spcPts val="600"/>
              </a:spcAft>
            </a:pPr>
            <a:r>
              <a:rPr lang="en-US" sz="3200" dirty="0">
                <a:solidFill>
                  <a:schemeClr val="tx1"/>
                </a:solidFill>
                <a:latin typeface="Nunito" pitchFamily="2" charset="0"/>
              </a:rPr>
              <a:t>Other services/people’s experiences </a:t>
            </a:r>
          </a:p>
          <a:p>
            <a:pPr marL="457189" indent="-457189">
              <a:spcBef>
                <a:spcPts val="600"/>
              </a:spcBef>
              <a:spcAft>
                <a:spcPts val="600"/>
              </a:spcAft>
            </a:pPr>
            <a:r>
              <a:rPr lang="en-US" sz="3200" dirty="0">
                <a:solidFill>
                  <a:schemeClr val="tx1"/>
                </a:solidFill>
                <a:latin typeface="Nunito" pitchFamily="2" charset="0"/>
              </a:rPr>
              <a:t>Anyone can have a great idea</a:t>
            </a:r>
          </a:p>
          <a:p>
            <a:pPr marL="457189" indent="-457189">
              <a:spcBef>
                <a:spcPts val="600"/>
              </a:spcBef>
              <a:spcAft>
                <a:spcPts val="600"/>
              </a:spcAft>
            </a:pPr>
            <a:r>
              <a:rPr lang="en-US" sz="3200" dirty="0">
                <a:solidFill>
                  <a:schemeClr val="tx1"/>
                </a:solidFill>
                <a:latin typeface="Nunito" pitchFamily="2" charset="0"/>
              </a:rPr>
              <a:t>‘Steal shamelessly’ (remembering you may have to ‘adapt, not adopt’)</a:t>
            </a:r>
            <a:endParaRPr lang="en-GB" sz="3200" dirty="0">
              <a:solidFill>
                <a:schemeClr val="tx1"/>
              </a:solidFill>
              <a:latin typeface="Nunito" pitchFamily="2" charset="0"/>
            </a:endParaRPr>
          </a:p>
          <a:p>
            <a:pPr>
              <a:lnSpc>
                <a:spcPts val="4060"/>
              </a:lnSpc>
              <a:spcAft>
                <a:spcPts val="300"/>
              </a:spcAft>
            </a:pPr>
            <a:endParaRPr lang="en-GB" dirty="0"/>
          </a:p>
        </p:txBody>
      </p:sp>
      <p:sp>
        <p:nvSpPr>
          <p:cNvPr id="2" name="Title 1">
            <a:extLst>
              <a:ext uri="{FF2B5EF4-FFF2-40B4-BE49-F238E27FC236}">
                <a16:creationId xmlns:a16="http://schemas.microsoft.com/office/drawing/2014/main" id="{52148FD8-66A8-4D54-A86B-3A5D7A333C11}"/>
              </a:ext>
            </a:extLst>
          </p:cNvPr>
          <p:cNvSpPr>
            <a:spLocks noGrp="1"/>
          </p:cNvSpPr>
          <p:nvPr>
            <p:ph type="title"/>
          </p:nvPr>
        </p:nvSpPr>
        <p:spPr/>
        <p:txBody>
          <a:bodyPr>
            <a:noAutofit/>
          </a:bodyPr>
          <a:lstStyle/>
          <a:p>
            <a:r>
              <a:rPr lang="en-GB" sz="4000" dirty="0">
                <a:solidFill>
                  <a:srgbClr val="0070C0"/>
                </a:solidFill>
              </a:rPr>
              <a:t>Q3: Where do you get your change ideas?</a:t>
            </a:r>
          </a:p>
        </p:txBody>
      </p:sp>
      <p:sp>
        <p:nvSpPr>
          <p:cNvPr id="4" name="TextBox 3">
            <a:extLst>
              <a:ext uri="{FF2B5EF4-FFF2-40B4-BE49-F238E27FC236}">
                <a16:creationId xmlns:a16="http://schemas.microsoft.com/office/drawing/2014/main" id="{C57F260A-0380-451A-A32B-49C2447DF42C}"/>
              </a:ext>
            </a:extLst>
          </p:cNvPr>
          <p:cNvSpPr txBox="1"/>
          <p:nvPr/>
        </p:nvSpPr>
        <p:spPr>
          <a:xfrm>
            <a:off x="335485" y="6426257"/>
            <a:ext cx="719584"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1E78CF19-5503-4B81-88AF-C0CF82731ADC}" type="slidenum">
              <a:rPr kumimoji="0" lang="en-GB" sz="1400" b="1" i="0" u="none" strike="noStrike" kern="0" cap="none" spc="0" normalizeH="0" baseline="0" noProof="0">
                <a:ln>
                  <a:noFill/>
                </a:ln>
                <a:solidFill>
                  <a:srgbClr val="006DB4"/>
                </a:solidFill>
                <a:effectLst/>
                <a:uLnTx/>
                <a:uFillTx/>
                <a:latin typeface="Rockwell" panose="02060603020205020403" pitchFamily="18" charset="0"/>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38</a:t>
            </a:fld>
            <a:endParaRPr kumimoji="0" lang="en-GB" sz="1400" b="1" i="0" u="none" strike="noStrike" kern="0" cap="none" spc="0" normalizeH="0" baseline="0" noProof="0" dirty="0">
              <a:ln>
                <a:noFill/>
              </a:ln>
              <a:solidFill>
                <a:srgbClr val="006DB4"/>
              </a:solidFill>
              <a:effectLst/>
              <a:uLnTx/>
              <a:uFillTx/>
              <a:latin typeface="Rockwell" panose="02060603020205020403" pitchFamily="18" charset="0"/>
              <a:ea typeface="+mn-ea"/>
              <a:cs typeface="Arial"/>
              <a:sym typeface="Arial"/>
            </a:endParaRPr>
          </a:p>
        </p:txBody>
      </p:sp>
    </p:spTree>
    <p:extLst>
      <p:ext uri="{BB962C8B-B14F-4D97-AF65-F5344CB8AC3E}">
        <p14:creationId xmlns:p14="http://schemas.microsoft.com/office/powerpoint/2010/main" val="199928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06975697-5E84-6DFC-D379-8A842BA54884}"/>
              </a:ext>
            </a:extLst>
          </p:cNvPr>
          <p:cNvGraphicFramePr/>
          <p:nvPr/>
        </p:nvGraphicFramePr>
        <p:xfrm>
          <a:off x="743582" y="1099231"/>
          <a:ext cx="11160365" cy="5751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4" name="Straight Arrow Connector 13">
            <a:extLst>
              <a:ext uri="{FF2B5EF4-FFF2-40B4-BE49-F238E27FC236}">
                <a16:creationId xmlns:a16="http://schemas.microsoft.com/office/drawing/2014/main" id="{592537DB-16E8-5860-4273-2AD377E15BEB}"/>
              </a:ext>
            </a:extLst>
          </p:cNvPr>
          <p:cNvCxnSpPr>
            <a:cxnSpLocks/>
          </p:cNvCxnSpPr>
          <p:nvPr/>
        </p:nvCxnSpPr>
        <p:spPr>
          <a:xfrm flipV="1">
            <a:off x="3319200" y="2820101"/>
            <a:ext cx="1256150" cy="218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099E93-72D7-878E-8D09-7163C152CBA3}"/>
              </a:ext>
            </a:extLst>
          </p:cNvPr>
          <p:cNvCxnSpPr>
            <a:cxnSpLocks/>
          </p:cNvCxnSpPr>
          <p:nvPr/>
        </p:nvCxnSpPr>
        <p:spPr>
          <a:xfrm flipV="1">
            <a:off x="2817781" y="1633934"/>
            <a:ext cx="1835499" cy="937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86B106F-8500-A7E8-D771-7F7B7795C744}"/>
              </a:ext>
            </a:extLst>
          </p:cNvPr>
          <p:cNvCxnSpPr>
            <a:cxnSpLocks/>
          </p:cNvCxnSpPr>
          <p:nvPr/>
        </p:nvCxnSpPr>
        <p:spPr>
          <a:xfrm>
            <a:off x="3340800" y="4113647"/>
            <a:ext cx="12888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F6507FC-37DE-B4EF-68BC-550DD260F839}"/>
              </a:ext>
            </a:extLst>
          </p:cNvPr>
          <p:cNvCxnSpPr>
            <a:cxnSpLocks/>
          </p:cNvCxnSpPr>
          <p:nvPr/>
        </p:nvCxnSpPr>
        <p:spPr>
          <a:xfrm>
            <a:off x="3333600" y="4687200"/>
            <a:ext cx="1262797" cy="892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82B30C8-FFED-E2F0-BC7B-AF9865ABAC5C}"/>
              </a:ext>
            </a:extLst>
          </p:cNvPr>
          <p:cNvSpPr txBox="1"/>
          <p:nvPr/>
        </p:nvSpPr>
        <p:spPr>
          <a:xfrm>
            <a:off x="586285" y="113635"/>
            <a:ext cx="10142135" cy="91319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2667" b="1" i="0" u="none" strike="noStrike" kern="0" cap="none" spc="0" normalizeH="0" baseline="0" noProof="0" dirty="0">
                <a:ln>
                  <a:noFill/>
                </a:ln>
                <a:solidFill>
                  <a:srgbClr val="242852">
                    <a:lumMod val="75000"/>
                  </a:srgbClr>
                </a:solidFill>
                <a:effectLst/>
                <a:uLnTx/>
                <a:uFillTx/>
                <a:latin typeface="Montserrat"/>
                <a:ea typeface="+mn-ea"/>
                <a:cs typeface="Arial"/>
                <a:sym typeface="Arial"/>
              </a:rPr>
              <a:t>Example driver diagram- add into the chat what change ideas can you think of ?</a:t>
            </a:r>
          </a:p>
        </p:txBody>
      </p:sp>
      <p:cxnSp>
        <p:nvCxnSpPr>
          <p:cNvPr id="40" name="Straight Arrow Connector 39">
            <a:extLst>
              <a:ext uri="{FF2B5EF4-FFF2-40B4-BE49-F238E27FC236}">
                <a16:creationId xmlns:a16="http://schemas.microsoft.com/office/drawing/2014/main" id="{A249EF5C-9FC0-6904-EDEE-3E0FCDC94FA8}"/>
              </a:ext>
            </a:extLst>
          </p:cNvPr>
          <p:cNvCxnSpPr>
            <a:cxnSpLocks/>
          </p:cNvCxnSpPr>
          <p:nvPr/>
        </p:nvCxnSpPr>
        <p:spPr>
          <a:xfrm flipV="1">
            <a:off x="5842760" y="1382400"/>
            <a:ext cx="752440" cy="99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DB8E7EE-3FB0-A252-D96F-A2D5F4041085}"/>
              </a:ext>
            </a:extLst>
          </p:cNvPr>
          <p:cNvCxnSpPr>
            <a:cxnSpLocks/>
          </p:cNvCxnSpPr>
          <p:nvPr/>
        </p:nvCxnSpPr>
        <p:spPr>
          <a:xfrm>
            <a:off x="5885960" y="1783359"/>
            <a:ext cx="746928" cy="320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20A5C0F-F2FF-0454-BA54-E3A2B36040FD}"/>
              </a:ext>
            </a:extLst>
          </p:cNvPr>
          <p:cNvCxnSpPr>
            <a:cxnSpLocks/>
          </p:cNvCxnSpPr>
          <p:nvPr/>
        </p:nvCxnSpPr>
        <p:spPr>
          <a:xfrm>
            <a:off x="5586884" y="2585776"/>
            <a:ext cx="7904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CDF35BFF-C589-714F-4868-86C8B23169B9}"/>
              </a:ext>
            </a:extLst>
          </p:cNvPr>
          <p:cNvCxnSpPr>
            <a:cxnSpLocks/>
          </p:cNvCxnSpPr>
          <p:nvPr/>
        </p:nvCxnSpPr>
        <p:spPr>
          <a:xfrm>
            <a:off x="5613680" y="3958468"/>
            <a:ext cx="8608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7118012-2D38-A9BE-A2EA-1AE1FD2EB29D}"/>
              </a:ext>
            </a:extLst>
          </p:cNvPr>
          <p:cNvCxnSpPr/>
          <p:nvPr/>
        </p:nvCxnSpPr>
        <p:spPr>
          <a:xfrm>
            <a:off x="5613680" y="4213609"/>
            <a:ext cx="944545" cy="415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CCDCEFBD-272E-8324-D267-332A2D797822}"/>
              </a:ext>
            </a:extLst>
          </p:cNvPr>
          <p:cNvCxnSpPr/>
          <p:nvPr/>
        </p:nvCxnSpPr>
        <p:spPr>
          <a:xfrm>
            <a:off x="5586885" y="5486400"/>
            <a:ext cx="8876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559111D-F28C-A525-4B81-BDD3BBCD6641}"/>
              </a:ext>
            </a:extLst>
          </p:cNvPr>
          <p:cNvCxnSpPr/>
          <p:nvPr/>
        </p:nvCxnSpPr>
        <p:spPr>
          <a:xfrm>
            <a:off x="5586885" y="5754357"/>
            <a:ext cx="971340" cy="482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ECFC223-03BC-31EB-89DE-DA0D25914D6C}"/>
              </a:ext>
            </a:extLst>
          </p:cNvPr>
          <p:cNvCxnSpPr/>
          <p:nvPr/>
        </p:nvCxnSpPr>
        <p:spPr>
          <a:xfrm>
            <a:off x="5519896" y="2799557"/>
            <a:ext cx="954593" cy="342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9DB5D21-0755-6B52-BE3F-6D12C61DC40F}"/>
              </a:ext>
            </a:extLst>
          </p:cNvPr>
          <p:cNvCxnSpPr/>
          <p:nvPr/>
        </p:nvCxnSpPr>
        <p:spPr>
          <a:xfrm>
            <a:off x="7784123" y="1330119"/>
            <a:ext cx="5426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754447A-DBA2-F195-F7B7-96D0243E5974}"/>
              </a:ext>
            </a:extLst>
          </p:cNvPr>
          <p:cNvCxnSpPr/>
          <p:nvPr/>
        </p:nvCxnSpPr>
        <p:spPr>
          <a:xfrm>
            <a:off x="7784123" y="1875692"/>
            <a:ext cx="5292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9AEDFCA3-4FD5-5D1E-0107-3940533F2BAB}"/>
              </a:ext>
            </a:extLst>
          </p:cNvPr>
          <p:cNvCxnSpPr/>
          <p:nvPr/>
        </p:nvCxnSpPr>
        <p:spPr>
          <a:xfrm>
            <a:off x="7804220" y="2585776"/>
            <a:ext cx="5426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2255A53F-698C-4CAC-56C2-EC0718B54F06}"/>
              </a:ext>
            </a:extLst>
          </p:cNvPr>
          <p:cNvCxnSpPr/>
          <p:nvPr/>
        </p:nvCxnSpPr>
        <p:spPr>
          <a:xfrm>
            <a:off x="7784123" y="3289160"/>
            <a:ext cx="5627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12595994-9560-0B35-1E28-80D21C7D8323}"/>
              </a:ext>
            </a:extLst>
          </p:cNvPr>
          <p:cNvCxnSpPr>
            <a:cxnSpLocks/>
          </p:cNvCxnSpPr>
          <p:nvPr/>
        </p:nvCxnSpPr>
        <p:spPr>
          <a:xfrm>
            <a:off x="7784123" y="4039437"/>
            <a:ext cx="5627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3F0D6830-7C62-4310-B10A-5D7CFC331A4E}"/>
              </a:ext>
            </a:extLst>
          </p:cNvPr>
          <p:cNvCxnSpPr/>
          <p:nvPr/>
        </p:nvCxnSpPr>
        <p:spPr>
          <a:xfrm>
            <a:off x="7804220" y="4689231"/>
            <a:ext cx="5426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7B9B7F1-A175-8C52-8D4F-5C7A81130F7C}"/>
              </a:ext>
            </a:extLst>
          </p:cNvPr>
          <p:cNvCxnSpPr/>
          <p:nvPr/>
        </p:nvCxnSpPr>
        <p:spPr>
          <a:xfrm>
            <a:off x="7877909" y="5486400"/>
            <a:ext cx="5225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FF529D7A-7AF9-01EA-8C1E-BD78A273DFBD}"/>
              </a:ext>
            </a:extLst>
          </p:cNvPr>
          <p:cNvCxnSpPr/>
          <p:nvPr/>
        </p:nvCxnSpPr>
        <p:spPr>
          <a:xfrm>
            <a:off x="7938198" y="6290268"/>
            <a:ext cx="4890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39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A9C72-98A9-F21E-F88C-83F95EC01A01}"/>
              </a:ext>
            </a:extLst>
          </p:cNvPr>
          <p:cNvSpPr>
            <a:spLocks noGrp="1"/>
          </p:cNvSpPr>
          <p:nvPr>
            <p:ph type="title" idx="4294967295"/>
          </p:nvPr>
        </p:nvSpPr>
        <p:spPr>
          <a:xfrm>
            <a:off x="223493" y="554986"/>
            <a:ext cx="11169650" cy="938213"/>
          </a:xfrm>
        </p:spPr>
        <p:txBody>
          <a:bodyPr>
            <a:normAutofit fontScale="90000"/>
          </a:bodyPr>
          <a:lstStyle/>
          <a:p>
            <a:pPr lvl="0">
              <a:lnSpc>
                <a:spcPct val="107000"/>
              </a:lnSpc>
              <a:spcAft>
                <a:spcPts val="800"/>
              </a:spcAft>
            </a:pPr>
            <a:r>
              <a:rPr lang="en-GB" sz="4000" b="1" dirty="0">
                <a:solidFill>
                  <a:prstClr val="black">
                    <a:lumMod val="75000"/>
                    <a:lumOff val="25000"/>
                  </a:prstClr>
                </a:solidFill>
                <a:latin typeface="Montserrat" panose="00000500000000000000" pitchFamily="2" charset="0"/>
              </a:rPr>
              <a:t>3</a:t>
            </a:r>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a:t>
            </a:r>
            <a:r>
              <a:rPr lang="en-GB" sz="4000" b="1" kern="100" dirty="0">
                <a:effectLst/>
                <a:latin typeface="Montserrat" panose="00000500000000000000" pitchFamily="2" charset="0"/>
                <a:ea typeface="Aptos" panose="020B0004020202020204" pitchFamily="34" charset="0"/>
                <a:cs typeface="Times New Roman" panose="02020603050405020304" pitchFamily="18" charset="0"/>
              </a:rPr>
              <a:t>List change ideas that you have tested or planned to test</a:t>
            </a:r>
            <a:endParaRPr lang="en-GB" sz="3200" b="1" dirty="0">
              <a:latin typeface="Montserrat" panose="00000500000000000000" pitchFamily="2" charset="0"/>
            </a:endParaRPr>
          </a:p>
        </p:txBody>
      </p:sp>
      <p:sp>
        <p:nvSpPr>
          <p:cNvPr id="3" name="TextBox 2">
            <a:extLst>
              <a:ext uri="{FF2B5EF4-FFF2-40B4-BE49-F238E27FC236}">
                <a16:creationId xmlns:a16="http://schemas.microsoft.com/office/drawing/2014/main" id="{D2050187-5BDF-3856-6168-73A973B26E37}"/>
              </a:ext>
            </a:extLst>
          </p:cNvPr>
          <p:cNvSpPr txBox="1"/>
          <p:nvPr/>
        </p:nvSpPr>
        <p:spPr>
          <a:xfrm>
            <a:off x="223493" y="2078966"/>
            <a:ext cx="11689586" cy="2585323"/>
          </a:xfrm>
          <a:prstGeom prst="rect">
            <a:avLst/>
          </a:prstGeom>
          <a:noFill/>
        </p:spPr>
        <p:txBody>
          <a:bodyPr wrap="square" rtlCol="0">
            <a:spAutoFit/>
          </a:bodyPr>
          <a:lstStyle/>
          <a:p>
            <a:r>
              <a:rPr lang="en-GB" dirty="0"/>
              <a:t>We initially started our carer programme by running groups. This groups were poorly attending, and this sparked an interest for research to see why these groups didn’t work and what could be better for offering a carer support and education programme. In our initial questionnaires it was highlighted that the majority of friends and family members would prefer a 1-1 session. Therefore, for the first part of this project we are offering 1-1 carer appointments.</a:t>
            </a:r>
          </a:p>
          <a:p>
            <a:endParaRPr lang="en-GB" dirty="0"/>
          </a:p>
          <a:p>
            <a:r>
              <a:rPr lang="en-GB" dirty="0"/>
              <a:t>We have also been offering these appointments to people newly confirmed to our caseload, as opposed to the whole </a:t>
            </a:r>
          </a:p>
          <a:p>
            <a:r>
              <a:rPr lang="en-GB" dirty="0"/>
              <a:t>Caseload. This makes the project more controlled as friends and family of newly confirmed clients haven’t had experience</a:t>
            </a:r>
          </a:p>
          <a:p>
            <a:r>
              <a:rPr lang="en-GB" dirty="0"/>
              <a:t>under our service before. As well as that, it’s offered us a small and gradual working group to set up initial appointments,</a:t>
            </a:r>
          </a:p>
          <a:p>
            <a:r>
              <a:rPr lang="en-GB" dirty="0"/>
              <a:t>making it easier for us to begin and measure the effectiveness. </a:t>
            </a:r>
          </a:p>
        </p:txBody>
      </p:sp>
    </p:spTree>
    <p:extLst>
      <p:ext uri="{BB962C8B-B14F-4D97-AF65-F5344CB8AC3E}">
        <p14:creationId xmlns:p14="http://schemas.microsoft.com/office/powerpoint/2010/main" val="2799773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A5AC2C-E85D-422F-854C-44848CC1738F}"/>
              </a:ext>
            </a:extLst>
          </p:cNvPr>
          <p:cNvSpPr>
            <a:spLocks noGrp="1"/>
          </p:cNvSpPr>
          <p:nvPr>
            <p:ph idx="1"/>
          </p:nvPr>
        </p:nvSpPr>
        <p:spPr/>
        <p:txBody>
          <a:bodyPr>
            <a:noAutofit/>
          </a:bodyPr>
          <a:lstStyle/>
          <a:p>
            <a:pPr marL="470418" indent="0" algn="ctr">
              <a:spcBef>
                <a:spcPts val="1800"/>
              </a:spcBef>
              <a:spcAft>
                <a:spcPts val="600"/>
              </a:spcAft>
              <a:buNone/>
              <a:tabLst>
                <a:tab pos="8159547" algn="l"/>
              </a:tabLst>
            </a:pPr>
            <a:endParaRPr lang="en-GB" sz="3200" i="1" dirty="0">
              <a:latin typeface="Nunito" pitchFamily="2" charset="0"/>
              <a:cs typeface="Franklin Gothic Book"/>
            </a:endParaRPr>
          </a:p>
          <a:p>
            <a:pPr marL="470418" indent="0" algn="ctr">
              <a:spcBef>
                <a:spcPts val="1800"/>
              </a:spcBef>
              <a:spcAft>
                <a:spcPts val="600"/>
              </a:spcAft>
              <a:buNone/>
              <a:tabLst>
                <a:tab pos="8159547" algn="l"/>
              </a:tabLst>
            </a:pPr>
            <a:r>
              <a:rPr lang="en-GB" sz="3200" i="1" dirty="0">
                <a:latin typeface="Nunito" pitchFamily="2" charset="0"/>
                <a:cs typeface="Franklin Gothic Book"/>
              </a:rPr>
              <a:t>Possible causes … and some ideas for changes.</a:t>
            </a:r>
          </a:p>
          <a:p>
            <a:pPr>
              <a:lnSpc>
                <a:spcPts val="4060"/>
              </a:lnSpc>
              <a:spcAft>
                <a:spcPts val="300"/>
              </a:spcAft>
            </a:pPr>
            <a:endParaRPr lang="en-GB" dirty="0"/>
          </a:p>
        </p:txBody>
      </p:sp>
      <p:sp>
        <p:nvSpPr>
          <p:cNvPr id="2" name="Title 1">
            <a:extLst>
              <a:ext uri="{FF2B5EF4-FFF2-40B4-BE49-F238E27FC236}">
                <a16:creationId xmlns:a16="http://schemas.microsoft.com/office/drawing/2014/main" id="{52148FD8-66A8-4D54-A86B-3A5D7A333C11}"/>
              </a:ext>
            </a:extLst>
          </p:cNvPr>
          <p:cNvSpPr>
            <a:spLocks noGrp="1"/>
          </p:cNvSpPr>
          <p:nvPr>
            <p:ph type="title"/>
          </p:nvPr>
        </p:nvSpPr>
        <p:spPr>
          <a:xfrm>
            <a:off x="622200" y="100801"/>
            <a:ext cx="10515600" cy="914399"/>
          </a:xfrm>
        </p:spPr>
        <p:txBody>
          <a:bodyPr>
            <a:normAutofit/>
          </a:bodyPr>
          <a:lstStyle/>
          <a:p>
            <a:r>
              <a:rPr lang="en-GB" sz="4000" dirty="0">
                <a:solidFill>
                  <a:srgbClr val="00567F"/>
                </a:solidFill>
              </a:rPr>
              <a:t>Q3: using the example</a:t>
            </a:r>
          </a:p>
        </p:txBody>
      </p:sp>
      <p:sp>
        <p:nvSpPr>
          <p:cNvPr id="4" name="TextBox 3">
            <a:extLst>
              <a:ext uri="{FF2B5EF4-FFF2-40B4-BE49-F238E27FC236}">
                <a16:creationId xmlns:a16="http://schemas.microsoft.com/office/drawing/2014/main" id="{C57F260A-0380-451A-A32B-49C2447DF42C}"/>
              </a:ext>
            </a:extLst>
          </p:cNvPr>
          <p:cNvSpPr txBox="1"/>
          <p:nvPr/>
        </p:nvSpPr>
        <p:spPr>
          <a:xfrm>
            <a:off x="121381" y="6405654"/>
            <a:ext cx="1151632"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1E78CF19-5503-4B81-88AF-C0CF82731ADC}" type="slidenum">
              <a:rPr kumimoji="0" lang="en-GB" sz="1400" b="1" i="0" u="none" strike="noStrike" kern="0" cap="none" spc="0" normalizeH="0" baseline="0" noProof="0">
                <a:ln>
                  <a:noFill/>
                </a:ln>
                <a:solidFill>
                  <a:srgbClr val="006DB4"/>
                </a:solidFill>
                <a:effectLst/>
                <a:uLnTx/>
                <a:uFillTx/>
                <a:latin typeface="Rockwell" panose="02060603020205020403" pitchFamily="18" charset="0"/>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40</a:t>
            </a:fld>
            <a:endParaRPr kumimoji="0" lang="en-GB" sz="1400" b="1" i="0" u="none" strike="noStrike" kern="0" cap="none" spc="0" normalizeH="0" baseline="0" noProof="0" dirty="0">
              <a:ln>
                <a:noFill/>
              </a:ln>
              <a:solidFill>
                <a:srgbClr val="006DB4"/>
              </a:solidFill>
              <a:effectLst/>
              <a:uLnTx/>
              <a:uFillTx/>
              <a:latin typeface="Rockwell" panose="02060603020205020403" pitchFamily="18" charset="0"/>
              <a:ea typeface="+mn-ea"/>
              <a:cs typeface="Arial"/>
              <a:sym typeface="Arial"/>
            </a:endParaRPr>
          </a:p>
        </p:txBody>
      </p:sp>
      <p:graphicFrame>
        <p:nvGraphicFramePr>
          <p:cNvPr id="7" name="Table 4">
            <a:extLst>
              <a:ext uri="{FF2B5EF4-FFF2-40B4-BE49-F238E27FC236}">
                <a16:creationId xmlns:a16="http://schemas.microsoft.com/office/drawing/2014/main" id="{BF646B97-D735-4F57-B50D-93D0CD6DBC32}"/>
              </a:ext>
            </a:extLst>
          </p:cNvPr>
          <p:cNvGraphicFramePr>
            <a:graphicFrameLocks noGrp="1"/>
          </p:cNvGraphicFramePr>
          <p:nvPr/>
        </p:nvGraphicFramePr>
        <p:xfrm>
          <a:off x="406397" y="3476978"/>
          <a:ext cx="10735736" cy="2510085"/>
        </p:xfrm>
        <a:graphic>
          <a:graphicData uri="http://schemas.openxmlformats.org/drawingml/2006/table">
            <a:tbl>
              <a:tblPr firstRow="1" bandRow="1">
                <a:tableStyleId>{5C22544A-7EE6-4342-B048-85BDC9FD1C3A}</a:tableStyleId>
              </a:tblPr>
              <a:tblGrid>
                <a:gridCol w="5367868">
                  <a:extLst>
                    <a:ext uri="{9D8B030D-6E8A-4147-A177-3AD203B41FA5}">
                      <a16:colId xmlns:a16="http://schemas.microsoft.com/office/drawing/2014/main" val="1030809888"/>
                    </a:ext>
                  </a:extLst>
                </a:gridCol>
                <a:gridCol w="5367868">
                  <a:extLst>
                    <a:ext uri="{9D8B030D-6E8A-4147-A177-3AD203B41FA5}">
                      <a16:colId xmlns:a16="http://schemas.microsoft.com/office/drawing/2014/main" val="2598930603"/>
                    </a:ext>
                  </a:extLst>
                </a:gridCol>
              </a:tblGrid>
              <a:tr h="464831">
                <a:tc>
                  <a:txBody>
                    <a:bodyPr/>
                    <a:lstStyle/>
                    <a:p>
                      <a:r>
                        <a:rPr lang="en-GB" sz="2400" b="1" dirty="0">
                          <a:solidFill>
                            <a:schemeClr val="bg1"/>
                          </a:solidFill>
                          <a:latin typeface="Franklin Gothic Book" panose="020B0503020102020204" pitchFamily="34" charset="0"/>
                        </a:rPr>
                        <a:t>Possible causes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DB4"/>
                    </a:solidFill>
                  </a:tcPr>
                </a:tc>
                <a:tc>
                  <a:txBody>
                    <a:bodyPr/>
                    <a:lstStyle/>
                    <a:p>
                      <a:r>
                        <a:rPr lang="en-GB" sz="2400" b="1" dirty="0">
                          <a:solidFill>
                            <a:schemeClr val="bg1"/>
                          </a:solidFill>
                          <a:latin typeface="Franklin Gothic Book" panose="020B0503020102020204" pitchFamily="34" charset="0"/>
                        </a:rPr>
                        <a:t>Change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DB4"/>
                    </a:solidFill>
                  </a:tcPr>
                </a:tc>
                <a:extLst>
                  <a:ext uri="{0D108BD9-81ED-4DB2-BD59-A6C34878D82A}">
                    <a16:rowId xmlns:a16="http://schemas.microsoft.com/office/drawing/2014/main" val="3718173102"/>
                  </a:ext>
                </a:extLst>
              </a:tr>
              <a:tr h="836695">
                <a:tc>
                  <a:txBody>
                    <a:bodyPr/>
                    <a:lstStyle/>
                    <a:p>
                      <a:r>
                        <a:rPr lang="en-GB" sz="2400" b="0" dirty="0">
                          <a:solidFill>
                            <a:schemeClr val="tx1">
                              <a:lumMod val="65000"/>
                              <a:lumOff val="35000"/>
                            </a:schemeClr>
                          </a:solidFill>
                          <a:latin typeface="Franklin Gothic Book" panose="020B0503020102020204" pitchFamily="34" charset="0"/>
                        </a:rPr>
                        <a:t>Staff don’t feel confident explaining FI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GB" sz="2400" b="0" dirty="0">
                          <a:solidFill>
                            <a:schemeClr val="tx1">
                              <a:lumMod val="65000"/>
                              <a:lumOff val="35000"/>
                            </a:schemeClr>
                          </a:solidFill>
                          <a:latin typeface="Franklin Gothic Book" panose="020B0503020102020204" pitchFamily="34" charset="0"/>
                        </a:rPr>
                        <a:t>Improve staff confidence in explaining FI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649882691"/>
                  </a:ext>
                </a:extLst>
              </a:tr>
              <a:tr h="1208559">
                <a:tc>
                  <a:txBody>
                    <a:bodyPr/>
                    <a:lstStyle/>
                    <a:p>
                      <a:r>
                        <a:rPr lang="en-GB" sz="2400" b="0" dirty="0">
                          <a:solidFill>
                            <a:schemeClr val="tx1">
                              <a:lumMod val="65000"/>
                              <a:lumOff val="35000"/>
                            </a:schemeClr>
                          </a:solidFill>
                          <a:latin typeface="Franklin Gothic Book" panose="020B0503020102020204" pitchFamily="34" charset="0"/>
                        </a:rPr>
                        <a:t>Service users don’t know what will be involved in receiving FI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GB" sz="2400" b="0" dirty="0">
                          <a:solidFill>
                            <a:schemeClr val="tx1">
                              <a:lumMod val="65000"/>
                              <a:lumOff val="35000"/>
                            </a:schemeClr>
                          </a:solidFill>
                          <a:latin typeface="Franklin Gothic Book" panose="020B0503020102020204" pitchFamily="34" charset="0"/>
                        </a:rPr>
                        <a:t>Test ways of providing more information about FI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845647714"/>
                  </a:ext>
                </a:extLst>
              </a:tr>
            </a:tbl>
          </a:graphicData>
        </a:graphic>
      </p:graphicFrame>
      <p:sp>
        <p:nvSpPr>
          <p:cNvPr id="6" name="TextBox 5">
            <a:extLst>
              <a:ext uri="{FF2B5EF4-FFF2-40B4-BE49-F238E27FC236}">
                <a16:creationId xmlns:a16="http://schemas.microsoft.com/office/drawing/2014/main" id="{128B8B58-0361-ABF5-AA27-D1553AC0F0A7}"/>
              </a:ext>
            </a:extLst>
          </p:cNvPr>
          <p:cNvSpPr txBox="1"/>
          <p:nvPr/>
        </p:nvSpPr>
        <p:spPr>
          <a:xfrm>
            <a:off x="639611" y="1317543"/>
            <a:ext cx="9807590" cy="1077218"/>
          </a:xfrm>
          <a:prstGeom prst="rect">
            <a:avLst/>
          </a:prstGeom>
          <a:solidFill>
            <a:schemeClr val="tx2">
              <a:lumMod val="20000"/>
              <a:lumOff val="80000"/>
            </a:schemeClr>
          </a:solidFill>
        </p:spPr>
        <p:txBody>
          <a:bodyPr wrap="square" lIns="91440" tIns="45720" rIns="91440" bIns="45720" rtlCol="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3200" b="1" i="0" u="none" strike="noStrike" kern="0" cap="none" spc="0" normalizeH="0" baseline="0" noProof="0" dirty="0">
                <a:ln>
                  <a:noFill/>
                </a:ln>
                <a:solidFill>
                  <a:srgbClr val="000000"/>
                </a:solidFill>
                <a:effectLst/>
                <a:uLnTx/>
                <a:uFillTx/>
                <a:latin typeface="Nunito"/>
                <a:ea typeface="+mn-ea"/>
                <a:cs typeface="Arial"/>
                <a:sym typeface="Arial"/>
              </a:rPr>
              <a:t>Aim: </a:t>
            </a:r>
            <a:r>
              <a:rPr kumimoji="0" lang="en-GB" sz="3200" b="0" i="0" u="none" strike="noStrike" kern="0" cap="none" spc="0" normalizeH="0" baseline="0" noProof="0" dirty="0">
                <a:ln>
                  <a:noFill/>
                </a:ln>
                <a:solidFill>
                  <a:srgbClr val="000000"/>
                </a:solidFill>
                <a:effectLst/>
                <a:uLnTx/>
                <a:uFillTx/>
                <a:latin typeface="Nunito"/>
                <a:ea typeface="+mn-ea"/>
                <a:cs typeface="Arial"/>
                <a:sym typeface="Arial"/>
              </a:rPr>
              <a:t>To increase uptake of FI from 10% to 20% by May 2025.</a:t>
            </a:r>
          </a:p>
        </p:txBody>
      </p:sp>
    </p:spTree>
    <p:extLst>
      <p:ext uri="{BB962C8B-B14F-4D97-AF65-F5344CB8AC3E}">
        <p14:creationId xmlns:p14="http://schemas.microsoft.com/office/powerpoint/2010/main" val="55892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A5AC2C-E85D-422F-854C-44848CC1738F}"/>
              </a:ext>
            </a:extLst>
          </p:cNvPr>
          <p:cNvSpPr>
            <a:spLocks noGrp="1"/>
          </p:cNvSpPr>
          <p:nvPr>
            <p:ph idx="1"/>
          </p:nvPr>
        </p:nvSpPr>
        <p:spPr>
          <a:xfrm>
            <a:off x="744600" y="2214425"/>
            <a:ext cx="10515600" cy="4351338"/>
          </a:xfrm>
        </p:spPr>
        <p:txBody>
          <a:bodyPr>
            <a:noAutofit/>
          </a:bodyPr>
          <a:lstStyle/>
          <a:p>
            <a:pPr marL="186262" indent="0">
              <a:spcBef>
                <a:spcPts val="1200"/>
              </a:spcBef>
              <a:buNone/>
            </a:pPr>
            <a:r>
              <a:rPr lang="en-GB" sz="3200" b="1" dirty="0">
                <a:solidFill>
                  <a:schemeClr val="tx1"/>
                </a:solidFill>
                <a:latin typeface="Nunito" pitchFamily="2" charset="0"/>
              </a:rPr>
              <a:t>Things to think about:</a:t>
            </a:r>
            <a:endParaRPr lang="en-GB" sz="3200" b="1" i="1" dirty="0">
              <a:solidFill>
                <a:schemeClr val="tx1"/>
              </a:solidFill>
              <a:latin typeface="Nunito" pitchFamily="2" charset="0"/>
            </a:endParaRPr>
          </a:p>
          <a:p>
            <a:pPr marL="457189" indent="-457189">
              <a:spcBef>
                <a:spcPts val="1000"/>
              </a:spcBef>
              <a:spcAft>
                <a:spcPts val="600"/>
              </a:spcAft>
            </a:pPr>
            <a:r>
              <a:rPr lang="en-US" sz="3200" dirty="0">
                <a:solidFill>
                  <a:schemeClr val="tx1"/>
                </a:solidFill>
                <a:latin typeface="Nunito" pitchFamily="2" charset="0"/>
              </a:rPr>
              <a:t>Which are the team most excited about?</a:t>
            </a:r>
          </a:p>
          <a:p>
            <a:pPr marL="457189" indent="-457189">
              <a:spcBef>
                <a:spcPts val="1000"/>
              </a:spcBef>
              <a:spcAft>
                <a:spcPts val="600"/>
              </a:spcAft>
            </a:pPr>
            <a:r>
              <a:rPr lang="en-US" sz="3200" dirty="0">
                <a:solidFill>
                  <a:schemeClr val="tx1"/>
                </a:solidFill>
                <a:latin typeface="Nunito" pitchFamily="2" charset="0"/>
              </a:rPr>
              <a:t>How much effort would be needed?</a:t>
            </a:r>
          </a:p>
          <a:p>
            <a:pPr marL="457189" indent="-457189">
              <a:spcBef>
                <a:spcPts val="1000"/>
              </a:spcBef>
              <a:spcAft>
                <a:spcPts val="600"/>
              </a:spcAft>
            </a:pPr>
            <a:r>
              <a:rPr lang="en-US" sz="3200" dirty="0">
                <a:solidFill>
                  <a:schemeClr val="tx1"/>
                </a:solidFill>
                <a:latin typeface="Nunito" pitchFamily="2" charset="0"/>
              </a:rPr>
              <a:t>Do you need a ‘quick win</a:t>
            </a:r>
            <a:r>
              <a:rPr lang="en-US" sz="3200" b="1" dirty="0">
                <a:solidFill>
                  <a:schemeClr val="tx1"/>
                </a:solidFill>
                <a:latin typeface="Nunito" pitchFamily="2" charset="0"/>
              </a:rPr>
              <a:t>’</a:t>
            </a:r>
            <a:r>
              <a:rPr lang="en-US" sz="3200" dirty="0">
                <a:solidFill>
                  <a:schemeClr val="tx1"/>
                </a:solidFill>
                <a:latin typeface="Nunito" pitchFamily="2" charset="0"/>
              </a:rPr>
              <a:t>?</a:t>
            </a:r>
          </a:p>
          <a:p>
            <a:pPr>
              <a:lnSpc>
                <a:spcPts val="4060"/>
              </a:lnSpc>
              <a:spcAft>
                <a:spcPts val="300"/>
              </a:spcAft>
            </a:pPr>
            <a:endParaRPr lang="en-GB" dirty="0"/>
          </a:p>
        </p:txBody>
      </p:sp>
      <p:sp>
        <p:nvSpPr>
          <p:cNvPr id="2" name="Title 1">
            <a:extLst>
              <a:ext uri="{FF2B5EF4-FFF2-40B4-BE49-F238E27FC236}">
                <a16:creationId xmlns:a16="http://schemas.microsoft.com/office/drawing/2014/main" id="{52148FD8-66A8-4D54-A86B-3A5D7A333C11}"/>
              </a:ext>
            </a:extLst>
          </p:cNvPr>
          <p:cNvSpPr>
            <a:spLocks noGrp="1"/>
          </p:cNvSpPr>
          <p:nvPr>
            <p:ph type="title"/>
          </p:nvPr>
        </p:nvSpPr>
        <p:spPr/>
        <p:txBody>
          <a:bodyPr>
            <a:normAutofit fontScale="90000"/>
          </a:bodyPr>
          <a:lstStyle/>
          <a:p>
            <a:r>
              <a:rPr lang="en-US" dirty="0">
                <a:solidFill>
                  <a:srgbClr val="0070C0"/>
                </a:solidFill>
              </a:rPr>
              <a:t>Q3: How do you work out which change ideas you are going to test first?</a:t>
            </a:r>
            <a:endParaRPr lang="en-GB" dirty="0">
              <a:solidFill>
                <a:srgbClr val="0070C0"/>
              </a:solidFill>
            </a:endParaRPr>
          </a:p>
        </p:txBody>
      </p:sp>
    </p:spTree>
    <p:extLst>
      <p:ext uri="{BB962C8B-B14F-4D97-AF65-F5344CB8AC3E}">
        <p14:creationId xmlns:p14="http://schemas.microsoft.com/office/powerpoint/2010/main" val="332544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A5AC2C-E85D-422F-854C-44848CC1738F}"/>
              </a:ext>
            </a:extLst>
          </p:cNvPr>
          <p:cNvSpPr>
            <a:spLocks noGrp="1"/>
          </p:cNvSpPr>
          <p:nvPr>
            <p:ph idx="1"/>
          </p:nvPr>
        </p:nvSpPr>
        <p:spPr/>
        <p:txBody>
          <a:bodyPr>
            <a:noAutofit/>
          </a:bodyPr>
          <a:lstStyle/>
          <a:p>
            <a:pPr marL="457189" indent="-457189">
              <a:spcBef>
                <a:spcPts val="1000"/>
              </a:spcBef>
              <a:spcAft>
                <a:spcPts val="600"/>
              </a:spcAft>
            </a:pPr>
            <a:r>
              <a:rPr lang="en-GB" sz="3200" dirty="0">
                <a:solidFill>
                  <a:schemeClr val="tx1">
                    <a:lumMod val="65000"/>
                    <a:lumOff val="35000"/>
                  </a:schemeClr>
                </a:solidFill>
                <a:latin typeface="Nunito" pitchFamily="2" charset="0"/>
              </a:rPr>
              <a:t>By measuring.</a:t>
            </a:r>
          </a:p>
          <a:p>
            <a:pPr marL="457189" indent="-457189">
              <a:spcBef>
                <a:spcPts val="1000"/>
              </a:spcBef>
              <a:spcAft>
                <a:spcPts val="1200"/>
              </a:spcAft>
            </a:pPr>
            <a:r>
              <a:rPr lang="en-GB" sz="3200" dirty="0">
                <a:solidFill>
                  <a:schemeClr val="tx1">
                    <a:lumMod val="65000"/>
                    <a:lumOff val="35000"/>
                  </a:schemeClr>
                </a:solidFill>
                <a:latin typeface="Nunito" pitchFamily="2" charset="0"/>
              </a:rPr>
              <a:t>How do you choose any extra measures?</a:t>
            </a:r>
          </a:p>
          <a:p>
            <a:pPr marL="452426" indent="0">
              <a:spcAft>
                <a:spcPts val="600"/>
              </a:spcAft>
              <a:buNone/>
              <a:tabLst>
                <a:tab pos="712770" algn="l"/>
              </a:tabLst>
            </a:pPr>
            <a:r>
              <a:rPr lang="en-GB" sz="3200" dirty="0">
                <a:solidFill>
                  <a:schemeClr val="tx1">
                    <a:lumMod val="65000"/>
                    <a:lumOff val="35000"/>
                  </a:schemeClr>
                </a:solidFill>
                <a:latin typeface="Nunito" pitchFamily="2" charset="0"/>
              </a:rPr>
              <a:t>-	</a:t>
            </a:r>
            <a:r>
              <a:rPr lang="en-US" sz="3200" dirty="0">
                <a:solidFill>
                  <a:schemeClr val="tx1">
                    <a:lumMod val="65000"/>
                    <a:lumOff val="35000"/>
                  </a:schemeClr>
                </a:solidFill>
                <a:latin typeface="Nunito" pitchFamily="2" charset="0"/>
                <a:cs typeface="Franklin Gothic Book"/>
              </a:rPr>
              <a:t>It’s sometimes hard to know when you start your project.</a:t>
            </a:r>
          </a:p>
          <a:p>
            <a:pPr marL="452426" indent="0">
              <a:buNone/>
              <a:tabLst>
                <a:tab pos="712770" algn="l"/>
              </a:tabLst>
            </a:pPr>
            <a:r>
              <a:rPr lang="en-US" sz="3200" dirty="0">
                <a:solidFill>
                  <a:schemeClr val="tx1">
                    <a:lumMod val="65000"/>
                    <a:lumOff val="35000"/>
                  </a:schemeClr>
                </a:solidFill>
                <a:latin typeface="Nunito" pitchFamily="2" charset="0"/>
                <a:cs typeface="Franklin Gothic Book"/>
              </a:rPr>
              <a:t>-	Extra measures are linked to your ‘change ideas’ (so you won’t know what they are until you have found out what is causing your problem).</a:t>
            </a:r>
          </a:p>
          <a:p>
            <a:pPr marL="452427" indent="-452427">
              <a:lnSpc>
                <a:spcPts val="4060"/>
              </a:lnSpc>
              <a:spcAft>
                <a:spcPts val="300"/>
              </a:spcAft>
              <a:tabLst>
                <a:tab pos="712770" algn="l"/>
              </a:tabLst>
            </a:pPr>
            <a:endParaRPr lang="en-US" dirty="0">
              <a:latin typeface="Franklin Gothic Book"/>
              <a:cs typeface="Franklin Gothic Book"/>
            </a:endParaRPr>
          </a:p>
          <a:p>
            <a:pPr marL="452427" indent="-452427">
              <a:lnSpc>
                <a:spcPts val="4060"/>
              </a:lnSpc>
              <a:spcAft>
                <a:spcPts val="300"/>
              </a:spcAft>
              <a:tabLst>
                <a:tab pos="712770" algn="l"/>
              </a:tabLst>
            </a:pPr>
            <a:endParaRPr lang="en-GB" dirty="0"/>
          </a:p>
        </p:txBody>
      </p:sp>
      <p:sp>
        <p:nvSpPr>
          <p:cNvPr id="2" name="Title 1">
            <a:extLst>
              <a:ext uri="{FF2B5EF4-FFF2-40B4-BE49-F238E27FC236}">
                <a16:creationId xmlns:a16="http://schemas.microsoft.com/office/drawing/2014/main" id="{52148FD8-66A8-4D54-A86B-3A5D7A333C11}"/>
              </a:ext>
            </a:extLst>
          </p:cNvPr>
          <p:cNvSpPr>
            <a:spLocks noGrp="1"/>
          </p:cNvSpPr>
          <p:nvPr>
            <p:ph type="title"/>
          </p:nvPr>
        </p:nvSpPr>
        <p:spPr>
          <a:xfrm>
            <a:off x="280800" y="365125"/>
            <a:ext cx="11073000" cy="1325563"/>
          </a:xfrm>
        </p:spPr>
        <p:txBody>
          <a:bodyPr>
            <a:normAutofit fontScale="90000"/>
          </a:bodyPr>
          <a:lstStyle/>
          <a:p>
            <a:r>
              <a:rPr lang="en-US" dirty="0">
                <a:solidFill>
                  <a:srgbClr val="0070C0"/>
                </a:solidFill>
              </a:rPr>
              <a:t>Q3: How can you tell whether your change ideas are making a difference?</a:t>
            </a:r>
            <a:endParaRPr lang="en-GB" dirty="0">
              <a:solidFill>
                <a:srgbClr val="0070C0"/>
              </a:solidFill>
            </a:endParaRPr>
          </a:p>
        </p:txBody>
      </p:sp>
    </p:spTree>
    <p:extLst>
      <p:ext uri="{BB962C8B-B14F-4D97-AF65-F5344CB8AC3E}">
        <p14:creationId xmlns:p14="http://schemas.microsoft.com/office/powerpoint/2010/main" val="371456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48FD8-66A8-4D54-A86B-3A5D7A333C11}"/>
              </a:ext>
            </a:extLst>
          </p:cNvPr>
          <p:cNvSpPr>
            <a:spLocks noGrp="1"/>
          </p:cNvSpPr>
          <p:nvPr>
            <p:ph type="title"/>
          </p:nvPr>
        </p:nvSpPr>
        <p:spPr/>
        <p:txBody>
          <a:bodyPr>
            <a:normAutofit/>
          </a:bodyPr>
          <a:lstStyle/>
          <a:p>
            <a:r>
              <a:rPr lang="en-US" sz="4267" dirty="0">
                <a:solidFill>
                  <a:schemeClr val="tx1"/>
                </a:solidFill>
              </a:rPr>
              <a:t>Q.3: Some examples</a:t>
            </a:r>
            <a:endParaRPr lang="en-GB" sz="4267" dirty="0">
              <a:solidFill>
                <a:schemeClr val="tx1"/>
              </a:solidFill>
            </a:endParaRPr>
          </a:p>
        </p:txBody>
      </p:sp>
      <p:sp>
        <p:nvSpPr>
          <p:cNvPr id="4" name="TextBox 3">
            <a:extLst>
              <a:ext uri="{FF2B5EF4-FFF2-40B4-BE49-F238E27FC236}">
                <a16:creationId xmlns:a16="http://schemas.microsoft.com/office/drawing/2014/main" id="{C57F260A-0380-451A-A32B-49C2447DF42C}"/>
              </a:ext>
            </a:extLst>
          </p:cNvPr>
          <p:cNvSpPr txBox="1"/>
          <p:nvPr/>
        </p:nvSpPr>
        <p:spPr>
          <a:xfrm>
            <a:off x="299801" y="6202269"/>
            <a:ext cx="863600"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1E78CF19-5503-4B81-88AF-C0CF82731ADC}" type="slidenum">
              <a:rPr kumimoji="0" lang="en-GB" sz="1400" b="1" i="0" u="none" strike="noStrike" kern="0" cap="none" spc="0" normalizeH="0" baseline="0" noProof="0">
                <a:ln>
                  <a:noFill/>
                </a:ln>
                <a:solidFill>
                  <a:srgbClr val="006DB4"/>
                </a:solidFill>
                <a:effectLst/>
                <a:uLnTx/>
                <a:uFillTx/>
                <a:latin typeface="Rockwell" panose="02060603020205020403" pitchFamily="18" charset="0"/>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43</a:t>
            </a:fld>
            <a:endParaRPr kumimoji="0" lang="en-GB" sz="1400" b="1" i="0" u="none" strike="noStrike" kern="0" cap="none" spc="0" normalizeH="0" baseline="0" noProof="0" dirty="0">
              <a:ln>
                <a:noFill/>
              </a:ln>
              <a:solidFill>
                <a:srgbClr val="006DB4"/>
              </a:solidFill>
              <a:effectLst/>
              <a:uLnTx/>
              <a:uFillTx/>
              <a:latin typeface="Rockwell" panose="02060603020205020403" pitchFamily="18" charset="0"/>
              <a:ea typeface="+mn-ea"/>
              <a:cs typeface="Arial"/>
              <a:sym typeface="Arial"/>
            </a:endParaRPr>
          </a:p>
        </p:txBody>
      </p:sp>
      <p:graphicFrame>
        <p:nvGraphicFramePr>
          <p:cNvPr id="8" name="Content Placeholder 3">
            <a:extLst>
              <a:ext uri="{FF2B5EF4-FFF2-40B4-BE49-F238E27FC236}">
                <a16:creationId xmlns:a16="http://schemas.microsoft.com/office/drawing/2014/main" id="{620F941E-2C12-43EF-882E-39DAA30852CB}"/>
              </a:ext>
            </a:extLst>
          </p:cNvPr>
          <p:cNvGraphicFramePr>
            <a:graphicFrameLocks/>
          </p:cNvGraphicFramePr>
          <p:nvPr/>
        </p:nvGraphicFramePr>
        <p:xfrm>
          <a:off x="992037" y="1912188"/>
          <a:ext cx="6384499" cy="1645920"/>
        </p:xfrm>
        <a:graphic>
          <a:graphicData uri="http://schemas.openxmlformats.org/drawingml/2006/table">
            <a:tbl>
              <a:tblPr firstRow="1" bandRow="1">
                <a:tableStyleId>{5C22544A-7EE6-4342-B048-85BDC9FD1C3A}</a:tableStyleId>
              </a:tblPr>
              <a:tblGrid>
                <a:gridCol w="3182470">
                  <a:extLst>
                    <a:ext uri="{9D8B030D-6E8A-4147-A177-3AD203B41FA5}">
                      <a16:colId xmlns:a16="http://schemas.microsoft.com/office/drawing/2014/main" val="1345819303"/>
                    </a:ext>
                  </a:extLst>
                </a:gridCol>
                <a:gridCol w="3202029">
                  <a:extLst>
                    <a:ext uri="{9D8B030D-6E8A-4147-A177-3AD203B41FA5}">
                      <a16:colId xmlns:a16="http://schemas.microsoft.com/office/drawing/2014/main" val="20000"/>
                    </a:ext>
                  </a:extLst>
                </a:gridCol>
              </a:tblGrid>
              <a:tr h="457200">
                <a:tc>
                  <a:txBody>
                    <a:bodyPr/>
                    <a:lstStyle/>
                    <a:p>
                      <a:r>
                        <a:rPr lang="en-US" sz="2400" dirty="0">
                          <a:latin typeface="Franklin Gothic Book"/>
                          <a:cs typeface="Franklin Gothic Book"/>
                        </a:rPr>
                        <a:t>Causes</a:t>
                      </a:r>
                    </a:p>
                  </a:txBody>
                  <a:tcPr/>
                </a:tc>
                <a:tc>
                  <a:txBody>
                    <a:bodyPr/>
                    <a:lstStyle/>
                    <a:p>
                      <a:r>
                        <a:rPr lang="en-US" sz="2400" dirty="0">
                          <a:solidFill>
                            <a:schemeClr val="bg1"/>
                          </a:solidFill>
                          <a:latin typeface="Franklin Gothic Book"/>
                          <a:cs typeface="Franklin Gothic Book"/>
                        </a:rPr>
                        <a:t>Change idea</a:t>
                      </a:r>
                    </a:p>
                  </a:txBody>
                  <a:tcPr/>
                </a:tc>
                <a:extLst>
                  <a:ext uri="{0D108BD9-81ED-4DB2-BD59-A6C34878D82A}">
                    <a16:rowId xmlns:a16="http://schemas.microsoft.com/office/drawing/2014/main" val="10000"/>
                  </a:ext>
                </a:extLst>
              </a:tr>
              <a:tr h="1188720">
                <a:tc>
                  <a:txBody>
                    <a:bodyPr/>
                    <a:lstStyle/>
                    <a:p>
                      <a:r>
                        <a:rPr lang="en-GB" sz="2400" b="0" dirty="0">
                          <a:solidFill>
                            <a:schemeClr val="tx1">
                              <a:lumMod val="65000"/>
                              <a:lumOff val="35000"/>
                            </a:schemeClr>
                          </a:solidFill>
                          <a:latin typeface="Franklin Gothic Book" panose="020B0503020102020204" pitchFamily="34" charset="0"/>
                        </a:rPr>
                        <a:t>Staff don’t feel confident explaining FI</a:t>
                      </a:r>
                    </a:p>
                  </a:txBody>
                  <a:tcPr/>
                </a:tc>
                <a:tc>
                  <a:txBody>
                    <a:bodyPr/>
                    <a:lstStyle/>
                    <a:p>
                      <a:r>
                        <a:rPr lang="en-GB" sz="2400" b="0" dirty="0">
                          <a:solidFill>
                            <a:schemeClr val="tx1">
                              <a:lumMod val="65000"/>
                              <a:lumOff val="35000"/>
                            </a:schemeClr>
                          </a:solidFill>
                          <a:latin typeface="Franklin Gothic Book" panose="020B0503020102020204" pitchFamily="34" charset="0"/>
                        </a:rPr>
                        <a:t>Improve staff confidence in explaining FI</a:t>
                      </a:r>
                    </a:p>
                  </a:txBody>
                  <a:tcPr/>
                </a:tc>
                <a:extLst>
                  <a:ext uri="{0D108BD9-81ED-4DB2-BD59-A6C34878D82A}">
                    <a16:rowId xmlns:a16="http://schemas.microsoft.com/office/drawing/2014/main" val="3846471075"/>
                  </a:ext>
                </a:extLst>
              </a:tr>
            </a:tbl>
          </a:graphicData>
        </a:graphic>
      </p:graphicFrame>
      <p:graphicFrame>
        <p:nvGraphicFramePr>
          <p:cNvPr id="9" name="Content Placeholder 3">
            <a:extLst>
              <a:ext uri="{FF2B5EF4-FFF2-40B4-BE49-F238E27FC236}">
                <a16:creationId xmlns:a16="http://schemas.microsoft.com/office/drawing/2014/main" id="{55A90014-86FD-40AC-A092-3C19E421D5BE}"/>
              </a:ext>
            </a:extLst>
          </p:cNvPr>
          <p:cNvGraphicFramePr>
            <a:graphicFrameLocks/>
          </p:cNvGraphicFramePr>
          <p:nvPr/>
        </p:nvGraphicFramePr>
        <p:xfrm>
          <a:off x="920150" y="4011283"/>
          <a:ext cx="6466146" cy="2011680"/>
        </p:xfrm>
        <a:graphic>
          <a:graphicData uri="http://schemas.openxmlformats.org/drawingml/2006/table">
            <a:tbl>
              <a:tblPr firstRow="1" bandRow="1">
                <a:tableStyleId>{5C22544A-7EE6-4342-B048-85BDC9FD1C3A}</a:tableStyleId>
              </a:tblPr>
              <a:tblGrid>
                <a:gridCol w="3233073">
                  <a:extLst>
                    <a:ext uri="{9D8B030D-6E8A-4147-A177-3AD203B41FA5}">
                      <a16:colId xmlns:a16="http://schemas.microsoft.com/office/drawing/2014/main" val="1345819303"/>
                    </a:ext>
                  </a:extLst>
                </a:gridCol>
                <a:gridCol w="3233073">
                  <a:extLst>
                    <a:ext uri="{9D8B030D-6E8A-4147-A177-3AD203B41FA5}">
                      <a16:colId xmlns:a16="http://schemas.microsoft.com/office/drawing/2014/main" val="20000"/>
                    </a:ext>
                  </a:extLst>
                </a:gridCol>
              </a:tblGrid>
              <a:tr h="457200">
                <a:tc>
                  <a:txBody>
                    <a:bodyPr/>
                    <a:lstStyle/>
                    <a:p>
                      <a:r>
                        <a:rPr lang="en-US" sz="2400" dirty="0">
                          <a:latin typeface="Franklin Gothic Book"/>
                          <a:cs typeface="Franklin Gothic Book"/>
                        </a:rPr>
                        <a:t>Causes</a:t>
                      </a:r>
                    </a:p>
                  </a:txBody>
                  <a:tcPr/>
                </a:tc>
                <a:tc>
                  <a:txBody>
                    <a:bodyPr/>
                    <a:lstStyle/>
                    <a:p>
                      <a:r>
                        <a:rPr lang="en-US" sz="2400" dirty="0">
                          <a:solidFill>
                            <a:schemeClr val="bg1"/>
                          </a:solidFill>
                          <a:latin typeface="Franklin Gothic Book"/>
                          <a:cs typeface="Franklin Gothic Book"/>
                        </a:rPr>
                        <a:t>Change idea</a:t>
                      </a:r>
                    </a:p>
                  </a:txBody>
                  <a:tcPr/>
                </a:tc>
                <a:extLst>
                  <a:ext uri="{0D108BD9-81ED-4DB2-BD59-A6C34878D82A}">
                    <a16:rowId xmlns:a16="http://schemas.microsoft.com/office/drawing/2014/main" val="10000"/>
                  </a:ext>
                </a:extLst>
              </a:tr>
              <a:tr h="1554480">
                <a:tc>
                  <a:txBody>
                    <a:bodyPr/>
                    <a:lstStyle/>
                    <a:p>
                      <a:r>
                        <a:rPr lang="en-GB" sz="2400" b="0" dirty="0">
                          <a:solidFill>
                            <a:schemeClr val="tx1">
                              <a:lumMod val="65000"/>
                              <a:lumOff val="35000"/>
                            </a:schemeClr>
                          </a:solidFill>
                          <a:latin typeface="Franklin Gothic Book" panose="020B0503020102020204" pitchFamily="34" charset="0"/>
                        </a:rPr>
                        <a:t>Service users don’t know what will be involved in receiving FI</a:t>
                      </a:r>
                    </a:p>
                  </a:txBody>
                  <a:tcPr/>
                </a:tc>
                <a:tc>
                  <a:txBody>
                    <a:bodyPr/>
                    <a:lstStyle/>
                    <a:p>
                      <a:r>
                        <a:rPr lang="en-GB" sz="2400" b="0" dirty="0">
                          <a:solidFill>
                            <a:schemeClr val="tx1">
                              <a:lumMod val="65000"/>
                              <a:lumOff val="35000"/>
                            </a:schemeClr>
                          </a:solidFill>
                          <a:latin typeface="Franklin Gothic Book" panose="020B0503020102020204" pitchFamily="34" charset="0"/>
                        </a:rPr>
                        <a:t>Test ways of providing more information about FI</a:t>
                      </a:r>
                    </a:p>
                  </a:txBody>
                  <a:tcPr/>
                </a:tc>
                <a:extLst>
                  <a:ext uri="{0D108BD9-81ED-4DB2-BD59-A6C34878D82A}">
                    <a16:rowId xmlns:a16="http://schemas.microsoft.com/office/drawing/2014/main" val="10002"/>
                  </a:ext>
                </a:extLst>
              </a:tr>
            </a:tbl>
          </a:graphicData>
        </a:graphic>
      </p:graphicFrame>
      <p:graphicFrame>
        <p:nvGraphicFramePr>
          <p:cNvPr id="3" name="Table 4">
            <a:extLst>
              <a:ext uri="{FF2B5EF4-FFF2-40B4-BE49-F238E27FC236}">
                <a16:creationId xmlns:a16="http://schemas.microsoft.com/office/drawing/2014/main" id="{A3141A91-1F4C-B338-C8C0-6862E382071A}"/>
              </a:ext>
            </a:extLst>
          </p:cNvPr>
          <p:cNvGraphicFramePr>
            <a:graphicFrameLocks noGrp="1"/>
          </p:cNvGraphicFramePr>
          <p:nvPr/>
        </p:nvGraphicFramePr>
        <p:xfrm>
          <a:off x="7464152" y="1916832"/>
          <a:ext cx="2843848" cy="2011680"/>
        </p:xfrm>
        <a:graphic>
          <a:graphicData uri="http://schemas.openxmlformats.org/drawingml/2006/table">
            <a:tbl>
              <a:tblPr firstRow="1" bandRow="1">
                <a:tableStyleId>{5C22544A-7EE6-4342-B048-85BDC9FD1C3A}</a:tableStyleId>
              </a:tblPr>
              <a:tblGrid>
                <a:gridCol w="2843848">
                  <a:extLst>
                    <a:ext uri="{9D8B030D-6E8A-4147-A177-3AD203B41FA5}">
                      <a16:colId xmlns:a16="http://schemas.microsoft.com/office/drawing/2014/main" val="158881209"/>
                    </a:ext>
                  </a:extLst>
                </a:gridCol>
              </a:tblGrid>
              <a:tr h="457200">
                <a:tc>
                  <a:txBody>
                    <a:bodyPr/>
                    <a:lstStyle/>
                    <a:p>
                      <a:r>
                        <a:rPr lang="en-US" sz="2400" dirty="0">
                          <a:solidFill>
                            <a:schemeClr val="bg1"/>
                          </a:solidFill>
                          <a:latin typeface="Franklin Gothic Book"/>
                          <a:cs typeface="Franklin Gothic Book"/>
                        </a:rPr>
                        <a:t>Measure</a:t>
                      </a:r>
                    </a:p>
                  </a:txBody>
                  <a:tcPr/>
                </a:tc>
                <a:extLst>
                  <a:ext uri="{0D108BD9-81ED-4DB2-BD59-A6C34878D82A}">
                    <a16:rowId xmlns:a16="http://schemas.microsoft.com/office/drawing/2014/main" val="1500451806"/>
                  </a:ext>
                </a:extLst>
              </a:tr>
              <a:tr h="1188720">
                <a:tc>
                  <a:txBody>
                    <a:bodyPr/>
                    <a:lstStyle/>
                    <a:p>
                      <a:pPr marL="0" indent="0">
                        <a:buNone/>
                      </a:pPr>
                      <a:r>
                        <a:rPr lang="en-US" sz="2400" dirty="0">
                          <a:solidFill>
                            <a:srgbClr val="00B0F0"/>
                          </a:solidFill>
                        </a:rPr>
                        <a:t>Self rating of confidence before and after training</a:t>
                      </a:r>
                    </a:p>
                  </a:txBody>
                  <a:tcPr/>
                </a:tc>
                <a:extLst>
                  <a:ext uri="{0D108BD9-81ED-4DB2-BD59-A6C34878D82A}">
                    <a16:rowId xmlns:a16="http://schemas.microsoft.com/office/drawing/2014/main" val="918884884"/>
                  </a:ext>
                </a:extLst>
              </a:tr>
            </a:tbl>
          </a:graphicData>
        </a:graphic>
      </p:graphicFrame>
      <p:graphicFrame>
        <p:nvGraphicFramePr>
          <p:cNvPr id="5" name="Table 5">
            <a:extLst>
              <a:ext uri="{FF2B5EF4-FFF2-40B4-BE49-F238E27FC236}">
                <a16:creationId xmlns:a16="http://schemas.microsoft.com/office/drawing/2014/main" id="{D22155ED-A1F3-2630-1215-1FDFDDB5FF57}"/>
              </a:ext>
            </a:extLst>
          </p:cNvPr>
          <p:cNvGraphicFramePr>
            <a:graphicFrameLocks noGrp="1"/>
          </p:cNvGraphicFramePr>
          <p:nvPr/>
        </p:nvGraphicFramePr>
        <p:xfrm>
          <a:off x="7464152" y="4009608"/>
          <a:ext cx="2843848" cy="2013104"/>
        </p:xfrm>
        <a:graphic>
          <a:graphicData uri="http://schemas.openxmlformats.org/drawingml/2006/table">
            <a:tbl>
              <a:tblPr firstRow="1" bandRow="1">
                <a:tableStyleId>{5C22544A-7EE6-4342-B048-85BDC9FD1C3A}</a:tableStyleId>
              </a:tblPr>
              <a:tblGrid>
                <a:gridCol w="2843848">
                  <a:extLst>
                    <a:ext uri="{9D8B030D-6E8A-4147-A177-3AD203B41FA5}">
                      <a16:colId xmlns:a16="http://schemas.microsoft.com/office/drawing/2014/main" val="291274618"/>
                    </a:ext>
                  </a:extLst>
                </a:gridCol>
              </a:tblGrid>
              <a:tr h="458624">
                <a:tc>
                  <a:txBody>
                    <a:bodyPr/>
                    <a:lstStyle/>
                    <a:p>
                      <a:r>
                        <a:rPr lang="en-US" sz="2400" dirty="0">
                          <a:solidFill>
                            <a:schemeClr val="bg1"/>
                          </a:solidFill>
                          <a:latin typeface="Franklin Gothic Book"/>
                          <a:cs typeface="Franklin Gothic Book"/>
                        </a:rPr>
                        <a:t>Measure</a:t>
                      </a:r>
                    </a:p>
                  </a:txBody>
                  <a:tcPr/>
                </a:tc>
                <a:extLst>
                  <a:ext uri="{0D108BD9-81ED-4DB2-BD59-A6C34878D82A}">
                    <a16:rowId xmlns:a16="http://schemas.microsoft.com/office/drawing/2014/main" val="1754907678"/>
                  </a:ext>
                </a:extLst>
              </a:tr>
              <a:tr h="1554480">
                <a:tc>
                  <a:txBody>
                    <a:bodyPr/>
                    <a:lstStyle/>
                    <a:p>
                      <a:pPr marL="0" indent="0">
                        <a:buNone/>
                      </a:pPr>
                      <a:r>
                        <a:rPr lang="en-US" sz="2400" dirty="0">
                          <a:solidFill>
                            <a:srgbClr val="00B0F0"/>
                          </a:solidFill>
                        </a:rPr>
                        <a:t>Percentage of families that agree to have FI</a:t>
                      </a:r>
                    </a:p>
                  </a:txBody>
                  <a:tcPr/>
                </a:tc>
                <a:extLst>
                  <a:ext uri="{0D108BD9-81ED-4DB2-BD59-A6C34878D82A}">
                    <a16:rowId xmlns:a16="http://schemas.microsoft.com/office/drawing/2014/main" val="3998094902"/>
                  </a:ext>
                </a:extLst>
              </a:tr>
            </a:tbl>
          </a:graphicData>
        </a:graphic>
      </p:graphicFrame>
    </p:spTree>
    <p:extLst>
      <p:ext uri="{BB962C8B-B14F-4D97-AF65-F5344CB8AC3E}">
        <p14:creationId xmlns:p14="http://schemas.microsoft.com/office/powerpoint/2010/main" val="260204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A5AC2C-E85D-422F-854C-44848CC1738F}"/>
              </a:ext>
            </a:extLst>
          </p:cNvPr>
          <p:cNvSpPr>
            <a:spLocks noGrp="1"/>
          </p:cNvSpPr>
          <p:nvPr>
            <p:ph idx="1"/>
          </p:nvPr>
        </p:nvSpPr>
        <p:spPr>
          <a:xfrm>
            <a:off x="845400" y="1444025"/>
            <a:ext cx="10515600" cy="4351338"/>
          </a:xfrm>
        </p:spPr>
        <p:txBody>
          <a:bodyPr>
            <a:noAutofit/>
          </a:bodyPr>
          <a:lstStyle/>
          <a:p>
            <a:pPr marL="457189" indent="-457189">
              <a:spcBef>
                <a:spcPts val="1000"/>
              </a:spcBef>
              <a:spcAft>
                <a:spcPts val="600"/>
              </a:spcAft>
            </a:pPr>
            <a:r>
              <a:rPr lang="en-GB" sz="2667" dirty="0">
                <a:solidFill>
                  <a:schemeClr val="tx1">
                    <a:lumMod val="65000"/>
                    <a:lumOff val="35000"/>
                  </a:schemeClr>
                </a:solidFill>
                <a:latin typeface="Nunito" pitchFamily="2" charset="0"/>
              </a:rPr>
              <a:t>A </a:t>
            </a:r>
            <a:r>
              <a:rPr lang="en-GB" sz="2667" dirty="0">
                <a:latin typeface="Nunito" pitchFamily="2" charset="0"/>
              </a:rPr>
              <a:t>change idea is a specific idea for how you can do things differently so that you get the results that you want.</a:t>
            </a:r>
          </a:p>
          <a:p>
            <a:pPr marL="457189" indent="-457189">
              <a:spcBef>
                <a:spcPts val="1000"/>
              </a:spcBef>
              <a:spcAft>
                <a:spcPts val="600"/>
              </a:spcAft>
            </a:pPr>
            <a:r>
              <a:rPr lang="en-GB" sz="2667" dirty="0">
                <a:latin typeface="Nunito" pitchFamily="2" charset="0"/>
              </a:rPr>
              <a:t>Your team may come up with a lot of ideas, so choose carefully.</a:t>
            </a:r>
          </a:p>
          <a:p>
            <a:pPr marL="457189" indent="-457189">
              <a:spcBef>
                <a:spcPts val="1000"/>
              </a:spcBef>
              <a:spcAft>
                <a:spcPts val="600"/>
              </a:spcAft>
            </a:pPr>
            <a:r>
              <a:rPr lang="en-GB" sz="2667" dirty="0">
                <a:latin typeface="Nunito" pitchFamily="2" charset="0"/>
              </a:rPr>
              <a:t>You may need to add an extra measure to show whether you change idea is working.</a:t>
            </a:r>
          </a:p>
          <a:p>
            <a:pPr marL="457189" indent="-457189">
              <a:spcBef>
                <a:spcPts val="1000"/>
              </a:spcBef>
              <a:spcAft>
                <a:spcPts val="600"/>
              </a:spcAft>
            </a:pPr>
            <a:r>
              <a:rPr lang="en-GB" sz="2667" dirty="0"/>
              <a:t>Some change ideas work better than others, so think about the logistics of how you would test out a change idea in a short testing period (weeks, not months of testing).</a:t>
            </a:r>
          </a:p>
          <a:p>
            <a:pPr marL="457189" indent="-457189">
              <a:spcBef>
                <a:spcPts val="1000"/>
              </a:spcBef>
              <a:spcAft>
                <a:spcPts val="600"/>
              </a:spcAft>
            </a:pPr>
            <a:endParaRPr lang="en-GB" sz="3200" dirty="0">
              <a:latin typeface="Nunito" pitchFamily="2" charset="0"/>
            </a:endParaRPr>
          </a:p>
          <a:p>
            <a:pPr>
              <a:lnSpc>
                <a:spcPts val="4060"/>
              </a:lnSpc>
              <a:spcAft>
                <a:spcPts val="300"/>
              </a:spcAft>
            </a:pPr>
            <a:endParaRPr lang="en-GB" dirty="0"/>
          </a:p>
        </p:txBody>
      </p:sp>
      <p:sp>
        <p:nvSpPr>
          <p:cNvPr id="2" name="Title 1">
            <a:extLst>
              <a:ext uri="{FF2B5EF4-FFF2-40B4-BE49-F238E27FC236}">
                <a16:creationId xmlns:a16="http://schemas.microsoft.com/office/drawing/2014/main" id="{52148FD8-66A8-4D54-A86B-3A5D7A333C11}"/>
              </a:ext>
            </a:extLst>
          </p:cNvPr>
          <p:cNvSpPr>
            <a:spLocks noGrp="1"/>
          </p:cNvSpPr>
          <p:nvPr>
            <p:ph type="title"/>
          </p:nvPr>
        </p:nvSpPr>
        <p:spPr>
          <a:xfrm>
            <a:off x="838200" y="365125"/>
            <a:ext cx="10515600" cy="837275"/>
          </a:xfrm>
        </p:spPr>
        <p:txBody>
          <a:bodyPr>
            <a:normAutofit/>
          </a:bodyPr>
          <a:lstStyle/>
          <a:p>
            <a:r>
              <a:rPr lang="en-GB" sz="4000" dirty="0">
                <a:solidFill>
                  <a:srgbClr val="00567F"/>
                </a:solidFill>
              </a:rPr>
              <a:t>Q3: Key learning points</a:t>
            </a:r>
          </a:p>
        </p:txBody>
      </p:sp>
      <p:sp>
        <p:nvSpPr>
          <p:cNvPr id="4" name="TextBox 3">
            <a:extLst>
              <a:ext uri="{FF2B5EF4-FFF2-40B4-BE49-F238E27FC236}">
                <a16:creationId xmlns:a16="http://schemas.microsoft.com/office/drawing/2014/main" id="{C57F260A-0380-451A-A32B-49C2447DF42C}"/>
              </a:ext>
            </a:extLst>
          </p:cNvPr>
          <p:cNvSpPr txBox="1"/>
          <p:nvPr/>
        </p:nvSpPr>
        <p:spPr>
          <a:xfrm>
            <a:off x="306252" y="6378106"/>
            <a:ext cx="719584"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1E78CF19-5503-4B81-88AF-C0CF82731ADC}" type="slidenum">
              <a:rPr kumimoji="0" lang="en-GB" sz="1400" b="1" i="0" u="none" strike="noStrike" kern="0" cap="none" spc="0" normalizeH="0" baseline="0" noProof="0">
                <a:ln>
                  <a:noFill/>
                </a:ln>
                <a:solidFill>
                  <a:srgbClr val="006DB4"/>
                </a:solidFill>
                <a:effectLst/>
                <a:uLnTx/>
                <a:uFillTx/>
                <a:latin typeface="Rockwell" panose="02060603020205020403" pitchFamily="18" charset="0"/>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44</a:t>
            </a:fld>
            <a:endParaRPr kumimoji="0" lang="en-GB" sz="1400" b="1" i="0" u="none" strike="noStrike" kern="0" cap="none" spc="0" normalizeH="0" baseline="0" noProof="0" dirty="0">
              <a:ln>
                <a:noFill/>
              </a:ln>
              <a:solidFill>
                <a:srgbClr val="006DB4"/>
              </a:solidFill>
              <a:effectLst/>
              <a:uLnTx/>
              <a:uFillTx/>
              <a:latin typeface="Rockwell" panose="02060603020205020403" pitchFamily="18" charset="0"/>
              <a:ea typeface="+mn-ea"/>
              <a:cs typeface="Arial"/>
              <a:sym typeface="Arial"/>
            </a:endParaRPr>
          </a:p>
        </p:txBody>
      </p:sp>
      <p:sp>
        <p:nvSpPr>
          <p:cNvPr id="5" name="Title 1">
            <a:extLst>
              <a:ext uri="{FF2B5EF4-FFF2-40B4-BE49-F238E27FC236}">
                <a16:creationId xmlns:a16="http://schemas.microsoft.com/office/drawing/2014/main" id="{0133F94A-AC45-4590-ADFE-14133A9F192B}"/>
              </a:ext>
            </a:extLst>
          </p:cNvPr>
          <p:cNvSpPr txBox="1">
            <a:spLocks/>
          </p:cNvSpPr>
          <p:nvPr/>
        </p:nvSpPr>
        <p:spPr>
          <a:xfrm>
            <a:off x="4294609" y="5662815"/>
            <a:ext cx="3230247" cy="715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23A5D"/>
                </a:solidFill>
                <a:latin typeface="Rockwell" panose="02060603020205020403" pitchFamily="18" charset="77"/>
                <a:ea typeface="+mj-ea"/>
                <a:cs typeface="+mj-cs"/>
              </a:defRPr>
            </a:lvl1pPr>
          </a:lstStyle>
          <a:p>
            <a:pPr marL="0" marR="0" lvl="0" indent="0" algn="r" defTabSz="1219170" rtl="0" eaLnBrk="1" fontAlgn="auto" latinLnBrk="0" hangingPunct="1">
              <a:lnSpc>
                <a:spcPct val="100000"/>
              </a:lnSpc>
              <a:spcBef>
                <a:spcPct val="0"/>
              </a:spcBef>
              <a:spcAft>
                <a:spcPts val="0"/>
              </a:spcAft>
              <a:buClr>
                <a:srgbClr val="000000"/>
              </a:buClr>
              <a:buSzTx/>
              <a:buFontTx/>
              <a:buNone/>
              <a:tabLst/>
              <a:defRPr/>
            </a:pPr>
            <a:r>
              <a:rPr kumimoji="0" lang="en-GB" sz="2800" b="1" i="0" u="none" strike="noStrike" kern="1200" cap="none" spc="0" normalizeH="0" baseline="0" noProof="0" dirty="0">
                <a:ln>
                  <a:noFill/>
                </a:ln>
                <a:solidFill>
                  <a:srgbClr val="00567F"/>
                </a:solidFill>
                <a:effectLst/>
                <a:uLnTx/>
                <a:uFillTx/>
                <a:latin typeface="Rockwell" panose="02060603020205020403" pitchFamily="18" charset="77"/>
                <a:ea typeface="+mj-ea"/>
                <a:cs typeface="+mj-cs"/>
                <a:sym typeface="Arial"/>
              </a:rPr>
              <a:t>Any </a:t>
            </a:r>
            <a:r>
              <a:rPr kumimoji="0" lang="en-GB" sz="3200" b="1" i="0" u="none" strike="noStrike" kern="1200" cap="none" spc="0" normalizeH="0" baseline="0" noProof="0" dirty="0">
                <a:ln>
                  <a:noFill/>
                </a:ln>
                <a:solidFill>
                  <a:srgbClr val="00567F"/>
                </a:solidFill>
                <a:effectLst/>
                <a:uLnTx/>
                <a:uFillTx/>
                <a:latin typeface="Nunito" pitchFamily="2" charset="0"/>
                <a:ea typeface="+mj-ea"/>
                <a:cs typeface="+mj-cs"/>
                <a:sym typeface="Arial"/>
              </a:rPr>
              <a:t>questions</a:t>
            </a:r>
            <a:r>
              <a:rPr kumimoji="0" lang="en-GB" sz="2800" b="1" i="0" u="none" strike="noStrike" kern="1200" cap="none" spc="0" normalizeH="0" baseline="0" noProof="0" dirty="0">
                <a:ln>
                  <a:noFill/>
                </a:ln>
                <a:solidFill>
                  <a:srgbClr val="00567F"/>
                </a:solidFill>
                <a:effectLst/>
                <a:uLnTx/>
                <a:uFillTx/>
                <a:latin typeface="Rockwell" panose="02060603020205020403" pitchFamily="18" charset="77"/>
                <a:ea typeface="+mj-ea"/>
                <a:cs typeface="+mj-cs"/>
                <a:sym typeface="Arial"/>
              </a:rPr>
              <a:t>?</a:t>
            </a:r>
          </a:p>
        </p:txBody>
      </p:sp>
    </p:spTree>
    <p:extLst>
      <p:ext uri="{BB962C8B-B14F-4D97-AF65-F5344CB8AC3E}">
        <p14:creationId xmlns:p14="http://schemas.microsoft.com/office/powerpoint/2010/main" val="1908772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E5911-5AB3-8EEE-1AF3-CBBECC771340}"/>
              </a:ext>
            </a:extLst>
          </p:cNvPr>
          <p:cNvSpPr>
            <a:spLocks noGrp="1"/>
          </p:cNvSpPr>
          <p:nvPr>
            <p:ph type="title" idx="4294967295"/>
          </p:nvPr>
        </p:nvSpPr>
        <p:spPr>
          <a:xfrm>
            <a:off x="365356" y="-119743"/>
            <a:ext cx="11152500" cy="2906228"/>
          </a:xfrm>
        </p:spPr>
        <p:txBody>
          <a:bodyPr>
            <a:normAutofit/>
          </a:bodyPr>
          <a:lstStyle/>
          <a:p>
            <a:pPr lvl="0">
              <a:lnSpc>
                <a:spcPct val="107000"/>
              </a:lnSpc>
              <a:spcAft>
                <a:spcPts val="800"/>
              </a:spcAft>
            </a:pPr>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4. </a:t>
            </a:r>
            <a:r>
              <a:rPr lang="en-GB" sz="4000" b="1" kern="100" dirty="0">
                <a:effectLst/>
                <a:latin typeface="Montserrat" panose="00000500000000000000" pitchFamily="2" charset="0"/>
                <a:ea typeface="Aptos" panose="020B0004020202020204" pitchFamily="34" charset="0"/>
                <a:cs typeface="Times New Roman" panose="02020603050405020304" pitchFamily="18" charset="0"/>
              </a:rPr>
              <a:t>Thinking about </a:t>
            </a:r>
            <a:r>
              <a:rPr lang="en-GB" sz="4000" b="1" u="sng" kern="100" dirty="0">
                <a:effectLst/>
                <a:latin typeface="Montserrat" panose="00000500000000000000" pitchFamily="2" charset="0"/>
                <a:ea typeface="Aptos" panose="020B0004020202020204" pitchFamily="34" charset="0"/>
                <a:cs typeface="Times New Roman" panose="02020603050405020304" pitchFamily="18" charset="0"/>
              </a:rPr>
              <a:t>one</a:t>
            </a:r>
            <a:r>
              <a:rPr lang="en-GB" sz="4000" b="1" kern="100" dirty="0">
                <a:effectLst/>
                <a:latin typeface="Montserrat" panose="00000500000000000000" pitchFamily="2" charset="0"/>
                <a:ea typeface="Aptos" panose="020B0004020202020204" pitchFamily="34" charset="0"/>
                <a:cs typeface="Times New Roman" panose="02020603050405020304" pitchFamily="18" charset="0"/>
              </a:rPr>
              <a:t> of the change ideas that you have tested, outline the first PDSA cycle, then any tweaks you made during subsequent cycles</a:t>
            </a:r>
            <a:endParaRPr lang="en-GB" sz="4000" b="1" dirty="0">
              <a:latin typeface="Montserrat" panose="00000500000000000000" pitchFamily="2" charset="0"/>
            </a:endParaRPr>
          </a:p>
        </p:txBody>
      </p:sp>
      <p:sp>
        <p:nvSpPr>
          <p:cNvPr id="3" name="TextBox 2">
            <a:extLst>
              <a:ext uri="{FF2B5EF4-FFF2-40B4-BE49-F238E27FC236}">
                <a16:creationId xmlns:a16="http://schemas.microsoft.com/office/drawing/2014/main" id="{E28B8F8A-7076-522F-A7E4-F234C1C838C9}"/>
              </a:ext>
            </a:extLst>
          </p:cNvPr>
          <p:cNvSpPr txBox="1"/>
          <p:nvPr/>
        </p:nvSpPr>
        <p:spPr>
          <a:xfrm>
            <a:off x="4667527" y="3183147"/>
            <a:ext cx="2785058" cy="923330"/>
          </a:xfrm>
          <a:prstGeom prst="rect">
            <a:avLst/>
          </a:prstGeom>
          <a:noFill/>
        </p:spPr>
        <p:txBody>
          <a:bodyPr wrap="none" rtlCol="0">
            <a:spAutoFit/>
          </a:bodyPr>
          <a:lstStyle/>
          <a:p>
            <a:r>
              <a:rPr lang="en-GB" dirty="0"/>
              <a:t>Analysed data from initial </a:t>
            </a:r>
          </a:p>
          <a:p>
            <a:r>
              <a:rPr lang="en-GB" dirty="0"/>
              <a:t>Questionnaires. Identified a</a:t>
            </a:r>
          </a:p>
          <a:p>
            <a:r>
              <a:rPr lang="en-GB" dirty="0"/>
              <a:t>Want for 1-1 sessions. </a:t>
            </a:r>
          </a:p>
        </p:txBody>
      </p:sp>
      <p:sp>
        <p:nvSpPr>
          <p:cNvPr id="4" name="TextBox 3">
            <a:extLst>
              <a:ext uri="{FF2B5EF4-FFF2-40B4-BE49-F238E27FC236}">
                <a16:creationId xmlns:a16="http://schemas.microsoft.com/office/drawing/2014/main" id="{E97A38F3-46A9-98A5-8F19-D306C125AEC6}"/>
              </a:ext>
            </a:extLst>
          </p:cNvPr>
          <p:cNvSpPr txBox="1"/>
          <p:nvPr/>
        </p:nvSpPr>
        <p:spPr>
          <a:xfrm>
            <a:off x="8091578" y="4106477"/>
            <a:ext cx="2932981" cy="1200329"/>
          </a:xfrm>
          <a:prstGeom prst="rect">
            <a:avLst/>
          </a:prstGeom>
          <a:noFill/>
        </p:spPr>
        <p:txBody>
          <a:bodyPr wrap="square" rtlCol="0">
            <a:spAutoFit/>
          </a:bodyPr>
          <a:lstStyle/>
          <a:p>
            <a:r>
              <a:rPr lang="en-GB" dirty="0"/>
              <a:t>We have created a spreadsheet of potential carers and started to offer</a:t>
            </a:r>
          </a:p>
          <a:p>
            <a:r>
              <a:rPr lang="en-GB" dirty="0"/>
              <a:t>and carry out 1-1 sessions.</a:t>
            </a:r>
          </a:p>
        </p:txBody>
      </p:sp>
      <p:sp>
        <p:nvSpPr>
          <p:cNvPr id="5" name="TextBox 4">
            <a:extLst>
              <a:ext uri="{FF2B5EF4-FFF2-40B4-BE49-F238E27FC236}">
                <a16:creationId xmlns:a16="http://schemas.microsoft.com/office/drawing/2014/main" id="{D8F827BA-79FA-0665-24F5-5826EAFEB4FD}"/>
              </a:ext>
            </a:extLst>
          </p:cNvPr>
          <p:cNvSpPr txBox="1"/>
          <p:nvPr/>
        </p:nvSpPr>
        <p:spPr>
          <a:xfrm>
            <a:off x="4590690" y="5132716"/>
            <a:ext cx="3010619" cy="1200329"/>
          </a:xfrm>
          <a:prstGeom prst="rect">
            <a:avLst/>
          </a:prstGeom>
          <a:noFill/>
        </p:spPr>
        <p:txBody>
          <a:bodyPr wrap="square" rtlCol="0">
            <a:spAutoFit/>
          </a:bodyPr>
          <a:lstStyle/>
          <a:p>
            <a:r>
              <a:rPr lang="en-GB" dirty="0"/>
              <a:t>We had 2 DNAs out of</a:t>
            </a:r>
          </a:p>
          <a:p>
            <a:r>
              <a:rPr lang="en-GB" dirty="0"/>
              <a:t>4 scheduled appointments. </a:t>
            </a:r>
          </a:p>
          <a:p>
            <a:r>
              <a:rPr lang="en-GB" dirty="0"/>
              <a:t>The appointments that went ahead were successful.  </a:t>
            </a:r>
          </a:p>
        </p:txBody>
      </p:sp>
      <p:sp>
        <p:nvSpPr>
          <p:cNvPr id="7" name="TextBox 6">
            <a:extLst>
              <a:ext uri="{FF2B5EF4-FFF2-40B4-BE49-F238E27FC236}">
                <a16:creationId xmlns:a16="http://schemas.microsoft.com/office/drawing/2014/main" id="{0FE010A6-CA13-A882-281A-B483AB150D6A}"/>
              </a:ext>
            </a:extLst>
          </p:cNvPr>
          <p:cNvSpPr txBox="1"/>
          <p:nvPr/>
        </p:nvSpPr>
        <p:spPr>
          <a:xfrm>
            <a:off x="1190445" y="4106476"/>
            <a:ext cx="2909976" cy="1200329"/>
          </a:xfrm>
          <a:prstGeom prst="rect">
            <a:avLst/>
          </a:prstGeom>
          <a:noFill/>
        </p:spPr>
        <p:txBody>
          <a:bodyPr wrap="square" rtlCol="0">
            <a:spAutoFit/>
          </a:bodyPr>
          <a:lstStyle/>
          <a:p>
            <a:r>
              <a:rPr lang="en-GB" dirty="0"/>
              <a:t>We have decided to start calling/sending text reminders on the day of the appointment. </a:t>
            </a:r>
          </a:p>
        </p:txBody>
      </p:sp>
      <p:sp>
        <p:nvSpPr>
          <p:cNvPr id="8" name="Arrow: Down 7">
            <a:extLst>
              <a:ext uri="{FF2B5EF4-FFF2-40B4-BE49-F238E27FC236}">
                <a16:creationId xmlns:a16="http://schemas.microsoft.com/office/drawing/2014/main" id="{980102A1-A59A-7637-F9CD-66F7CB4B3E54}"/>
              </a:ext>
            </a:extLst>
          </p:cNvPr>
          <p:cNvSpPr/>
          <p:nvPr/>
        </p:nvSpPr>
        <p:spPr>
          <a:xfrm rot="18200201">
            <a:off x="7465844" y="3575251"/>
            <a:ext cx="612475" cy="82813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Down 8">
            <a:extLst>
              <a:ext uri="{FF2B5EF4-FFF2-40B4-BE49-F238E27FC236}">
                <a16:creationId xmlns:a16="http://schemas.microsoft.com/office/drawing/2014/main" id="{336E50AE-FA79-82D1-B9D1-841707BED5D7}"/>
              </a:ext>
            </a:extLst>
          </p:cNvPr>
          <p:cNvSpPr/>
          <p:nvPr/>
        </p:nvSpPr>
        <p:spPr>
          <a:xfrm rot="14570973">
            <a:off x="3924989" y="3595919"/>
            <a:ext cx="612475" cy="82813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rrow: Down 9">
            <a:extLst>
              <a:ext uri="{FF2B5EF4-FFF2-40B4-BE49-F238E27FC236}">
                <a16:creationId xmlns:a16="http://schemas.microsoft.com/office/drawing/2014/main" id="{41C6CBC7-3D5A-405F-6A63-2ACF06FA6354}"/>
              </a:ext>
            </a:extLst>
          </p:cNvPr>
          <p:cNvSpPr/>
          <p:nvPr/>
        </p:nvSpPr>
        <p:spPr>
          <a:xfrm rot="7233038">
            <a:off x="3772204" y="5148449"/>
            <a:ext cx="612475" cy="82813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id="{3992578C-1C1C-604F-B8FA-88425364F045}"/>
              </a:ext>
            </a:extLst>
          </p:cNvPr>
          <p:cNvSpPr/>
          <p:nvPr/>
        </p:nvSpPr>
        <p:spPr>
          <a:xfrm rot="3269417">
            <a:off x="7540206" y="5164043"/>
            <a:ext cx="612475" cy="82813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8448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56EE-D655-7712-0237-4425C757CC52}"/>
              </a:ext>
            </a:extLst>
          </p:cNvPr>
          <p:cNvSpPr>
            <a:spLocks noGrp="1"/>
          </p:cNvSpPr>
          <p:nvPr>
            <p:ph type="title" idx="4294967295"/>
          </p:nvPr>
        </p:nvSpPr>
        <p:spPr>
          <a:xfrm>
            <a:off x="352800" y="245500"/>
            <a:ext cx="10058400" cy="661700"/>
          </a:xfrm>
        </p:spPr>
        <p:txBody>
          <a:bodyPr>
            <a:noAutofit/>
          </a:bodyPr>
          <a:lstStyle/>
          <a:p>
            <a:r>
              <a:rPr lang="en-GB" sz="3600" b="1" dirty="0">
                <a:solidFill>
                  <a:prstClr val="black">
                    <a:lumMod val="75000"/>
                    <a:lumOff val="25000"/>
                  </a:prstClr>
                </a:solidFill>
                <a:latin typeface="Montserrat" panose="00000500000000000000" pitchFamily="2" charset="0"/>
              </a:rPr>
              <a:t>5</a:t>
            </a:r>
            <a:r>
              <a:rPr kumimoji="0" lang="en-GB" sz="36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Results so far/Run chart(s) </a:t>
            </a:r>
            <a:endParaRPr lang="en-GB" sz="3600" b="1" dirty="0">
              <a:latin typeface="Montserrat" panose="00000500000000000000" pitchFamily="2" charset="0"/>
            </a:endParaRPr>
          </a:p>
        </p:txBody>
      </p:sp>
      <p:sp>
        <p:nvSpPr>
          <p:cNvPr id="3" name="TextBox 2">
            <a:extLst>
              <a:ext uri="{FF2B5EF4-FFF2-40B4-BE49-F238E27FC236}">
                <a16:creationId xmlns:a16="http://schemas.microsoft.com/office/drawing/2014/main" id="{3128EFE9-BCBE-4DE0-DC8B-4EA69F7162B1}"/>
              </a:ext>
            </a:extLst>
          </p:cNvPr>
          <p:cNvSpPr txBox="1"/>
          <p:nvPr/>
        </p:nvSpPr>
        <p:spPr>
          <a:xfrm>
            <a:off x="352800" y="1690778"/>
            <a:ext cx="2794958" cy="646331"/>
          </a:xfrm>
          <a:prstGeom prst="rect">
            <a:avLst/>
          </a:prstGeom>
          <a:noFill/>
        </p:spPr>
        <p:txBody>
          <a:bodyPr wrap="square" rtlCol="0">
            <a:spAutoFit/>
          </a:bodyPr>
          <a:lstStyle/>
          <a:p>
            <a:r>
              <a:rPr lang="en-GB" dirty="0"/>
              <a:t>“Definitely more useful than I thought it would be”.</a:t>
            </a:r>
          </a:p>
        </p:txBody>
      </p:sp>
      <p:sp>
        <p:nvSpPr>
          <p:cNvPr id="4" name="TextBox 3">
            <a:extLst>
              <a:ext uri="{FF2B5EF4-FFF2-40B4-BE49-F238E27FC236}">
                <a16:creationId xmlns:a16="http://schemas.microsoft.com/office/drawing/2014/main" id="{0BAB0EDA-3644-3D5F-4B81-10279B97C2AF}"/>
              </a:ext>
            </a:extLst>
          </p:cNvPr>
          <p:cNvSpPr txBox="1"/>
          <p:nvPr/>
        </p:nvSpPr>
        <p:spPr>
          <a:xfrm>
            <a:off x="4106173" y="2234241"/>
            <a:ext cx="3571336" cy="646331"/>
          </a:xfrm>
          <a:prstGeom prst="rect">
            <a:avLst/>
          </a:prstGeom>
          <a:noFill/>
        </p:spPr>
        <p:txBody>
          <a:bodyPr wrap="square" rtlCol="0">
            <a:spAutoFit/>
          </a:bodyPr>
          <a:lstStyle/>
          <a:p>
            <a:r>
              <a:rPr lang="en-GB" dirty="0"/>
              <a:t>“Its been good to ask questions without the (individual) around”.</a:t>
            </a:r>
          </a:p>
        </p:txBody>
      </p:sp>
    </p:spTree>
    <p:extLst>
      <p:ext uri="{BB962C8B-B14F-4D97-AF65-F5344CB8AC3E}">
        <p14:creationId xmlns:p14="http://schemas.microsoft.com/office/powerpoint/2010/main" val="3494390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14E1-61CB-C17A-83C4-D2A4BCC041D3}"/>
              </a:ext>
            </a:extLst>
          </p:cNvPr>
          <p:cNvSpPr>
            <a:spLocks noGrp="1"/>
          </p:cNvSpPr>
          <p:nvPr>
            <p:ph type="title" idx="4294967295"/>
          </p:nvPr>
        </p:nvSpPr>
        <p:spPr>
          <a:xfrm>
            <a:off x="259200" y="402988"/>
            <a:ext cx="10363200" cy="803275"/>
          </a:xfrm>
        </p:spPr>
        <p:txBody>
          <a:bodyPr>
            <a:normAutofit fontScale="90000"/>
          </a:bodyPr>
          <a:lstStyle/>
          <a:p>
            <a:r>
              <a:rPr kumimoji="0" lang="en-GB" sz="36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ea typeface="+mn-ea"/>
                <a:cs typeface="+mn-cs"/>
              </a:rPr>
              <a:t>6. What has been challenging about the process so far ?</a:t>
            </a:r>
            <a:endParaRPr lang="en-GB" sz="3600" b="1" dirty="0">
              <a:latin typeface="Montserrat" panose="00000500000000000000" pitchFamily="2" charset="0"/>
            </a:endParaRPr>
          </a:p>
        </p:txBody>
      </p:sp>
      <p:sp>
        <p:nvSpPr>
          <p:cNvPr id="3" name="TextBox 2">
            <a:extLst>
              <a:ext uri="{FF2B5EF4-FFF2-40B4-BE49-F238E27FC236}">
                <a16:creationId xmlns:a16="http://schemas.microsoft.com/office/drawing/2014/main" id="{95276CB2-8324-5BD7-4202-83DD5AC92E30}"/>
              </a:ext>
            </a:extLst>
          </p:cNvPr>
          <p:cNvSpPr txBox="1"/>
          <p:nvPr/>
        </p:nvSpPr>
        <p:spPr>
          <a:xfrm>
            <a:off x="259200" y="1733910"/>
            <a:ext cx="11059064" cy="1200329"/>
          </a:xfrm>
          <a:prstGeom prst="rect">
            <a:avLst/>
          </a:prstGeom>
          <a:noFill/>
        </p:spPr>
        <p:txBody>
          <a:bodyPr wrap="square" rtlCol="0">
            <a:spAutoFit/>
          </a:bodyPr>
          <a:lstStyle/>
          <a:p>
            <a:pPr marL="285750" indent="-285750">
              <a:buFont typeface="Arial" panose="020B0604020202020204" pitchFamily="34" charset="0"/>
              <a:buChar char="•"/>
            </a:pPr>
            <a:r>
              <a:rPr lang="en-GB" dirty="0"/>
              <a:t>Managing expectations from the wider team. </a:t>
            </a:r>
          </a:p>
          <a:p>
            <a:pPr marL="285750" indent="-285750">
              <a:buFont typeface="Arial" panose="020B0604020202020204" pitchFamily="34" charset="0"/>
              <a:buChar char="•"/>
            </a:pPr>
            <a:r>
              <a:rPr lang="en-GB" dirty="0"/>
              <a:t>Managing the admin processes such as booking rooms, identifying locality, making contact, confidentiality processes and  documentation. </a:t>
            </a:r>
          </a:p>
          <a:p>
            <a:pPr marL="285750" indent="-285750">
              <a:buFont typeface="Arial" panose="020B0604020202020204" pitchFamily="34" charset="0"/>
              <a:buChar char="•"/>
            </a:pPr>
            <a:r>
              <a:rPr lang="en-GB" dirty="0"/>
              <a:t>Protecting our time to ensure that we are regularly meeting amongst other clinical pressures. </a:t>
            </a:r>
          </a:p>
        </p:txBody>
      </p:sp>
    </p:spTree>
    <p:extLst>
      <p:ext uri="{BB962C8B-B14F-4D97-AF65-F5344CB8AC3E}">
        <p14:creationId xmlns:p14="http://schemas.microsoft.com/office/powerpoint/2010/main" val="1624422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54CF28-001A-3AEE-7AFD-41748514ACA0}"/>
              </a:ext>
            </a:extLst>
          </p:cNvPr>
          <p:cNvSpPr txBox="1"/>
          <p:nvPr/>
        </p:nvSpPr>
        <p:spPr>
          <a:xfrm>
            <a:off x="388883" y="262758"/>
            <a:ext cx="940675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7. </a:t>
            </a:r>
            <a:r>
              <a:rPr lang="en-GB" sz="3600" b="1" dirty="0">
                <a:solidFill>
                  <a:prstClr val="black"/>
                </a:solidFill>
                <a:latin typeface="Montserrat" panose="00000500000000000000" pitchFamily="2" charset="0"/>
              </a:rPr>
              <a:t>N</a:t>
            </a:r>
            <a:r>
              <a:rPr kumimoji="0" lang="en-GB" sz="3600" b="1" i="0" u="none" strike="noStrike" kern="1200" cap="none" spc="0" normalizeH="0" baseline="0" noProof="0" dirty="0" err="1">
                <a:ln>
                  <a:noFill/>
                </a:ln>
                <a:solidFill>
                  <a:prstClr val="black"/>
                </a:solidFill>
                <a:effectLst/>
                <a:uLnTx/>
                <a:uFillTx/>
                <a:latin typeface="Montserrat" panose="00000500000000000000" pitchFamily="2" charset="0"/>
                <a:ea typeface="+mn-ea"/>
                <a:cs typeface="+mn-cs"/>
              </a:rPr>
              <a:t>ext</a:t>
            </a:r>
            <a:r>
              <a:rPr kumimoji="0" lang="en-GB" sz="36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steps</a:t>
            </a:r>
          </a:p>
        </p:txBody>
      </p:sp>
      <p:sp>
        <p:nvSpPr>
          <p:cNvPr id="2" name="TextBox 1">
            <a:extLst>
              <a:ext uri="{FF2B5EF4-FFF2-40B4-BE49-F238E27FC236}">
                <a16:creationId xmlns:a16="http://schemas.microsoft.com/office/drawing/2014/main" id="{9E3A638F-DE48-9EFD-B00D-E8ECE96900D2}"/>
              </a:ext>
            </a:extLst>
          </p:cNvPr>
          <p:cNvSpPr txBox="1"/>
          <p:nvPr/>
        </p:nvSpPr>
        <p:spPr>
          <a:xfrm>
            <a:off x="388883" y="1682150"/>
            <a:ext cx="10843802" cy="1200329"/>
          </a:xfrm>
          <a:prstGeom prst="rect">
            <a:avLst/>
          </a:prstGeom>
          <a:noFill/>
        </p:spPr>
        <p:txBody>
          <a:bodyPr wrap="none" rtlCol="0">
            <a:spAutoFit/>
          </a:bodyPr>
          <a:lstStyle/>
          <a:p>
            <a:pPr marL="285750" indent="-285750">
              <a:buFont typeface="Arial" panose="020B0604020202020204" pitchFamily="34" charset="0"/>
              <a:buChar char="•"/>
            </a:pPr>
            <a:r>
              <a:rPr lang="en-GB" dirty="0"/>
              <a:t>Continue to gather feedback and measurable outcomes from 1-1 appointments </a:t>
            </a:r>
          </a:p>
          <a:p>
            <a:pPr marL="285750" indent="-285750">
              <a:buFont typeface="Arial" panose="020B0604020202020204" pitchFamily="34" charset="0"/>
              <a:buChar char="•"/>
            </a:pPr>
            <a:r>
              <a:rPr lang="en-GB" dirty="0"/>
              <a:t>Start thinking about offering 2 appointments per week as opposed to 1 to cover potential DNAs</a:t>
            </a:r>
          </a:p>
          <a:p>
            <a:pPr marL="285750" indent="-285750">
              <a:buFont typeface="Arial" panose="020B0604020202020204" pitchFamily="34" charset="0"/>
              <a:buChar char="•"/>
            </a:pPr>
            <a:r>
              <a:rPr lang="en-GB" dirty="0"/>
              <a:t>Start to send text/phone call reminders (person dependant) prior to appointments</a:t>
            </a:r>
          </a:p>
          <a:p>
            <a:pPr marL="285750" indent="-285750">
              <a:buFont typeface="Arial" panose="020B0604020202020204" pitchFamily="34" charset="0"/>
              <a:buChar char="•"/>
            </a:pPr>
            <a:r>
              <a:rPr lang="en-GB" dirty="0"/>
              <a:t>Think about the next part of the project and assess whether we continue 1-1 appointments or offer alternative</a:t>
            </a:r>
          </a:p>
        </p:txBody>
      </p:sp>
    </p:spTree>
    <p:extLst>
      <p:ext uri="{BB962C8B-B14F-4D97-AF65-F5344CB8AC3E}">
        <p14:creationId xmlns:p14="http://schemas.microsoft.com/office/powerpoint/2010/main" val="2203136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78C3-3660-4406-9E52-2BB45AEEA562}"/>
              </a:ext>
            </a:extLst>
          </p:cNvPr>
          <p:cNvSpPr>
            <a:spLocks noGrp="1"/>
          </p:cNvSpPr>
          <p:nvPr>
            <p:ph type="ctrTitle"/>
          </p:nvPr>
        </p:nvSpPr>
        <p:spPr>
          <a:xfrm>
            <a:off x="211394" y="400972"/>
            <a:ext cx="11769212" cy="3747986"/>
          </a:xfrm>
        </p:spPr>
        <p:txBody>
          <a:bodyPr>
            <a:normAutofit/>
          </a:bodyPr>
          <a:lstStyle/>
          <a:p>
            <a:pPr algn="ctr"/>
            <a:r>
              <a:rPr lang="en-GB" sz="4800" b="1" dirty="0">
                <a:latin typeface="Montserrat"/>
              </a:rPr>
              <a:t>NCAP QI collaborative </a:t>
            </a:r>
            <a:br>
              <a:rPr lang="en-GB" sz="4800" b="1" dirty="0">
                <a:latin typeface="Montserrat"/>
              </a:rPr>
            </a:br>
            <a:r>
              <a:rPr lang="en-GB" sz="4800" b="1" dirty="0">
                <a:latin typeface="Montserrat"/>
              </a:rPr>
              <a:t>round two </a:t>
            </a:r>
            <a:br>
              <a:rPr lang="en-GB" sz="4800" b="1" dirty="0">
                <a:latin typeface="Montserrat"/>
              </a:rPr>
            </a:br>
            <a:r>
              <a:rPr lang="en-GB" sz="4800" b="1" dirty="0">
                <a:latin typeface="Montserrat"/>
              </a:rPr>
              <a:t>shared learning session two</a:t>
            </a:r>
            <a:br>
              <a:rPr lang="en-GB" sz="4000" b="1" dirty="0">
                <a:latin typeface="Montserrat" panose="00000500000000000000" pitchFamily="2" charset="0"/>
              </a:rPr>
            </a:br>
            <a:br>
              <a:rPr lang="en-GB" sz="1400" dirty="0">
                <a:latin typeface="Montserrat" panose="00000500000000000000" pitchFamily="2" charset="0"/>
              </a:rPr>
            </a:br>
            <a:r>
              <a:rPr lang="en-GB" sz="2400" dirty="0">
                <a:latin typeface="Montserrat"/>
              </a:rPr>
              <a:t>Monday</a:t>
            </a:r>
            <a:r>
              <a:rPr lang="en-GB" sz="2400" dirty="0">
                <a:solidFill>
                  <a:prstClr val="black">
                    <a:lumMod val="85000"/>
                    <a:lumOff val="15000"/>
                  </a:prstClr>
                </a:solidFill>
                <a:latin typeface="Montserrat"/>
              </a:rPr>
              <a:t> November</a:t>
            </a:r>
            <a:r>
              <a:rPr kumimoji="0" lang="en-GB" sz="2400" b="0" i="0" u="none" strike="noStrike" kern="1200" cap="none" spc="-50" normalizeH="0" baseline="0" noProof="0" dirty="0">
                <a:ln>
                  <a:noFill/>
                </a:ln>
                <a:solidFill>
                  <a:prstClr val="black">
                    <a:lumMod val="85000"/>
                    <a:lumOff val="15000"/>
                  </a:prstClr>
                </a:solidFill>
                <a:effectLst/>
                <a:uLnTx/>
                <a:uFillTx/>
                <a:latin typeface="Montserrat"/>
              </a:rPr>
              <a:t> </a:t>
            </a:r>
            <a:r>
              <a:rPr lang="en-GB" sz="2400" dirty="0">
                <a:solidFill>
                  <a:prstClr val="black">
                    <a:lumMod val="85000"/>
                    <a:lumOff val="15000"/>
                  </a:prstClr>
                </a:solidFill>
                <a:latin typeface="Montserrat"/>
              </a:rPr>
              <a:t>18th </a:t>
            </a:r>
            <a:r>
              <a:rPr kumimoji="0" lang="en-GB" sz="2400" b="0" i="0" u="none" strike="noStrike" kern="1200" cap="none" spc="-50" normalizeH="0" baseline="0" noProof="0" dirty="0">
                <a:ln>
                  <a:noFill/>
                </a:ln>
                <a:solidFill>
                  <a:prstClr val="black">
                    <a:lumMod val="85000"/>
                    <a:lumOff val="15000"/>
                  </a:prstClr>
                </a:solidFill>
                <a:effectLst/>
                <a:uLnTx/>
                <a:uFillTx/>
                <a:latin typeface="Montserrat"/>
              </a:rPr>
              <a:t>2024</a:t>
            </a:r>
            <a:br>
              <a:rPr lang="en-GB" sz="2400" b="0" i="0" u="none" strike="noStrike" kern="1200" cap="none" spc="-50" normalizeH="0" baseline="0" noProof="0" dirty="0">
                <a:ln>
                  <a:noFill/>
                </a:ln>
                <a:effectLst/>
                <a:uLnTx/>
                <a:uFillTx/>
                <a:latin typeface="Montserrat" panose="00000500000000000000" pitchFamily="2" charset="0"/>
              </a:rPr>
            </a:br>
            <a:r>
              <a:rPr lang="en-GB" sz="2400" dirty="0">
                <a:solidFill>
                  <a:prstClr val="black">
                    <a:lumMod val="85000"/>
                    <a:lumOff val="15000"/>
                  </a:prstClr>
                </a:solidFill>
                <a:latin typeface="Montserrat"/>
              </a:rPr>
              <a:t>11 am –12.30 pm</a:t>
            </a:r>
            <a:br>
              <a:rPr lang="en-GB" sz="1400" b="0" i="0" u="none" strike="noStrike" kern="1200" cap="none" spc="-50" normalizeH="0" baseline="0" noProof="0" dirty="0">
                <a:ln>
                  <a:noFill/>
                </a:ln>
                <a:effectLst/>
                <a:uLnTx/>
                <a:uFillTx/>
                <a:latin typeface="Montserrat" panose="00000500000000000000" pitchFamily="2" charset="0"/>
              </a:rPr>
            </a:br>
            <a:endParaRPr lang="en-GB" sz="1400" dirty="0">
              <a:latin typeface="Montserrat" panose="00000500000000000000" pitchFamily="2" charset="0"/>
            </a:endParaRPr>
          </a:p>
        </p:txBody>
      </p:sp>
      <p:sp>
        <p:nvSpPr>
          <p:cNvPr id="3" name="Subtitle 2">
            <a:extLst>
              <a:ext uri="{FF2B5EF4-FFF2-40B4-BE49-F238E27FC236}">
                <a16:creationId xmlns:a16="http://schemas.microsoft.com/office/drawing/2014/main" id="{4BD2EDD6-AAFC-9267-5ABE-D3257F3EABFF}"/>
              </a:ext>
            </a:extLst>
          </p:cNvPr>
          <p:cNvSpPr>
            <a:spLocks noGrp="1"/>
          </p:cNvSpPr>
          <p:nvPr>
            <p:ph type="subTitle" idx="1"/>
          </p:nvPr>
        </p:nvSpPr>
        <p:spPr>
          <a:xfrm>
            <a:off x="404989" y="4860406"/>
            <a:ext cx="9144000" cy="1097781"/>
          </a:xfrm>
        </p:spPr>
        <p:txBody>
          <a:bodyPr>
            <a:noAutofit/>
          </a:bodyPr>
          <a:lstStyle/>
          <a:p>
            <a:pPr algn="l"/>
            <a:r>
              <a:rPr lang="en-GB" dirty="0">
                <a:latin typeface="Montserrat" panose="00000500000000000000" pitchFamily="2" charset="0"/>
              </a:rPr>
              <a:t>Team name: </a:t>
            </a:r>
            <a:r>
              <a:rPr lang="en-GB" b="1" dirty="0">
                <a:latin typeface="Montserrat" panose="00000500000000000000" pitchFamily="2" charset="0"/>
              </a:rPr>
              <a:t>Navigo EIP</a:t>
            </a:r>
          </a:p>
          <a:p>
            <a:pPr algn="l"/>
            <a:r>
              <a:rPr lang="en-GB" dirty="0">
                <a:latin typeface="Montserrat" panose="00000500000000000000" pitchFamily="2" charset="0"/>
              </a:rPr>
              <a:t>Team locality: </a:t>
            </a:r>
            <a:r>
              <a:rPr lang="en-GB" b="1" dirty="0">
                <a:latin typeface="Montserrat" panose="00000500000000000000" pitchFamily="2" charset="0"/>
              </a:rPr>
              <a:t>North East Lincolnshire</a:t>
            </a:r>
          </a:p>
        </p:txBody>
      </p:sp>
      <p:pic>
        <p:nvPicPr>
          <p:cNvPr id="4" name="Picture 3">
            <a:extLst>
              <a:ext uri="{FF2B5EF4-FFF2-40B4-BE49-F238E27FC236}">
                <a16:creationId xmlns:a16="http://schemas.microsoft.com/office/drawing/2014/main" id="{7573792E-F851-5A53-66B9-10D7C25B6579}"/>
              </a:ext>
            </a:extLst>
          </p:cNvPr>
          <p:cNvPicPr>
            <a:picLocks noChangeAspect="1"/>
          </p:cNvPicPr>
          <p:nvPr/>
        </p:nvPicPr>
        <p:blipFill>
          <a:blip r:embed="rId3"/>
          <a:stretch>
            <a:fillRect/>
          </a:stretch>
        </p:blipFill>
        <p:spPr>
          <a:xfrm>
            <a:off x="9470330" y="5053781"/>
            <a:ext cx="2316681" cy="904406"/>
          </a:xfrm>
          <a:prstGeom prst="rect">
            <a:avLst/>
          </a:prstGeom>
        </p:spPr>
      </p:pic>
    </p:spTree>
    <p:extLst>
      <p:ext uri="{BB962C8B-B14F-4D97-AF65-F5344CB8AC3E}">
        <p14:creationId xmlns:p14="http://schemas.microsoft.com/office/powerpoint/2010/main" val="15544759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1_Retrospec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NCAP QI slides">
  <a:themeElements>
    <a:clrScheme name="RCPsych">
      <a:dk1>
        <a:srgbClr val="000000"/>
      </a:dk1>
      <a:lt1>
        <a:srgbClr val="FFFFFF"/>
      </a:lt1>
      <a:dk2>
        <a:srgbClr val="00548E"/>
      </a:dk2>
      <a:lt2>
        <a:srgbClr val="E5EDF3"/>
      </a:lt2>
      <a:accent1>
        <a:srgbClr val="6A112F"/>
      </a:accent1>
      <a:accent2>
        <a:srgbClr val="5A116A"/>
      </a:accent2>
      <a:accent3>
        <a:srgbClr val="066D8E"/>
      </a:accent3>
      <a:accent4>
        <a:srgbClr val="F5A623"/>
      </a:accent4>
      <a:accent5>
        <a:srgbClr val="8EB624"/>
      </a:accent5>
      <a:accent6>
        <a:srgbClr val="666666"/>
      </a:accent6>
      <a:hlink>
        <a:srgbClr val="0083AF"/>
      </a:hlink>
      <a:folHlink>
        <a:srgbClr val="5A116A"/>
      </a:folHlink>
    </a:clrScheme>
    <a:fontScheme name="RCPsych">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AP QI slides" id="{E75352E2-7872-4050-97F1-1276647A1CC6}" vid="{367B0CE6-C519-46C4-8894-F549644D373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3B0DDFB07AD24F9D59239BCC1E424D" ma:contentTypeVersion="22" ma:contentTypeDescription="Create a new document." ma:contentTypeScope="" ma:versionID="ae5375f49d2cf9e11c86ea9e716ab475">
  <xsd:schema xmlns:xsd="http://www.w3.org/2001/XMLSchema" xmlns:xs="http://www.w3.org/2001/XMLSchema" xmlns:p="http://schemas.microsoft.com/office/2006/metadata/properties" xmlns:ns1="http://schemas.microsoft.com/sharepoint/v3" xmlns:ns2="b128ce41-6328-47e7-8906-6794cdd90a05" xmlns:ns3="1be06812-68c4-45d5-a053-4f8d92b3f83d" targetNamespace="http://schemas.microsoft.com/office/2006/metadata/properties" ma:root="true" ma:fieldsID="3510d8cce3e0baf66f4922602e4712a3" ns1:_="" ns2:_="" ns3:_="">
    <xsd:import namespace="http://schemas.microsoft.com/sharepoint/v3"/>
    <xsd:import namespace="b128ce41-6328-47e7-8906-6794cdd90a05"/>
    <xsd:import namespace="1be06812-68c4-45d5-a053-4f8d92b3f8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28ce41-6328-47e7-8906-6794cdd90a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12f0454-6082-49d7-b32e-35d6b85bbae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Location" ma:index="27"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e06812-68c4-45d5-a053-4f8d92b3f8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7c14a51-2900-49b9-ae42-831eeac83313}" ma:internalName="TaxCatchAll" ma:showField="CatchAllData" ma:web="1be06812-68c4-45d5-a053-4f8d92b3f8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b128ce41-6328-47e7-8906-6794cdd90a05">
      <Terms xmlns="http://schemas.microsoft.com/office/infopath/2007/PartnerControls"/>
    </lcf76f155ced4ddcb4097134ff3c332f>
    <TaxCatchAll xmlns="1be06812-68c4-45d5-a053-4f8d92b3f83d" xsi:nil="true"/>
  </documentManagement>
</p:properties>
</file>

<file path=customXml/itemProps1.xml><?xml version="1.0" encoding="utf-8"?>
<ds:datastoreItem xmlns:ds="http://schemas.openxmlformats.org/officeDocument/2006/customXml" ds:itemID="{840E9EE4-C8B3-4688-BFC8-C810BDCB2BBC}"/>
</file>

<file path=customXml/itemProps2.xml><?xml version="1.0" encoding="utf-8"?>
<ds:datastoreItem xmlns:ds="http://schemas.openxmlformats.org/officeDocument/2006/customXml" ds:itemID="{DD27F55E-2A7F-43CC-B3C7-CEEB81ADA8C5}"/>
</file>

<file path=customXml/itemProps3.xml><?xml version="1.0" encoding="utf-8"?>
<ds:datastoreItem xmlns:ds="http://schemas.openxmlformats.org/officeDocument/2006/customXml" ds:itemID="{5D60780A-BE1C-4A52-99C0-E5C25D61CDE1}"/>
</file>

<file path=docProps/app.xml><?xml version="1.0" encoding="utf-8"?>
<Properties xmlns="http://schemas.openxmlformats.org/officeDocument/2006/extended-properties" xmlns:vt="http://schemas.openxmlformats.org/officeDocument/2006/docPropsVTypes">
  <Template>Retrospect</Template>
  <TotalTime>166</TotalTime>
  <Words>5469</Words>
  <Application>Microsoft Office PowerPoint</Application>
  <PresentationFormat>Widescreen</PresentationFormat>
  <Paragraphs>469</Paragraphs>
  <Slides>44</Slides>
  <Notes>43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44</vt:i4>
      </vt:variant>
    </vt:vector>
  </HeadingPairs>
  <TitlesOfParts>
    <vt:vector size="57" baseType="lpstr">
      <vt:lpstr>Aptos</vt:lpstr>
      <vt:lpstr>Arial</vt:lpstr>
      <vt:lpstr>Calibri</vt:lpstr>
      <vt:lpstr>Calibri Light</vt:lpstr>
      <vt:lpstr>Courier New</vt:lpstr>
      <vt:lpstr>Franklin Gothic Book</vt:lpstr>
      <vt:lpstr>Montserrat</vt:lpstr>
      <vt:lpstr>Nunito</vt:lpstr>
      <vt:lpstr>Rockwell</vt:lpstr>
      <vt:lpstr>Wingdings 2</vt:lpstr>
      <vt:lpstr>Retrospect</vt:lpstr>
      <vt:lpstr>1_Retrospect</vt:lpstr>
      <vt:lpstr>NCAP QI slides</vt:lpstr>
      <vt:lpstr>NCAP QI collaborative  round two  shared learning session two  Monday November 18th 2024 11 am –12.30 pm </vt:lpstr>
      <vt:lpstr>1. Your Project Aim </vt:lpstr>
      <vt:lpstr>2. Your Project Measures</vt:lpstr>
      <vt:lpstr>3. List change ideas that you have tested or planned to test</vt:lpstr>
      <vt:lpstr>4. Thinking about one of the change ideas that you have tested, outline the first PDSA cycle, then any tweaks you made during subsequent cycles</vt:lpstr>
      <vt:lpstr>5. Results so far/Run chart(s) </vt:lpstr>
      <vt:lpstr>6. What has been challenging about the process so far ?</vt:lpstr>
      <vt:lpstr>PowerPoint Presentation</vt:lpstr>
      <vt:lpstr>NCAP QI collaborative  round two  shared learning session two  Monday November 18th 2024 11 am –12.30 pm </vt:lpstr>
      <vt:lpstr>1. Your Project Aim </vt:lpstr>
      <vt:lpstr>2. Your Project Measures</vt:lpstr>
      <vt:lpstr>3. List change ideas that you have tested    or planned to test</vt:lpstr>
      <vt:lpstr>  4. Thinking about one of the change ideas that you have tested, outline the first PDSA cycle, then any tweaks you made during subsequent cycles</vt:lpstr>
      <vt:lpstr>5. Results so far/Run chart(s) </vt:lpstr>
      <vt:lpstr>6. What has been challenging about the   process so far ?</vt:lpstr>
      <vt:lpstr>PowerPoint Presentation</vt:lpstr>
      <vt:lpstr>NCAP QI collaborative  round two  shared learning session two  Monday November 18th 2024 11 am –12.30 pm </vt:lpstr>
      <vt:lpstr>1. Your Project Aim </vt:lpstr>
      <vt:lpstr>2. Your Project Measures</vt:lpstr>
      <vt:lpstr>3. List change ideas that you have tested or planned to test</vt:lpstr>
      <vt:lpstr>4. Thinking about one of the change ideas that you have tested, outline the first PDSA cycle, then any tweaks you made during subsequent cycles</vt:lpstr>
      <vt:lpstr>5. Results so far/Run chart(s) </vt:lpstr>
      <vt:lpstr>5. Results so far/Run chart(s) </vt:lpstr>
      <vt:lpstr>6. What has been challenging about the process so far ?</vt:lpstr>
      <vt:lpstr>PowerPoint Presentation</vt:lpstr>
      <vt:lpstr>NCAP QI collaborative round two shared learning session two  18th November 2024 11:00am- 12:30</vt:lpstr>
      <vt:lpstr>1. QI team membership</vt:lpstr>
      <vt:lpstr>2. What’s your problem/area for improvement? </vt:lpstr>
      <vt:lpstr>3. What diagnostic tools/exercises did you use to better understand your problem? </vt:lpstr>
      <vt:lpstr>4. What was your key learning about the area you want to improve? </vt:lpstr>
      <vt:lpstr>Statement  To increase the uptake of BFT, for all eligible patients and their families. The aim is to have a 10% increase in the uptake by May 2025.  </vt:lpstr>
      <vt:lpstr>6. What are you going to measure?</vt:lpstr>
      <vt:lpstr>Next steps - UPDATE</vt:lpstr>
      <vt:lpstr>PowerPoint Presentation</vt:lpstr>
      <vt:lpstr>Question 3: The Model for Improvement</vt:lpstr>
      <vt:lpstr>Q3: Change ideas</vt:lpstr>
      <vt:lpstr>Q3: What is a ‘change idea’?</vt:lpstr>
      <vt:lpstr>Q3: Where do you get your change ideas?</vt:lpstr>
      <vt:lpstr>PowerPoint Presentation</vt:lpstr>
      <vt:lpstr>Q3: using the example</vt:lpstr>
      <vt:lpstr>Q3: How do you work out which change ideas you are going to test first?</vt:lpstr>
      <vt:lpstr>Q3: How can you tell whether your change ideas are making a difference?</vt:lpstr>
      <vt:lpstr>Q.3: Some examples</vt:lpstr>
      <vt:lpstr>Q3: Key learning points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NCAP QI collaborative round two shared learning session two  Monday November 18th 2024 11 am –12.30 pm</dc:title>
  <dc:creator>Sadhbh Fitzgerald</dc:creator>
  <cp:lastModifiedBy>Bryan Choi</cp:lastModifiedBy>
  <cp:revision>11</cp:revision>
  <dcterms:created xsi:type="dcterms:W3CDTF">2024-08-05T12:06:46Z</dcterms:created>
  <dcterms:modified xsi:type="dcterms:W3CDTF">2024-11-18T10:45:54Z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0x010100A03B0DDFB07AD24F9D59239BCC1E424D</vt:lpwstr>
  </property>
</Properties>
</file>