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0" r:id="rId5"/>
    <p:sldId id="256" r:id="rId6"/>
    <p:sldId id="257" r:id="rId7"/>
    <p:sldId id="261" r:id="rId8"/>
    <p:sldId id="258" r:id="rId9"/>
    <p:sldId id="262" r:id="rId10"/>
    <p:sldId id="259"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6" d="100"/>
          <a:sy n="106" d="100"/>
        </p:scale>
        <p:origin x="2405"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09A6C-2E00-EF6B-4C60-9EBEB538DD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C802296-3AD2-BF97-09CE-B4582908F4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EDD8580-5C83-FEDE-7758-56EC90FA5C4A}"/>
              </a:ext>
            </a:extLst>
          </p:cNvPr>
          <p:cNvSpPr>
            <a:spLocks noGrp="1"/>
          </p:cNvSpPr>
          <p:nvPr>
            <p:ph type="dt" sz="half" idx="10"/>
          </p:nvPr>
        </p:nvSpPr>
        <p:spPr/>
        <p:txBody>
          <a:bodyPr/>
          <a:lstStyle/>
          <a:p>
            <a:fld id="{986D9A0A-35DE-49A7-9BAD-0163BCE26EA6}" type="datetimeFigureOut">
              <a:rPr lang="en-GB" smtClean="0"/>
              <a:t>04/06/2026</a:t>
            </a:fld>
            <a:endParaRPr lang="en-GB"/>
          </a:p>
        </p:txBody>
      </p:sp>
      <p:sp>
        <p:nvSpPr>
          <p:cNvPr id="5" name="Footer Placeholder 4">
            <a:extLst>
              <a:ext uri="{FF2B5EF4-FFF2-40B4-BE49-F238E27FC236}">
                <a16:creationId xmlns:a16="http://schemas.microsoft.com/office/drawing/2014/main" id="{33AEEA98-BB5F-9007-8DF8-68A5255B84D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428A688-BC98-AB8E-275A-6672B541B322}"/>
              </a:ext>
            </a:extLst>
          </p:cNvPr>
          <p:cNvSpPr>
            <a:spLocks noGrp="1"/>
          </p:cNvSpPr>
          <p:nvPr>
            <p:ph type="sldNum" sz="quarter" idx="12"/>
          </p:nvPr>
        </p:nvSpPr>
        <p:spPr/>
        <p:txBody>
          <a:bodyPr/>
          <a:lstStyle/>
          <a:p>
            <a:fld id="{A4FF9013-2226-4A93-9DAF-CA73597130CE}" type="slidenum">
              <a:rPr lang="en-GB" smtClean="0"/>
              <a:t>‹#›</a:t>
            </a:fld>
            <a:endParaRPr lang="en-GB"/>
          </a:p>
        </p:txBody>
      </p:sp>
    </p:spTree>
    <p:extLst>
      <p:ext uri="{BB962C8B-B14F-4D97-AF65-F5344CB8AC3E}">
        <p14:creationId xmlns:p14="http://schemas.microsoft.com/office/powerpoint/2010/main" val="913231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4FBD2-F078-E307-A1B5-E45EA4B5A06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FC85623-D606-EAE0-7127-47DFC12399A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3F42C7E-103E-0CE7-2EB0-3479ECE53595}"/>
              </a:ext>
            </a:extLst>
          </p:cNvPr>
          <p:cNvSpPr>
            <a:spLocks noGrp="1"/>
          </p:cNvSpPr>
          <p:nvPr>
            <p:ph type="dt" sz="half" idx="10"/>
          </p:nvPr>
        </p:nvSpPr>
        <p:spPr/>
        <p:txBody>
          <a:bodyPr/>
          <a:lstStyle/>
          <a:p>
            <a:fld id="{986D9A0A-35DE-49A7-9BAD-0163BCE26EA6}" type="datetimeFigureOut">
              <a:rPr lang="en-GB" smtClean="0"/>
              <a:t>04/06/2026</a:t>
            </a:fld>
            <a:endParaRPr lang="en-GB"/>
          </a:p>
        </p:txBody>
      </p:sp>
      <p:sp>
        <p:nvSpPr>
          <p:cNvPr id="5" name="Footer Placeholder 4">
            <a:extLst>
              <a:ext uri="{FF2B5EF4-FFF2-40B4-BE49-F238E27FC236}">
                <a16:creationId xmlns:a16="http://schemas.microsoft.com/office/drawing/2014/main" id="{50606D6B-381C-B088-EFD8-7B7B1942ED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E9B9DE-3377-4E01-1416-8D73CDBDCCA6}"/>
              </a:ext>
            </a:extLst>
          </p:cNvPr>
          <p:cNvSpPr>
            <a:spLocks noGrp="1"/>
          </p:cNvSpPr>
          <p:nvPr>
            <p:ph type="sldNum" sz="quarter" idx="12"/>
          </p:nvPr>
        </p:nvSpPr>
        <p:spPr/>
        <p:txBody>
          <a:bodyPr/>
          <a:lstStyle/>
          <a:p>
            <a:fld id="{A4FF9013-2226-4A93-9DAF-CA73597130CE}" type="slidenum">
              <a:rPr lang="en-GB" smtClean="0"/>
              <a:t>‹#›</a:t>
            </a:fld>
            <a:endParaRPr lang="en-GB"/>
          </a:p>
        </p:txBody>
      </p:sp>
    </p:spTree>
    <p:extLst>
      <p:ext uri="{BB962C8B-B14F-4D97-AF65-F5344CB8AC3E}">
        <p14:creationId xmlns:p14="http://schemas.microsoft.com/office/powerpoint/2010/main" val="26772776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25B1D7-56C4-505D-11B8-3436E30F03E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B10A3EC-FF87-D192-F79E-35BB0931D04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93151FA-DFCE-5F06-6D6D-5B275386C9BE}"/>
              </a:ext>
            </a:extLst>
          </p:cNvPr>
          <p:cNvSpPr>
            <a:spLocks noGrp="1"/>
          </p:cNvSpPr>
          <p:nvPr>
            <p:ph type="dt" sz="half" idx="10"/>
          </p:nvPr>
        </p:nvSpPr>
        <p:spPr/>
        <p:txBody>
          <a:bodyPr/>
          <a:lstStyle/>
          <a:p>
            <a:fld id="{986D9A0A-35DE-49A7-9BAD-0163BCE26EA6}" type="datetimeFigureOut">
              <a:rPr lang="en-GB" smtClean="0"/>
              <a:t>04/06/2026</a:t>
            </a:fld>
            <a:endParaRPr lang="en-GB"/>
          </a:p>
        </p:txBody>
      </p:sp>
      <p:sp>
        <p:nvSpPr>
          <p:cNvPr id="5" name="Footer Placeholder 4">
            <a:extLst>
              <a:ext uri="{FF2B5EF4-FFF2-40B4-BE49-F238E27FC236}">
                <a16:creationId xmlns:a16="http://schemas.microsoft.com/office/drawing/2014/main" id="{3EB81E4A-1B50-0898-C445-F7F45AD132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F737431-B853-76CA-B5D5-842C5203EBB1}"/>
              </a:ext>
            </a:extLst>
          </p:cNvPr>
          <p:cNvSpPr>
            <a:spLocks noGrp="1"/>
          </p:cNvSpPr>
          <p:nvPr>
            <p:ph type="sldNum" sz="quarter" idx="12"/>
          </p:nvPr>
        </p:nvSpPr>
        <p:spPr/>
        <p:txBody>
          <a:bodyPr/>
          <a:lstStyle/>
          <a:p>
            <a:fld id="{A4FF9013-2226-4A93-9DAF-CA73597130CE}" type="slidenum">
              <a:rPr lang="en-GB" smtClean="0"/>
              <a:t>‹#›</a:t>
            </a:fld>
            <a:endParaRPr lang="en-GB"/>
          </a:p>
        </p:txBody>
      </p:sp>
    </p:spTree>
    <p:extLst>
      <p:ext uri="{BB962C8B-B14F-4D97-AF65-F5344CB8AC3E}">
        <p14:creationId xmlns:p14="http://schemas.microsoft.com/office/powerpoint/2010/main" val="2069134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49A56F-AFE1-A5EF-9E04-1982B8A39DB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482F726-C6EC-FCD8-D963-D4A058506E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1AD0D57-38AC-D477-9B72-6CCC8F1E087E}"/>
              </a:ext>
            </a:extLst>
          </p:cNvPr>
          <p:cNvSpPr>
            <a:spLocks noGrp="1"/>
          </p:cNvSpPr>
          <p:nvPr>
            <p:ph type="dt" sz="half" idx="10"/>
          </p:nvPr>
        </p:nvSpPr>
        <p:spPr/>
        <p:txBody>
          <a:bodyPr/>
          <a:lstStyle/>
          <a:p>
            <a:fld id="{986D9A0A-35DE-49A7-9BAD-0163BCE26EA6}" type="datetimeFigureOut">
              <a:rPr lang="en-GB" smtClean="0"/>
              <a:t>04/06/2026</a:t>
            </a:fld>
            <a:endParaRPr lang="en-GB"/>
          </a:p>
        </p:txBody>
      </p:sp>
      <p:sp>
        <p:nvSpPr>
          <p:cNvPr id="5" name="Footer Placeholder 4">
            <a:extLst>
              <a:ext uri="{FF2B5EF4-FFF2-40B4-BE49-F238E27FC236}">
                <a16:creationId xmlns:a16="http://schemas.microsoft.com/office/drawing/2014/main" id="{C10A25CA-76ED-9124-B85D-DCCEC72801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1836316-BA9D-312F-3781-2744629F2408}"/>
              </a:ext>
            </a:extLst>
          </p:cNvPr>
          <p:cNvSpPr>
            <a:spLocks noGrp="1"/>
          </p:cNvSpPr>
          <p:nvPr>
            <p:ph type="sldNum" sz="quarter" idx="12"/>
          </p:nvPr>
        </p:nvSpPr>
        <p:spPr/>
        <p:txBody>
          <a:bodyPr/>
          <a:lstStyle/>
          <a:p>
            <a:fld id="{A4FF9013-2226-4A93-9DAF-CA73597130CE}" type="slidenum">
              <a:rPr lang="en-GB" smtClean="0"/>
              <a:t>‹#›</a:t>
            </a:fld>
            <a:endParaRPr lang="en-GB"/>
          </a:p>
        </p:txBody>
      </p:sp>
    </p:spTree>
    <p:extLst>
      <p:ext uri="{BB962C8B-B14F-4D97-AF65-F5344CB8AC3E}">
        <p14:creationId xmlns:p14="http://schemas.microsoft.com/office/powerpoint/2010/main" val="106954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AEB30-FC3A-8267-E58C-ED7F9DEAFF6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4FDC17D-0574-69AC-4032-3977543E5FC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6D5862F-CDEA-843D-8414-1542D8A2254F}"/>
              </a:ext>
            </a:extLst>
          </p:cNvPr>
          <p:cNvSpPr>
            <a:spLocks noGrp="1"/>
          </p:cNvSpPr>
          <p:nvPr>
            <p:ph type="dt" sz="half" idx="10"/>
          </p:nvPr>
        </p:nvSpPr>
        <p:spPr/>
        <p:txBody>
          <a:bodyPr/>
          <a:lstStyle/>
          <a:p>
            <a:fld id="{986D9A0A-35DE-49A7-9BAD-0163BCE26EA6}" type="datetimeFigureOut">
              <a:rPr lang="en-GB" smtClean="0"/>
              <a:t>04/06/2026</a:t>
            </a:fld>
            <a:endParaRPr lang="en-GB"/>
          </a:p>
        </p:txBody>
      </p:sp>
      <p:sp>
        <p:nvSpPr>
          <p:cNvPr id="5" name="Footer Placeholder 4">
            <a:extLst>
              <a:ext uri="{FF2B5EF4-FFF2-40B4-BE49-F238E27FC236}">
                <a16:creationId xmlns:a16="http://schemas.microsoft.com/office/drawing/2014/main" id="{C32E6BA2-2370-E8F8-EA01-36DD8C7AA86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00B5A66-8BD6-E6E7-3D23-FFEEC42C9420}"/>
              </a:ext>
            </a:extLst>
          </p:cNvPr>
          <p:cNvSpPr>
            <a:spLocks noGrp="1"/>
          </p:cNvSpPr>
          <p:nvPr>
            <p:ph type="sldNum" sz="quarter" idx="12"/>
          </p:nvPr>
        </p:nvSpPr>
        <p:spPr/>
        <p:txBody>
          <a:bodyPr/>
          <a:lstStyle/>
          <a:p>
            <a:fld id="{A4FF9013-2226-4A93-9DAF-CA73597130CE}" type="slidenum">
              <a:rPr lang="en-GB" smtClean="0"/>
              <a:t>‹#›</a:t>
            </a:fld>
            <a:endParaRPr lang="en-GB"/>
          </a:p>
        </p:txBody>
      </p:sp>
    </p:spTree>
    <p:extLst>
      <p:ext uri="{BB962C8B-B14F-4D97-AF65-F5344CB8AC3E}">
        <p14:creationId xmlns:p14="http://schemas.microsoft.com/office/powerpoint/2010/main" val="385408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18FA7-24F6-6713-3B18-35448559673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6757102-E637-B2F3-D918-F3F9CCB3ABD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590AEE2-064E-8A4D-234C-1793E52B5C0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83DBD02-7142-D2BE-2366-69982A83623C}"/>
              </a:ext>
            </a:extLst>
          </p:cNvPr>
          <p:cNvSpPr>
            <a:spLocks noGrp="1"/>
          </p:cNvSpPr>
          <p:nvPr>
            <p:ph type="dt" sz="half" idx="10"/>
          </p:nvPr>
        </p:nvSpPr>
        <p:spPr/>
        <p:txBody>
          <a:bodyPr/>
          <a:lstStyle/>
          <a:p>
            <a:fld id="{986D9A0A-35DE-49A7-9BAD-0163BCE26EA6}" type="datetimeFigureOut">
              <a:rPr lang="en-GB" smtClean="0"/>
              <a:t>04/06/2026</a:t>
            </a:fld>
            <a:endParaRPr lang="en-GB"/>
          </a:p>
        </p:txBody>
      </p:sp>
      <p:sp>
        <p:nvSpPr>
          <p:cNvPr id="6" name="Footer Placeholder 5">
            <a:extLst>
              <a:ext uri="{FF2B5EF4-FFF2-40B4-BE49-F238E27FC236}">
                <a16:creationId xmlns:a16="http://schemas.microsoft.com/office/drawing/2014/main" id="{334310BC-1EC5-A76D-0D3D-B1630CAEFE0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796E557-F881-6836-3582-D7FEE0AAC92D}"/>
              </a:ext>
            </a:extLst>
          </p:cNvPr>
          <p:cNvSpPr>
            <a:spLocks noGrp="1"/>
          </p:cNvSpPr>
          <p:nvPr>
            <p:ph type="sldNum" sz="quarter" idx="12"/>
          </p:nvPr>
        </p:nvSpPr>
        <p:spPr/>
        <p:txBody>
          <a:bodyPr/>
          <a:lstStyle/>
          <a:p>
            <a:fld id="{A4FF9013-2226-4A93-9DAF-CA73597130CE}" type="slidenum">
              <a:rPr lang="en-GB" smtClean="0"/>
              <a:t>‹#›</a:t>
            </a:fld>
            <a:endParaRPr lang="en-GB"/>
          </a:p>
        </p:txBody>
      </p:sp>
    </p:spTree>
    <p:extLst>
      <p:ext uri="{BB962C8B-B14F-4D97-AF65-F5344CB8AC3E}">
        <p14:creationId xmlns:p14="http://schemas.microsoft.com/office/powerpoint/2010/main" val="895732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339B7-E888-69ED-10C1-A371246FD66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58EA558-3BA4-BFFF-3891-E5EA34BC3A3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95E4E2-F69C-95AF-D3D2-B68973F2022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B1B02F1-3661-EB64-8518-C3977C6303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55B843-31D1-C79F-7511-55E6C1761B8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8431056-2785-D0A5-43F6-CF3C960E149A}"/>
              </a:ext>
            </a:extLst>
          </p:cNvPr>
          <p:cNvSpPr>
            <a:spLocks noGrp="1"/>
          </p:cNvSpPr>
          <p:nvPr>
            <p:ph type="dt" sz="half" idx="10"/>
          </p:nvPr>
        </p:nvSpPr>
        <p:spPr/>
        <p:txBody>
          <a:bodyPr/>
          <a:lstStyle/>
          <a:p>
            <a:fld id="{986D9A0A-35DE-49A7-9BAD-0163BCE26EA6}" type="datetimeFigureOut">
              <a:rPr lang="en-GB" smtClean="0"/>
              <a:t>04/06/2026</a:t>
            </a:fld>
            <a:endParaRPr lang="en-GB"/>
          </a:p>
        </p:txBody>
      </p:sp>
      <p:sp>
        <p:nvSpPr>
          <p:cNvPr id="8" name="Footer Placeholder 7">
            <a:extLst>
              <a:ext uri="{FF2B5EF4-FFF2-40B4-BE49-F238E27FC236}">
                <a16:creationId xmlns:a16="http://schemas.microsoft.com/office/drawing/2014/main" id="{3DE5186E-4366-0268-6CFF-0C8BEEDB24D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19835AB-5B44-0A99-4F24-6C8B6D904EC1}"/>
              </a:ext>
            </a:extLst>
          </p:cNvPr>
          <p:cNvSpPr>
            <a:spLocks noGrp="1"/>
          </p:cNvSpPr>
          <p:nvPr>
            <p:ph type="sldNum" sz="quarter" idx="12"/>
          </p:nvPr>
        </p:nvSpPr>
        <p:spPr/>
        <p:txBody>
          <a:bodyPr/>
          <a:lstStyle/>
          <a:p>
            <a:fld id="{A4FF9013-2226-4A93-9DAF-CA73597130CE}" type="slidenum">
              <a:rPr lang="en-GB" smtClean="0"/>
              <a:t>‹#›</a:t>
            </a:fld>
            <a:endParaRPr lang="en-GB"/>
          </a:p>
        </p:txBody>
      </p:sp>
    </p:spTree>
    <p:extLst>
      <p:ext uri="{BB962C8B-B14F-4D97-AF65-F5344CB8AC3E}">
        <p14:creationId xmlns:p14="http://schemas.microsoft.com/office/powerpoint/2010/main" val="13179792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91029-721B-9B2C-7428-EDF0C72D871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34D4C60-C208-1F2B-0E0B-7E6B00721CEB}"/>
              </a:ext>
            </a:extLst>
          </p:cNvPr>
          <p:cNvSpPr>
            <a:spLocks noGrp="1"/>
          </p:cNvSpPr>
          <p:nvPr>
            <p:ph type="dt" sz="half" idx="10"/>
          </p:nvPr>
        </p:nvSpPr>
        <p:spPr/>
        <p:txBody>
          <a:bodyPr/>
          <a:lstStyle/>
          <a:p>
            <a:fld id="{986D9A0A-35DE-49A7-9BAD-0163BCE26EA6}" type="datetimeFigureOut">
              <a:rPr lang="en-GB" smtClean="0"/>
              <a:t>04/06/2026</a:t>
            </a:fld>
            <a:endParaRPr lang="en-GB"/>
          </a:p>
        </p:txBody>
      </p:sp>
      <p:sp>
        <p:nvSpPr>
          <p:cNvPr id="4" name="Footer Placeholder 3">
            <a:extLst>
              <a:ext uri="{FF2B5EF4-FFF2-40B4-BE49-F238E27FC236}">
                <a16:creationId xmlns:a16="http://schemas.microsoft.com/office/drawing/2014/main" id="{9D22159B-0E79-82AE-067B-C0D3F72A9F2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973C1C9-3577-205B-945C-C57014F46F20}"/>
              </a:ext>
            </a:extLst>
          </p:cNvPr>
          <p:cNvSpPr>
            <a:spLocks noGrp="1"/>
          </p:cNvSpPr>
          <p:nvPr>
            <p:ph type="sldNum" sz="quarter" idx="12"/>
          </p:nvPr>
        </p:nvSpPr>
        <p:spPr/>
        <p:txBody>
          <a:bodyPr/>
          <a:lstStyle/>
          <a:p>
            <a:fld id="{A4FF9013-2226-4A93-9DAF-CA73597130CE}" type="slidenum">
              <a:rPr lang="en-GB" smtClean="0"/>
              <a:t>‹#›</a:t>
            </a:fld>
            <a:endParaRPr lang="en-GB"/>
          </a:p>
        </p:txBody>
      </p:sp>
    </p:spTree>
    <p:extLst>
      <p:ext uri="{BB962C8B-B14F-4D97-AF65-F5344CB8AC3E}">
        <p14:creationId xmlns:p14="http://schemas.microsoft.com/office/powerpoint/2010/main" val="4116966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FFB8A1A-7582-18F7-12D0-756A4231AC18}"/>
              </a:ext>
            </a:extLst>
          </p:cNvPr>
          <p:cNvSpPr>
            <a:spLocks noGrp="1"/>
          </p:cNvSpPr>
          <p:nvPr>
            <p:ph type="dt" sz="half" idx="10"/>
          </p:nvPr>
        </p:nvSpPr>
        <p:spPr/>
        <p:txBody>
          <a:bodyPr/>
          <a:lstStyle/>
          <a:p>
            <a:fld id="{986D9A0A-35DE-49A7-9BAD-0163BCE26EA6}" type="datetimeFigureOut">
              <a:rPr lang="en-GB" smtClean="0"/>
              <a:t>04/06/2026</a:t>
            </a:fld>
            <a:endParaRPr lang="en-GB"/>
          </a:p>
        </p:txBody>
      </p:sp>
      <p:sp>
        <p:nvSpPr>
          <p:cNvPr id="3" name="Footer Placeholder 2">
            <a:extLst>
              <a:ext uri="{FF2B5EF4-FFF2-40B4-BE49-F238E27FC236}">
                <a16:creationId xmlns:a16="http://schemas.microsoft.com/office/drawing/2014/main" id="{1F780DD6-ED70-AA79-F99D-7AD63D10624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FF80B30-C4DB-A697-B8BE-66023D1DAC18}"/>
              </a:ext>
            </a:extLst>
          </p:cNvPr>
          <p:cNvSpPr>
            <a:spLocks noGrp="1"/>
          </p:cNvSpPr>
          <p:nvPr>
            <p:ph type="sldNum" sz="quarter" idx="12"/>
          </p:nvPr>
        </p:nvSpPr>
        <p:spPr/>
        <p:txBody>
          <a:bodyPr/>
          <a:lstStyle/>
          <a:p>
            <a:fld id="{A4FF9013-2226-4A93-9DAF-CA73597130CE}" type="slidenum">
              <a:rPr lang="en-GB" smtClean="0"/>
              <a:t>‹#›</a:t>
            </a:fld>
            <a:endParaRPr lang="en-GB"/>
          </a:p>
        </p:txBody>
      </p:sp>
    </p:spTree>
    <p:extLst>
      <p:ext uri="{BB962C8B-B14F-4D97-AF65-F5344CB8AC3E}">
        <p14:creationId xmlns:p14="http://schemas.microsoft.com/office/powerpoint/2010/main" val="20048393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AAF65-AD2E-0394-D38C-B20D84C5BA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E13DD7E-4BE6-30D1-277F-32DE8CB571E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DE33121-E0F7-22A4-7E46-CD3EE5BC0D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A27DFC-B898-EAC3-3A8E-2C8AA95E9B7E}"/>
              </a:ext>
            </a:extLst>
          </p:cNvPr>
          <p:cNvSpPr>
            <a:spLocks noGrp="1"/>
          </p:cNvSpPr>
          <p:nvPr>
            <p:ph type="dt" sz="half" idx="10"/>
          </p:nvPr>
        </p:nvSpPr>
        <p:spPr/>
        <p:txBody>
          <a:bodyPr/>
          <a:lstStyle/>
          <a:p>
            <a:fld id="{986D9A0A-35DE-49A7-9BAD-0163BCE26EA6}" type="datetimeFigureOut">
              <a:rPr lang="en-GB" smtClean="0"/>
              <a:t>04/06/2026</a:t>
            </a:fld>
            <a:endParaRPr lang="en-GB"/>
          </a:p>
        </p:txBody>
      </p:sp>
      <p:sp>
        <p:nvSpPr>
          <p:cNvPr id="6" name="Footer Placeholder 5">
            <a:extLst>
              <a:ext uri="{FF2B5EF4-FFF2-40B4-BE49-F238E27FC236}">
                <a16:creationId xmlns:a16="http://schemas.microsoft.com/office/drawing/2014/main" id="{54AA4A18-19A0-90E1-4D32-1BD96FC8788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7E2C473-10AE-A13C-1D8F-1511B2F53984}"/>
              </a:ext>
            </a:extLst>
          </p:cNvPr>
          <p:cNvSpPr>
            <a:spLocks noGrp="1"/>
          </p:cNvSpPr>
          <p:nvPr>
            <p:ph type="sldNum" sz="quarter" idx="12"/>
          </p:nvPr>
        </p:nvSpPr>
        <p:spPr/>
        <p:txBody>
          <a:bodyPr/>
          <a:lstStyle/>
          <a:p>
            <a:fld id="{A4FF9013-2226-4A93-9DAF-CA73597130CE}" type="slidenum">
              <a:rPr lang="en-GB" smtClean="0"/>
              <a:t>‹#›</a:t>
            </a:fld>
            <a:endParaRPr lang="en-GB"/>
          </a:p>
        </p:txBody>
      </p:sp>
    </p:spTree>
    <p:extLst>
      <p:ext uri="{BB962C8B-B14F-4D97-AF65-F5344CB8AC3E}">
        <p14:creationId xmlns:p14="http://schemas.microsoft.com/office/powerpoint/2010/main" val="693695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F40F7-48AA-2861-0869-7A885593B2B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FEFA600-C7A1-64CD-642E-9D71DB22DA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5AD55BF-F514-FE8B-84F2-47C6805143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739FF2-B9DF-2DE6-1CD3-1A154B4024E4}"/>
              </a:ext>
            </a:extLst>
          </p:cNvPr>
          <p:cNvSpPr>
            <a:spLocks noGrp="1"/>
          </p:cNvSpPr>
          <p:nvPr>
            <p:ph type="dt" sz="half" idx="10"/>
          </p:nvPr>
        </p:nvSpPr>
        <p:spPr/>
        <p:txBody>
          <a:bodyPr/>
          <a:lstStyle/>
          <a:p>
            <a:fld id="{986D9A0A-35DE-49A7-9BAD-0163BCE26EA6}" type="datetimeFigureOut">
              <a:rPr lang="en-GB" smtClean="0"/>
              <a:t>04/06/2026</a:t>
            </a:fld>
            <a:endParaRPr lang="en-GB"/>
          </a:p>
        </p:txBody>
      </p:sp>
      <p:sp>
        <p:nvSpPr>
          <p:cNvPr id="6" name="Footer Placeholder 5">
            <a:extLst>
              <a:ext uri="{FF2B5EF4-FFF2-40B4-BE49-F238E27FC236}">
                <a16:creationId xmlns:a16="http://schemas.microsoft.com/office/drawing/2014/main" id="{BA932F98-6065-8391-B73B-E35F6A73EBE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CDBBFF0-7F90-ACFB-A9A7-2CD0BCEB0CF2}"/>
              </a:ext>
            </a:extLst>
          </p:cNvPr>
          <p:cNvSpPr>
            <a:spLocks noGrp="1"/>
          </p:cNvSpPr>
          <p:nvPr>
            <p:ph type="sldNum" sz="quarter" idx="12"/>
          </p:nvPr>
        </p:nvSpPr>
        <p:spPr/>
        <p:txBody>
          <a:bodyPr/>
          <a:lstStyle/>
          <a:p>
            <a:fld id="{A4FF9013-2226-4A93-9DAF-CA73597130CE}" type="slidenum">
              <a:rPr lang="en-GB" smtClean="0"/>
              <a:t>‹#›</a:t>
            </a:fld>
            <a:endParaRPr lang="en-GB"/>
          </a:p>
        </p:txBody>
      </p:sp>
    </p:spTree>
    <p:extLst>
      <p:ext uri="{BB962C8B-B14F-4D97-AF65-F5344CB8AC3E}">
        <p14:creationId xmlns:p14="http://schemas.microsoft.com/office/powerpoint/2010/main" val="167057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C468367-2134-EB80-509F-2D55265891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C375980-DA11-F53A-35CD-CEFC7F148F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E12E87-7A0C-154F-71AE-7AB1347BF4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86D9A0A-35DE-49A7-9BAD-0163BCE26EA6}" type="datetimeFigureOut">
              <a:rPr lang="en-GB" smtClean="0"/>
              <a:t>04/06/2026</a:t>
            </a:fld>
            <a:endParaRPr lang="en-GB"/>
          </a:p>
        </p:txBody>
      </p:sp>
      <p:sp>
        <p:nvSpPr>
          <p:cNvPr id="5" name="Footer Placeholder 4">
            <a:extLst>
              <a:ext uri="{FF2B5EF4-FFF2-40B4-BE49-F238E27FC236}">
                <a16:creationId xmlns:a16="http://schemas.microsoft.com/office/drawing/2014/main" id="{675C7AC2-0E6F-2621-5A87-463956DD71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A430C492-AEDC-A690-0BBC-E9B4375BF7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4FF9013-2226-4A93-9DAF-CA73597130CE}" type="slidenum">
              <a:rPr lang="en-GB" smtClean="0"/>
              <a:t>‹#›</a:t>
            </a:fld>
            <a:endParaRPr lang="en-GB"/>
          </a:p>
        </p:txBody>
      </p:sp>
    </p:spTree>
    <p:extLst>
      <p:ext uri="{BB962C8B-B14F-4D97-AF65-F5344CB8AC3E}">
        <p14:creationId xmlns:p14="http://schemas.microsoft.com/office/powerpoint/2010/main" val="39878928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mailto:NCAPQI@rcpsych.ac.uk"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kZU7YC3lIiE&amp;feature=youtu.be" TargetMode="External"/><Relationship Id="rId2" Type="http://schemas.openxmlformats.org/officeDocument/2006/relationships/hyperlink" Target="https://www.rcpsych.ac.uk/docs/default-source/improving-care/ccqi/national-clinical-audits/ncap-library/qi/ncap-qi-team-workbook-2026.docx?sfvrsn=80acee7_3" TargetMode="External"/><Relationship Id="rId1" Type="http://schemas.openxmlformats.org/officeDocument/2006/relationships/slideLayout" Target="../slideLayouts/slideLayout7.xml"/><Relationship Id="rId6" Type="http://schemas.openxmlformats.org/officeDocument/2006/relationships/hyperlink" Target="https://www.youtube.com/watch?v=XT9wmu2BnIA" TargetMode="External"/><Relationship Id="rId5" Type="http://schemas.openxmlformats.org/officeDocument/2006/relationships/hyperlink" Target="https://www.youtube.com/watch?v=VKWOa88-czA&amp;feature=youtu.be" TargetMode="External"/><Relationship Id="rId4" Type="http://schemas.openxmlformats.org/officeDocument/2006/relationships/hyperlink" Target="https://www.youtube.com/watch?v=PMH0ZVDQ4f4"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5000">
              <a:schemeClr val="tx2">
                <a:lumMod val="10000"/>
                <a:lumOff val="90000"/>
              </a:schemeClr>
            </a:gs>
            <a:gs pos="3000">
              <a:schemeClr val="accent1">
                <a:lumMod val="20000"/>
                <a:lumOff val="80000"/>
              </a:schemeClr>
            </a:gs>
            <a:gs pos="90000">
              <a:schemeClr val="accent1">
                <a:lumMod val="20000"/>
                <a:lumOff val="80000"/>
              </a:schemeClr>
            </a:gs>
            <a:gs pos="60000">
              <a:schemeClr val="tx2">
                <a:lumMod val="10000"/>
                <a:lumOff val="90000"/>
              </a:schemeClr>
            </a:gs>
            <a:gs pos="91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A1C2F3A-7B75-C080-A049-9D1CF1ECB7FB}"/>
              </a:ext>
            </a:extLst>
          </p:cNvPr>
          <p:cNvPicPr>
            <a:picLocks noChangeAspect="1"/>
          </p:cNvPicPr>
          <p:nvPr/>
        </p:nvPicPr>
        <p:blipFill>
          <a:blip r:embed="rId2"/>
          <a:stretch>
            <a:fillRect/>
          </a:stretch>
        </p:blipFill>
        <p:spPr>
          <a:xfrm>
            <a:off x="7669161" y="-158392"/>
            <a:ext cx="4626384" cy="2492724"/>
          </a:xfrm>
          <a:prstGeom prst="rect">
            <a:avLst/>
          </a:prstGeom>
        </p:spPr>
      </p:pic>
      <p:sp>
        <p:nvSpPr>
          <p:cNvPr id="6" name="TextBox 5">
            <a:extLst>
              <a:ext uri="{FF2B5EF4-FFF2-40B4-BE49-F238E27FC236}">
                <a16:creationId xmlns:a16="http://schemas.microsoft.com/office/drawing/2014/main" id="{63FC56A3-228B-DEE6-9696-C1B877943D50}"/>
              </a:ext>
            </a:extLst>
          </p:cNvPr>
          <p:cNvSpPr txBox="1"/>
          <p:nvPr/>
        </p:nvSpPr>
        <p:spPr>
          <a:xfrm>
            <a:off x="1641989" y="2507226"/>
            <a:ext cx="8701550" cy="3170099"/>
          </a:xfrm>
          <a:prstGeom prst="rect">
            <a:avLst/>
          </a:prstGeom>
          <a:noFill/>
        </p:spPr>
        <p:txBody>
          <a:bodyPr wrap="square" rtlCol="0">
            <a:spAutoFit/>
          </a:bodyPr>
          <a:lstStyle/>
          <a:p>
            <a:pPr algn="ctr"/>
            <a:r>
              <a:rPr lang="en-GB" sz="3600" b="1" dirty="0">
                <a:latin typeface="Montserrat" panose="00000500000000000000" pitchFamily="2" charset="0"/>
              </a:rPr>
              <a:t>Welcome to the NCAP Quality Improvement- Improving Data Quality Introductory Session </a:t>
            </a:r>
          </a:p>
          <a:p>
            <a:pPr algn="ctr"/>
            <a:endParaRPr lang="en-GB" sz="3200" b="1" dirty="0">
              <a:latin typeface="Montserrat" panose="00000500000000000000" pitchFamily="2" charset="0"/>
            </a:endParaRPr>
          </a:p>
          <a:p>
            <a:pPr algn="ctr"/>
            <a:r>
              <a:rPr lang="en-GB" sz="3200" dirty="0">
                <a:latin typeface="Montserrat" panose="00000500000000000000" pitchFamily="2" charset="0"/>
              </a:rPr>
              <a:t>Thursday 4</a:t>
            </a:r>
            <a:r>
              <a:rPr lang="en-GB" sz="3200" baseline="30000" dirty="0">
                <a:latin typeface="Montserrat" panose="00000500000000000000" pitchFamily="2" charset="0"/>
              </a:rPr>
              <a:t>th</a:t>
            </a:r>
            <a:r>
              <a:rPr lang="en-GB" sz="3200" dirty="0">
                <a:latin typeface="Montserrat" panose="00000500000000000000" pitchFamily="2" charset="0"/>
              </a:rPr>
              <a:t> June, 3-4pm.</a:t>
            </a:r>
          </a:p>
          <a:p>
            <a:pPr algn="ctr"/>
            <a:endParaRPr lang="en-GB" sz="2800" b="1" dirty="0">
              <a:latin typeface="Montserrat" panose="00000500000000000000" pitchFamily="2" charset="0"/>
            </a:endParaRPr>
          </a:p>
        </p:txBody>
      </p:sp>
    </p:spTree>
    <p:extLst>
      <p:ext uri="{BB962C8B-B14F-4D97-AF65-F5344CB8AC3E}">
        <p14:creationId xmlns:p14="http://schemas.microsoft.com/office/powerpoint/2010/main" val="2564659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DCEB39D-83C4-A905-FFCA-0808C5B5459E}"/>
              </a:ext>
            </a:extLst>
          </p:cNvPr>
          <p:cNvSpPr txBox="1"/>
          <p:nvPr/>
        </p:nvSpPr>
        <p:spPr>
          <a:xfrm>
            <a:off x="688257" y="213120"/>
            <a:ext cx="10785987" cy="6278642"/>
          </a:xfrm>
          <a:prstGeom prst="rect">
            <a:avLst/>
          </a:prstGeom>
          <a:noFill/>
        </p:spPr>
        <p:txBody>
          <a:bodyPr wrap="square">
            <a:spAutoFit/>
          </a:bodyPr>
          <a:lstStyle/>
          <a:p>
            <a:pPr algn="ctr">
              <a:spcAft>
                <a:spcPts val="2025"/>
              </a:spcAft>
              <a:buNone/>
            </a:pPr>
            <a:r>
              <a:rPr lang="en-GB" sz="3600" b="1" i="0" dirty="0">
                <a:solidFill>
                  <a:schemeClr val="accent1"/>
                </a:solidFill>
                <a:effectLst/>
                <a:latin typeface="Montserrat" panose="00000500000000000000" pitchFamily="2" charset="0"/>
              </a:rPr>
              <a:t>NCAP Quality Improvement Programme 2026: Driving Better Data Quality  </a:t>
            </a:r>
          </a:p>
          <a:p>
            <a:pPr algn="l">
              <a:spcAft>
                <a:spcPts val="2025"/>
              </a:spcAft>
              <a:buNone/>
            </a:pPr>
            <a:r>
              <a:rPr lang="en-GB" sz="2000" b="0" i="0" dirty="0">
                <a:effectLst/>
                <a:latin typeface="Montserrat" panose="00000500000000000000" pitchFamily="2" charset="0"/>
              </a:rPr>
              <a:t>This year's programme will focus on improving data quality to ensure services have accurate and complete information to deliver better care and treatment for people with psychosis. This emphasis supports NCAP’s transition from bespoke data collection to the use of national routine datasets, reducing burden on services and enabling more frequent reporting.</a:t>
            </a:r>
          </a:p>
          <a:p>
            <a:pPr algn="l">
              <a:spcAft>
                <a:spcPts val="2025"/>
              </a:spcAft>
              <a:buNone/>
            </a:pPr>
            <a:r>
              <a:rPr lang="en-GB" sz="2000" b="0" i="0" dirty="0">
                <a:effectLst/>
                <a:latin typeface="Montserrat" panose="00000500000000000000" pitchFamily="2" charset="0"/>
              </a:rPr>
              <a:t>By prioritising data quality, we aim to:</a:t>
            </a:r>
          </a:p>
          <a:p>
            <a:pPr lvl="1">
              <a:buFont typeface="Arial" panose="020B0604020202020204" pitchFamily="34" charset="0"/>
              <a:buChar char="•"/>
            </a:pPr>
            <a:r>
              <a:rPr lang="en-GB" sz="2000" b="0" i="0" dirty="0">
                <a:effectLst/>
                <a:latin typeface="Montserrat" panose="00000500000000000000" pitchFamily="2" charset="0"/>
              </a:rPr>
              <a:t> Enable teams to act on data and deliver targeted interventions where they will have the greatest impact</a:t>
            </a:r>
          </a:p>
          <a:p>
            <a:pPr lvl="1"/>
            <a:endParaRPr lang="en-GB" sz="2000" b="0" i="0" dirty="0">
              <a:effectLst/>
              <a:latin typeface="Montserrat" panose="00000500000000000000" pitchFamily="2" charset="0"/>
            </a:endParaRPr>
          </a:p>
          <a:p>
            <a:pPr lvl="1">
              <a:buFont typeface="Arial" panose="020B0604020202020204" pitchFamily="34" charset="0"/>
              <a:buChar char="•"/>
            </a:pPr>
            <a:r>
              <a:rPr lang="en-GB" sz="2000" b="0" i="0" dirty="0">
                <a:effectLst/>
                <a:latin typeface="Montserrat" panose="00000500000000000000" pitchFamily="2" charset="0"/>
              </a:rPr>
              <a:t> Reduce clinical risk and optimise resource allocation through better visibility of performance and needs</a:t>
            </a:r>
          </a:p>
          <a:p>
            <a:pPr lvl="1"/>
            <a:endParaRPr lang="en-GB" sz="2000" b="0" i="0" dirty="0">
              <a:effectLst/>
              <a:latin typeface="Montserrat" panose="00000500000000000000" pitchFamily="2" charset="0"/>
            </a:endParaRPr>
          </a:p>
          <a:p>
            <a:pPr lvl="1">
              <a:buFont typeface="Arial" panose="020B0604020202020204" pitchFamily="34" charset="0"/>
              <a:buChar char="•"/>
            </a:pPr>
            <a:r>
              <a:rPr lang="en-GB" sz="2000" b="0" i="0" dirty="0">
                <a:effectLst/>
                <a:latin typeface="Montserrat" panose="00000500000000000000" pitchFamily="2" charset="0"/>
              </a:rPr>
              <a:t> Improve care and treatment for people with psychosis by embedding evidence-based  decision-making into practice.</a:t>
            </a:r>
          </a:p>
        </p:txBody>
      </p:sp>
    </p:spTree>
    <p:extLst>
      <p:ext uri="{BB962C8B-B14F-4D97-AF65-F5344CB8AC3E}">
        <p14:creationId xmlns:p14="http://schemas.microsoft.com/office/powerpoint/2010/main" val="1982728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7A0C467-0740-E394-BBD8-6307EC1CA138}"/>
              </a:ext>
            </a:extLst>
          </p:cNvPr>
          <p:cNvSpPr txBox="1"/>
          <p:nvPr/>
        </p:nvSpPr>
        <p:spPr>
          <a:xfrm>
            <a:off x="747252" y="580105"/>
            <a:ext cx="10859148" cy="4959435"/>
          </a:xfrm>
          <a:prstGeom prst="rect">
            <a:avLst/>
          </a:prstGeom>
          <a:noFill/>
        </p:spPr>
        <p:txBody>
          <a:bodyPr wrap="square">
            <a:spAutoFit/>
          </a:bodyPr>
          <a:lstStyle/>
          <a:p>
            <a:pPr algn="ctr">
              <a:lnSpc>
                <a:spcPts val="3000"/>
              </a:lnSpc>
              <a:spcAft>
                <a:spcPts val="1125"/>
              </a:spcAft>
              <a:buNone/>
            </a:pPr>
            <a:r>
              <a:rPr lang="en-GB" sz="3600" b="1" i="0" dirty="0">
                <a:solidFill>
                  <a:schemeClr val="accent1"/>
                </a:solidFill>
                <a:effectLst/>
                <a:latin typeface="Montserrat" panose="00000500000000000000" pitchFamily="2" charset="0"/>
              </a:rPr>
              <a:t>This years Core QI programme offer</a:t>
            </a:r>
          </a:p>
          <a:p>
            <a:pPr algn="ctr">
              <a:lnSpc>
                <a:spcPts val="3000"/>
              </a:lnSpc>
              <a:spcAft>
                <a:spcPts val="1125"/>
              </a:spcAft>
              <a:buNone/>
            </a:pPr>
            <a:endParaRPr lang="en-GB" sz="2800" b="1" i="0" dirty="0">
              <a:solidFill>
                <a:srgbClr val="00528C"/>
              </a:solidFill>
              <a:effectLst/>
              <a:latin typeface="Montserrat" panose="00000500000000000000" pitchFamily="2" charset="0"/>
            </a:endParaRPr>
          </a:p>
          <a:p>
            <a:pPr algn="l">
              <a:lnSpc>
                <a:spcPct val="150000"/>
              </a:lnSpc>
              <a:buFont typeface="Arial" panose="020B0604020202020204" pitchFamily="34" charset="0"/>
              <a:buChar char="•"/>
            </a:pPr>
            <a:r>
              <a:rPr lang="en-GB" sz="2400" b="0" i="0" dirty="0">
                <a:effectLst/>
                <a:latin typeface="Montserrat" panose="00000500000000000000" pitchFamily="2" charset="0"/>
              </a:rPr>
              <a:t> Open to </a:t>
            </a:r>
            <a:r>
              <a:rPr lang="en-GB" sz="2400" b="1" i="0" dirty="0">
                <a:effectLst/>
                <a:latin typeface="Montserrat" panose="00000500000000000000" pitchFamily="2" charset="0"/>
              </a:rPr>
              <a:t>all </a:t>
            </a:r>
            <a:r>
              <a:rPr lang="en-GB" sz="2400" b="0" i="0" dirty="0">
                <a:effectLst/>
                <a:latin typeface="Montserrat" panose="00000500000000000000" pitchFamily="2" charset="0"/>
              </a:rPr>
              <a:t>EIP and CYP teams</a:t>
            </a:r>
          </a:p>
          <a:p>
            <a:pPr algn="l">
              <a:lnSpc>
                <a:spcPct val="150000"/>
              </a:lnSpc>
              <a:buFont typeface="Arial" panose="020B0604020202020204" pitchFamily="34" charset="0"/>
              <a:buChar char="•"/>
            </a:pPr>
            <a:r>
              <a:rPr lang="en-GB" sz="2400" b="0" i="0" dirty="0">
                <a:effectLst/>
                <a:latin typeface="Montserrat" panose="00000500000000000000" pitchFamily="2" charset="0"/>
              </a:rPr>
              <a:t> Resources include; Bite-sized training videos which outline essential QI principles and practical tools—such as tracking progress and using data to drive lasting change.</a:t>
            </a:r>
          </a:p>
          <a:p>
            <a:pPr algn="l">
              <a:lnSpc>
                <a:spcPct val="150000"/>
              </a:lnSpc>
              <a:buFont typeface="Arial" panose="020B0604020202020204" pitchFamily="34" charset="0"/>
              <a:buChar char="•"/>
            </a:pPr>
            <a:r>
              <a:rPr lang="en-GB" sz="2400" b="0" i="0" dirty="0">
                <a:effectLst/>
                <a:latin typeface="Montserrat" panose="00000500000000000000" pitchFamily="2" charset="0"/>
              </a:rPr>
              <a:t> Monthly drop-in coaching calls for tailored support and idea sharing.</a:t>
            </a:r>
          </a:p>
          <a:p>
            <a:pPr algn="l">
              <a:lnSpc>
                <a:spcPct val="150000"/>
              </a:lnSpc>
              <a:buFont typeface="Arial" panose="020B0604020202020204" pitchFamily="34" charset="0"/>
              <a:buChar char="•"/>
            </a:pPr>
            <a:r>
              <a:rPr lang="en-GB" sz="2400" b="0" i="0" dirty="0">
                <a:effectLst/>
                <a:latin typeface="Montserrat" panose="00000500000000000000" pitchFamily="2" charset="0"/>
              </a:rPr>
              <a:t> Online shared learning workshops where Enhanced teams showcase their projects and success stories.</a:t>
            </a:r>
          </a:p>
        </p:txBody>
      </p:sp>
    </p:spTree>
    <p:extLst>
      <p:ext uri="{BB962C8B-B14F-4D97-AF65-F5344CB8AC3E}">
        <p14:creationId xmlns:p14="http://schemas.microsoft.com/office/powerpoint/2010/main" val="18855950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275C754-1FF1-A985-9F3D-CFC6F31F9A5A}"/>
              </a:ext>
            </a:extLst>
          </p:cNvPr>
          <p:cNvSpPr txBox="1"/>
          <p:nvPr/>
        </p:nvSpPr>
        <p:spPr>
          <a:xfrm>
            <a:off x="943897" y="127819"/>
            <a:ext cx="9596284" cy="1077218"/>
          </a:xfrm>
          <a:prstGeom prst="rect">
            <a:avLst/>
          </a:prstGeom>
          <a:noFill/>
        </p:spPr>
        <p:txBody>
          <a:bodyPr wrap="square" rtlCol="0">
            <a:spAutoFit/>
          </a:bodyPr>
          <a:lstStyle/>
          <a:p>
            <a:pPr algn="ctr"/>
            <a:r>
              <a:rPr lang="en-GB" sz="3600" b="1" dirty="0">
                <a:solidFill>
                  <a:schemeClr val="accent1"/>
                </a:solidFill>
                <a:latin typeface="Montserrat" panose="00000500000000000000" pitchFamily="2" charset="0"/>
              </a:rPr>
              <a:t>Drop-in calls </a:t>
            </a:r>
          </a:p>
          <a:p>
            <a:pPr algn="ctr"/>
            <a:r>
              <a:rPr lang="en-GB" sz="2800" b="1" dirty="0">
                <a:solidFill>
                  <a:schemeClr val="accent1"/>
                </a:solidFill>
                <a:latin typeface="Montserrat" panose="00000500000000000000" pitchFamily="2" charset="0"/>
              </a:rPr>
              <a:t>  </a:t>
            </a:r>
          </a:p>
        </p:txBody>
      </p:sp>
      <p:sp>
        <p:nvSpPr>
          <p:cNvPr id="4" name="TextBox 3">
            <a:extLst>
              <a:ext uri="{FF2B5EF4-FFF2-40B4-BE49-F238E27FC236}">
                <a16:creationId xmlns:a16="http://schemas.microsoft.com/office/drawing/2014/main" id="{F265493C-F0B5-AF5F-4B94-14785EAA5783}"/>
              </a:ext>
            </a:extLst>
          </p:cNvPr>
          <p:cNvSpPr txBox="1"/>
          <p:nvPr/>
        </p:nvSpPr>
        <p:spPr>
          <a:xfrm>
            <a:off x="334297" y="848515"/>
            <a:ext cx="11857703" cy="5786199"/>
          </a:xfrm>
          <a:prstGeom prst="rect">
            <a:avLst/>
          </a:prstGeom>
          <a:noFill/>
        </p:spPr>
        <p:txBody>
          <a:bodyPr wrap="square">
            <a:spAutoFit/>
          </a:bodyPr>
          <a:lstStyle/>
          <a:p>
            <a:pPr algn="l" fontAlgn="base">
              <a:buNone/>
            </a:pPr>
            <a:r>
              <a:rPr lang="en-GB" sz="2000" b="0" i="0" dirty="0">
                <a:solidFill>
                  <a:srgbClr val="000000"/>
                </a:solidFill>
                <a:effectLst/>
                <a:latin typeface="Montserrat" panose="00000500000000000000" pitchFamily="2" charset="0"/>
              </a:rPr>
              <a:t>Please find below a list of available drop-in call slots for </a:t>
            </a:r>
            <a:r>
              <a:rPr lang="en-GB" sz="2000" b="1" i="0" dirty="0">
                <a:solidFill>
                  <a:srgbClr val="000000"/>
                </a:solidFill>
                <a:effectLst/>
                <a:latin typeface="Montserrat" panose="00000500000000000000" pitchFamily="2" charset="0"/>
              </a:rPr>
              <a:t>June and July 2026.</a:t>
            </a:r>
            <a:endParaRPr lang="en-GB" sz="2000" b="0" i="0" dirty="0">
              <a:solidFill>
                <a:srgbClr val="000000"/>
              </a:solidFill>
              <a:effectLst/>
              <a:latin typeface="Montserrat" panose="00000500000000000000" pitchFamily="2" charset="0"/>
            </a:endParaRPr>
          </a:p>
          <a:p>
            <a:pPr algn="l" fontAlgn="base">
              <a:buNone/>
            </a:pPr>
            <a:r>
              <a:rPr lang="en-GB" sz="2000" b="0" i="0" dirty="0">
                <a:solidFill>
                  <a:srgbClr val="000000"/>
                </a:solidFill>
                <a:effectLst/>
                <a:latin typeface="Montserrat" panose="00000500000000000000" pitchFamily="2" charset="0"/>
              </a:rPr>
              <a:t>These sessions are for any NCAP team that is interested in starting a QI project, are currently running one, or would like to restart a previous project. </a:t>
            </a:r>
            <a:r>
              <a:rPr lang="en-GB" sz="2000" b="1" i="0" dirty="0">
                <a:solidFill>
                  <a:srgbClr val="000000"/>
                </a:solidFill>
                <a:effectLst/>
                <a:latin typeface="Montserrat" panose="00000500000000000000" pitchFamily="2" charset="0"/>
              </a:rPr>
              <a:t>Slots are allocated on a first-come, first-served basis.</a:t>
            </a:r>
            <a:r>
              <a:rPr lang="en-GB" sz="2000" b="0" i="0" dirty="0">
                <a:solidFill>
                  <a:srgbClr val="000000"/>
                </a:solidFill>
                <a:effectLst/>
                <a:latin typeface="Montserrat" panose="00000500000000000000" pitchFamily="2" charset="0"/>
              </a:rPr>
              <a:t> </a:t>
            </a:r>
            <a:r>
              <a:rPr lang="en-GB" sz="2000" i="0" dirty="0">
                <a:solidFill>
                  <a:srgbClr val="000000"/>
                </a:solidFill>
                <a:effectLst/>
                <a:latin typeface="Montserrat" panose="00000500000000000000" pitchFamily="2" charset="0"/>
              </a:rPr>
              <a:t>Project topics can align with any NCAP key standard.</a:t>
            </a:r>
          </a:p>
          <a:p>
            <a:pPr algn="l" fontAlgn="base">
              <a:buNone/>
            </a:pPr>
            <a:r>
              <a:rPr lang="en-GB" sz="2000" b="0" i="0" dirty="0">
                <a:solidFill>
                  <a:srgbClr val="000000"/>
                </a:solidFill>
                <a:effectLst/>
                <a:latin typeface="Montserrat" panose="00000500000000000000" pitchFamily="2" charset="0"/>
              </a:rPr>
              <a:t> </a:t>
            </a:r>
          </a:p>
          <a:p>
            <a:pPr algn="l" fontAlgn="base">
              <a:buNone/>
            </a:pPr>
            <a:r>
              <a:rPr lang="en-GB" sz="2000" b="1" i="0" u="sng" dirty="0">
                <a:solidFill>
                  <a:srgbClr val="00B050"/>
                </a:solidFill>
                <a:effectLst/>
                <a:latin typeface="Montserrat" panose="00000500000000000000" pitchFamily="2" charset="0"/>
              </a:rPr>
              <a:t>**June drop-in Call Slots (45 mins):** </a:t>
            </a:r>
            <a:endParaRPr lang="en-GB" sz="2000" b="0" i="0" dirty="0">
              <a:solidFill>
                <a:srgbClr val="00B050"/>
              </a:solidFill>
              <a:effectLst/>
              <a:latin typeface="Montserrat" panose="00000500000000000000" pitchFamily="2" charset="0"/>
            </a:endParaRPr>
          </a:p>
          <a:p>
            <a:pPr algn="l" fontAlgn="base">
              <a:lnSpc>
                <a:spcPct val="150000"/>
              </a:lnSpc>
              <a:buNone/>
            </a:pPr>
            <a:r>
              <a:rPr lang="en-GB" sz="2000" b="1" i="0" dirty="0">
                <a:solidFill>
                  <a:srgbClr val="000000"/>
                </a:solidFill>
                <a:effectLst/>
                <a:latin typeface="Montserrat" panose="00000500000000000000" pitchFamily="2" charset="0"/>
              </a:rPr>
              <a:t>Tuesday 16 June:</a:t>
            </a:r>
            <a:r>
              <a:rPr lang="en-GB" sz="2000" b="0" i="0" dirty="0">
                <a:solidFill>
                  <a:srgbClr val="000000"/>
                </a:solidFill>
                <a:effectLst/>
                <a:latin typeface="Montserrat" panose="00000500000000000000" pitchFamily="2" charset="0"/>
              </a:rPr>
              <a:t> 1:30pm  </a:t>
            </a:r>
          </a:p>
          <a:p>
            <a:pPr algn="l" fontAlgn="base">
              <a:lnSpc>
                <a:spcPct val="150000"/>
              </a:lnSpc>
              <a:buNone/>
            </a:pPr>
            <a:r>
              <a:rPr lang="en-GB" sz="2000" b="1" i="0" dirty="0">
                <a:solidFill>
                  <a:srgbClr val="000000"/>
                </a:solidFill>
                <a:effectLst/>
                <a:latin typeface="Montserrat" panose="00000500000000000000" pitchFamily="2" charset="0"/>
              </a:rPr>
              <a:t>Thursday 25 June:</a:t>
            </a:r>
            <a:r>
              <a:rPr lang="en-GB" sz="2000" b="0" i="0" dirty="0">
                <a:solidFill>
                  <a:srgbClr val="000000"/>
                </a:solidFill>
                <a:effectLst/>
                <a:latin typeface="Montserrat" panose="00000500000000000000" pitchFamily="2" charset="0"/>
              </a:rPr>
              <a:t> 10:00am | 11:15am | 12:15pm </a:t>
            </a:r>
          </a:p>
          <a:p>
            <a:pPr algn="l" fontAlgn="base">
              <a:buNone/>
            </a:pPr>
            <a:endParaRPr lang="en-GB" sz="2000" dirty="0">
              <a:solidFill>
                <a:srgbClr val="000000"/>
              </a:solidFill>
              <a:latin typeface="Montserrat" panose="00000500000000000000" pitchFamily="2" charset="0"/>
            </a:endParaRPr>
          </a:p>
          <a:p>
            <a:pPr marL="0" marR="0" lvl="0" indent="0" algn="l" defTabSz="914400" rtl="0" eaLnBrk="1" fontAlgn="base" latinLnBrk="0" hangingPunct="1">
              <a:lnSpc>
                <a:spcPct val="100000"/>
              </a:lnSpc>
              <a:spcBef>
                <a:spcPts val="0"/>
              </a:spcBef>
              <a:spcAft>
                <a:spcPts val="0"/>
              </a:spcAft>
              <a:buClrTx/>
              <a:buSzTx/>
              <a:buFontTx/>
              <a:buNone/>
              <a:tabLst/>
              <a:defRPr/>
            </a:pPr>
            <a:r>
              <a:rPr kumimoji="0" lang="en-GB" sz="2000" b="1" i="0" u="sng" strike="noStrike" kern="1200" cap="none" spc="0" normalizeH="0" baseline="0" noProof="0" dirty="0">
                <a:ln>
                  <a:noFill/>
                </a:ln>
                <a:solidFill>
                  <a:srgbClr val="7030A0"/>
                </a:solidFill>
                <a:effectLst/>
                <a:uLnTx/>
                <a:uFillTx/>
                <a:latin typeface="Montserrat" panose="00000500000000000000" pitchFamily="2" charset="0"/>
                <a:ea typeface="+mn-ea"/>
                <a:cs typeface="+mn-cs"/>
              </a:rPr>
              <a:t>**July drop-in Call Slots (45 mins):** </a:t>
            </a:r>
            <a:endParaRPr kumimoji="0" lang="en-GB" sz="2000" b="0" i="0" u="none" strike="noStrike" kern="1200" cap="none" spc="0" normalizeH="0" baseline="0" noProof="0" dirty="0">
              <a:ln>
                <a:noFill/>
              </a:ln>
              <a:solidFill>
                <a:srgbClr val="7030A0"/>
              </a:solidFill>
              <a:effectLst/>
              <a:uLnTx/>
              <a:uFillTx/>
              <a:latin typeface="Montserrat" panose="00000500000000000000" pitchFamily="2" charset="0"/>
              <a:ea typeface="+mn-ea"/>
              <a:cs typeface="+mn-cs"/>
            </a:endParaRPr>
          </a:p>
          <a:p>
            <a:pPr marL="0" marR="0" lvl="0" indent="0" algn="l" defTabSz="914400" rtl="0" eaLnBrk="1" fontAlgn="base" latinLnBrk="0" hangingPunct="1">
              <a:lnSpc>
                <a:spcPct val="150000"/>
              </a:lnSpc>
              <a:spcBef>
                <a:spcPts val="0"/>
              </a:spcBef>
              <a:spcAft>
                <a:spcPts val="0"/>
              </a:spcAft>
              <a:buClrTx/>
              <a:buSzTx/>
              <a:buFontTx/>
              <a:buNone/>
              <a:tabLst/>
              <a:defRPr/>
            </a:pPr>
            <a:r>
              <a:rPr lang="en-GB" sz="2000" b="1" i="0" dirty="0">
                <a:solidFill>
                  <a:srgbClr val="000000"/>
                </a:solidFill>
                <a:effectLst/>
                <a:latin typeface="Montserrat" panose="00000500000000000000" pitchFamily="2" charset="0"/>
              </a:rPr>
              <a:t>Thursday 16 July : </a:t>
            </a:r>
            <a:r>
              <a:rPr kumimoji="0" lang="en-GB" sz="2000" b="0" i="0" u="none" strike="noStrike" kern="1200" cap="none" spc="0" normalizeH="0" baseline="0" noProof="0" dirty="0">
                <a:ln>
                  <a:noFill/>
                </a:ln>
                <a:solidFill>
                  <a:srgbClr val="000000"/>
                </a:solidFill>
                <a:effectLst/>
                <a:uLnTx/>
                <a:uFillTx/>
                <a:latin typeface="Montserrat" panose="00000500000000000000" pitchFamily="2" charset="0"/>
                <a:ea typeface="+mn-ea"/>
                <a:cs typeface="+mn-cs"/>
              </a:rPr>
              <a:t>1:30pm | 2:45pm </a:t>
            </a:r>
          </a:p>
          <a:p>
            <a:pPr marL="0" marR="0" lvl="0" indent="0" algn="l" defTabSz="914400" rtl="0" eaLnBrk="1" fontAlgn="base" latinLnBrk="0" hangingPunct="1">
              <a:lnSpc>
                <a:spcPct val="150000"/>
              </a:lnSpc>
              <a:spcBef>
                <a:spcPts val="0"/>
              </a:spcBef>
              <a:spcAft>
                <a:spcPts val="0"/>
              </a:spcAft>
              <a:buClrTx/>
              <a:buSzTx/>
              <a:buFontTx/>
              <a:buNone/>
              <a:tabLst/>
              <a:defRPr/>
            </a:pPr>
            <a:r>
              <a:rPr lang="en-GB" sz="2000" b="1" dirty="0">
                <a:solidFill>
                  <a:srgbClr val="000000"/>
                </a:solidFill>
                <a:latin typeface="Montserrat" panose="00000500000000000000" pitchFamily="2" charset="0"/>
              </a:rPr>
              <a:t>Tuesday 21 July: </a:t>
            </a:r>
            <a:r>
              <a:rPr lang="en-GB" sz="2000" dirty="0">
                <a:solidFill>
                  <a:srgbClr val="000000"/>
                </a:solidFill>
                <a:latin typeface="Montserrat" panose="00000500000000000000" pitchFamily="2" charset="0"/>
              </a:rPr>
              <a:t>2:00pm</a:t>
            </a:r>
            <a:endParaRPr kumimoji="0" lang="en-GB" sz="2000" i="0" u="none" strike="noStrike" kern="1200" cap="none" spc="0" normalizeH="0" baseline="0" noProof="0" dirty="0">
              <a:ln>
                <a:noFill/>
              </a:ln>
              <a:solidFill>
                <a:srgbClr val="000000"/>
              </a:solidFill>
              <a:effectLst/>
              <a:uLnTx/>
              <a:uFillTx/>
              <a:latin typeface="Montserrat" panose="00000500000000000000" pitchFamily="2" charset="0"/>
              <a:ea typeface="+mn-ea"/>
              <a:cs typeface="+mn-cs"/>
            </a:endParaRPr>
          </a:p>
          <a:p>
            <a:pPr algn="l" fontAlgn="base">
              <a:lnSpc>
                <a:spcPct val="150000"/>
              </a:lnSpc>
              <a:buNone/>
            </a:pPr>
            <a:r>
              <a:rPr lang="en-GB" sz="2000" b="1" i="0" dirty="0">
                <a:solidFill>
                  <a:srgbClr val="000000"/>
                </a:solidFill>
                <a:effectLst/>
                <a:latin typeface="Montserrat" panose="00000500000000000000" pitchFamily="2" charset="0"/>
              </a:rPr>
              <a:t>Friday 24 July : </a:t>
            </a:r>
            <a:r>
              <a:rPr lang="en-GB" sz="2000" i="0" dirty="0">
                <a:solidFill>
                  <a:srgbClr val="000000"/>
                </a:solidFill>
                <a:effectLst/>
                <a:latin typeface="Montserrat" panose="00000500000000000000" pitchFamily="2" charset="0"/>
              </a:rPr>
              <a:t>11:30am | 2:00pm </a:t>
            </a:r>
          </a:p>
          <a:p>
            <a:pPr algn="l" fontAlgn="base">
              <a:buNone/>
            </a:pPr>
            <a:endParaRPr lang="en-GB" sz="2000" b="0" i="0" dirty="0">
              <a:solidFill>
                <a:srgbClr val="000000"/>
              </a:solidFill>
              <a:effectLst/>
              <a:latin typeface="Montserrat" panose="00000500000000000000" pitchFamily="2" charset="0"/>
            </a:endParaRPr>
          </a:p>
          <a:p>
            <a:pPr algn="l" fontAlgn="base">
              <a:buNone/>
            </a:pPr>
            <a:r>
              <a:rPr lang="en-GB" sz="2000" b="0" i="0" dirty="0">
                <a:solidFill>
                  <a:srgbClr val="000000"/>
                </a:solidFill>
                <a:effectLst/>
                <a:latin typeface="Montserrat" panose="00000500000000000000" pitchFamily="2" charset="0"/>
              </a:rPr>
              <a:t> </a:t>
            </a:r>
            <a:r>
              <a:rPr lang="en-GB" sz="2000" b="1" i="0" dirty="0">
                <a:solidFill>
                  <a:srgbClr val="000000"/>
                </a:solidFill>
                <a:effectLst/>
                <a:latin typeface="Montserrat" panose="00000500000000000000" pitchFamily="2" charset="0"/>
              </a:rPr>
              <a:t>To book in your call please email</a:t>
            </a:r>
            <a:r>
              <a:rPr lang="en-GB" sz="2000" b="0" i="0" dirty="0">
                <a:solidFill>
                  <a:srgbClr val="000000"/>
                </a:solidFill>
                <a:effectLst/>
                <a:latin typeface="Montserrat" panose="00000500000000000000" pitchFamily="2" charset="0"/>
              </a:rPr>
              <a:t> </a:t>
            </a:r>
            <a:r>
              <a:rPr lang="en-GB" sz="2000" b="0" i="0" dirty="0">
                <a:solidFill>
                  <a:srgbClr val="0070C0"/>
                </a:solidFill>
                <a:effectLst/>
                <a:latin typeface="Montserrat" panose="00000500000000000000" pitchFamily="2" charset="0"/>
                <a:hlinkClick r:id="rId2" tooltip="mailto:NCAPQI@rcpsych.ac.uk">
                  <a:extLst>
                    <a:ext uri="{A12FA001-AC4F-418D-AE19-62706E023703}">
                      <ahyp:hlinkClr xmlns:ahyp="http://schemas.microsoft.com/office/drawing/2018/hyperlinkcolor" val="tx"/>
                    </a:ext>
                  </a:extLst>
                </a:hlinkClick>
              </a:rPr>
              <a:t>NCAPQI@rcpsych.ac.uk</a:t>
            </a:r>
            <a:r>
              <a:rPr lang="en-GB" sz="2000" b="0" i="0" dirty="0">
                <a:solidFill>
                  <a:srgbClr val="0070C0"/>
                </a:solidFill>
                <a:effectLst/>
                <a:latin typeface="Montserrat" panose="00000500000000000000" pitchFamily="2" charset="0"/>
              </a:rPr>
              <a:t> </a:t>
            </a:r>
            <a:r>
              <a:rPr lang="en-GB" sz="2000" b="1" i="0" dirty="0">
                <a:solidFill>
                  <a:srgbClr val="000000"/>
                </a:solidFill>
                <a:effectLst/>
                <a:latin typeface="Montserrat" panose="00000500000000000000" pitchFamily="2" charset="0"/>
              </a:rPr>
              <a:t>with your preferred time slot.</a:t>
            </a:r>
            <a:endParaRPr lang="en-GB" sz="2000" b="0" i="0" dirty="0">
              <a:solidFill>
                <a:srgbClr val="242424"/>
              </a:solidFill>
              <a:effectLst/>
              <a:latin typeface="Montserrat" panose="00000500000000000000" pitchFamily="2" charset="0"/>
            </a:endParaRPr>
          </a:p>
          <a:p>
            <a:pPr algn="l" fontAlgn="base">
              <a:buNone/>
            </a:pPr>
            <a:r>
              <a:rPr lang="en-GB" sz="2000" b="0" i="0" dirty="0">
                <a:solidFill>
                  <a:srgbClr val="000000"/>
                </a:solidFill>
                <a:effectLst/>
                <a:latin typeface="Montserrat" panose="00000500000000000000" pitchFamily="2" charset="0"/>
              </a:rPr>
              <a:t>Please complete and return the pre-call proforma </a:t>
            </a:r>
            <a:r>
              <a:rPr lang="en-GB" sz="2000" b="1" i="0" dirty="0">
                <a:solidFill>
                  <a:srgbClr val="000000"/>
                </a:solidFill>
                <a:effectLst/>
                <a:latin typeface="Montserrat" panose="00000500000000000000" pitchFamily="2" charset="0"/>
              </a:rPr>
              <a:t>at least one week before your call.</a:t>
            </a:r>
            <a:endParaRPr lang="en-GB" sz="2000" b="0" i="0" dirty="0">
              <a:solidFill>
                <a:srgbClr val="000000"/>
              </a:solidFill>
              <a:effectLst/>
              <a:latin typeface="Montserrat" panose="00000500000000000000" pitchFamily="2" charset="0"/>
            </a:endParaRPr>
          </a:p>
        </p:txBody>
      </p:sp>
    </p:spTree>
    <p:extLst>
      <p:ext uri="{BB962C8B-B14F-4D97-AF65-F5344CB8AC3E}">
        <p14:creationId xmlns:p14="http://schemas.microsoft.com/office/powerpoint/2010/main" val="1803664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3B3CC56-49D5-6297-3419-DCDB1C191EC9}"/>
              </a:ext>
            </a:extLst>
          </p:cNvPr>
          <p:cNvSpPr txBox="1"/>
          <p:nvPr/>
        </p:nvSpPr>
        <p:spPr>
          <a:xfrm>
            <a:off x="540776" y="403122"/>
            <a:ext cx="11051458" cy="6093976"/>
          </a:xfrm>
          <a:prstGeom prst="rect">
            <a:avLst/>
          </a:prstGeom>
          <a:noFill/>
        </p:spPr>
        <p:txBody>
          <a:bodyPr wrap="square">
            <a:spAutoFit/>
          </a:bodyPr>
          <a:lstStyle/>
          <a:p>
            <a:pPr algn="ctr">
              <a:lnSpc>
                <a:spcPts val="3000"/>
              </a:lnSpc>
              <a:spcAft>
                <a:spcPts val="1125"/>
              </a:spcAft>
              <a:buNone/>
            </a:pPr>
            <a:r>
              <a:rPr lang="en-GB" sz="3600" b="1" i="0" dirty="0">
                <a:solidFill>
                  <a:schemeClr val="accent1"/>
                </a:solidFill>
                <a:effectLst/>
                <a:latin typeface="Montserrat" panose="00000500000000000000" pitchFamily="2" charset="0"/>
              </a:rPr>
              <a:t>Core programme online resources:</a:t>
            </a:r>
            <a:endParaRPr lang="en-GB" sz="3600" b="1" dirty="0">
              <a:solidFill>
                <a:schemeClr val="accent1"/>
              </a:solidFill>
              <a:latin typeface="Montserrat" panose="00000500000000000000" pitchFamily="2" charset="0"/>
            </a:endParaRPr>
          </a:p>
          <a:p>
            <a:pPr algn="l">
              <a:lnSpc>
                <a:spcPts val="2100"/>
              </a:lnSpc>
              <a:buNone/>
            </a:pPr>
            <a:endParaRPr lang="en-GB" b="1" i="0" dirty="0">
              <a:effectLst/>
              <a:latin typeface="Montserrat" panose="00000500000000000000" pitchFamily="2" charset="0"/>
            </a:endParaRPr>
          </a:p>
          <a:p>
            <a:pPr algn="l">
              <a:lnSpc>
                <a:spcPts val="2100"/>
              </a:lnSpc>
            </a:pPr>
            <a:r>
              <a:rPr lang="en-GB" sz="2000" b="1" i="0" u="sng" dirty="0">
                <a:effectLst/>
                <a:latin typeface="Montserrat" panose="00000500000000000000" pitchFamily="2" charset="0"/>
              </a:rPr>
              <a:t>QI collaborative </a:t>
            </a:r>
            <a:r>
              <a:rPr lang="en-GB" sz="2000" b="1" u="sng" dirty="0">
                <a:latin typeface="Montserrat" panose="00000500000000000000" pitchFamily="2" charset="0"/>
              </a:rPr>
              <a:t>W</a:t>
            </a:r>
            <a:r>
              <a:rPr lang="en-GB" sz="2000" b="1" i="0" u="sng" dirty="0">
                <a:effectLst/>
                <a:latin typeface="Montserrat" panose="00000500000000000000" pitchFamily="2" charset="0"/>
              </a:rPr>
              <a:t>orkbook:</a:t>
            </a:r>
          </a:p>
          <a:p>
            <a:pPr>
              <a:buNone/>
            </a:pPr>
            <a:endParaRPr lang="en-GB" sz="2000" b="0" i="0" dirty="0">
              <a:effectLst/>
              <a:latin typeface="Montserrat" panose="00000500000000000000" pitchFamily="2" charset="0"/>
            </a:endParaRPr>
          </a:p>
          <a:p>
            <a:pPr>
              <a:buNone/>
            </a:pPr>
            <a:r>
              <a:rPr lang="en-GB" sz="2000" b="0" i="0" dirty="0">
                <a:effectLst/>
                <a:latin typeface="Montserrat" panose="00000500000000000000" pitchFamily="2" charset="0"/>
              </a:rPr>
              <a:t>The QI workbook helps you track each stage of your project while providing useful tips and practical examples to guide you along the way.</a:t>
            </a:r>
          </a:p>
          <a:p>
            <a:pPr algn="l">
              <a:spcAft>
                <a:spcPts val="2175"/>
              </a:spcAft>
              <a:buNone/>
            </a:pPr>
            <a:r>
              <a:rPr lang="en-GB" sz="2000" b="0" i="0" dirty="0">
                <a:solidFill>
                  <a:schemeClr val="tx2">
                    <a:lumMod val="50000"/>
                    <a:lumOff val="50000"/>
                  </a:schemeClr>
                </a:solidFill>
                <a:effectLst/>
                <a:latin typeface="Montserrat" panose="00000500000000000000" pitchFamily="2" charset="0"/>
                <a:hlinkClick r:id="rId2">
                  <a:extLst>
                    <a:ext uri="{A12FA001-AC4F-418D-AE19-62706E023703}">
                      <ahyp:hlinkClr xmlns:ahyp="http://schemas.microsoft.com/office/drawing/2018/hyperlinkcolor" val="tx"/>
                    </a:ext>
                  </a:extLst>
                </a:hlinkClick>
              </a:rPr>
              <a:t>NCAP QI team workbook 2026</a:t>
            </a:r>
            <a:r>
              <a:rPr lang="en-GB" sz="2000" b="0" i="0" dirty="0">
                <a:solidFill>
                  <a:schemeClr val="tx2">
                    <a:lumMod val="50000"/>
                    <a:lumOff val="50000"/>
                  </a:schemeClr>
                </a:solidFill>
                <a:effectLst/>
                <a:latin typeface="Montserrat" panose="00000500000000000000" pitchFamily="2" charset="0"/>
              </a:rPr>
              <a:t> (DOC)</a:t>
            </a:r>
          </a:p>
          <a:p>
            <a:pPr algn="l">
              <a:spcAft>
                <a:spcPts val="2175"/>
              </a:spcAft>
              <a:buNone/>
            </a:pPr>
            <a:endParaRPr lang="en-GB" sz="2000" b="1" i="0" dirty="0">
              <a:solidFill>
                <a:schemeClr val="tx2">
                  <a:lumMod val="50000"/>
                  <a:lumOff val="50000"/>
                </a:schemeClr>
              </a:solidFill>
              <a:effectLst/>
              <a:latin typeface="Montserrat" panose="00000500000000000000" pitchFamily="2" charset="0"/>
            </a:endParaRPr>
          </a:p>
          <a:p>
            <a:pPr algn="l">
              <a:lnSpc>
                <a:spcPts val="3000"/>
              </a:lnSpc>
              <a:spcAft>
                <a:spcPts val="1125"/>
              </a:spcAft>
            </a:pPr>
            <a:r>
              <a:rPr lang="en-GB" sz="2000" b="1" i="0" u="sng" dirty="0">
                <a:effectLst/>
                <a:latin typeface="Montserrat" panose="00000500000000000000" pitchFamily="2" charset="0"/>
              </a:rPr>
              <a:t>QI </a:t>
            </a:r>
            <a:r>
              <a:rPr lang="en-GB" sz="2000" b="1" u="sng" dirty="0">
                <a:latin typeface="Montserrat" panose="00000500000000000000" pitchFamily="2" charset="0"/>
              </a:rPr>
              <a:t>training videos:</a:t>
            </a:r>
            <a:endParaRPr lang="en-GB" sz="2000" b="1" i="0" u="sng" dirty="0">
              <a:effectLst/>
              <a:latin typeface="Montserrat" panose="00000500000000000000" pitchFamily="2" charset="0"/>
            </a:endParaRPr>
          </a:p>
          <a:p>
            <a:pPr algn="l">
              <a:spcAft>
                <a:spcPts val="2025"/>
              </a:spcAft>
            </a:pPr>
            <a:r>
              <a:rPr lang="en-GB" sz="2000" b="0" i="0" dirty="0">
                <a:solidFill>
                  <a:schemeClr val="tx2">
                    <a:lumMod val="50000"/>
                    <a:lumOff val="50000"/>
                  </a:schemeClr>
                </a:solidFill>
                <a:effectLst/>
                <a:latin typeface="Montserrat" panose="00000500000000000000" pitchFamily="2" charset="0"/>
                <a:hlinkClick r:id="rId3">
                  <a:extLst>
                    <a:ext uri="{A12FA001-AC4F-418D-AE19-62706E023703}">
                      <ahyp:hlinkClr xmlns:ahyp="http://schemas.microsoft.com/office/drawing/2018/hyperlinkcolor" val="tx"/>
                    </a:ext>
                  </a:extLst>
                </a:hlinkClick>
              </a:rPr>
              <a:t>Quality Improvement Training Video 1 - What are you trying to accomplish?</a:t>
            </a:r>
            <a:r>
              <a:rPr lang="en-GB" sz="2000" b="0" i="0" dirty="0">
                <a:solidFill>
                  <a:schemeClr val="tx2">
                    <a:lumMod val="50000"/>
                    <a:lumOff val="50000"/>
                  </a:schemeClr>
                </a:solidFill>
                <a:effectLst/>
                <a:latin typeface="Montserrat" panose="00000500000000000000" pitchFamily="2" charset="0"/>
              </a:rPr>
              <a:t> </a:t>
            </a:r>
          </a:p>
          <a:p>
            <a:pPr algn="l">
              <a:spcAft>
                <a:spcPts val="2025"/>
              </a:spcAft>
            </a:pPr>
            <a:r>
              <a:rPr lang="en-GB" sz="2000" b="0" i="0" dirty="0">
                <a:solidFill>
                  <a:schemeClr val="tx2">
                    <a:lumMod val="50000"/>
                    <a:lumOff val="50000"/>
                  </a:schemeClr>
                </a:solidFill>
                <a:effectLst/>
                <a:latin typeface="Montserrat" panose="00000500000000000000" pitchFamily="2" charset="0"/>
                <a:hlinkClick r:id="rId4">
                  <a:extLst>
                    <a:ext uri="{A12FA001-AC4F-418D-AE19-62706E023703}">
                      <ahyp:hlinkClr xmlns:ahyp="http://schemas.microsoft.com/office/drawing/2018/hyperlinkcolor" val="tx"/>
                    </a:ext>
                  </a:extLst>
                </a:hlinkClick>
              </a:rPr>
              <a:t>Quality Improvement Training Video 2 - Work out what's causing your problem</a:t>
            </a:r>
            <a:endParaRPr lang="en-GB" sz="2000" b="0" i="0" dirty="0">
              <a:solidFill>
                <a:schemeClr val="tx2">
                  <a:lumMod val="50000"/>
                  <a:lumOff val="50000"/>
                </a:schemeClr>
              </a:solidFill>
              <a:effectLst/>
              <a:latin typeface="Montserrat" panose="00000500000000000000" pitchFamily="2" charset="0"/>
            </a:endParaRPr>
          </a:p>
          <a:p>
            <a:pPr algn="l">
              <a:spcAft>
                <a:spcPts val="2025"/>
              </a:spcAft>
            </a:pPr>
            <a:r>
              <a:rPr lang="en-GB" sz="2000" b="0" i="0" dirty="0">
                <a:solidFill>
                  <a:schemeClr val="tx2">
                    <a:lumMod val="50000"/>
                    <a:lumOff val="50000"/>
                  </a:schemeClr>
                </a:solidFill>
                <a:effectLst/>
                <a:latin typeface="Montserrat" panose="00000500000000000000" pitchFamily="2" charset="0"/>
                <a:hlinkClick r:id="rId5">
                  <a:extLst>
                    <a:ext uri="{A12FA001-AC4F-418D-AE19-62706E023703}">
                      <ahyp:hlinkClr xmlns:ahyp="http://schemas.microsoft.com/office/drawing/2018/hyperlinkcolor" val="tx"/>
                    </a:ext>
                  </a:extLst>
                </a:hlinkClick>
              </a:rPr>
              <a:t>Quality Improvement Training Video 3 - Agree how much improvement you want and the types of change ideas you want to test</a:t>
            </a:r>
            <a:endParaRPr lang="en-GB" sz="2000" b="0" i="0" dirty="0">
              <a:solidFill>
                <a:schemeClr val="tx2">
                  <a:lumMod val="50000"/>
                  <a:lumOff val="50000"/>
                </a:schemeClr>
              </a:solidFill>
              <a:effectLst/>
              <a:latin typeface="Montserrat" panose="00000500000000000000" pitchFamily="2" charset="0"/>
            </a:endParaRPr>
          </a:p>
          <a:p>
            <a:pPr algn="l">
              <a:spcAft>
                <a:spcPts val="2025"/>
              </a:spcAft>
            </a:pPr>
            <a:r>
              <a:rPr lang="en-GB" sz="2000" b="0" i="0" dirty="0">
                <a:solidFill>
                  <a:schemeClr val="tx2">
                    <a:lumMod val="50000"/>
                    <a:lumOff val="50000"/>
                  </a:schemeClr>
                </a:solidFill>
                <a:effectLst/>
                <a:latin typeface="Montserrat" panose="00000500000000000000" pitchFamily="2" charset="0"/>
                <a:hlinkClick r:id="rId6">
                  <a:extLst>
                    <a:ext uri="{A12FA001-AC4F-418D-AE19-62706E023703}">
                      <ahyp:hlinkClr xmlns:ahyp="http://schemas.microsoft.com/office/drawing/2018/hyperlinkcolor" val="tx"/>
                    </a:ext>
                  </a:extLst>
                </a:hlinkClick>
              </a:rPr>
              <a:t>Quality Improvement Training Video 4 - Work out how you'll measure progress</a:t>
            </a:r>
            <a:endParaRPr lang="en-GB" sz="2000" b="0" i="0" dirty="0">
              <a:solidFill>
                <a:schemeClr val="tx2">
                  <a:lumMod val="50000"/>
                  <a:lumOff val="50000"/>
                </a:schemeClr>
              </a:solidFill>
              <a:effectLst/>
              <a:latin typeface="Montserrat" panose="00000500000000000000" pitchFamily="2" charset="0"/>
            </a:endParaRPr>
          </a:p>
        </p:txBody>
      </p:sp>
    </p:spTree>
    <p:extLst>
      <p:ext uri="{BB962C8B-B14F-4D97-AF65-F5344CB8AC3E}">
        <p14:creationId xmlns:p14="http://schemas.microsoft.com/office/powerpoint/2010/main" val="971527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B9233C6-048F-194A-D1F5-69E748BDF158}"/>
              </a:ext>
            </a:extLst>
          </p:cNvPr>
          <p:cNvSpPr txBox="1"/>
          <p:nvPr/>
        </p:nvSpPr>
        <p:spPr>
          <a:xfrm>
            <a:off x="2325212" y="83691"/>
            <a:ext cx="7193187" cy="1200329"/>
          </a:xfrm>
          <a:prstGeom prst="rect">
            <a:avLst/>
          </a:prstGeom>
          <a:noFill/>
        </p:spPr>
        <p:txBody>
          <a:bodyPr wrap="square" rtlCol="0">
            <a:spAutoFit/>
          </a:bodyPr>
          <a:lstStyle/>
          <a:p>
            <a:pPr algn="ctr"/>
            <a:r>
              <a:rPr lang="en-GB" sz="3600" b="1" dirty="0">
                <a:solidFill>
                  <a:schemeClr val="accent1"/>
                </a:solidFill>
                <a:latin typeface="Montserrat" panose="00000500000000000000" pitchFamily="2" charset="0"/>
              </a:rPr>
              <a:t>Shared learning sessions for 2026 and 2027</a:t>
            </a:r>
          </a:p>
        </p:txBody>
      </p:sp>
      <p:sp>
        <p:nvSpPr>
          <p:cNvPr id="6" name="TextBox 5">
            <a:extLst>
              <a:ext uri="{FF2B5EF4-FFF2-40B4-BE49-F238E27FC236}">
                <a16:creationId xmlns:a16="http://schemas.microsoft.com/office/drawing/2014/main" id="{F52503E4-B04F-4482-5E6C-B997934BE7DA}"/>
              </a:ext>
            </a:extLst>
          </p:cNvPr>
          <p:cNvSpPr txBox="1"/>
          <p:nvPr/>
        </p:nvSpPr>
        <p:spPr>
          <a:xfrm>
            <a:off x="784800" y="1404000"/>
            <a:ext cx="10836000" cy="5355312"/>
          </a:xfrm>
          <a:prstGeom prst="rect">
            <a:avLst/>
          </a:prstGeom>
          <a:noFill/>
        </p:spPr>
        <p:txBody>
          <a:bodyPr wrap="square">
            <a:spAutoFit/>
          </a:bodyPr>
          <a:lstStyle/>
          <a:p>
            <a:pPr>
              <a:buNone/>
            </a:pPr>
            <a:r>
              <a:rPr lang="en-GB" b="0" i="0" dirty="0">
                <a:effectLst/>
                <a:latin typeface="Montserrat" panose="00000500000000000000" pitchFamily="2" charset="0"/>
              </a:rPr>
              <a:t>Five teams have been selected for this year’s Enhanced QI Programme and completed their in‑person training in April. They are now developing their projects and carrying out diagnostic work to better understand their data quality issues.</a:t>
            </a:r>
          </a:p>
          <a:p>
            <a:pPr>
              <a:buNone/>
            </a:pPr>
            <a:endParaRPr lang="en-GB" b="0" i="0" dirty="0">
              <a:effectLst/>
              <a:latin typeface="Montserrat" panose="00000500000000000000" pitchFamily="2" charset="0"/>
            </a:endParaRPr>
          </a:p>
          <a:p>
            <a:pPr fontAlgn="t">
              <a:buNone/>
            </a:pPr>
            <a:r>
              <a:rPr lang="en-GB" b="0" i="0" dirty="0">
                <a:effectLst/>
                <a:latin typeface="Montserrat" panose="00000500000000000000" pitchFamily="2" charset="0"/>
              </a:rPr>
              <a:t>The shared learning events in October and January (dates below) will offer a valuable opportunity for </a:t>
            </a:r>
            <a:r>
              <a:rPr lang="en-GB" b="1" i="0" dirty="0">
                <a:effectLst/>
                <a:latin typeface="Montserrat" panose="00000500000000000000" pitchFamily="2" charset="0"/>
              </a:rPr>
              <a:t>all </a:t>
            </a:r>
            <a:r>
              <a:rPr lang="en-GB" i="0" dirty="0">
                <a:effectLst/>
                <a:latin typeface="Montserrat" panose="00000500000000000000" pitchFamily="2" charset="0"/>
              </a:rPr>
              <a:t>NCAP </a:t>
            </a:r>
            <a:r>
              <a:rPr lang="en-GB" b="0" i="0" dirty="0">
                <a:effectLst/>
                <a:latin typeface="Montserrat" panose="00000500000000000000" pitchFamily="2" charset="0"/>
              </a:rPr>
              <a:t>teams to hear about their progress—highlighting successes, challenges, and how meaningful cultural shifts can emerge through QI work.</a:t>
            </a:r>
          </a:p>
          <a:p>
            <a:pPr fontAlgn="t">
              <a:buNone/>
            </a:pPr>
            <a:endParaRPr lang="en-GB" dirty="0">
              <a:latin typeface="Montserrat" panose="00000500000000000000" pitchFamily="2" charset="0"/>
            </a:endParaRPr>
          </a:p>
          <a:p>
            <a:pPr fontAlgn="t">
              <a:buNone/>
            </a:pPr>
            <a:r>
              <a:rPr lang="en-GB" b="0" i="0" dirty="0">
                <a:effectLst/>
                <a:latin typeface="Montserrat" panose="00000500000000000000" pitchFamily="2" charset="0"/>
              </a:rPr>
              <a:t>  Many projects involve extensive multidisciplinary collaboration, including data collection team members marking a significant change for services that have not previously collaborated on a project at this scale.</a:t>
            </a:r>
          </a:p>
          <a:p>
            <a:pPr>
              <a:buNone/>
            </a:pPr>
            <a:endParaRPr lang="en-GB" dirty="0">
              <a:latin typeface="Montserrat" panose="00000500000000000000" pitchFamily="2" charset="0"/>
            </a:endParaRPr>
          </a:p>
          <a:p>
            <a:r>
              <a:rPr lang="en-GB" b="1" dirty="0">
                <a:solidFill>
                  <a:schemeClr val="accent1"/>
                </a:solidFill>
                <a:latin typeface="Montserrat" panose="00000500000000000000" pitchFamily="2" charset="0"/>
              </a:rPr>
              <a:t>Key dates:</a:t>
            </a:r>
          </a:p>
          <a:p>
            <a:endParaRPr lang="en-GB" b="1" dirty="0">
              <a:solidFill>
                <a:schemeClr val="accent1"/>
              </a:solidFill>
              <a:latin typeface="Montserrat" panose="00000500000000000000" pitchFamily="2" charset="0"/>
            </a:endParaRPr>
          </a:p>
          <a:p>
            <a:pPr marL="742950" lvl="1" indent="-285750">
              <a:buFont typeface="Arial" panose="020B0604020202020204" pitchFamily="34" charset="0"/>
              <a:buChar char="•"/>
            </a:pPr>
            <a:r>
              <a:rPr kumimoji="0" lang="en-GB" b="0" i="0" u="none" strike="noStrike" kern="1200" cap="none" spc="0" normalizeH="0" baseline="0" noProof="0" dirty="0">
                <a:ln>
                  <a:noFill/>
                </a:ln>
                <a:solidFill>
                  <a:prstClr val="black"/>
                </a:solidFill>
                <a:effectLst/>
                <a:uLnTx/>
                <a:uFillTx/>
                <a:latin typeface="Montserrat" panose="00000500000000000000" pitchFamily="2" charset="0"/>
                <a:ea typeface="+mn-ea"/>
                <a:cs typeface="+mn-cs"/>
              </a:rPr>
              <a:t>Wednesday 7th October (time TBC) -F</a:t>
            </a:r>
            <a:r>
              <a:rPr lang="en-GB" dirty="0" err="1">
                <a:latin typeface="Montserrat" panose="00000500000000000000" pitchFamily="2" charset="0"/>
              </a:rPr>
              <a:t>irst</a:t>
            </a:r>
            <a:r>
              <a:rPr lang="en-GB" dirty="0">
                <a:latin typeface="Montserrat" panose="00000500000000000000" pitchFamily="2" charset="0"/>
              </a:rPr>
              <a:t> shared learning session.</a:t>
            </a:r>
          </a:p>
          <a:p>
            <a:pPr lvl="1"/>
            <a:endParaRPr lang="en-GB" dirty="0">
              <a:latin typeface="Montserrat" panose="00000500000000000000" pitchFamily="2" charset="0"/>
            </a:endParaRPr>
          </a:p>
          <a:p>
            <a:pPr marL="742950" lvl="1" indent="-285750">
              <a:buFont typeface="Arial" panose="020B0604020202020204" pitchFamily="34" charset="0"/>
              <a:buChar char="•"/>
            </a:pPr>
            <a:r>
              <a:rPr lang="en-GB" dirty="0">
                <a:effectLst/>
                <a:latin typeface="Montserrat" panose="00000500000000000000" pitchFamily="2" charset="0"/>
                <a:ea typeface="Calibri" panose="020F0502020204030204" pitchFamily="34" charset="0"/>
                <a:cs typeface="Times New Roman" panose="02020603050405020304" pitchFamily="18" charset="0"/>
              </a:rPr>
              <a:t>Thursday 28</a:t>
            </a:r>
            <a:r>
              <a:rPr lang="en-GB" baseline="30000" dirty="0">
                <a:effectLst/>
                <a:latin typeface="Montserrat" panose="00000500000000000000" pitchFamily="2" charset="0"/>
                <a:ea typeface="Calibri" panose="020F0502020204030204" pitchFamily="34" charset="0"/>
                <a:cs typeface="Times New Roman" panose="02020603050405020304" pitchFamily="18" charset="0"/>
              </a:rPr>
              <a:t>th</a:t>
            </a:r>
            <a:r>
              <a:rPr lang="en-GB" dirty="0">
                <a:effectLst/>
                <a:latin typeface="Montserrat" panose="00000500000000000000" pitchFamily="2" charset="0"/>
                <a:ea typeface="Calibri" panose="020F0502020204030204" pitchFamily="34" charset="0"/>
                <a:cs typeface="Times New Roman" panose="02020603050405020304" pitchFamily="18" charset="0"/>
              </a:rPr>
              <a:t> January 2027 (time TBC)- Final shared learning session.</a:t>
            </a:r>
          </a:p>
          <a:p>
            <a:endParaRPr lang="en-GB" dirty="0"/>
          </a:p>
          <a:p>
            <a:endParaRPr lang="en-GB" dirty="0"/>
          </a:p>
        </p:txBody>
      </p:sp>
    </p:spTree>
    <p:extLst>
      <p:ext uri="{BB962C8B-B14F-4D97-AF65-F5344CB8AC3E}">
        <p14:creationId xmlns:p14="http://schemas.microsoft.com/office/powerpoint/2010/main" val="2209366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qr code with a few black squares&#10;&#10;Description automatically generated">
            <a:extLst>
              <a:ext uri="{FF2B5EF4-FFF2-40B4-BE49-F238E27FC236}">
                <a16:creationId xmlns:a16="http://schemas.microsoft.com/office/drawing/2014/main" id="{6707AA81-924E-DD3B-EC8A-6511E7D8B6FE}"/>
              </a:ext>
            </a:extLst>
          </p:cNvPr>
          <p:cNvPicPr>
            <a:picLocks noChangeAspect="1"/>
          </p:cNvPicPr>
          <p:nvPr/>
        </p:nvPicPr>
        <p:blipFill>
          <a:blip r:embed="rId2"/>
          <a:stretch>
            <a:fillRect/>
          </a:stretch>
        </p:blipFill>
        <p:spPr>
          <a:xfrm>
            <a:off x="8573727" y="3443748"/>
            <a:ext cx="3065207" cy="3065207"/>
          </a:xfrm>
          <a:prstGeom prst="rect">
            <a:avLst/>
          </a:prstGeom>
        </p:spPr>
      </p:pic>
      <p:sp>
        <p:nvSpPr>
          <p:cNvPr id="6" name="TextBox 5">
            <a:extLst>
              <a:ext uri="{FF2B5EF4-FFF2-40B4-BE49-F238E27FC236}">
                <a16:creationId xmlns:a16="http://schemas.microsoft.com/office/drawing/2014/main" id="{A8FB1E54-F002-9BD8-3598-5745816F427C}"/>
              </a:ext>
            </a:extLst>
          </p:cNvPr>
          <p:cNvSpPr txBox="1"/>
          <p:nvPr/>
        </p:nvSpPr>
        <p:spPr>
          <a:xfrm>
            <a:off x="953728" y="1190625"/>
            <a:ext cx="6607278" cy="4401205"/>
          </a:xfrm>
          <a:prstGeom prst="rect">
            <a:avLst/>
          </a:prstGeom>
          <a:noFill/>
        </p:spPr>
        <p:txBody>
          <a:bodyPr wrap="square">
            <a:spAutoFit/>
          </a:bodyPr>
          <a:lstStyle/>
          <a:p>
            <a:pPr algn="ctr"/>
            <a:r>
              <a:rPr lang="en-GB" sz="4000" b="1" i="0" u="none" strike="noStrike" dirty="0">
                <a:solidFill>
                  <a:schemeClr val="accent1"/>
                </a:solidFill>
                <a:effectLst/>
                <a:latin typeface="Montserrat" panose="00000500000000000000" pitchFamily="2" charset="0"/>
              </a:rPr>
              <a:t>For webinar recordings, online resources and more about this year's programme please scan the QR code which will bring you to the NCAP QI webpage</a:t>
            </a:r>
            <a:r>
              <a:rPr lang="en-GB" sz="4000" b="1" i="0" u="none" strike="noStrike" dirty="0">
                <a:solidFill>
                  <a:srgbClr val="0070C0"/>
                </a:solidFill>
                <a:effectLst/>
                <a:latin typeface="Montserrat" panose="00000500000000000000" pitchFamily="2" charset="0"/>
              </a:rPr>
              <a:t>. </a:t>
            </a:r>
            <a:endParaRPr lang="en-GB" sz="4000" dirty="0">
              <a:latin typeface="Montserrat" panose="00000500000000000000" pitchFamily="2" charset="0"/>
            </a:endParaRPr>
          </a:p>
        </p:txBody>
      </p:sp>
      <p:pic>
        <p:nvPicPr>
          <p:cNvPr id="8" name="Picture 7">
            <a:extLst>
              <a:ext uri="{FF2B5EF4-FFF2-40B4-BE49-F238E27FC236}">
                <a16:creationId xmlns:a16="http://schemas.microsoft.com/office/drawing/2014/main" id="{41C4903C-CDE8-C6D5-5A8A-E3351EA4BF6A}"/>
              </a:ext>
            </a:extLst>
          </p:cNvPr>
          <p:cNvPicPr>
            <a:picLocks noChangeAspect="1"/>
          </p:cNvPicPr>
          <p:nvPr/>
        </p:nvPicPr>
        <p:blipFill>
          <a:blip r:embed="rId3"/>
          <a:stretch>
            <a:fillRect/>
          </a:stretch>
        </p:blipFill>
        <p:spPr>
          <a:xfrm>
            <a:off x="8160774" y="148539"/>
            <a:ext cx="3738260" cy="2013892"/>
          </a:xfrm>
          <a:prstGeom prst="rect">
            <a:avLst/>
          </a:prstGeom>
        </p:spPr>
      </p:pic>
    </p:spTree>
    <p:extLst>
      <p:ext uri="{BB962C8B-B14F-4D97-AF65-F5344CB8AC3E}">
        <p14:creationId xmlns:p14="http://schemas.microsoft.com/office/powerpoint/2010/main" val="9343875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03B0DDFB07AD24F9D59239BCC1E424D" ma:contentTypeVersion="25" ma:contentTypeDescription="Create a new document." ma:contentTypeScope="" ma:versionID="18536bf5477e97923d00931449322b74">
  <xsd:schema xmlns:xsd="http://www.w3.org/2001/XMLSchema" xmlns:xs="http://www.w3.org/2001/XMLSchema" xmlns:p="http://schemas.microsoft.com/office/2006/metadata/properties" xmlns:ns1="http://schemas.microsoft.com/sharepoint/v3" xmlns:ns2="b128ce41-6328-47e7-8906-6794cdd90a05" xmlns:ns3="1be06812-68c4-45d5-a053-4f8d92b3f83d" targetNamespace="http://schemas.microsoft.com/office/2006/metadata/properties" ma:root="true" ma:fieldsID="1cac0b867e162f492d284638425abed2" ns1:_="" ns2:_="" ns3:_="">
    <xsd:import namespace="http://schemas.microsoft.com/sharepoint/v3"/>
    <xsd:import namespace="b128ce41-6328-47e7-8906-6794cdd90a05"/>
    <xsd:import namespace="1be06812-68c4-45d5-a053-4f8d92b3f83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1:_ip_UnifiedCompliancePolicyProperties" minOccurs="0"/>
                <xsd:element ref="ns1:_ip_UnifiedCompliancePolicyUIAc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element ref="ns2:Not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128ce41-6328-47e7-8906-6794cdd90a0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612f0454-6082-49d7-b32e-35d6b85bbae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Location" ma:index="27" nillable="true" ma:displayName="Location" ma:description="" ma:indexed="true" ma:internalName="MediaServiceLocation" ma:readOnly="true">
      <xsd:simpleType>
        <xsd:restriction base="dms:Text"/>
      </xsd:simpleType>
    </xsd:element>
    <xsd:element name="Notes" ma:index="28" nillable="true" ma:displayName="Notes" ma:format="Dropdown" ma:internalName="Notes">
      <xsd:simpleType>
        <xsd:restriction base="dms:Note">
          <xsd:maxLength value="255"/>
        </xsd:restriction>
      </xsd:simpleType>
    </xsd:element>
    <xsd:element name="MediaServiceBillingMetadata" ma:index="29"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e06812-68c4-45d5-a053-4f8d92b3f83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57c14a51-2900-49b9-ae42-831eeac83313}" ma:internalName="TaxCatchAll" ma:showField="CatchAllData" ma:web="1be06812-68c4-45d5-a053-4f8d92b3f83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b128ce41-6328-47e7-8906-6794cdd90a05">
      <Terms xmlns="http://schemas.microsoft.com/office/infopath/2007/PartnerControls"/>
    </lcf76f155ced4ddcb4097134ff3c332f>
    <Notes xmlns="b128ce41-6328-47e7-8906-6794cdd90a05" xsi:nil="true"/>
    <TaxCatchAll xmlns="1be06812-68c4-45d5-a053-4f8d92b3f83d" xsi:nil="true"/>
  </documentManagement>
</p:properties>
</file>

<file path=customXml/itemProps1.xml><?xml version="1.0" encoding="utf-8"?>
<ds:datastoreItem xmlns:ds="http://schemas.openxmlformats.org/officeDocument/2006/customXml" ds:itemID="{082DA367-B4E5-4E19-9F01-CD5EC32197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128ce41-6328-47e7-8906-6794cdd90a05"/>
    <ds:schemaRef ds:uri="1be06812-68c4-45d5-a053-4f8d92b3f83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A7D8A5D-4940-46E4-A556-08B7B84EE15D}">
  <ds:schemaRefs>
    <ds:schemaRef ds:uri="http://schemas.microsoft.com/sharepoint/v3/contenttype/forms"/>
  </ds:schemaRefs>
</ds:datastoreItem>
</file>

<file path=customXml/itemProps3.xml><?xml version="1.0" encoding="utf-8"?>
<ds:datastoreItem xmlns:ds="http://schemas.openxmlformats.org/officeDocument/2006/customXml" ds:itemID="{E28848EE-3A67-45DD-9B9B-6B38BD16108F}">
  <ds:schemaRefs>
    <ds:schemaRef ds:uri="http://www.w3.org/XML/1998/namespace"/>
    <ds:schemaRef ds:uri="http://schemas.microsoft.com/office/2006/documentManagement/types"/>
    <ds:schemaRef ds:uri="http://purl.org/dc/terms/"/>
    <ds:schemaRef ds:uri="http://schemas.microsoft.com/sharepoint/v3"/>
    <ds:schemaRef ds:uri="b128ce41-6328-47e7-8906-6794cdd90a05"/>
    <ds:schemaRef ds:uri="http://purl.org/dc/elements/1.1/"/>
    <ds:schemaRef ds:uri="http://schemas.microsoft.com/office/2006/metadata/properties"/>
    <ds:schemaRef ds:uri="1be06812-68c4-45d5-a053-4f8d92b3f83d"/>
    <ds:schemaRef ds:uri="http://schemas.microsoft.com/office/infopath/2007/PartnerControls"/>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105</TotalTime>
  <Words>648</Words>
  <Application>Microsoft Office PowerPoint</Application>
  <PresentationFormat>Widescreen</PresentationFormat>
  <Paragraphs>58</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Aptos</vt:lpstr>
      <vt:lpstr>Aptos Display</vt:lpstr>
      <vt:lpstr>Arial</vt:lpstr>
      <vt:lpstr>Montserrat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Sadhbh Fitzgerald</dc:creator>
  <cp:lastModifiedBy>Sadhbh Fitzgerald</cp:lastModifiedBy>
  <cp:revision>3</cp:revision>
  <dcterms:created xsi:type="dcterms:W3CDTF">2026-06-04T10:38:01Z</dcterms:created>
  <dcterms:modified xsi:type="dcterms:W3CDTF">2026-06-04T13:46:14Z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0x010100A03B0DDFB07AD24F9D59239BCC1E424D</vt:lpwstr>
  </property>
  <property fmtid="{D5CDD505-2E9C-101B-9397-08002B2CF9AE}" pid="3" name="MediaServiceImageTags">
    <vt:lpwstr/>
  </property>
</Properties>
</file>