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2.xml" ContentType="application/vnd.openxmlformats-officedocument.themeOverride+xml"/>
  <Override PartName="/ppt/notesSlides/notesSlide1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5.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7.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8.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0.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1.xml" ContentType="application/vnd.openxmlformats-officedocument.themeOverride+xml"/>
  <Override PartName="/ppt/notesSlides/notesSlide1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2.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3.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4.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5.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6.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7.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8.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9.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0.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6.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7.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8.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9.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0.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1.xml" ContentType="application/vnd.openxmlformats-officedocument.themeOverride+xml"/>
  <Override PartName="/ppt/notesSlides/notesSlide16.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2.xml" ContentType="application/vnd.openxmlformats-officedocument.themeOverr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3" r:id="rId6"/>
  </p:sldMasterIdLst>
  <p:notesMasterIdLst>
    <p:notesMasterId r:id="rId63"/>
  </p:notesMasterIdLst>
  <p:sldIdLst>
    <p:sldId id="2145707366" r:id="rId7"/>
    <p:sldId id="2145707421" r:id="rId8"/>
    <p:sldId id="2145707385" r:id="rId9"/>
    <p:sldId id="2145707327" r:id="rId10"/>
    <p:sldId id="2145707432" r:id="rId11"/>
    <p:sldId id="2145707328" r:id="rId12"/>
    <p:sldId id="2145707331" r:id="rId13"/>
    <p:sldId id="2145707426" r:id="rId14"/>
    <p:sldId id="2145707349" r:id="rId15"/>
    <p:sldId id="2145707424" r:id="rId16"/>
    <p:sldId id="2145707361" r:id="rId17"/>
    <p:sldId id="2145707403" r:id="rId18"/>
    <p:sldId id="2145707406" r:id="rId19"/>
    <p:sldId id="2145707408" r:id="rId20"/>
    <p:sldId id="2145707410" r:id="rId21"/>
    <p:sldId id="2145707407" r:id="rId22"/>
    <p:sldId id="2145707400" r:id="rId23"/>
    <p:sldId id="2145707401" r:id="rId24"/>
    <p:sldId id="2145707409" r:id="rId25"/>
    <p:sldId id="2145707411" r:id="rId26"/>
    <p:sldId id="589" r:id="rId27"/>
    <p:sldId id="2145707324" r:id="rId28"/>
    <p:sldId id="2145707356" r:id="rId29"/>
    <p:sldId id="2145707391" r:id="rId30"/>
    <p:sldId id="2145707351" r:id="rId31"/>
    <p:sldId id="2145707353" r:id="rId32"/>
    <p:sldId id="2145707355" r:id="rId33"/>
    <p:sldId id="2145707345" r:id="rId34"/>
    <p:sldId id="2145707394" r:id="rId35"/>
    <p:sldId id="347" r:id="rId36"/>
    <p:sldId id="2145707367" r:id="rId37"/>
    <p:sldId id="2145707392" r:id="rId38"/>
    <p:sldId id="2145707322" r:id="rId39"/>
    <p:sldId id="346" r:id="rId40"/>
    <p:sldId id="2145707335" r:id="rId41"/>
    <p:sldId id="2145707425" r:id="rId42"/>
    <p:sldId id="2145707414" r:id="rId43"/>
    <p:sldId id="2145707303" r:id="rId44"/>
    <p:sldId id="2145707376" r:id="rId45"/>
    <p:sldId id="2145707300" r:id="rId46"/>
    <p:sldId id="2145707336" r:id="rId47"/>
    <p:sldId id="2145707337" r:id="rId48"/>
    <p:sldId id="2145707413" r:id="rId49"/>
    <p:sldId id="2145707397" r:id="rId50"/>
    <p:sldId id="2145707430" r:id="rId51"/>
    <p:sldId id="2145707438" r:id="rId52"/>
    <p:sldId id="2145707437" r:id="rId53"/>
    <p:sldId id="2145707433" r:id="rId54"/>
    <p:sldId id="2145707431" r:id="rId55"/>
    <p:sldId id="2145707434" r:id="rId56"/>
    <p:sldId id="2145707436" r:id="rId57"/>
    <p:sldId id="2145707435" r:id="rId58"/>
    <p:sldId id="2145707378" r:id="rId59"/>
    <p:sldId id="2145707417" r:id="rId60"/>
    <p:sldId id="2145707418" r:id="rId61"/>
    <p:sldId id="214570741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84B526-79BA-4C60-8A9F-4585EE2B635E}">
          <p14:sldIdLst>
            <p14:sldId id="2145707366"/>
            <p14:sldId id="2145707421"/>
            <p14:sldId id="2145707385"/>
            <p14:sldId id="2145707327"/>
            <p14:sldId id="2145707432"/>
            <p14:sldId id="2145707328"/>
            <p14:sldId id="2145707331"/>
            <p14:sldId id="2145707426"/>
            <p14:sldId id="2145707349"/>
            <p14:sldId id="2145707424"/>
            <p14:sldId id="2145707361"/>
            <p14:sldId id="2145707403"/>
            <p14:sldId id="2145707406"/>
            <p14:sldId id="2145707408"/>
            <p14:sldId id="2145707410"/>
            <p14:sldId id="2145707407"/>
            <p14:sldId id="2145707400"/>
            <p14:sldId id="2145707401"/>
            <p14:sldId id="2145707409"/>
            <p14:sldId id="2145707411"/>
            <p14:sldId id="589"/>
            <p14:sldId id="2145707324"/>
            <p14:sldId id="2145707356"/>
            <p14:sldId id="2145707391"/>
            <p14:sldId id="2145707351"/>
            <p14:sldId id="2145707353"/>
            <p14:sldId id="2145707355"/>
            <p14:sldId id="2145707345"/>
            <p14:sldId id="2145707394"/>
            <p14:sldId id="347"/>
            <p14:sldId id="2145707367"/>
            <p14:sldId id="2145707392"/>
            <p14:sldId id="2145707322"/>
            <p14:sldId id="346"/>
            <p14:sldId id="2145707335"/>
            <p14:sldId id="2145707425"/>
            <p14:sldId id="2145707414"/>
            <p14:sldId id="2145707303"/>
            <p14:sldId id="2145707376"/>
            <p14:sldId id="2145707300"/>
            <p14:sldId id="2145707336"/>
            <p14:sldId id="2145707337"/>
            <p14:sldId id="2145707413"/>
            <p14:sldId id="2145707397"/>
            <p14:sldId id="2145707430"/>
            <p14:sldId id="2145707438"/>
            <p14:sldId id="2145707437"/>
            <p14:sldId id="2145707433"/>
            <p14:sldId id="2145707431"/>
            <p14:sldId id="2145707434"/>
            <p14:sldId id="2145707436"/>
            <p14:sldId id="2145707435"/>
            <p14:sldId id="2145707378"/>
            <p14:sldId id="2145707417"/>
            <p14:sldId id="2145707418"/>
            <p14:sldId id="21457074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85319-695C-9E1F-E6A5-4EFA2F723367}" name="Bryan Choi" initials="BC" userId="S::Bryan.Choi@rcpsych.ac.uk::3f0ae29f-10b6-4cf6-abf4-3ba78f24d7f7" providerId="AD"/>
  <p188:author id="{F6628863-D1A2-77DD-BD2C-E6B8A227C6BA}" name="Gaia Bove" initials="GB" userId="S::gaia.bove@rcpsych.ac.uk::c102e9c8-85fc-44ea-9285-ffd9bfeabf60" providerId="AD"/>
  <p188:author id="{D6865088-7BC9-7F22-371E-61784DB7EAB9}" name="Gaia Bove" initials="GB" userId="S::Gaia.Bove@rcpsych.ac.uk::c102e9c8-85fc-44ea-9285-ffd9bfeabf60" providerId="AD"/>
  <p188:author id="{3D2B69A7-1E9C-A389-8D05-3FE58C0D93FB}" name="Carmen Chasse" initials="CC" userId="S::carmen.chasse@rcpsych.ac.uk::5b44bfd4-3daa-4d47-bbea-3db466c3577b" providerId="AD"/>
  <p188:author id="{3D33AAD5-397E-F31C-23AA-0F83040A778F}" name="Stephanie Muir" initials="SM" userId="S::Stephanie.Muir@rcpsych.ac.uk::c1182af0-d6d8-49c7-852f-ca2c6f3a7e26" providerId="AD"/>
  <p188:author id="{8F8ABCE7-5A3E-BA20-4DB1-FC74D92BEB6A}" name="Carmen Chasse" initials="CC" userId="S::Carmen.Chasse@rcpsych.ac.uk::5b44bfd4-3daa-4d47-bbea-3db466c357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Bradnam" initials="KB" lastIdx="2" clrIdx="0">
    <p:extLst>
      <p:ext uri="{19B8F6BF-5375-455C-9EA6-DF929625EA0E}">
        <p15:presenceInfo xmlns:p15="http://schemas.microsoft.com/office/powerpoint/2012/main" userId="S::Keith.Bradnam@rcpsych.ac.uk::5258559d-ccc3-4ce8-819a-b36835bd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331"/>
    <a:srgbClr val="F5A623"/>
    <a:srgbClr val="00548E"/>
    <a:srgbClr val="A02B93"/>
    <a:srgbClr val="145F82"/>
    <a:srgbClr val="186C24"/>
    <a:srgbClr val="0F9ED5"/>
    <a:srgbClr val="4EA72E"/>
    <a:srgbClr val="595959"/>
    <a:srgbClr val="646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17B5D-26B7-4956-9603-392FB976AB89}" v="149" dt="2025-02-07T12:53:40.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57"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Chasse" userId="5b44bfd4-3daa-4d47-bbea-3db466c3577b" providerId="ADAL" clId="{C1FC52B8-1380-4F21-B080-EE913FC2F8E9}"/>
    <pc:docChg chg="undo custSel modSld">
      <pc:chgData name="Carmen Chasse" userId="5b44bfd4-3daa-4d47-bbea-3db466c3577b" providerId="ADAL" clId="{C1FC52B8-1380-4F21-B080-EE913FC2F8E9}" dt="2025-01-30T11:04:20.463" v="73" actId="20577"/>
      <pc:docMkLst>
        <pc:docMk/>
      </pc:docMkLst>
      <pc:sldChg chg="modNotesTx">
        <pc:chgData name="Carmen Chasse" userId="5b44bfd4-3daa-4d47-bbea-3db466c3577b" providerId="ADAL" clId="{C1FC52B8-1380-4F21-B080-EE913FC2F8E9}" dt="2025-01-30T10:55:32.434" v="49" actId="6549"/>
        <pc:sldMkLst>
          <pc:docMk/>
          <pc:sldMk cId="2708384119" sldId="2145707303"/>
        </pc:sldMkLst>
      </pc:sldChg>
      <pc:sldChg chg="modNotesTx">
        <pc:chgData name="Carmen Chasse" userId="5b44bfd4-3daa-4d47-bbea-3db466c3577b" providerId="ADAL" clId="{C1FC52B8-1380-4F21-B080-EE913FC2F8E9}" dt="2025-01-30T10:57:07.845" v="59" actId="20577"/>
        <pc:sldMkLst>
          <pc:docMk/>
          <pc:sldMk cId="3644882525" sldId="2145707327"/>
        </pc:sldMkLst>
      </pc:sldChg>
      <pc:sldChg chg="modNotesTx">
        <pc:chgData name="Carmen Chasse" userId="5b44bfd4-3daa-4d47-bbea-3db466c3577b" providerId="ADAL" clId="{C1FC52B8-1380-4F21-B080-EE913FC2F8E9}" dt="2025-01-30T10:55:18.798" v="48" actId="20577"/>
        <pc:sldMkLst>
          <pc:docMk/>
          <pc:sldMk cId="3944327950" sldId="2145707331"/>
        </pc:sldMkLst>
      </pc:sldChg>
      <pc:sldChg chg="delSp modSp mod">
        <pc:chgData name="Carmen Chasse" userId="5b44bfd4-3daa-4d47-bbea-3db466c3577b" providerId="ADAL" clId="{C1FC52B8-1380-4F21-B080-EE913FC2F8E9}" dt="2025-01-30T10:57:59.176" v="61" actId="478"/>
        <pc:sldMkLst>
          <pc:docMk/>
          <pc:sldMk cId="4258386626" sldId="2145707366"/>
        </pc:sldMkLst>
      </pc:sldChg>
      <pc:sldChg chg="delSp modSp mod">
        <pc:chgData name="Carmen Chasse" userId="5b44bfd4-3daa-4d47-bbea-3db466c3577b" providerId="ADAL" clId="{C1FC52B8-1380-4F21-B080-EE913FC2F8E9}" dt="2025-01-30T11:01:15.216" v="66" actId="478"/>
        <pc:sldMkLst>
          <pc:docMk/>
          <pc:sldMk cId="3478315759" sldId="2145707385"/>
        </pc:sldMkLst>
      </pc:sldChg>
      <pc:sldChg chg="delSp mod">
        <pc:chgData name="Carmen Chasse" userId="5b44bfd4-3daa-4d47-bbea-3db466c3577b" providerId="ADAL" clId="{C1FC52B8-1380-4F21-B080-EE913FC2F8E9}" dt="2025-01-30T11:01:25.183" v="67" actId="478"/>
        <pc:sldMkLst>
          <pc:docMk/>
          <pc:sldMk cId="887663008" sldId="2145707414"/>
        </pc:sldMkLst>
      </pc:sldChg>
      <pc:sldChg chg="modSp mod">
        <pc:chgData name="Carmen Chasse" userId="5b44bfd4-3daa-4d47-bbea-3db466c3577b" providerId="ADAL" clId="{C1FC52B8-1380-4F21-B080-EE913FC2F8E9}" dt="2025-01-30T11:01:06.854" v="65" actId="207"/>
        <pc:sldMkLst>
          <pc:docMk/>
          <pc:sldMk cId="2419801288" sldId="2145707421"/>
        </pc:sldMkLst>
        <pc:spChg chg="mod">
          <ac:chgData name="Carmen Chasse" userId="5b44bfd4-3daa-4d47-bbea-3db466c3577b" providerId="ADAL" clId="{C1FC52B8-1380-4F21-B080-EE913FC2F8E9}" dt="2025-01-30T11:01:06.854" v="65" actId="207"/>
          <ac:spMkLst>
            <pc:docMk/>
            <pc:sldMk cId="2419801288" sldId="2145707421"/>
            <ac:spMk id="4" creationId="{3B9F22C3-DE07-6D34-C8B5-D099AD2A9FC1}"/>
          </ac:spMkLst>
        </pc:spChg>
      </pc:sldChg>
      <pc:sldChg chg="addSp modSp mod">
        <pc:chgData name="Carmen Chasse" userId="5b44bfd4-3daa-4d47-bbea-3db466c3577b" providerId="ADAL" clId="{C1FC52B8-1380-4F21-B080-EE913FC2F8E9}" dt="2025-01-30T11:04:20.463" v="73" actId="20577"/>
        <pc:sldMkLst>
          <pc:docMk/>
          <pc:sldMk cId="3648169945" sldId="2145707432"/>
        </pc:sldMkLst>
        <pc:spChg chg="add mod">
          <ac:chgData name="Carmen Chasse" userId="5b44bfd4-3daa-4d47-bbea-3db466c3577b" providerId="ADAL" clId="{C1FC52B8-1380-4F21-B080-EE913FC2F8E9}" dt="2025-01-30T11:04:20.463" v="73" actId="20577"/>
          <ac:spMkLst>
            <pc:docMk/>
            <pc:sldMk cId="3648169945" sldId="2145707432"/>
            <ac:spMk id="3" creationId="{9913DA3E-BD64-806F-B5B9-837762ECBB8D}"/>
          </ac:spMkLst>
        </pc:spChg>
      </pc:sldChg>
    </pc:docChg>
  </pc:docChgLst>
  <pc:docChgLst>
    <pc:chgData name="Gaia Bove" userId="S::gaia.bove@rcpsych.ac.uk::c102e9c8-85fc-44ea-9285-ffd9bfeabf60" providerId="AD" clId="Web-{5CBBF2DB-D0A3-98FE-DBFB-811BB98E9E29}"/>
    <pc:docChg chg="modSld">
      <pc:chgData name="Gaia Bove" userId="S::gaia.bove@rcpsych.ac.uk::c102e9c8-85fc-44ea-9285-ffd9bfeabf60" providerId="AD" clId="Web-{5CBBF2DB-D0A3-98FE-DBFB-811BB98E9E29}" dt="2025-01-16T11:30:00.875" v="0"/>
      <pc:docMkLst>
        <pc:docMk/>
      </pc:docMkLst>
      <pc:sldChg chg="modSp">
        <pc:chgData name="Gaia Bove" userId="S::gaia.bove@rcpsych.ac.uk::c102e9c8-85fc-44ea-9285-ffd9bfeabf60" providerId="AD" clId="Web-{5CBBF2DB-D0A3-98FE-DBFB-811BB98E9E29}" dt="2025-01-16T11:30:00.875" v="0"/>
        <pc:sldMkLst>
          <pc:docMk/>
          <pc:sldMk cId="3944327950" sldId="2145707331"/>
        </pc:sldMkLst>
        <pc:graphicFrameChg chg="mod modGraphic">
          <ac:chgData name="Gaia Bove" userId="S::gaia.bove@rcpsych.ac.uk::c102e9c8-85fc-44ea-9285-ffd9bfeabf60" providerId="AD" clId="Web-{5CBBF2DB-D0A3-98FE-DBFB-811BB98E9E29}" dt="2025-01-16T11:30:00.875" v="0"/>
          <ac:graphicFrameMkLst>
            <pc:docMk/>
            <pc:sldMk cId="3944327950" sldId="2145707331"/>
            <ac:graphicFrameMk id="4" creationId="{7BC64DC3-1172-A2D5-C941-C990F4C602F9}"/>
          </ac:graphicFrameMkLst>
        </pc:graphicFrameChg>
      </pc:sldChg>
    </pc:docChg>
  </pc:docChgLst>
  <pc:docChgLst>
    <pc:chgData name="Carmen Chasse" userId="5b44bfd4-3daa-4d47-bbea-3db466c3577b" providerId="ADAL" clId="{1BF17B5D-26B7-4956-9603-392FB976AB89}"/>
    <pc:docChg chg="custSel modSld">
      <pc:chgData name="Carmen Chasse" userId="5b44bfd4-3daa-4d47-bbea-3db466c3577b" providerId="ADAL" clId="{1BF17B5D-26B7-4956-9603-392FB976AB89}" dt="2025-02-07T12:57:36.348" v="191" actId="2711"/>
      <pc:docMkLst>
        <pc:docMk/>
      </pc:docMkLst>
      <pc:sldChg chg="modSp mod">
        <pc:chgData name="Carmen Chasse" userId="5b44bfd4-3daa-4d47-bbea-3db466c3577b" providerId="ADAL" clId="{1BF17B5D-26B7-4956-9603-392FB976AB89}" dt="2025-02-07T12:55:23.708" v="176" actId="2711"/>
        <pc:sldMkLst>
          <pc:docMk/>
          <pc:sldMk cId="2010353089" sldId="346"/>
        </pc:sldMkLst>
        <pc:spChg chg="mod">
          <ac:chgData name="Carmen Chasse" userId="5b44bfd4-3daa-4d47-bbea-3db466c3577b" providerId="ADAL" clId="{1BF17B5D-26B7-4956-9603-392FB976AB89}" dt="2025-02-07T12:55:23.708" v="176" actId="2711"/>
          <ac:spMkLst>
            <pc:docMk/>
            <pc:sldMk cId="2010353089" sldId="346"/>
            <ac:spMk id="7" creationId="{9C1CD734-24F0-06A4-CA0F-1FB85940DC1D}"/>
          </ac:spMkLst>
        </pc:spChg>
      </pc:sldChg>
      <pc:sldChg chg="modSp mod">
        <pc:chgData name="Carmen Chasse" userId="5b44bfd4-3daa-4d47-bbea-3db466c3577b" providerId="ADAL" clId="{1BF17B5D-26B7-4956-9603-392FB976AB89}" dt="2025-02-07T12:54:57.041" v="173" actId="2711"/>
        <pc:sldMkLst>
          <pc:docMk/>
          <pc:sldMk cId="3911087872" sldId="347"/>
        </pc:sldMkLst>
        <pc:spChg chg="mod">
          <ac:chgData name="Carmen Chasse" userId="5b44bfd4-3daa-4d47-bbea-3db466c3577b" providerId="ADAL" clId="{1BF17B5D-26B7-4956-9603-392FB976AB89}" dt="2025-02-07T12:54:57.041" v="173" actId="2711"/>
          <ac:spMkLst>
            <pc:docMk/>
            <pc:sldMk cId="3911087872" sldId="347"/>
            <ac:spMk id="8" creationId="{745A176E-604B-D442-4F03-1C0F7C4CC6CF}"/>
          </ac:spMkLst>
        </pc:spChg>
      </pc:sldChg>
      <pc:sldChg chg="modSp mod">
        <pc:chgData name="Carmen Chasse" userId="5b44bfd4-3daa-4d47-bbea-3db466c3577b" providerId="ADAL" clId="{1BF17B5D-26B7-4956-9603-392FB976AB89}" dt="2025-02-07T12:55:13.472" v="175" actId="2711"/>
        <pc:sldMkLst>
          <pc:docMk/>
          <pc:sldMk cId="2273826938" sldId="2145707322"/>
        </pc:sldMkLst>
        <pc:spChg chg="mod">
          <ac:chgData name="Carmen Chasse" userId="5b44bfd4-3daa-4d47-bbea-3db466c3577b" providerId="ADAL" clId="{1BF17B5D-26B7-4956-9603-392FB976AB89}" dt="2025-02-07T12:55:13.472" v="175" actId="2711"/>
          <ac:spMkLst>
            <pc:docMk/>
            <pc:sldMk cId="2273826938" sldId="2145707322"/>
            <ac:spMk id="2" creationId="{73AA9E53-CFC8-A5D8-2AD9-941C3DDBBA50}"/>
          </ac:spMkLst>
        </pc:spChg>
      </pc:sldChg>
      <pc:sldChg chg="modSp mod">
        <pc:chgData name="Carmen Chasse" userId="5b44bfd4-3daa-4d47-bbea-3db466c3577b" providerId="ADAL" clId="{1BF17B5D-26B7-4956-9603-392FB976AB89}" dt="2025-02-07T12:52:11.837" v="152" actId="2711"/>
        <pc:sldMkLst>
          <pc:docMk/>
          <pc:sldMk cId="950865546" sldId="2145707328"/>
        </pc:sldMkLst>
        <pc:spChg chg="mod">
          <ac:chgData name="Carmen Chasse" userId="5b44bfd4-3daa-4d47-bbea-3db466c3577b" providerId="ADAL" clId="{1BF17B5D-26B7-4956-9603-392FB976AB89}" dt="2025-02-07T12:52:11.837" v="152" actId="2711"/>
          <ac:spMkLst>
            <pc:docMk/>
            <pc:sldMk cId="950865546" sldId="2145707328"/>
            <ac:spMk id="8" creationId="{8F8D3361-416C-46AB-A819-74DA7BA65A0B}"/>
          </ac:spMkLst>
        </pc:spChg>
      </pc:sldChg>
      <pc:sldChg chg="modSp mod">
        <pc:chgData name="Carmen Chasse" userId="5b44bfd4-3daa-4d47-bbea-3db466c3577b" providerId="ADAL" clId="{1BF17B5D-26B7-4956-9603-392FB976AB89}" dt="2025-02-07T12:55:49.823" v="179" actId="1076"/>
        <pc:sldMkLst>
          <pc:docMk/>
          <pc:sldMk cId="1929363434" sldId="2145707335"/>
        </pc:sldMkLst>
        <pc:spChg chg="mod">
          <ac:chgData name="Carmen Chasse" userId="5b44bfd4-3daa-4d47-bbea-3db466c3577b" providerId="ADAL" clId="{1BF17B5D-26B7-4956-9603-392FB976AB89}" dt="2025-02-07T12:55:32.834" v="177" actId="2711"/>
          <ac:spMkLst>
            <pc:docMk/>
            <pc:sldMk cId="1929363434" sldId="2145707335"/>
            <ac:spMk id="4" creationId="{9A712718-7D92-3D7D-C028-1E1E197F2E16}"/>
          </ac:spMkLst>
        </pc:spChg>
        <pc:graphicFrameChg chg="mod">
          <ac:chgData name="Carmen Chasse" userId="5b44bfd4-3daa-4d47-bbea-3db466c3577b" providerId="ADAL" clId="{1BF17B5D-26B7-4956-9603-392FB976AB89}" dt="2025-02-07T12:55:49.823" v="179" actId="1076"/>
          <ac:graphicFrameMkLst>
            <pc:docMk/>
            <pc:sldMk cId="1929363434" sldId="2145707335"/>
            <ac:graphicFrameMk id="3" creationId="{999E4093-9AC0-E81A-033B-CD9D40EF33D0}"/>
          </ac:graphicFrameMkLst>
        </pc:graphicFrameChg>
        <pc:graphicFrameChg chg="mod">
          <ac:chgData name="Carmen Chasse" userId="5b44bfd4-3daa-4d47-bbea-3db466c3577b" providerId="ADAL" clId="{1BF17B5D-26B7-4956-9603-392FB976AB89}" dt="2025-02-07T12:55:45.254" v="178" actId="1076"/>
          <ac:graphicFrameMkLst>
            <pc:docMk/>
            <pc:sldMk cId="1929363434" sldId="2145707335"/>
            <ac:graphicFrameMk id="10" creationId="{3F2A95DA-CC63-1AAA-AB4E-9A61C6FDBC64}"/>
          </ac:graphicFrameMkLst>
        </pc:graphicFrameChg>
      </pc:sldChg>
      <pc:sldChg chg="modSp mod">
        <pc:chgData name="Carmen Chasse" userId="5b44bfd4-3daa-4d47-bbea-3db466c3577b" providerId="ADAL" clId="{1BF17B5D-26B7-4956-9603-392FB976AB89}" dt="2025-02-07T12:54:32.877" v="170" actId="2711"/>
        <pc:sldMkLst>
          <pc:docMk/>
          <pc:sldMk cId="3300247429" sldId="2145707353"/>
        </pc:sldMkLst>
        <pc:spChg chg="mod">
          <ac:chgData name="Carmen Chasse" userId="5b44bfd4-3daa-4d47-bbea-3db466c3577b" providerId="ADAL" clId="{1BF17B5D-26B7-4956-9603-392FB976AB89}" dt="2025-02-07T12:54:32.877" v="170" actId="2711"/>
          <ac:spMkLst>
            <pc:docMk/>
            <pc:sldMk cId="3300247429" sldId="2145707353"/>
            <ac:spMk id="3" creationId="{F1289A5F-2348-399C-DA8B-E86484243E60}"/>
          </ac:spMkLst>
        </pc:spChg>
      </pc:sldChg>
      <pc:sldChg chg="modSp mod">
        <pc:chgData name="Carmen Chasse" userId="5b44bfd4-3daa-4d47-bbea-3db466c3577b" providerId="ADAL" clId="{1BF17B5D-26B7-4956-9603-392FB976AB89}" dt="2025-02-07T12:54:39.962" v="171" actId="2711"/>
        <pc:sldMkLst>
          <pc:docMk/>
          <pc:sldMk cId="2455488385" sldId="2145707355"/>
        </pc:sldMkLst>
        <pc:spChg chg="mod">
          <ac:chgData name="Carmen Chasse" userId="5b44bfd4-3daa-4d47-bbea-3db466c3577b" providerId="ADAL" clId="{1BF17B5D-26B7-4956-9603-392FB976AB89}" dt="2025-02-07T12:54:39.962" v="171" actId="2711"/>
          <ac:spMkLst>
            <pc:docMk/>
            <pc:sldMk cId="2455488385" sldId="2145707355"/>
            <ac:spMk id="2" creationId="{E87F468A-766D-F446-B477-18F028018162}"/>
          </ac:spMkLst>
        </pc:spChg>
      </pc:sldChg>
      <pc:sldChg chg="modSp mod">
        <pc:chgData name="Carmen Chasse" userId="5b44bfd4-3daa-4d47-bbea-3db466c3577b" providerId="ADAL" clId="{1BF17B5D-26B7-4956-9603-392FB976AB89}" dt="2025-02-07T12:57:26.700" v="190" actId="2711"/>
        <pc:sldMkLst>
          <pc:docMk/>
          <pc:sldMk cId="2449004503" sldId="2145707378"/>
        </pc:sldMkLst>
        <pc:spChg chg="mod">
          <ac:chgData name="Carmen Chasse" userId="5b44bfd4-3daa-4d47-bbea-3db466c3577b" providerId="ADAL" clId="{1BF17B5D-26B7-4956-9603-392FB976AB89}" dt="2025-02-07T12:57:26.700" v="190" actId="2711"/>
          <ac:spMkLst>
            <pc:docMk/>
            <pc:sldMk cId="2449004503" sldId="2145707378"/>
            <ac:spMk id="4" creationId="{8C4EC7CF-343F-9604-A47B-A4ABAAD98CA7}"/>
          </ac:spMkLst>
        </pc:spChg>
      </pc:sldChg>
      <pc:sldChg chg="modSp mod">
        <pc:chgData name="Carmen Chasse" userId="5b44bfd4-3daa-4d47-bbea-3db466c3577b" providerId="ADAL" clId="{1BF17B5D-26B7-4956-9603-392FB976AB89}" dt="2025-02-07T12:54:19.438" v="169" actId="2711"/>
        <pc:sldMkLst>
          <pc:docMk/>
          <pc:sldMk cId="3319102563" sldId="2145707391"/>
        </pc:sldMkLst>
        <pc:spChg chg="mod">
          <ac:chgData name="Carmen Chasse" userId="5b44bfd4-3daa-4d47-bbea-3db466c3577b" providerId="ADAL" clId="{1BF17B5D-26B7-4956-9603-392FB976AB89}" dt="2025-02-07T12:54:19.438" v="169" actId="2711"/>
          <ac:spMkLst>
            <pc:docMk/>
            <pc:sldMk cId="3319102563" sldId="2145707391"/>
            <ac:spMk id="2" creationId="{8AF5B9F4-FA90-1C26-54FB-DCF3DD082FD4}"/>
          </ac:spMkLst>
        </pc:spChg>
        <pc:graphicFrameChg chg="mod">
          <ac:chgData name="Carmen Chasse" userId="5b44bfd4-3daa-4d47-bbea-3db466c3577b" providerId="ADAL" clId="{1BF17B5D-26B7-4956-9603-392FB976AB89}" dt="2025-02-07T12:53:40.520" v="168" actId="20577"/>
          <ac:graphicFrameMkLst>
            <pc:docMk/>
            <pc:sldMk cId="3319102563" sldId="2145707391"/>
            <ac:graphicFrameMk id="6" creationId="{431D0EA5-28B7-472A-8AE1-FD3D5A141415}"/>
          </ac:graphicFrameMkLst>
        </pc:graphicFrameChg>
      </pc:sldChg>
      <pc:sldChg chg="modSp mod">
        <pc:chgData name="Carmen Chasse" userId="5b44bfd4-3daa-4d47-bbea-3db466c3577b" providerId="ADAL" clId="{1BF17B5D-26B7-4956-9603-392FB976AB89}" dt="2025-02-07T12:55:06.562" v="174" actId="2711"/>
        <pc:sldMkLst>
          <pc:docMk/>
          <pc:sldMk cId="1292380557" sldId="2145707392"/>
        </pc:sldMkLst>
        <pc:spChg chg="mod">
          <ac:chgData name="Carmen Chasse" userId="5b44bfd4-3daa-4d47-bbea-3db466c3577b" providerId="ADAL" clId="{1BF17B5D-26B7-4956-9603-392FB976AB89}" dt="2025-02-07T12:55:06.562" v="174" actId="2711"/>
          <ac:spMkLst>
            <pc:docMk/>
            <pc:sldMk cId="1292380557" sldId="2145707392"/>
            <ac:spMk id="3" creationId="{4101DF86-C316-EFB7-3402-3AD98487AFE5}"/>
          </ac:spMkLst>
        </pc:spChg>
      </pc:sldChg>
      <pc:sldChg chg="modSp mod">
        <pc:chgData name="Carmen Chasse" userId="5b44bfd4-3daa-4d47-bbea-3db466c3577b" providerId="ADAL" clId="{1BF17B5D-26B7-4956-9603-392FB976AB89}" dt="2025-02-07T12:54:49.963" v="172" actId="2711"/>
        <pc:sldMkLst>
          <pc:docMk/>
          <pc:sldMk cId="627740352" sldId="2145707394"/>
        </pc:sldMkLst>
        <pc:spChg chg="mod">
          <ac:chgData name="Carmen Chasse" userId="5b44bfd4-3daa-4d47-bbea-3db466c3577b" providerId="ADAL" clId="{1BF17B5D-26B7-4956-9603-392FB976AB89}" dt="2025-02-07T12:54:49.963" v="172" actId="2711"/>
          <ac:spMkLst>
            <pc:docMk/>
            <pc:sldMk cId="627740352" sldId="2145707394"/>
            <ac:spMk id="3" creationId="{5E762F0A-B2D0-3A75-EDA9-C6A8743FC450}"/>
          </ac:spMkLst>
        </pc:spChg>
      </pc:sldChg>
      <pc:sldChg chg="modSp mod">
        <pc:chgData name="Carmen Chasse" userId="5b44bfd4-3daa-4d47-bbea-3db466c3577b" providerId="ADAL" clId="{1BF17B5D-26B7-4956-9603-392FB976AB89}" dt="2025-02-07T12:56:22.119" v="181" actId="2711"/>
        <pc:sldMkLst>
          <pc:docMk/>
          <pc:sldMk cId="3752586548" sldId="2145707397"/>
        </pc:sldMkLst>
        <pc:spChg chg="mod">
          <ac:chgData name="Carmen Chasse" userId="5b44bfd4-3daa-4d47-bbea-3db466c3577b" providerId="ADAL" clId="{1BF17B5D-26B7-4956-9603-392FB976AB89}" dt="2025-02-07T12:56:22.119" v="181" actId="2711"/>
          <ac:spMkLst>
            <pc:docMk/>
            <pc:sldMk cId="3752586548" sldId="2145707397"/>
            <ac:spMk id="2" creationId="{F4502E29-A2DE-172C-26D7-90046643021B}"/>
          </ac:spMkLst>
        </pc:spChg>
      </pc:sldChg>
      <pc:sldChg chg="modSp mod">
        <pc:chgData name="Carmen Chasse" userId="5b44bfd4-3daa-4d47-bbea-3db466c3577b" providerId="ADAL" clId="{1BF17B5D-26B7-4956-9603-392FB976AB89}" dt="2025-02-07T12:52:54.872" v="157" actId="2711"/>
        <pc:sldMkLst>
          <pc:docMk/>
          <pc:sldMk cId="2448205564" sldId="2145707400"/>
        </pc:sldMkLst>
        <pc:spChg chg="mod">
          <ac:chgData name="Carmen Chasse" userId="5b44bfd4-3daa-4d47-bbea-3db466c3577b" providerId="ADAL" clId="{1BF17B5D-26B7-4956-9603-392FB976AB89}" dt="2025-02-07T12:52:54.872" v="157" actId="2711"/>
          <ac:spMkLst>
            <pc:docMk/>
            <pc:sldMk cId="2448205564" sldId="2145707400"/>
            <ac:spMk id="2" creationId="{F44229C8-F289-23F4-230D-AB6009BB730F}"/>
          </ac:spMkLst>
        </pc:spChg>
      </pc:sldChg>
      <pc:sldChg chg="modSp mod">
        <pc:chgData name="Carmen Chasse" userId="5b44bfd4-3daa-4d47-bbea-3db466c3577b" providerId="ADAL" clId="{1BF17B5D-26B7-4956-9603-392FB976AB89}" dt="2025-02-07T12:53:03.922" v="158" actId="2711"/>
        <pc:sldMkLst>
          <pc:docMk/>
          <pc:sldMk cId="3224422073" sldId="2145707401"/>
        </pc:sldMkLst>
        <pc:spChg chg="mod">
          <ac:chgData name="Carmen Chasse" userId="5b44bfd4-3daa-4d47-bbea-3db466c3577b" providerId="ADAL" clId="{1BF17B5D-26B7-4956-9603-392FB976AB89}" dt="2025-02-07T12:53:03.922" v="158" actId="2711"/>
          <ac:spMkLst>
            <pc:docMk/>
            <pc:sldMk cId="3224422073" sldId="2145707401"/>
            <ac:spMk id="2" creationId="{C54CCE39-E18C-9897-13DA-9C1B619D4159}"/>
          </ac:spMkLst>
        </pc:spChg>
      </pc:sldChg>
      <pc:sldChg chg="modSp mod">
        <pc:chgData name="Carmen Chasse" userId="5b44bfd4-3daa-4d47-bbea-3db466c3577b" providerId="ADAL" clId="{1BF17B5D-26B7-4956-9603-392FB976AB89}" dt="2025-02-07T12:52:30.462" v="153" actId="2711"/>
        <pc:sldMkLst>
          <pc:docMk/>
          <pc:sldMk cId="1335359995" sldId="2145707406"/>
        </pc:sldMkLst>
        <pc:spChg chg="mod">
          <ac:chgData name="Carmen Chasse" userId="5b44bfd4-3daa-4d47-bbea-3db466c3577b" providerId="ADAL" clId="{1BF17B5D-26B7-4956-9603-392FB976AB89}" dt="2025-02-07T12:52:30.462" v="153" actId="2711"/>
          <ac:spMkLst>
            <pc:docMk/>
            <pc:sldMk cId="1335359995" sldId="2145707406"/>
            <ac:spMk id="3" creationId="{5D7790C9-A9D1-DB34-468E-069404E3E69C}"/>
          </ac:spMkLst>
        </pc:spChg>
      </pc:sldChg>
      <pc:sldChg chg="modSp mod">
        <pc:chgData name="Carmen Chasse" userId="5b44bfd4-3daa-4d47-bbea-3db466c3577b" providerId="ADAL" clId="{1BF17B5D-26B7-4956-9603-392FB976AB89}" dt="2025-02-07T12:52:49.673" v="156" actId="2711"/>
        <pc:sldMkLst>
          <pc:docMk/>
          <pc:sldMk cId="3975478828" sldId="2145707407"/>
        </pc:sldMkLst>
        <pc:spChg chg="mod">
          <ac:chgData name="Carmen Chasse" userId="5b44bfd4-3daa-4d47-bbea-3db466c3577b" providerId="ADAL" clId="{1BF17B5D-26B7-4956-9603-392FB976AB89}" dt="2025-02-07T12:52:49.673" v="156" actId="2711"/>
          <ac:spMkLst>
            <pc:docMk/>
            <pc:sldMk cId="3975478828" sldId="2145707407"/>
            <ac:spMk id="2" creationId="{88F72770-3028-1379-194B-EDEC5D11A4C2}"/>
          </ac:spMkLst>
        </pc:spChg>
      </pc:sldChg>
      <pc:sldChg chg="modSp mod">
        <pc:chgData name="Carmen Chasse" userId="5b44bfd4-3daa-4d47-bbea-3db466c3577b" providerId="ADAL" clId="{1BF17B5D-26B7-4956-9603-392FB976AB89}" dt="2025-02-07T12:52:36.461" v="154" actId="2711"/>
        <pc:sldMkLst>
          <pc:docMk/>
          <pc:sldMk cId="1577474601" sldId="2145707408"/>
        </pc:sldMkLst>
        <pc:spChg chg="mod">
          <ac:chgData name="Carmen Chasse" userId="5b44bfd4-3daa-4d47-bbea-3db466c3577b" providerId="ADAL" clId="{1BF17B5D-26B7-4956-9603-392FB976AB89}" dt="2025-02-07T12:52:36.461" v="154" actId="2711"/>
          <ac:spMkLst>
            <pc:docMk/>
            <pc:sldMk cId="1577474601" sldId="2145707408"/>
            <ac:spMk id="2" creationId="{CEE25922-F243-A0D0-B880-418148B1267E}"/>
          </ac:spMkLst>
        </pc:spChg>
      </pc:sldChg>
      <pc:sldChg chg="modSp mod">
        <pc:chgData name="Carmen Chasse" userId="5b44bfd4-3daa-4d47-bbea-3db466c3577b" providerId="ADAL" clId="{1BF17B5D-26B7-4956-9603-392FB976AB89}" dt="2025-02-07T12:53:13.809" v="159" actId="2711"/>
        <pc:sldMkLst>
          <pc:docMk/>
          <pc:sldMk cId="2397338692" sldId="2145707409"/>
        </pc:sldMkLst>
        <pc:spChg chg="mod">
          <ac:chgData name="Carmen Chasse" userId="5b44bfd4-3daa-4d47-bbea-3db466c3577b" providerId="ADAL" clId="{1BF17B5D-26B7-4956-9603-392FB976AB89}" dt="2025-02-07T12:53:13.809" v="159" actId="2711"/>
          <ac:spMkLst>
            <pc:docMk/>
            <pc:sldMk cId="2397338692" sldId="2145707409"/>
            <ac:spMk id="2" creationId="{804F3FF9-3AD2-3AFA-FA12-32C676728CA4}"/>
          </ac:spMkLst>
        </pc:spChg>
      </pc:sldChg>
      <pc:sldChg chg="modSp mod">
        <pc:chgData name="Carmen Chasse" userId="5b44bfd4-3daa-4d47-bbea-3db466c3577b" providerId="ADAL" clId="{1BF17B5D-26B7-4956-9603-392FB976AB89}" dt="2025-02-07T12:52:42.325" v="155" actId="2711"/>
        <pc:sldMkLst>
          <pc:docMk/>
          <pc:sldMk cId="2965517807" sldId="2145707410"/>
        </pc:sldMkLst>
        <pc:spChg chg="mod">
          <ac:chgData name="Carmen Chasse" userId="5b44bfd4-3daa-4d47-bbea-3db466c3577b" providerId="ADAL" clId="{1BF17B5D-26B7-4956-9603-392FB976AB89}" dt="2025-02-07T12:52:42.325" v="155" actId="2711"/>
          <ac:spMkLst>
            <pc:docMk/>
            <pc:sldMk cId="2965517807" sldId="2145707410"/>
            <ac:spMk id="3" creationId="{9D7AEF01-E370-02A5-C980-5FA585463D3F}"/>
          </ac:spMkLst>
        </pc:spChg>
      </pc:sldChg>
      <pc:sldChg chg="modSp mod">
        <pc:chgData name="Carmen Chasse" userId="5b44bfd4-3daa-4d47-bbea-3db466c3577b" providerId="ADAL" clId="{1BF17B5D-26B7-4956-9603-392FB976AB89}" dt="2025-02-07T12:53:19.707" v="160" actId="2711"/>
        <pc:sldMkLst>
          <pc:docMk/>
          <pc:sldMk cId="4119630661" sldId="2145707411"/>
        </pc:sldMkLst>
        <pc:spChg chg="mod">
          <ac:chgData name="Carmen Chasse" userId="5b44bfd4-3daa-4d47-bbea-3db466c3577b" providerId="ADAL" clId="{1BF17B5D-26B7-4956-9603-392FB976AB89}" dt="2025-02-07T12:53:19.707" v="160" actId="2711"/>
          <ac:spMkLst>
            <pc:docMk/>
            <pc:sldMk cId="4119630661" sldId="2145707411"/>
            <ac:spMk id="3" creationId="{37E0674E-6304-5735-78A6-258C5E33E8A7}"/>
          </ac:spMkLst>
        </pc:spChg>
      </pc:sldChg>
      <pc:sldChg chg="modSp mod">
        <pc:chgData name="Carmen Chasse" userId="5b44bfd4-3daa-4d47-bbea-3db466c3577b" providerId="ADAL" clId="{1BF17B5D-26B7-4956-9603-392FB976AB89}" dt="2025-02-07T12:57:36.348" v="191" actId="2711"/>
        <pc:sldMkLst>
          <pc:docMk/>
          <pc:sldMk cId="2997779908" sldId="2145707419"/>
        </pc:sldMkLst>
        <pc:spChg chg="mod">
          <ac:chgData name="Carmen Chasse" userId="5b44bfd4-3daa-4d47-bbea-3db466c3577b" providerId="ADAL" clId="{1BF17B5D-26B7-4956-9603-392FB976AB89}" dt="2025-02-07T12:57:36.348" v="191" actId="2711"/>
          <ac:spMkLst>
            <pc:docMk/>
            <pc:sldMk cId="2997779908" sldId="2145707419"/>
            <ac:spMk id="3" creationId="{F17AF56C-DA6D-05EC-93BF-FE9C7F6AC282}"/>
          </ac:spMkLst>
        </pc:spChg>
        <pc:graphicFrameChg chg="mod">
          <ac:chgData name="Carmen Chasse" userId="5b44bfd4-3daa-4d47-bbea-3db466c3577b" providerId="ADAL" clId="{1BF17B5D-26B7-4956-9603-392FB976AB89}" dt="2025-02-07T12:42:53.058" v="135" actId="20577"/>
          <ac:graphicFrameMkLst>
            <pc:docMk/>
            <pc:sldMk cId="2997779908" sldId="2145707419"/>
            <ac:graphicFrameMk id="2" creationId="{988DF106-9B6F-EE84-63C6-8CFF6A77BAFA}"/>
          </ac:graphicFrameMkLst>
        </pc:graphicFrameChg>
      </pc:sldChg>
      <pc:sldChg chg="addSp delSp modSp mod">
        <pc:chgData name="Carmen Chasse" userId="5b44bfd4-3daa-4d47-bbea-3db466c3577b" providerId="ADAL" clId="{1BF17B5D-26B7-4956-9603-392FB976AB89}" dt="2025-02-07T12:56:04.337" v="180" actId="2711"/>
        <pc:sldMkLst>
          <pc:docMk/>
          <pc:sldMk cId="2700038113" sldId="2145707425"/>
        </pc:sldMkLst>
        <pc:spChg chg="mod">
          <ac:chgData name="Carmen Chasse" userId="5b44bfd4-3daa-4d47-bbea-3db466c3577b" providerId="ADAL" clId="{1BF17B5D-26B7-4956-9603-392FB976AB89}" dt="2025-02-07T12:56:04.337" v="180" actId="2711"/>
          <ac:spMkLst>
            <pc:docMk/>
            <pc:sldMk cId="2700038113" sldId="2145707425"/>
            <ac:spMk id="3" creationId="{4283571A-B7EB-34BF-0E19-F981BE5EFEF9}"/>
          </ac:spMkLst>
        </pc:spChg>
        <pc:graphicFrameChg chg="add mod">
          <ac:chgData name="Carmen Chasse" userId="5b44bfd4-3daa-4d47-bbea-3db466c3577b" providerId="ADAL" clId="{1BF17B5D-26B7-4956-9603-392FB976AB89}" dt="2025-02-07T12:48:56.168" v="141"/>
          <ac:graphicFrameMkLst>
            <pc:docMk/>
            <pc:sldMk cId="2700038113" sldId="2145707425"/>
            <ac:graphicFrameMk id="4" creationId="{932293BE-0F9B-C5F2-FF7C-FE180076492B}"/>
          </ac:graphicFrameMkLst>
        </pc:graphicFrameChg>
        <pc:graphicFrameChg chg="add mod">
          <ac:chgData name="Carmen Chasse" userId="5b44bfd4-3daa-4d47-bbea-3db466c3577b" providerId="ADAL" clId="{1BF17B5D-26B7-4956-9603-392FB976AB89}" dt="2025-02-07T12:50:03.214" v="151" actId="1076"/>
          <ac:graphicFrameMkLst>
            <pc:docMk/>
            <pc:sldMk cId="2700038113" sldId="2145707425"/>
            <ac:graphicFrameMk id="5" creationId="{932293BE-0F9B-C5F2-FF7C-FE180076492B}"/>
          </ac:graphicFrameMkLst>
        </pc:graphicFrameChg>
        <pc:picChg chg="del">
          <ac:chgData name="Carmen Chasse" userId="5b44bfd4-3daa-4d47-bbea-3db466c3577b" providerId="ADAL" clId="{1BF17B5D-26B7-4956-9603-392FB976AB89}" dt="2025-02-07T12:46:22.292" v="136" actId="478"/>
          <ac:picMkLst>
            <pc:docMk/>
            <pc:sldMk cId="2700038113" sldId="2145707425"/>
            <ac:picMk id="2" creationId="{DEE01FF8-581E-5512-45AB-084B76F53346}"/>
          </ac:picMkLst>
        </pc:picChg>
        <pc:picChg chg="add del">
          <ac:chgData name="Carmen Chasse" userId="5b44bfd4-3daa-4d47-bbea-3db466c3577b" providerId="ADAL" clId="{1BF17B5D-26B7-4956-9603-392FB976AB89}" dt="2025-02-07T12:46:39.793" v="138" actId="478"/>
          <ac:picMkLst>
            <pc:docMk/>
            <pc:sldMk cId="2700038113" sldId="2145707425"/>
            <ac:picMk id="1025" creationId="{3EF9D396-2C0E-9C90-A21F-B3A2C838E815}"/>
          </ac:picMkLst>
        </pc:picChg>
      </pc:sldChg>
      <pc:sldChg chg="modSp mod">
        <pc:chgData name="Carmen Chasse" userId="5b44bfd4-3daa-4d47-bbea-3db466c3577b" providerId="ADAL" clId="{1BF17B5D-26B7-4956-9603-392FB976AB89}" dt="2025-02-07T12:56:31.886" v="182" actId="2711"/>
        <pc:sldMkLst>
          <pc:docMk/>
          <pc:sldMk cId="164223505" sldId="2145707430"/>
        </pc:sldMkLst>
        <pc:spChg chg="mod">
          <ac:chgData name="Carmen Chasse" userId="5b44bfd4-3daa-4d47-bbea-3db466c3577b" providerId="ADAL" clId="{1BF17B5D-26B7-4956-9603-392FB976AB89}" dt="2025-02-07T12:56:31.886" v="182" actId="2711"/>
          <ac:spMkLst>
            <pc:docMk/>
            <pc:sldMk cId="164223505" sldId="2145707430"/>
            <ac:spMk id="2" creationId="{2224CBBD-1541-5AC4-6B88-0DA343B0ABA9}"/>
          </ac:spMkLst>
        </pc:spChg>
      </pc:sldChg>
      <pc:sldChg chg="modSp mod">
        <pc:chgData name="Carmen Chasse" userId="5b44bfd4-3daa-4d47-bbea-3db466c3577b" providerId="ADAL" clId="{1BF17B5D-26B7-4956-9603-392FB976AB89}" dt="2025-02-07T12:57:01.765" v="186" actId="2711"/>
        <pc:sldMkLst>
          <pc:docMk/>
          <pc:sldMk cId="2461102461" sldId="2145707431"/>
        </pc:sldMkLst>
        <pc:spChg chg="mod">
          <ac:chgData name="Carmen Chasse" userId="5b44bfd4-3daa-4d47-bbea-3db466c3577b" providerId="ADAL" clId="{1BF17B5D-26B7-4956-9603-392FB976AB89}" dt="2025-02-07T12:57:01.765" v="186" actId="2711"/>
          <ac:spMkLst>
            <pc:docMk/>
            <pc:sldMk cId="2461102461" sldId="2145707431"/>
            <ac:spMk id="2" creationId="{3EC31F37-0041-3E6C-A095-EB250FA33356}"/>
          </ac:spMkLst>
        </pc:spChg>
      </pc:sldChg>
      <pc:sldChg chg="modSp mod">
        <pc:chgData name="Carmen Chasse" userId="5b44bfd4-3daa-4d47-bbea-3db466c3577b" providerId="ADAL" clId="{1BF17B5D-26B7-4956-9603-392FB976AB89}" dt="2025-02-07T12:56:55.086" v="185" actId="2711"/>
        <pc:sldMkLst>
          <pc:docMk/>
          <pc:sldMk cId="377535797" sldId="2145707433"/>
        </pc:sldMkLst>
        <pc:spChg chg="mod">
          <ac:chgData name="Carmen Chasse" userId="5b44bfd4-3daa-4d47-bbea-3db466c3577b" providerId="ADAL" clId="{1BF17B5D-26B7-4956-9603-392FB976AB89}" dt="2025-02-07T12:56:55.086" v="185" actId="2711"/>
          <ac:spMkLst>
            <pc:docMk/>
            <pc:sldMk cId="377535797" sldId="2145707433"/>
            <ac:spMk id="4" creationId="{7B940F09-70D9-93F4-7569-DA2890FBCBA8}"/>
          </ac:spMkLst>
        </pc:spChg>
      </pc:sldChg>
      <pc:sldChg chg="modSp mod">
        <pc:chgData name="Carmen Chasse" userId="5b44bfd4-3daa-4d47-bbea-3db466c3577b" providerId="ADAL" clId="{1BF17B5D-26B7-4956-9603-392FB976AB89}" dt="2025-02-07T12:57:07.275" v="187" actId="2711"/>
        <pc:sldMkLst>
          <pc:docMk/>
          <pc:sldMk cId="3041598541" sldId="2145707434"/>
        </pc:sldMkLst>
        <pc:spChg chg="mod">
          <ac:chgData name="Carmen Chasse" userId="5b44bfd4-3daa-4d47-bbea-3db466c3577b" providerId="ADAL" clId="{1BF17B5D-26B7-4956-9603-392FB976AB89}" dt="2025-02-07T12:57:07.275" v="187" actId="2711"/>
          <ac:spMkLst>
            <pc:docMk/>
            <pc:sldMk cId="3041598541" sldId="2145707434"/>
            <ac:spMk id="4" creationId="{D6214563-B2CC-E18C-60E5-5D7A0E0BD480}"/>
          </ac:spMkLst>
        </pc:spChg>
      </pc:sldChg>
      <pc:sldChg chg="modSp mod">
        <pc:chgData name="Carmen Chasse" userId="5b44bfd4-3daa-4d47-bbea-3db466c3577b" providerId="ADAL" clId="{1BF17B5D-26B7-4956-9603-392FB976AB89}" dt="2025-02-07T12:57:20.824" v="189" actId="2711"/>
        <pc:sldMkLst>
          <pc:docMk/>
          <pc:sldMk cId="3223054473" sldId="2145707435"/>
        </pc:sldMkLst>
        <pc:spChg chg="mod">
          <ac:chgData name="Carmen Chasse" userId="5b44bfd4-3daa-4d47-bbea-3db466c3577b" providerId="ADAL" clId="{1BF17B5D-26B7-4956-9603-392FB976AB89}" dt="2025-02-07T12:57:20.824" v="189" actId="2711"/>
          <ac:spMkLst>
            <pc:docMk/>
            <pc:sldMk cId="3223054473" sldId="2145707435"/>
            <ac:spMk id="2" creationId="{E9D78C28-6180-0F71-7C9B-5D0BFBBF190B}"/>
          </ac:spMkLst>
        </pc:spChg>
      </pc:sldChg>
      <pc:sldChg chg="modSp mod">
        <pc:chgData name="Carmen Chasse" userId="5b44bfd4-3daa-4d47-bbea-3db466c3577b" providerId="ADAL" clId="{1BF17B5D-26B7-4956-9603-392FB976AB89}" dt="2025-02-07T12:57:13.682" v="188" actId="2711"/>
        <pc:sldMkLst>
          <pc:docMk/>
          <pc:sldMk cId="3525080728" sldId="2145707436"/>
        </pc:sldMkLst>
        <pc:spChg chg="mod">
          <ac:chgData name="Carmen Chasse" userId="5b44bfd4-3daa-4d47-bbea-3db466c3577b" providerId="ADAL" clId="{1BF17B5D-26B7-4956-9603-392FB976AB89}" dt="2025-02-07T12:57:13.682" v="188" actId="2711"/>
          <ac:spMkLst>
            <pc:docMk/>
            <pc:sldMk cId="3525080728" sldId="2145707436"/>
            <ac:spMk id="2" creationId="{3A25F6FB-218B-8C94-2697-047A81A32CFF}"/>
          </ac:spMkLst>
        </pc:spChg>
      </pc:sldChg>
      <pc:sldChg chg="modSp mod">
        <pc:chgData name="Carmen Chasse" userId="5b44bfd4-3daa-4d47-bbea-3db466c3577b" providerId="ADAL" clId="{1BF17B5D-26B7-4956-9603-392FB976AB89}" dt="2025-02-07T12:56:46.231" v="184" actId="2711"/>
        <pc:sldMkLst>
          <pc:docMk/>
          <pc:sldMk cId="1446703706" sldId="2145707437"/>
        </pc:sldMkLst>
        <pc:spChg chg="mod">
          <ac:chgData name="Carmen Chasse" userId="5b44bfd4-3daa-4d47-bbea-3db466c3577b" providerId="ADAL" clId="{1BF17B5D-26B7-4956-9603-392FB976AB89}" dt="2025-02-07T12:56:46.231" v="184" actId="2711"/>
          <ac:spMkLst>
            <pc:docMk/>
            <pc:sldMk cId="1446703706" sldId="2145707437"/>
            <ac:spMk id="2" creationId="{BE667D83-73F6-D42B-EC2D-B7665580E3E3}"/>
          </ac:spMkLst>
        </pc:spChg>
      </pc:sldChg>
      <pc:sldChg chg="modSp mod">
        <pc:chgData name="Carmen Chasse" userId="5b44bfd4-3daa-4d47-bbea-3db466c3577b" providerId="ADAL" clId="{1BF17B5D-26B7-4956-9603-392FB976AB89}" dt="2025-02-07T12:56:40.561" v="183" actId="2711"/>
        <pc:sldMkLst>
          <pc:docMk/>
          <pc:sldMk cId="3284547619" sldId="2145707438"/>
        </pc:sldMkLst>
        <pc:spChg chg="mod">
          <ac:chgData name="Carmen Chasse" userId="5b44bfd4-3daa-4d47-bbea-3db466c3577b" providerId="ADAL" clId="{1BF17B5D-26B7-4956-9603-392FB976AB89}" dt="2025-02-07T12:56:40.561" v="183" actId="2711"/>
          <ac:spMkLst>
            <pc:docMk/>
            <pc:sldMk cId="3284547619" sldId="2145707438"/>
            <ac:spMk id="4" creationId="{847B8AEE-276F-271B-C7D1-59A6C42CD3C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cpsych-my.sharepoint.com/personal/bryan_choi_rcpsych_ac_uk/Documents/Desktop/Longitudinal%20tables%20for%20EIPN%202024080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6.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7.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8.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9.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1.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2.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3.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14.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15.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16.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17.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18.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19.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20.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21.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22.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embeddings/oleObject23.bin"/></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embeddings/oleObject24.bin"/></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25.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embeddings/oleObject26.bin"/></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embeddings/oleObject27.bin"/></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embeddings/oleObject28.bin"/></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embeddings/oleObject29.bin"/></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embeddings/oleObject30.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embeddings/oleObject31.bin"/></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embeddings/oleObject32.bin"/></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2.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rcpsych.sharepoint.com/teams/CCQINCAP/Shared%20Documents/09.%20Routine%20Data%20Audit%202022-25/Reporting/Data%20Cuts%20for%20SoN%20Report%20v2.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embeddings/oleObject33.bin"/></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embeddings/oleObject34.bin"/></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embeddings/oleObject35.bin"/></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embeddings/oleObject36.bin"/></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embeddings/oleObject37.bin"/></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embeddings/oleObject38.bin"/></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embeddings/oleObject39.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embeddings/oleObject40.bin"/></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embeddings/oleObject41.bin"/></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embeddings/oleObject42.bin"/></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embeddings/oleObject43.bin"/></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embeddings/oleObject44.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rcpsych-my.sharepoint.com/personal/bryan_choi_rcpsych_ac_uk/Documents/Desktop/Longitudinal%20tables%20for%20EIPN%2020240807.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13396929844984E-2"/>
          <c:y val="0.32217968832890626"/>
          <c:w val="0.9530541596047678"/>
          <c:h val="0.41359939081699809"/>
        </c:manualLayout>
      </c:layout>
      <c:lineChart>
        <c:grouping val="standard"/>
        <c:varyColors val="0"/>
        <c:ser>
          <c:idx val="0"/>
          <c:order val="0"/>
          <c:tx>
            <c:strRef>
              <c:f>Sheet1!$A$2</c:f>
              <c:strCache>
                <c:ptCount val="1"/>
                <c:pt idx="0">
                  <c:v>Standard 1</c:v>
                </c:pt>
              </c:strCache>
            </c:strRef>
          </c:tx>
          <c:spPr>
            <a:ln w="28575" cap="rnd">
              <a:solidFill>
                <a:schemeClr val="bg1"/>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Sheet1!$B$2:$G$2</c:f>
              <c:numCache>
                <c:formatCode>General</c:formatCode>
                <c:ptCount val="6"/>
                <c:pt idx="0">
                  <c:v>76</c:v>
                </c:pt>
                <c:pt idx="1">
                  <c:v>74</c:v>
                </c:pt>
                <c:pt idx="2">
                  <c:v>72</c:v>
                </c:pt>
                <c:pt idx="3">
                  <c:v>72</c:v>
                </c:pt>
                <c:pt idx="4">
                  <c:v>73</c:v>
                </c:pt>
                <c:pt idx="5">
                  <c:v>70</c:v>
                </c:pt>
              </c:numCache>
            </c:numRef>
          </c:val>
          <c:smooth val="0"/>
          <c:extLst>
            <c:ext xmlns:c16="http://schemas.microsoft.com/office/drawing/2014/chart" uri="{C3380CC4-5D6E-409C-BE32-E72D297353CC}">
              <c16:uniqueId val="{00000000-44A9-49CE-BAAE-EB30385ECEDF}"/>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solidFill>
          </a:ln>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Frequency of Outcome Measures recorded more than once</a:t>
            </a:r>
            <a:r>
              <a:rPr lang="en-GB" baseline="0"/>
              <a:t> </a:t>
            </a:r>
            <a:r>
              <a:rPr lang="en-GB"/>
              <a:t>(England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36-4EBC-85EA-5AFFE0BEAF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36-4EBC-85EA-5AFFE0BEAF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36-4EBC-85EA-5AFFE0BEAF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36-4EBC-85EA-5AFFE0BEAF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36-4EBC-85EA-5AFFE0BEAF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36-4EBC-85EA-5AFFE0BEAF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36-4EBC-85EA-5AFFE0BEAFDE}"/>
              </c:ext>
            </c:extLst>
          </c:dPt>
          <c:dLbls>
            <c:dLbl>
              <c:idx val="0"/>
              <c:layout>
                <c:manualLayout>
                  <c:x val="-0.12724233987544292"/>
                  <c:y val="6.753193605071715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36-4EBC-85EA-5AFFE0BEAFDE}"/>
                </c:ext>
              </c:extLst>
            </c:dLbl>
            <c:dLbl>
              <c:idx val="1"/>
              <c:layout>
                <c:manualLayout>
                  <c:x val="6.7016067701046234E-2"/>
                  <c:y val="-0.1873993724972133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36-4EBC-85EA-5AFFE0BEAFDE}"/>
                </c:ext>
              </c:extLst>
            </c:dLbl>
            <c:dLbl>
              <c:idx val="2"/>
              <c:layout>
                <c:manualLayout>
                  <c:x val="0.10794003215501657"/>
                  <c:y val="0.11390449967601758"/>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36-4EBC-85EA-5AFFE0BEAFD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'[Outcome measures most used 2024.xlsx]Sheet1'!$K$3:$K$9</c:f>
              <c:strCache>
                <c:ptCount val="7"/>
                <c:pt idx="0">
                  <c:v>HoNOS</c:v>
                </c:pt>
                <c:pt idx="1">
                  <c:v>DIALOG</c:v>
                </c:pt>
                <c:pt idx="2">
                  <c:v>QPR</c:v>
                </c:pt>
                <c:pt idx="3">
                  <c:v>Other</c:v>
                </c:pt>
                <c:pt idx="4">
                  <c:v>ReQoL10</c:v>
                </c:pt>
                <c:pt idx="5">
                  <c:v>HoNOSCa</c:v>
                </c:pt>
                <c:pt idx="6">
                  <c:v>GBO</c:v>
                </c:pt>
              </c:strCache>
            </c:strRef>
          </c:cat>
          <c:val>
            <c:numRef>
              <c:f>'[Outcome measures most used 2024.xlsx]Sheet1'!$L$3:$L$9</c:f>
              <c:numCache>
                <c:formatCode>###0</c:formatCode>
                <c:ptCount val="7"/>
                <c:pt idx="0">
                  <c:v>7943</c:v>
                </c:pt>
                <c:pt idx="1">
                  <c:v>6193</c:v>
                </c:pt>
                <c:pt idx="2">
                  <c:v>4659</c:v>
                </c:pt>
                <c:pt idx="3">
                  <c:v>525</c:v>
                </c:pt>
                <c:pt idx="4">
                  <c:v>238</c:v>
                </c:pt>
                <c:pt idx="5">
                  <c:v>105</c:v>
                </c:pt>
                <c:pt idx="6">
                  <c:v>57</c:v>
                </c:pt>
              </c:numCache>
            </c:numRef>
          </c:val>
          <c:extLst>
            <c:ext xmlns:c16="http://schemas.microsoft.com/office/drawing/2014/chart" uri="{C3380CC4-5D6E-409C-BE32-E72D297353CC}">
              <c16:uniqueId val="{0000000E-BE36-4EBC-85EA-5AFFE0BEAFD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Delivering NICE</a:t>
            </a:r>
            <a:r>
              <a:rPr lang="en-GB" baseline="0"/>
              <a:t> concordant care in EIP: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percentStacked"/>
        <c:varyColors val="0"/>
        <c:ser>
          <c:idx val="0"/>
          <c:order val="0"/>
          <c:tx>
            <c:strRef>
              <c:f>'[Data Cuts for SoN Report v2.xlsx]Scoring Matrix Charts'!$C$132</c:f>
              <c:strCache>
                <c:ptCount val="1"/>
                <c:pt idx="0">
                  <c:v>Greatest need for Improvement (L1)</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4D3-4028-BB4A-48579C8865FC}"/>
                </c:ext>
              </c:extLst>
            </c:dLbl>
            <c:dLbl>
              <c:idx val="1"/>
              <c:delete val="1"/>
              <c:extLst>
                <c:ext xmlns:c15="http://schemas.microsoft.com/office/drawing/2012/chart" uri="{CE6537A1-D6FC-4f65-9D91-7224C49458BB}"/>
                <c:ext xmlns:c16="http://schemas.microsoft.com/office/drawing/2014/chart" uri="{C3380CC4-5D6E-409C-BE32-E72D297353CC}">
                  <c16:uniqueId val="{00000001-E4D3-4028-BB4A-48579C8865FC}"/>
                </c:ext>
              </c:extLst>
            </c:dLbl>
            <c:dLbl>
              <c:idx val="2"/>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a:t>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D3-4028-BB4A-48579C8865FC}"/>
                </c:ext>
              </c:extLst>
            </c:dLbl>
            <c:dLbl>
              <c:idx val="3"/>
              <c:delete val="1"/>
              <c:extLst>
                <c:ext xmlns:c15="http://schemas.microsoft.com/office/drawing/2012/chart" uri="{CE6537A1-D6FC-4f65-9D91-7224C49458BB}"/>
                <c:ext xmlns:c16="http://schemas.microsoft.com/office/drawing/2014/chart" uri="{C3380CC4-5D6E-409C-BE32-E72D297353CC}">
                  <c16:uniqueId val="{00000003-E4D3-4028-BB4A-48579C8865FC}"/>
                </c:ext>
              </c:extLst>
            </c:dLbl>
            <c:dLbl>
              <c:idx val="4"/>
              <c:delete val="1"/>
              <c:extLst>
                <c:ext xmlns:c15="http://schemas.microsoft.com/office/drawing/2012/chart" uri="{CE6537A1-D6FC-4f65-9D91-7224C49458BB}"/>
                <c:ext xmlns:c16="http://schemas.microsoft.com/office/drawing/2014/chart" uri="{C3380CC4-5D6E-409C-BE32-E72D297353CC}">
                  <c16:uniqueId val="{00000004-E4D3-4028-BB4A-48579C8865FC}"/>
                </c:ext>
              </c:extLst>
            </c:dLbl>
            <c:dLbl>
              <c:idx val="5"/>
              <c:delete val="1"/>
              <c:extLst>
                <c:ext xmlns:c15="http://schemas.microsoft.com/office/drawing/2012/chart" uri="{CE6537A1-D6FC-4f65-9D91-7224C49458BB}"/>
                <c:ext xmlns:c16="http://schemas.microsoft.com/office/drawing/2014/chart" uri="{C3380CC4-5D6E-409C-BE32-E72D297353CC}">
                  <c16:uniqueId val="{00000005-E4D3-4028-BB4A-48579C8865FC}"/>
                </c:ext>
              </c:extLst>
            </c:dLbl>
            <c:dLbl>
              <c:idx val="6"/>
              <c:delete val="1"/>
              <c:extLst>
                <c:ext xmlns:c15="http://schemas.microsoft.com/office/drawing/2012/chart" uri="{CE6537A1-D6FC-4f65-9D91-7224C49458BB}"/>
                <c:ext xmlns:c16="http://schemas.microsoft.com/office/drawing/2014/chart" uri="{C3380CC4-5D6E-409C-BE32-E72D297353CC}">
                  <c16:uniqueId val="{00000006-E4D3-4028-BB4A-48579C8865FC}"/>
                </c:ext>
              </c:extLst>
            </c:dLbl>
            <c:dLbl>
              <c:idx val="7"/>
              <c:delete val="1"/>
              <c:extLst>
                <c:ext xmlns:c15="http://schemas.microsoft.com/office/drawing/2012/chart" uri="{CE6537A1-D6FC-4f65-9D91-7224C49458BB}"/>
                <c:ext xmlns:c16="http://schemas.microsoft.com/office/drawing/2014/chart" uri="{C3380CC4-5D6E-409C-BE32-E72D297353CC}">
                  <c16:uniqueId val="{00000007-E4D3-4028-BB4A-48579C8865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v2.xlsx]Scoring Matrix Charts'!$B$133:$B$140</c:f>
              <c:strCache>
                <c:ptCount val="8"/>
                <c:pt idx="0">
                  <c:v>East of England 
(15 teams)</c:v>
                </c:pt>
                <c:pt idx="1">
                  <c:v>London
(33 teams)</c:v>
                </c:pt>
                <c:pt idx="2">
                  <c:v>Midlands
(25 teams)</c:v>
                </c:pt>
                <c:pt idx="3">
                  <c:v>North East and Yorkshire 
(27 teams)</c:v>
                </c:pt>
                <c:pt idx="4">
                  <c:v>North West
(21 teams)</c:v>
                </c:pt>
                <c:pt idx="5">
                  <c:v>South East
(21 teams)</c:v>
                </c:pt>
                <c:pt idx="6">
                  <c:v>South West 
(14 teams)</c:v>
                </c:pt>
                <c:pt idx="7">
                  <c:v>Total National Sample 
(156 teams)</c:v>
                </c:pt>
              </c:strCache>
            </c:strRef>
          </c:cat>
          <c:val>
            <c:numRef>
              <c:f>'[Data Cuts for SoN Report v2.xlsx]Scoring Matrix Charts'!$C$133:$C$140</c:f>
              <c:numCache>
                <c:formatCode>0</c:formatCode>
                <c:ptCount val="8"/>
                <c:pt idx="0">
                  <c:v>0</c:v>
                </c:pt>
                <c:pt idx="1">
                  <c:v>0</c:v>
                </c:pt>
                <c:pt idx="2">
                  <c:v>4.2</c:v>
                </c:pt>
                <c:pt idx="3">
                  <c:v>0</c:v>
                </c:pt>
                <c:pt idx="4">
                  <c:v>0</c:v>
                </c:pt>
                <c:pt idx="5">
                  <c:v>0</c:v>
                </c:pt>
                <c:pt idx="6">
                  <c:v>0</c:v>
                </c:pt>
                <c:pt idx="7">
                  <c:v>0.7</c:v>
                </c:pt>
              </c:numCache>
            </c:numRef>
          </c:val>
          <c:extLst>
            <c:ext xmlns:c16="http://schemas.microsoft.com/office/drawing/2014/chart" uri="{C3380CC4-5D6E-409C-BE32-E72D297353CC}">
              <c16:uniqueId val="{00000008-E4D3-4028-BB4A-48579C8865FC}"/>
            </c:ext>
          </c:extLst>
        </c:ser>
        <c:ser>
          <c:idx val="1"/>
          <c:order val="1"/>
          <c:tx>
            <c:strRef>
              <c:f>'[Data Cuts for SoN Report v2.xlsx]Scoring Matrix Charts'!$D$132</c:f>
              <c:strCache>
                <c:ptCount val="1"/>
                <c:pt idx="0">
                  <c:v>Needs Improvement (L2)</c:v>
                </c:pt>
              </c:strCache>
            </c:strRef>
          </c:tx>
          <c:spPr>
            <a:solidFill>
              <a:schemeClr val="accent2">
                <a:lumMod val="60000"/>
                <a:lumOff val="40000"/>
              </a:schemeClr>
            </a:solidFill>
            <a:ln>
              <a:noFill/>
            </a:ln>
            <a:effectLst/>
          </c:spPr>
          <c:invertIfNegative val="0"/>
          <c:dLbls>
            <c:dLbl>
              <c:idx val="0"/>
              <c:tx>
                <c:rich>
                  <a:bodyPr/>
                  <a:lstStyle/>
                  <a:p>
                    <a:fld id="{590B7174-B011-42CA-8F0E-D86FA726F94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E03-4919-9A37-CDF35DBF8424}"/>
                </c:ext>
              </c:extLst>
            </c:dLbl>
            <c:dLbl>
              <c:idx val="1"/>
              <c:tx>
                <c:rich>
                  <a:bodyPr/>
                  <a:lstStyle/>
                  <a:p>
                    <a:fld id="{3230A296-821B-4BB5-9B16-FEB34F975C6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E03-4919-9A37-CDF35DBF8424}"/>
                </c:ext>
              </c:extLst>
            </c:dLbl>
            <c:dLbl>
              <c:idx val="2"/>
              <c:tx>
                <c:rich>
                  <a:bodyPr/>
                  <a:lstStyle/>
                  <a:p>
                    <a:fld id="{DC851433-E044-49B2-AD1C-F45C608B5AC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E03-4919-9A37-CDF35DBF8424}"/>
                </c:ext>
              </c:extLst>
            </c:dLbl>
            <c:dLbl>
              <c:idx val="3"/>
              <c:tx>
                <c:rich>
                  <a:bodyPr/>
                  <a:lstStyle/>
                  <a:p>
                    <a:fld id="{65AE2468-99E8-42E2-9EBC-FC24ACF347DB}"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E03-4919-9A37-CDF35DBF8424}"/>
                </c:ext>
              </c:extLst>
            </c:dLbl>
            <c:dLbl>
              <c:idx val="4"/>
              <c:tx>
                <c:rich>
                  <a:bodyPr/>
                  <a:lstStyle/>
                  <a:p>
                    <a:fld id="{9DF6EF16-A145-4943-A66A-040612B19A8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E03-4919-9A37-CDF35DBF8424}"/>
                </c:ext>
              </c:extLst>
            </c:dLbl>
            <c:dLbl>
              <c:idx val="5"/>
              <c:tx>
                <c:rich>
                  <a:bodyPr/>
                  <a:lstStyle/>
                  <a:p>
                    <a:fld id="{2DBB77C0-3073-42E1-9002-FFE7A563376A}"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E03-4919-9A37-CDF35DBF8424}"/>
                </c:ext>
              </c:extLst>
            </c:dLbl>
            <c:dLbl>
              <c:idx val="6"/>
              <c:tx>
                <c:rich>
                  <a:bodyPr/>
                  <a:lstStyle/>
                  <a:p>
                    <a:fld id="{6495D84E-E506-42EB-A776-69BAE97EC55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E03-4919-9A37-CDF35DBF8424}"/>
                </c:ext>
              </c:extLst>
            </c:dLbl>
            <c:dLbl>
              <c:idx val="7"/>
              <c:tx>
                <c:rich>
                  <a:bodyPr/>
                  <a:lstStyle/>
                  <a:p>
                    <a:fld id="{E40F74C0-7AA4-451C-8D0E-7E1086BE6F4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E03-4919-9A37-CDF35DBF84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v2.xlsx]Scoring Matrix Charts'!$B$133:$B$140</c:f>
              <c:strCache>
                <c:ptCount val="8"/>
                <c:pt idx="0">
                  <c:v>East of England 
(15 teams)</c:v>
                </c:pt>
                <c:pt idx="1">
                  <c:v>London
(33 teams)</c:v>
                </c:pt>
                <c:pt idx="2">
                  <c:v>Midlands
(25 teams)</c:v>
                </c:pt>
                <c:pt idx="3">
                  <c:v>North East and Yorkshire 
(27 teams)</c:v>
                </c:pt>
                <c:pt idx="4">
                  <c:v>North West
(21 teams)</c:v>
                </c:pt>
                <c:pt idx="5">
                  <c:v>South East
(21 teams)</c:v>
                </c:pt>
                <c:pt idx="6">
                  <c:v>South West 
(14 teams)</c:v>
                </c:pt>
                <c:pt idx="7">
                  <c:v>Total National Sample 
(156 teams)</c:v>
                </c:pt>
              </c:strCache>
            </c:strRef>
          </c:cat>
          <c:val>
            <c:numRef>
              <c:f>'[Data Cuts for SoN Report v2.xlsx]Scoring Matrix Charts'!$D$133:$D$140</c:f>
              <c:numCache>
                <c:formatCode>0</c:formatCode>
                <c:ptCount val="8"/>
                <c:pt idx="0">
                  <c:v>7.1</c:v>
                </c:pt>
                <c:pt idx="1">
                  <c:v>37.9</c:v>
                </c:pt>
                <c:pt idx="2">
                  <c:v>29.2</c:v>
                </c:pt>
                <c:pt idx="3">
                  <c:v>33.299999999999997</c:v>
                </c:pt>
                <c:pt idx="4">
                  <c:v>38.1</c:v>
                </c:pt>
                <c:pt idx="5">
                  <c:v>22.2</c:v>
                </c:pt>
                <c:pt idx="6">
                  <c:v>78.599999999999994</c:v>
                </c:pt>
                <c:pt idx="7">
                  <c:v>34.700000000000003</c:v>
                </c:pt>
              </c:numCache>
            </c:numRef>
          </c:val>
          <c:extLst>
            <c:ext xmlns:c16="http://schemas.microsoft.com/office/drawing/2014/chart" uri="{C3380CC4-5D6E-409C-BE32-E72D297353CC}">
              <c16:uniqueId val="{00000009-E4D3-4028-BB4A-48579C8865FC}"/>
            </c:ext>
          </c:extLst>
        </c:ser>
        <c:ser>
          <c:idx val="2"/>
          <c:order val="2"/>
          <c:tx>
            <c:strRef>
              <c:f>'[Data Cuts for SoN Report v2.xlsx]Scoring Matrix Charts'!$E$132</c:f>
              <c:strCache>
                <c:ptCount val="1"/>
                <c:pt idx="0">
                  <c:v>Performing Well (L3+)</c:v>
                </c:pt>
              </c:strCache>
            </c:strRef>
          </c:tx>
          <c:spPr>
            <a:solidFill>
              <a:schemeClr val="accent3">
                <a:lumMod val="40000"/>
                <a:lumOff val="60000"/>
              </a:schemeClr>
            </a:solidFill>
            <a:ln>
              <a:noFill/>
            </a:ln>
            <a:effectLst/>
          </c:spPr>
          <c:invertIfNegative val="0"/>
          <c:dLbls>
            <c:dLbl>
              <c:idx val="0"/>
              <c:tx>
                <c:rich>
                  <a:bodyPr/>
                  <a:lstStyle/>
                  <a:p>
                    <a:r>
                      <a:rPr lang="en-US"/>
                      <a:t>93%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03-4919-9A37-CDF35DBF8424}"/>
                </c:ext>
              </c:extLst>
            </c:dLbl>
            <c:dLbl>
              <c:idx val="1"/>
              <c:tx>
                <c:rich>
                  <a:bodyPr/>
                  <a:lstStyle/>
                  <a:p>
                    <a:r>
                      <a:rPr lang="en-US"/>
                      <a:t>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03-4919-9A37-CDF35DBF8424}"/>
                </c:ext>
              </c:extLst>
            </c:dLbl>
            <c:dLbl>
              <c:idx val="2"/>
              <c:tx>
                <c:rich>
                  <a:bodyPr/>
                  <a:lstStyle/>
                  <a:p>
                    <a:r>
                      <a:rPr lang="en-US"/>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03-4919-9A37-CDF35DBF8424}"/>
                </c:ext>
              </c:extLst>
            </c:dLbl>
            <c:dLbl>
              <c:idx val="3"/>
              <c:tx>
                <c:rich>
                  <a:bodyPr/>
                  <a:lstStyle/>
                  <a:p>
                    <a:r>
                      <a:rPr lang="en-US"/>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03-4919-9A37-CDF35DBF8424}"/>
                </c:ext>
              </c:extLst>
            </c:dLbl>
            <c:dLbl>
              <c:idx val="4"/>
              <c:tx>
                <c:rich>
                  <a:bodyPr/>
                  <a:lstStyle/>
                  <a:p>
                    <a:r>
                      <a:rPr lang="en-US"/>
                      <a:t>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03-4919-9A37-CDF35DBF8424}"/>
                </c:ext>
              </c:extLst>
            </c:dLbl>
            <c:dLbl>
              <c:idx val="5"/>
              <c:tx>
                <c:rich>
                  <a:bodyPr/>
                  <a:lstStyle/>
                  <a:p>
                    <a:r>
                      <a:rPr lang="en-US"/>
                      <a:t>78%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03-4919-9A37-CDF35DBF8424}"/>
                </c:ext>
              </c:extLst>
            </c:dLbl>
            <c:dLbl>
              <c:idx val="6"/>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03-4919-9A37-CDF35DBF8424}"/>
                </c:ext>
              </c:extLst>
            </c:dLbl>
            <c:dLbl>
              <c:idx val="7"/>
              <c:tx>
                <c:rich>
                  <a:bodyPr/>
                  <a:lstStyle/>
                  <a:p>
                    <a:r>
                      <a:rPr lang="en-US"/>
                      <a:t>65%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03-4919-9A37-CDF35DBF842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v2.xlsx]Scoring Matrix Charts'!$B$133:$B$140</c:f>
              <c:strCache>
                <c:ptCount val="8"/>
                <c:pt idx="0">
                  <c:v>East of England 
(15 teams)</c:v>
                </c:pt>
                <c:pt idx="1">
                  <c:v>London
(33 teams)</c:v>
                </c:pt>
                <c:pt idx="2">
                  <c:v>Midlands
(25 teams)</c:v>
                </c:pt>
                <c:pt idx="3">
                  <c:v>North East and Yorkshire 
(27 teams)</c:v>
                </c:pt>
                <c:pt idx="4">
                  <c:v>North West
(21 teams)</c:v>
                </c:pt>
                <c:pt idx="5">
                  <c:v>South East
(21 teams)</c:v>
                </c:pt>
                <c:pt idx="6">
                  <c:v>South West 
(14 teams)</c:v>
                </c:pt>
                <c:pt idx="7">
                  <c:v>Total National Sample 
(156 teams)</c:v>
                </c:pt>
              </c:strCache>
            </c:strRef>
          </c:cat>
          <c:val>
            <c:numRef>
              <c:f>'[Data Cuts for SoN Report v2.xlsx]Scoring Matrix Charts'!$E$133:$E$140</c:f>
              <c:numCache>
                <c:formatCode>0</c:formatCode>
                <c:ptCount val="8"/>
                <c:pt idx="0">
                  <c:v>92.899999999999991</c:v>
                </c:pt>
                <c:pt idx="1">
                  <c:v>62.099999999999994</c:v>
                </c:pt>
                <c:pt idx="2">
                  <c:v>66.7</c:v>
                </c:pt>
                <c:pt idx="3">
                  <c:v>66.599999999999994</c:v>
                </c:pt>
                <c:pt idx="4">
                  <c:v>61.9</c:v>
                </c:pt>
                <c:pt idx="5">
                  <c:v>77.8</c:v>
                </c:pt>
                <c:pt idx="6">
                  <c:v>21.4</c:v>
                </c:pt>
                <c:pt idx="7">
                  <c:v>64.7</c:v>
                </c:pt>
              </c:numCache>
            </c:numRef>
          </c:val>
          <c:extLst>
            <c:ext xmlns:c16="http://schemas.microsoft.com/office/drawing/2014/chart" uri="{C3380CC4-5D6E-409C-BE32-E72D297353CC}">
              <c16:uniqueId val="{0000000A-E4D3-4028-BB4A-48579C8865FC}"/>
            </c:ext>
          </c:extLst>
        </c:ser>
        <c:dLbls>
          <c:dLblPos val="ctr"/>
          <c:showLegendKey val="0"/>
          <c:showVal val="1"/>
          <c:showCatName val="0"/>
          <c:showSerName val="0"/>
          <c:showPercent val="0"/>
          <c:showBubbleSize val="0"/>
        </c:dLbls>
        <c:gapWidth val="150"/>
        <c:overlap val="100"/>
        <c:axId val="867890136"/>
        <c:axId val="867890496"/>
      </c:barChart>
      <c:catAx>
        <c:axId val="86789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890496"/>
        <c:crosses val="autoZero"/>
        <c:auto val="1"/>
        <c:lblAlgn val="ctr"/>
        <c:lblOffset val="100"/>
        <c:noMultiLvlLbl val="0"/>
      </c:catAx>
      <c:valAx>
        <c:axId val="86789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89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err="1"/>
              <a:t>CBTp</a:t>
            </a:r>
            <a:r>
              <a:rPr lang="en-GB" baseline="0"/>
              <a:t> Uptake - England Regional Breakdown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percentStacked"/>
        <c:varyColors val="0"/>
        <c:ser>
          <c:idx val="0"/>
          <c:order val="0"/>
          <c:tx>
            <c:strRef>
              <c:f>'[Data Cuts for SoN Report v2.xlsx]2024 Regional'!$C$1</c:f>
              <c:strCache>
                <c:ptCount val="1"/>
                <c:pt idx="0">
                  <c:v>Taken Up</c:v>
                </c:pt>
              </c:strCache>
            </c:strRef>
          </c:tx>
          <c:spPr>
            <a:solidFill>
              <a:schemeClr val="accent1"/>
            </a:solidFill>
            <a:ln>
              <a:noFill/>
            </a:ln>
            <a:effectLst/>
          </c:spPr>
          <c:invertIfNegative val="0"/>
          <c:dLbls>
            <c:dLbl>
              <c:idx val="0"/>
              <c:tx>
                <c:rich>
                  <a:bodyPr/>
                  <a:lstStyle/>
                  <a:p>
                    <a:fld id="{D2C88D0B-B2A0-465F-A812-1404C7B6009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BCE-4245-8455-857BBCF51736}"/>
                </c:ext>
              </c:extLst>
            </c:dLbl>
            <c:dLbl>
              <c:idx val="1"/>
              <c:tx>
                <c:rich>
                  <a:bodyPr/>
                  <a:lstStyle/>
                  <a:p>
                    <a:fld id="{D2A91639-DDE0-4DBF-8068-14D8B05FD7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CE-4245-8455-857BBCF51736}"/>
                </c:ext>
              </c:extLst>
            </c:dLbl>
            <c:dLbl>
              <c:idx val="2"/>
              <c:tx>
                <c:rich>
                  <a:bodyPr/>
                  <a:lstStyle/>
                  <a:p>
                    <a:fld id="{E17197C0-86E1-4F4C-AADA-93100A5BCE7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BCE-4245-8455-857BBCF51736}"/>
                </c:ext>
              </c:extLst>
            </c:dLbl>
            <c:dLbl>
              <c:idx val="3"/>
              <c:tx>
                <c:rich>
                  <a:bodyPr/>
                  <a:lstStyle/>
                  <a:p>
                    <a:fld id="{942B1344-49F1-46C5-9047-97556EE550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BCE-4245-8455-857BBCF51736}"/>
                </c:ext>
              </c:extLst>
            </c:dLbl>
            <c:dLbl>
              <c:idx val="4"/>
              <c:tx>
                <c:rich>
                  <a:bodyPr/>
                  <a:lstStyle/>
                  <a:p>
                    <a:fld id="{344B85F3-41DF-471C-BEA6-BAC35043638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BCE-4245-8455-857BBCF51736}"/>
                </c:ext>
              </c:extLst>
            </c:dLbl>
            <c:dLbl>
              <c:idx val="5"/>
              <c:tx>
                <c:rich>
                  <a:bodyPr/>
                  <a:lstStyle/>
                  <a:p>
                    <a:fld id="{510184F7-AC2A-474B-96EA-BA76C9B01F4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CE-4245-8455-857BBCF51736}"/>
                </c:ext>
              </c:extLst>
            </c:dLbl>
            <c:dLbl>
              <c:idx val="6"/>
              <c:tx>
                <c:rich>
                  <a:bodyPr/>
                  <a:lstStyle/>
                  <a:p>
                    <a:fld id="{606494DC-A417-4AB8-8911-275ED350D7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BCE-4245-8455-857BBCF517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Regional'!$B$2:$B$8</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Regional'!$C$2:$C$8</c:f>
              <c:numCache>
                <c:formatCode>General\%</c:formatCode>
                <c:ptCount val="7"/>
                <c:pt idx="0">
                  <c:v>55.7</c:v>
                </c:pt>
                <c:pt idx="1">
                  <c:v>54.1</c:v>
                </c:pt>
                <c:pt idx="2">
                  <c:v>43.8</c:v>
                </c:pt>
                <c:pt idx="3">
                  <c:v>47.7</c:v>
                </c:pt>
                <c:pt idx="4">
                  <c:v>48.5</c:v>
                </c:pt>
                <c:pt idx="5">
                  <c:v>53.6</c:v>
                </c:pt>
                <c:pt idx="6">
                  <c:v>53.7</c:v>
                </c:pt>
              </c:numCache>
            </c:numRef>
          </c:val>
          <c:extLst>
            <c:ext xmlns:c15="http://schemas.microsoft.com/office/drawing/2012/chart" uri="{02D57815-91ED-43cb-92C2-25804820EDAC}">
              <c15:datalabelsRange>
                <c15:f>'[Data Cuts for SoN Report v2.xlsx]2024 Regional'!$I$2:$I$8</c15:f>
                <c15:dlblRangeCache>
                  <c:ptCount val="7"/>
                  <c:pt idx="0">
                    <c:v>562</c:v>
                  </c:pt>
                  <c:pt idx="1">
                    <c:v>1218</c:v>
                  </c:pt>
                  <c:pt idx="2">
                    <c:v>760</c:v>
                  </c:pt>
                  <c:pt idx="3">
                    <c:v>847</c:v>
                  </c:pt>
                  <c:pt idx="4">
                    <c:v>807</c:v>
                  </c:pt>
                  <c:pt idx="5">
                    <c:v>607</c:v>
                  </c:pt>
                  <c:pt idx="6">
                    <c:v>438</c:v>
                  </c:pt>
                </c15:dlblRangeCache>
              </c15:datalabelsRange>
            </c:ext>
            <c:ext xmlns:c16="http://schemas.microsoft.com/office/drawing/2014/chart" uri="{C3380CC4-5D6E-409C-BE32-E72D297353CC}">
              <c16:uniqueId val="{00000007-1BCE-4245-8455-857BBCF51736}"/>
            </c:ext>
          </c:extLst>
        </c:ser>
        <c:ser>
          <c:idx val="1"/>
          <c:order val="1"/>
          <c:tx>
            <c:strRef>
              <c:f>'[Data Cuts for SoN Report v2.xlsx]2024 Regional'!$D$1</c:f>
              <c:strCache>
                <c:ptCount val="1"/>
                <c:pt idx="0">
                  <c:v>Declined</c:v>
                </c:pt>
              </c:strCache>
            </c:strRef>
          </c:tx>
          <c:spPr>
            <a:solidFill>
              <a:schemeClr val="accent2"/>
            </a:solidFill>
            <a:ln>
              <a:noFill/>
            </a:ln>
            <a:effectLst/>
          </c:spPr>
          <c:invertIfNegative val="0"/>
          <c:dLbls>
            <c:dLbl>
              <c:idx val="0"/>
              <c:tx>
                <c:rich>
                  <a:bodyPr/>
                  <a:lstStyle/>
                  <a:p>
                    <a:fld id="{420C9837-7CD2-48CA-89A0-EAD68D2BBCC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BCE-4245-8455-857BBCF51736}"/>
                </c:ext>
              </c:extLst>
            </c:dLbl>
            <c:dLbl>
              <c:idx val="1"/>
              <c:tx>
                <c:rich>
                  <a:bodyPr/>
                  <a:lstStyle/>
                  <a:p>
                    <a:fld id="{ECBF500D-C9B5-45AA-85B7-BED8408BFE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BCE-4245-8455-857BBCF51736}"/>
                </c:ext>
              </c:extLst>
            </c:dLbl>
            <c:dLbl>
              <c:idx val="2"/>
              <c:tx>
                <c:rich>
                  <a:bodyPr/>
                  <a:lstStyle/>
                  <a:p>
                    <a:fld id="{718DEB66-2BF2-4694-8648-21D49675ED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BCE-4245-8455-857BBCF51736}"/>
                </c:ext>
              </c:extLst>
            </c:dLbl>
            <c:dLbl>
              <c:idx val="3"/>
              <c:tx>
                <c:rich>
                  <a:bodyPr/>
                  <a:lstStyle/>
                  <a:p>
                    <a:fld id="{F648E71E-1B69-4CBC-93C1-36A004AE111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BCE-4245-8455-857BBCF51736}"/>
                </c:ext>
              </c:extLst>
            </c:dLbl>
            <c:dLbl>
              <c:idx val="4"/>
              <c:tx>
                <c:rich>
                  <a:bodyPr/>
                  <a:lstStyle/>
                  <a:p>
                    <a:fld id="{8A42AEB5-4D0C-4511-906B-237F5DF7498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BCE-4245-8455-857BBCF51736}"/>
                </c:ext>
              </c:extLst>
            </c:dLbl>
            <c:dLbl>
              <c:idx val="5"/>
              <c:tx>
                <c:rich>
                  <a:bodyPr/>
                  <a:lstStyle/>
                  <a:p>
                    <a:fld id="{5AC79488-10AD-44CA-8F33-ADED2C0E5D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BCE-4245-8455-857BBCF51736}"/>
                </c:ext>
              </c:extLst>
            </c:dLbl>
            <c:dLbl>
              <c:idx val="6"/>
              <c:tx>
                <c:rich>
                  <a:bodyPr/>
                  <a:lstStyle/>
                  <a:p>
                    <a:fld id="{54553722-A038-4878-B43E-74FFDE65D33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BCE-4245-8455-857BBCF517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Regional'!$B$2:$B$8</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Regional'!$D$2:$D$8</c:f>
              <c:numCache>
                <c:formatCode>General\%</c:formatCode>
                <c:ptCount val="7"/>
                <c:pt idx="0">
                  <c:v>22.2</c:v>
                </c:pt>
                <c:pt idx="1">
                  <c:v>28.1</c:v>
                </c:pt>
                <c:pt idx="2">
                  <c:v>29.2</c:v>
                </c:pt>
                <c:pt idx="3">
                  <c:v>28.8</c:v>
                </c:pt>
                <c:pt idx="4">
                  <c:v>29.9</c:v>
                </c:pt>
                <c:pt idx="5">
                  <c:v>22.9</c:v>
                </c:pt>
                <c:pt idx="6">
                  <c:v>27.8</c:v>
                </c:pt>
              </c:numCache>
            </c:numRef>
          </c:val>
          <c:extLst>
            <c:ext xmlns:c15="http://schemas.microsoft.com/office/drawing/2012/chart" uri="{02D57815-91ED-43cb-92C2-25804820EDAC}">
              <c15:datalabelsRange>
                <c15:f>'[Data Cuts for SoN Report v2.xlsx]2024 Regional'!$J$2:$J$8</c15:f>
                <c15:dlblRangeCache>
                  <c:ptCount val="7"/>
                  <c:pt idx="0">
                    <c:v>224</c:v>
                  </c:pt>
                  <c:pt idx="1">
                    <c:v>633</c:v>
                  </c:pt>
                  <c:pt idx="2">
                    <c:v>507</c:v>
                  </c:pt>
                  <c:pt idx="3">
                    <c:v>511</c:v>
                  </c:pt>
                  <c:pt idx="4">
                    <c:v>498</c:v>
                  </c:pt>
                  <c:pt idx="5">
                    <c:v>259</c:v>
                  </c:pt>
                  <c:pt idx="6">
                    <c:v>227</c:v>
                  </c:pt>
                </c15:dlblRangeCache>
              </c15:datalabelsRange>
            </c:ext>
            <c:ext xmlns:c16="http://schemas.microsoft.com/office/drawing/2014/chart" uri="{C3380CC4-5D6E-409C-BE32-E72D297353CC}">
              <c16:uniqueId val="{0000000F-1BCE-4245-8455-857BBCF51736}"/>
            </c:ext>
          </c:extLst>
        </c:ser>
        <c:ser>
          <c:idx val="2"/>
          <c:order val="2"/>
          <c:tx>
            <c:strRef>
              <c:f>'[Data Cuts for SoN Report v2.xlsx]2024 Regional'!$E$1</c:f>
              <c:strCache>
                <c:ptCount val="1"/>
                <c:pt idx="0">
                  <c:v>Not Offered</c:v>
                </c:pt>
              </c:strCache>
            </c:strRef>
          </c:tx>
          <c:spPr>
            <a:solidFill>
              <a:schemeClr val="accent3"/>
            </a:solidFill>
            <a:ln>
              <a:noFill/>
            </a:ln>
            <a:effectLst/>
          </c:spPr>
          <c:invertIfNegative val="0"/>
          <c:dLbls>
            <c:dLbl>
              <c:idx val="0"/>
              <c:tx>
                <c:rich>
                  <a:bodyPr/>
                  <a:lstStyle/>
                  <a:p>
                    <a:fld id="{AB9C070A-DFFF-4B81-8ABB-C7CC7FD3D2F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BCE-4245-8455-857BBCF51736}"/>
                </c:ext>
              </c:extLst>
            </c:dLbl>
            <c:dLbl>
              <c:idx val="1"/>
              <c:tx>
                <c:rich>
                  <a:bodyPr/>
                  <a:lstStyle/>
                  <a:p>
                    <a:fld id="{EA488FEA-3C40-438A-9C48-2FB8EC7DE6F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BCE-4245-8455-857BBCF51736}"/>
                </c:ext>
              </c:extLst>
            </c:dLbl>
            <c:dLbl>
              <c:idx val="2"/>
              <c:tx>
                <c:rich>
                  <a:bodyPr/>
                  <a:lstStyle/>
                  <a:p>
                    <a:fld id="{FE0A62A2-3891-4C71-A923-03828422377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BCE-4245-8455-857BBCF51736}"/>
                </c:ext>
              </c:extLst>
            </c:dLbl>
            <c:dLbl>
              <c:idx val="3"/>
              <c:tx>
                <c:rich>
                  <a:bodyPr/>
                  <a:lstStyle/>
                  <a:p>
                    <a:fld id="{D0C804E8-2BF2-4B4A-A1E6-AB09363680F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BCE-4245-8455-857BBCF51736}"/>
                </c:ext>
              </c:extLst>
            </c:dLbl>
            <c:dLbl>
              <c:idx val="4"/>
              <c:tx>
                <c:rich>
                  <a:bodyPr/>
                  <a:lstStyle/>
                  <a:p>
                    <a:fld id="{B4CCAA79-FEE1-426B-BCAE-4BADEA22FD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BCE-4245-8455-857BBCF51736}"/>
                </c:ext>
              </c:extLst>
            </c:dLbl>
            <c:dLbl>
              <c:idx val="5"/>
              <c:tx>
                <c:rich>
                  <a:bodyPr/>
                  <a:lstStyle/>
                  <a:p>
                    <a:fld id="{19FD2568-B9BC-44A8-826A-9B1781D26CA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BCE-4245-8455-857BBCF51736}"/>
                </c:ext>
              </c:extLst>
            </c:dLbl>
            <c:dLbl>
              <c:idx val="6"/>
              <c:tx>
                <c:rich>
                  <a:bodyPr/>
                  <a:lstStyle/>
                  <a:p>
                    <a:fld id="{333642D2-9623-4A61-81F9-D9744CD659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BCE-4245-8455-857BBCF517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Regional'!$B$2:$B$8</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Regional'!$E$2:$E$8</c:f>
              <c:numCache>
                <c:formatCode>General\%</c:formatCode>
                <c:ptCount val="7"/>
                <c:pt idx="0">
                  <c:v>16.5</c:v>
                </c:pt>
                <c:pt idx="1">
                  <c:v>6.5</c:v>
                </c:pt>
                <c:pt idx="2">
                  <c:v>20.399999999999999</c:v>
                </c:pt>
                <c:pt idx="3">
                  <c:v>15.8</c:v>
                </c:pt>
                <c:pt idx="4">
                  <c:v>10.5</c:v>
                </c:pt>
                <c:pt idx="5">
                  <c:v>9.8000000000000007</c:v>
                </c:pt>
                <c:pt idx="6">
                  <c:v>9.1</c:v>
                </c:pt>
              </c:numCache>
            </c:numRef>
          </c:val>
          <c:extLst>
            <c:ext xmlns:c15="http://schemas.microsoft.com/office/drawing/2012/chart" uri="{02D57815-91ED-43cb-92C2-25804820EDAC}">
              <c15:datalabelsRange>
                <c15:f>'[Data Cuts for SoN Report v2.xlsx]2024 Regional'!$K$2:$K$8</c15:f>
                <c15:dlblRangeCache>
                  <c:ptCount val="7"/>
                  <c:pt idx="0">
                    <c:v>166</c:v>
                  </c:pt>
                  <c:pt idx="1">
                    <c:v>147</c:v>
                  </c:pt>
                  <c:pt idx="2">
                    <c:v>354</c:v>
                  </c:pt>
                  <c:pt idx="3">
                    <c:v>280</c:v>
                  </c:pt>
                  <c:pt idx="4">
                    <c:v>175</c:v>
                  </c:pt>
                  <c:pt idx="5">
                    <c:v>111</c:v>
                  </c:pt>
                  <c:pt idx="6">
                    <c:v>74</c:v>
                  </c:pt>
                </c15:dlblRangeCache>
              </c15:datalabelsRange>
            </c:ext>
            <c:ext xmlns:c16="http://schemas.microsoft.com/office/drawing/2014/chart" uri="{C3380CC4-5D6E-409C-BE32-E72D297353CC}">
              <c16:uniqueId val="{00000017-1BCE-4245-8455-857BBCF51736}"/>
            </c:ext>
          </c:extLst>
        </c:ser>
        <c:ser>
          <c:idx val="3"/>
          <c:order val="3"/>
          <c:tx>
            <c:strRef>
              <c:f>'[Data Cuts for SoN Report v2.xlsx]2024 Regional'!$F$1</c:f>
              <c:strCache>
                <c:ptCount val="1"/>
                <c:pt idx="0">
                  <c:v>Waiting</c:v>
                </c:pt>
              </c:strCache>
            </c:strRef>
          </c:tx>
          <c:spPr>
            <a:solidFill>
              <a:schemeClr val="accent4"/>
            </a:solidFill>
            <a:ln>
              <a:noFill/>
            </a:ln>
            <a:effectLst/>
          </c:spPr>
          <c:invertIfNegative val="0"/>
          <c:dLbls>
            <c:dLbl>
              <c:idx val="0"/>
              <c:tx>
                <c:rich>
                  <a:bodyPr/>
                  <a:lstStyle/>
                  <a:p>
                    <a:fld id="{65BDF67B-763B-40B3-8C06-A00CC786888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BCE-4245-8455-857BBCF51736}"/>
                </c:ext>
              </c:extLst>
            </c:dLbl>
            <c:dLbl>
              <c:idx val="1"/>
              <c:tx>
                <c:rich>
                  <a:bodyPr/>
                  <a:lstStyle/>
                  <a:p>
                    <a:fld id="{A18CDB7E-C609-49BB-93E9-322A7CB5E88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BCE-4245-8455-857BBCF51736}"/>
                </c:ext>
              </c:extLst>
            </c:dLbl>
            <c:dLbl>
              <c:idx val="2"/>
              <c:tx>
                <c:rich>
                  <a:bodyPr/>
                  <a:lstStyle/>
                  <a:p>
                    <a:fld id="{94DC3861-B903-4AD3-8A86-9A09762D741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BCE-4245-8455-857BBCF51736}"/>
                </c:ext>
              </c:extLst>
            </c:dLbl>
            <c:dLbl>
              <c:idx val="3"/>
              <c:tx>
                <c:rich>
                  <a:bodyPr/>
                  <a:lstStyle/>
                  <a:p>
                    <a:fld id="{54099EC6-C770-4CBC-81D1-05E356D042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BCE-4245-8455-857BBCF51736}"/>
                </c:ext>
              </c:extLst>
            </c:dLbl>
            <c:dLbl>
              <c:idx val="4"/>
              <c:tx>
                <c:rich>
                  <a:bodyPr/>
                  <a:lstStyle/>
                  <a:p>
                    <a:fld id="{C0FDA144-08A0-4D3F-8BA3-70482ED35DB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BCE-4245-8455-857BBCF51736}"/>
                </c:ext>
              </c:extLst>
            </c:dLbl>
            <c:dLbl>
              <c:idx val="5"/>
              <c:tx>
                <c:rich>
                  <a:bodyPr/>
                  <a:lstStyle/>
                  <a:p>
                    <a:fld id="{7493C14B-115C-49CB-8C12-BC5197C2B47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BCE-4245-8455-857BBCF51736}"/>
                </c:ext>
              </c:extLst>
            </c:dLbl>
            <c:dLbl>
              <c:idx val="6"/>
              <c:tx>
                <c:rich>
                  <a:bodyPr/>
                  <a:lstStyle/>
                  <a:p>
                    <a:fld id="{652CF587-3651-45C7-AB12-FCEBD87F84E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BCE-4245-8455-857BBCF517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Regional'!$B$2:$B$8</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Regional'!$F$2:$F$8</c:f>
              <c:numCache>
                <c:formatCode>General\%</c:formatCode>
                <c:ptCount val="7"/>
                <c:pt idx="0">
                  <c:v>5.6</c:v>
                </c:pt>
                <c:pt idx="1">
                  <c:v>11.3</c:v>
                </c:pt>
                <c:pt idx="2">
                  <c:v>6.6</c:v>
                </c:pt>
                <c:pt idx="3">
                  <c:v>7.7</c:v>
                </c:pt>
                <c:pt idx="4">
                  <c:v>11.1</c:v>
                </c:pt>
                <c:pt idx="5">
                  <c:v>13.8</c:v>
                </c:pt>
                <c:pt idx="6">
                  <c:v>9.4</c:v>
                </c:pt>
              </c:numCache>
            </c:numRef>
          </c:val>
          <c:extLst>
            <c:ext xmlns:c15="http://schemas.microsoft.com/office/drawing/2012/chart" uri="{02D57815-91ED-43cb-92C2-25804820EDAC}">
              <c15:datalabelsRange>
                <c15:f>'[Data Cuts for SoN Report v2.xlsx]2024 Regional'!$L$2:$L$8</c15:f>
                <c15:dlblRangeCache>
                  <c:ptCount val="7"/>
                  <c:pt idx="0">
                    <c:v>57</c:v>
                  </c:pt>
                  <c:pt idx="1">
                    <c:v>255</c:v>
                  </c:pt>
                  <c:pt idx="2">
                    <c:v>114</c:v>
                  </c:pt>
                  <c:pt idx="3">
                    <c:v>137</c:v>
                  </c:pt>
                  <c:pt idx="4">
                    <c:v>185</c:v>
                  </c:pt>
                  <c:pt idx="5">
                    <c:v>156</c:v>
                  </c:pt>
                  <c:pt idx="6">
                    <c:v>77</c:v>
                  </c:pt>
                </c15:dlblRangeCache>
              </c15:datalabelsRange>
            </c:ext>
            <c:ext xmlns:c16="http://schemas.microsoft.com/office/drawing/2014/chart" uri="{C3380CC4-5D6E-409C-BE32-E72D297353CC}">
              <c16:uniqueId val="{0000001F-1BCE-4245-8455-857BBCF51736}"/>
            </c:ext>
          </c:extLst>
        </c:ser>
        <c:dLbls>
          <c:showLegendKey val="0"/>
          <c:showVal val="0"/>
          <c:showCatName val="0"/>
          <c:showSerName val="0"/>
          <c:showPercent val="0"/>
          <c:showBubbleSize val="0"/>
        </c:dLbls>
        <c:gapWidth val="150"/>
        <c:overlap val="100"/>
        <c:axId val="846083352"/>
        <c:axId val="846081912"/>
      </c:barChart>
      <c:lineChart>
        <c:grouping val="standard"/>
        <c:varyColors val="0"/>
        <c:ser>
          <c:idx val="4"/>
          <c:order val="4"/>
          <c:tx>
            <c:strRef>
              <c:f>'[Data Cuts for SoN Report v2.xlsx]2024 Regional'!$G$1</c:f>
              <c:strCache>
                <c:ptCount val="1"/>
                <c:pt idx="0">
                  <c:v>L3 Target</c:v>
                </c:pt>
              </c:strCache>
            </c:strRef>
          </c:tx>
          <c:spPr>
            <a:ln w="25400" cap="rnd">
              <a:solidFill>
                <a:schemeClr val="accent5"/>
              </a:solidFill>
              <a:prstDash val="sysDot"/>
              <a:round/>
            </a:ln>
            <a:effectLst/>
          </c:spPr>
          <c:marker>
            <c:symbol val="none"/>
          </c:marker>
          <c:cat>
            <c:strRef>
              <c:f>'[Data Cuts for SoN Report v2.xlsx]2024 Regional'!$B$2:$B$8</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Regional'!$G$2:$G$8</c:f>
              <c:numCache>
                <c:formatCode>0%</c:formatCode>
                <c:ptCount val="7"/>
                <c:pt idx="0">
                  <c:v>0.24</c:v>
                </c:pt>
                <c:pt idx="1">
                  <c:v>0.24</c:v>
                </c:pt>
                <c:pt idx="2">
                  <c:v>0.24</c:v>
                </c:pt>
                <c:pt idx="3">
                  <c:v>0.24</c:v>
                </c:pt>
                <c:pt idx="4">
                  <c:v>0.24</c:v>
                </c:pt>
                <c:pt idx="5">
                  <c:v>0.24</c:v>
                </c:pt>
                <c:pt idx="6">
                  <c:v>0.24</c:v>
                </c:pt>
              </c:numCache>
            </c:numRef>
          </c:val>
          <c:smooth val="0"/>
          <c:extLst>
            <c:ext xmlns:c16="http://schemas.microsoft.com/office/drawing/2014/chart" uri="{C3380CC4-5D6E-409C-BE32-E72D297353CC}">
              <c16:uniqueId val="{00000020-1BCE-4245-8455-857BBCF51736}"/>
            </c:ext>
          </c:extLst>
        </c:ser>
        <c:dLbls>
          <c:showLegendKey val="0"/>
          <c:showVal val="0"/>
          <c:showCatName val="0"/>
          <c:showSerName val="0"/>
          <c:showPercent val="0"/>
          <c:showBubbleSize val="0"/>
        </c:dLbls>
        <c:marker val="1"/>
        <c:smooth val="0"/>
        <c:axId val="846083352"/>
        <c:axId val="846081912"/>
      </c:lineChart>
      <c:catAx>
        <c:axId val="84608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81912"/>
        <c:crosses val="autoZero"/>
        <c:auto val="1"/>
        <c:lblAlgn val="ctr"/>
        <c:lblOffset val="100"/>
        <c:noMultiLvlLbl val="0"/>
      </c:catAx>
      <c:valAx>
        <c:axId val="8460819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83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 Intervention - England Regional Breakdown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Regional'!$C$20</c:f>
              <c:strCache>
                <c:ptCount val="1"/>
                <c:pt idx="0">
                  <c:v>Taken Up (Contactable)</c:v>
                </c:pt>
              </c:strCache>
            </c:strRef>
          </c:tx>
          <c:spPr>
            <a:solidFill>
              <a:schemeClr val="accent1"/>
            </a:solidFill>
            <a:ln>
              <a:noFill/>
            </a:ln>
            <a:effectLst/>
          </c:spPr>
          <c:invertIfNegative val="0"/>
          <c:dLbls>
            <c:dLbl>
              <c:idx val="0"/>
              <c:tx>
                <c:rich>
                  <a:bodyPr/>
                  <a:lstStyle/>
                  <a:p>
                    <a:fld id="{882506B3-C279-44A8-9A53-12F8CC5708E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7F3-412B-959F-0C8D1DA5A095}"/>
                </c:ext>
              </c:extLst>
            </c:dLbl>
            <c:dLbl>
              <c:idx val="1"/>
              <c:tx>
                <c:rich>
                  <a:bodyPr/>
                  <a:lstStyle/>
                  <a:p>
                    <a:fld id="{B82C1C87-5EB0-4EA9-9743-6E4C16AAFB4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7F3-412B-959F-0C8D1DA5A095}"/>
                </c:ext>
              </c:extLst>
            </c:dLbl>
            <c:dLbl>
              <c:idx val="2"/>
              <c:tx>
                <c:rich>
                  <a:bodyPr/>
                  <a:lstStyle/>
                  <a:p>
                    <a:fld id="{DE5AF507-05F2-4F14-B10F-E6E2D504BD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7F3-412B-959F-0C8D1DA5A095}"/>
                </c:ext>
              </c:extLst>
            </c:dLbl>
            <c:dLbl>
              <c:idx val="3"/>
              <c:tx>
                <c:rich>
                  <a:bodyPr/>
                  <a:lstStyle/>
                  <a:p>
                    <a:fld id="{D0058082-9F48-434E-9FA3-F64EEEA28B5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7F3-412B-959F-0C8D1DA5A095}"/>
                </c:ext>
              </c:extLst>
            </c:dLbl>
            <c:dLbl>
              <c:idx val="4"/>
              <c:tx>
                <c:rich>
                  <a:bodyPr/>
                  <a:lstStyle/>
                  <a:p>
                    <a:fld id="{C23470FA-C7DF-4B2C-9138-5B2DFD69CCF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7F3-412B-959F-0C8D1DA5A095}"/>
                </c:ext>
              </c:extLst>
            </c:dLbl>
            <c:dLbl>
              <c:idx val="5"/>
              <c:tx>
                <c:rich>
                  <a:bodyPr/>
                  <a:lstStyle/>
                  <a:p>
                    <a:fld id="{A82A7C07-E958-4F86-8E33-84BEF38A965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7F3-412B-959F-0C8D1DA5A095}"/>
                </c:ext>
              </c:extLst>
            </c:dLbl>
            <c:dLbl>
              <c:idx val="6"/>
              <c:tx>
                <c:rich>
                  <a:bodyPr/>
                  <a:lstStyle/>
                  <a:p>
                    <a:fld id="{BA432027-2DA5-4AE1-B198-B629B0537A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7F3-412B-959F-0C8D1DA5A0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Regional'!$B$21:$B$27</c:f>
              <c:strCache>
                <c:ptCount val="7"/>
                <c:pt idx="0">
                  <c:v>East of England (n=731)</c:v>
                </c:pt>
                <c:pt idx="1">
                  <c:v>London (n=1740)</c:v>
                </c:pt>
                <c:pt idx="2">
                  <c:v>Midlands (n=1312)</c:v>
                </c:pt>
                <c:pt idx="3">
                  <c:v>NE and Yorkshire (n=1310)</c:v>
                </c:pt>
                <c:pt idx="4">
                  <c:v>North West (n=1242)</c:v>
                </c:pt>
                <c:pt idx="5">
                  <c:v>South East (n=847)</c:v>
                </c:pt>
                <c:pt idx="6">
                  <c:v>South West (n=614)</c:v>
                </c:pt>
              </c:strCache>
            </c:strRef>
          </c:cat>
          <c:val>
            <c:numRef>
              <c:f>'[Data Cuts for SoN Report v2.xlsx]2024 Regional'!$C$21:$C$27</c:f>
              <c:numCache>
                <c:formatCode>General\%</c:formatCode>
                <c:ptCount val="7"/>
                <c:pt idx="0">
                  <c:v>35.159999999999997</c:v>
                </c:pt>
                <c:pt idx="1">
                  <c:v>27.64</c:v>
                </c:pt>
                <c:pt idx="2">
                  <c:v>25.15</c:v>
                </c:pt>
                <c:pt idx="3">
                  <c:v>34.200000000000003</c:v>
                </c:pt>
                <c:pt idx="4">
                  <c:v>25.93</c:v>
                </c:pt>
                <c:pt idx="5">
                  <c:v>26.56</c:v>
                </c:pt>
                <c:pt idx="6">
                  <c:v>33.39</c:v>
                </c:pt>
              </c:numCache>
            </c:numRef>
          </c:val>
          <c:extLst>
            <c:ext xmlns:c15="http://schemas.microsoft.com/office/drawing/2012/chart" uri="{02D57815-91ED-43cb-92C2-25804820EDAC}">
              <c15:datalabelsRange>
                <c15:f>'[Data Cuts for SoN Report v2.xlsx]2024 Regional'!$J$21:$J$27</c15:f>
                <c15:dlblRangeCache>
                  <c:ptCount val="7"/>
                  <c:pt idx="0">
                    <c:v>257</c:v>
                  </c:pt>
                  <c:pt idx="1">
                    <c:v>481</c:v>
                  </c:pt>
                  <c:pt idx="2">
                    <c:v>330</c:v>
                  </c:pt>
                  <c:pt idx="3">
                    <c:v>448</c:v>
                  </c:pt>
                  <c:pt idx="4">
                    <c:v>322</c:v>
                  </c:pt>
                  <c:pt idx="5">
                    <c:v>225</c:v>
                  </c:pt>
                  <c:pt idx="6">
                    <c:v>205</c:v>
                  </c:pt>
                </c15:dlblRangeCache>
              </c15:datalabelsRange>
            </c:ext>
            <c:ext xmlns:c16="http://schemas.microsoft.com/office/drawing/2014/chart" uri="{C3380CC4-5D6E-409C-BE32-E72D297353CC}">
              <c16:uniqueId val="{00000007-77F3-412B-959F-0C8D1DA5A095}"/>
            </c:ext>
          </c:extLst>
        </c:ser>
        <c:ser>
          <c:idx val="1"/>
          <c:order val="1"/>
          <c:tx>
            <c:strRef>
              <c:f>'[Data Cuts for SoN Report v2.xlsx]2024 Regional'!$D$20</c:f>
              <c:strCache>
                <c:ptCount val="1"/>
                <c:pt idx="0">
                  <c:v>Declined</c:v>
                </c:pt>
              </c:strCache>
            </c:strRef>
          </c:tx>
          <c:spPr>
            <a:solidFill>
              <a:schemeClr val="accent2"/>
            </a:solidFill>
            <a:ln>
              <a:noFill/>
            </a:ln>
            <a:effectLst/>
          </c:spPr>
          <c:invertIfNegative val="0"/>
          <c:dLbls>
            <c:dLbl>
              <c:idx val="0"/>
              <c:tx>
                <c:rich>
                  <a:bodyPr/>
                  <a:lstStyle/>
                  <a:p>
                    <a:fld id="{3A01009C-A466-4688-AA97-C13807302C0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7F3-412B-959F-0C8D1DA5A095}"/>
                </c:ext>
              </c:extLst>
            </c:dLbl>
            <c:dLbl>
              <c:idx val="1"/>
              <c:tx>
                <c:rich>
                  <a:bodyPr/>
                  <a:lstStyle/>
                  <a:p>
                    <a:fld id="{F61C337E-86B1-457B-AEFA-00715B3CDD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7F3-412B-959F-0C8D1DA5A095}"/>
                </c:ext>
              </c:extLst>
            </c:dLbl>
            <c:dLbl>
              <c:idx val="2"/>
              <c:tx>
                <c:rich>
                  <a:bodyPr/>
                  <a:lstStyle/>
                  <a:p>
                    <a:fld id="{3B37C011-139F-4F7C-80A5-D997F767E5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7F3-412B-959F-0C8D1DA5A095}"/>
                </c:ext>
              </c:extLst>
            </c:dLbl>
            <c:dLbl>
              <c:idx val="3"/>
              <c:tx>
                <c:rich>
                  <a:bodyPr/>
                  <a:lstStyle/>
                  <a:p>
                    <a:fld id="{5FA811DF-735B-4A64-8898-D3798B7CC27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7F3-412B-959F-0C8D1DA5A095}"/>
                </c:ext>
              </c:extLst>
            </c:dLbl>
            <c:dLbl>
              <c:idx val="4"/>
              <c:tx>
                <c:rich>
                  <a:bodyPr/>
                  <a:lstStyle/>
                  <a:p>
                    <a:fld id="{668C5A7E-35AA-4308-ADF8-E36383AD410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7F3-412B-959F-0C8D1DA5A095}"/>
                </c:ext>
              </c:extLst>
            </c:dLbl>
            <c:dLbl>
              <c:idx val="5"/>
              <c:tx>
                <c:rich>
                  <a:bodyPr/>
                  <a:lstStyle/>
                  <a:p>
                    <a:fld id="{1BAA1941-B0A2-42B5-9951-94A98413311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7F3-412B-959F-0C8D1DA5A095}"/>
                </c:ext>
              </c:extLst>
            </c:dLbl>
            <c:dLbl>
              <c:idx val="6"/>
              <c:tx>
                <c:rich>
                  <a:bodyPr/>
                  <a:lstStyle/>
                  <a:p>
                    <a:fld id="{1393E081-0B12-44DA-99EE-FF17AA3A4B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7F3-412B-959F-0C8D1DA5A0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Regional'!$B$21:$B$27</c:f>
              <c:strCache>
                <c:ptCount val="7"/>
                <c:pt idx="0">
                  <c:v>East of England (n=731)</c:v>
                </c:pt>
                <c:pt idx="1">
                  <c:v>London (n=1740)</c:v>
                </c:pt>
                <c:pt idx="2">
                  <c:v>Midlands (n=1312)</c:v>
                </c:pt>
                <c:pt idx="3">
                  <c:v>NE and Yorkshire (n=1310)</c:v>
                </c:pt>
                <c:pt idx="4">
                  <c:v>North West (n=1242)</c:v>
                </c:pt>
                <c:pt idx="5">
                  <c:v>South East (n=847)</c:v>
                </c:pt>
                <c:pt idx="6">
                  <c:v>South West (n=614)</c:v>
                </c:pt>
              </c:strCache>
            </c:strRef>
          </c:cat>
          <c:val>
            <c:numRef>
              <c:f>'[Data Cuts for SoN Report v2.xlsx]2024 Regional'!$D$21:$D$27</c:f>
              <c:numCache>
                <c:formatCode>General\%</c:formatCode>
                <c:ptCount val="7"/>
                <c:pt idx="0">
                  <c:v>35.29</c:v>
                </c:pt>
                <c:pt idx="1">
                  <c:v>43.51</c:v>
                </c:pt>
                <c:pt idx="2">
                  <c:v>39.630000000000003</c:v>
                </c:pt>
                <c:pt idx="3">
                  <c:v>45.04</c:v>
                </c:pt>
                <c:pt idx="4">
                  <c:v>44.61</c:v>
                </c:pt>
                <c:pt idx="5">
                  <c:v>43.57</c:v>
                </c:pt>
                <c:pt idx="6">
                  <c:v>39.090000000000003</c:v>
                </c:pt>
              </c:numCache>
            </c:numRef>
          </c:val>
          <c:extLst>
            <c:ext xmlns:c15="http://schemas.microsoft.com/office/drawing/2012/chart" uri="{02D57815-91ED-43cb-92C2-25804820EDAC}">
              <c15:datalabelsRange>
                <c15:f>'[Data Cuts for SoN Report v2.xlsx]2024 Regional'!$K$21:$K$27</c15:f>
                <c15:dlblRangeCache>
                  <c:ptCount val="7"/>
                  <c:pt idx="0">
                    <c:v>258</c:v>
                  </c:pt>
                  <c:pt idx="1">
                    <c:v>757</c:v>
                  </c:pt>
                  <c:pt idx="2">
                    <c:v>520</c:v>
                  </c:pt>
                  <c:pt idx="3">
                    <c:v>590</c:v>
                  </c:pt>
                  <c:pt idx="4">
                    <c:v>554</c:v>
                  </c:pt>
                  <c:pt idx="5">
                    <c:v>369</c:v>
                  </c:pt>
                  <c:pt idx="6">
                    <c:v>240</c:v>
                  </c:pt>
                </c15:dlblRangeCache>
              </c15:datalabelsRange>
            </c:ext>
            <c:ext xmlns:c16="http://schemas.microsoft.com/office/drawing/2014/chart" uri="{C3380CC4-5D6E-409C-BE32-E72D297353CC}">
              <c16:uniqueId val="{0000000F-77F3-412B-959F-0C8D1DA5A095}"/>
            </c:ext>
          </c:extLst>
        </c:ser>
        <c:ser>
          <c:idx val="2"/>
          <c:order val="2"/>
          <c:tx>
            <c:strRef>
              <c:f>'[Data Cuts for SoN Report v2.xlsx]2024 Regional'!$E$20</c:f>
              <c:strCache>
                <c:ptCount val="1"/>
                <c:pt idx="0">
                  <c:v>Not Offered</c:v>
                </c:pt>
              </c:strCache>
            </c:strRef>
          </c:tx>
          <c:spPr>
            <a:solidFill>
              <a:schemeClr val="accent3"/>
            </a:solidFill>
            <a:ln>
              <a:noFill/>
            </a:ln>
            <a:effectLst/>
          </c:spPr>
          <c:invertIfNegative val="0"/>
          <c:dLbls>
            <c:dLbl>
              <c:idx val="0"/>
              <c:tx>
                <c:rich>
                  <a:bodyPr/>
                  <a:lstStyle/>
                  <a:p>
                    <a:fld id="{CEDA5A0D-C0EA-4C82-854A-1B163037C7D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7F3-412B-959F-0C8D1DA5A095}"/>
                </c:ext>
              </c:extLst>
            </c:dLbl>
            <c:dLbl>
              <c:idx val="1"/>
              <c:tx>
                <c:rich>
                  <a:bodyPr/>
                  <a:lstStyle/>
                  <a:p>
                    <a:fld id="{21862E63-2616-4C0A-B0E5-1D53E6B5B2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7F3-412B-959F-0C8D1DA5A095}"/>
                </c:ext>
              </c:extLst>
            </c:dLbl>
            <c:dLbl>
              <c:idx val="2"/>
              <c:tx>
                <c:rich>
                  <a:bodyPr/>
                  <a:lstStyle/>
                  <a:p>
                    <a:fld id="{44A9621D-97E6-4AC4-A73E-0B7C01D61D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7F3-412B-959F-0C8D1DA5A095}"/>
                </c:ext>
              </c:extLst>
            </c:dLbl>
            <c:dLbl>
              <c:idx val="3"/>
              <c:tx>
                <c:rich>
                  <a:bodyPr/>
                  <a:lstStyle/>
                  <a:p>
                    <a:fld id="{B60FCBAB-F0BD-445A-810A-F04B507BDF1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7F3-412B-959F-0C8D1DA5A095}"/>
                </c:ext>
              </c:extLst>
            </c:dLbl>
            <c:dLbl>
              <c:idx val="4"/>
              <c:tx>
                <c:rich>
                  <a:bodyPr/>
                  <a:lstStyle/>
                  <a:p>
                    <a:fld id="{369D3801-5D5E-4CD0-A07C-7D037098C47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7F3-412B-959F-0C8D1DA5A095}"/>
                </c:ext>
              </c:extLst>
            </c:dLbl>
            <c:dLbl>
              <c:idx val="5"/>
              <c:tx>
                <c:rich>
                  <a:bodyPr/>
                  <a:lstStyle/>
                  <a:p>
                    <a:fld id="{F60F241B-CBCA-410A-8FF4-57C1D75CFC7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7F3-412B-959F-0C8D1DA5A095}"/>
                </c:ext>
              </c:extLst>
            </c:dLbl>
            <c:dLbl>
              <c:idx val="6"/>
              <c:tx>
                <c:rich>
                  <a:bodyPr/>
                  <a:lstStyle/>
                  <a:p>
                    <a:fld id="{5D0406E1-929A-4CC5-B784-8E4634AB3B3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7F3-412B-959F-0C8D1DA5A0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Regional'!$B$21:$B$27</c:f>
              <c:strCache>
                <c:ptCount val="7"/>
                <c:pt idx="0">
                  <c:v>East of England (n=731)</c:v>
                </c:pt>
                <c:pt idx="1">
                  <c:v>London (n=1740)</c:v>
                </c:pt>
                <c:pt idx="2">
                  <c:v>Midlands (n=1312)</c:v>
                </c:pt>
                <c:pt idx="3">
                  <c:v>NE and Yorkshire (n=1310)</c:v>
                </c:pt>
                <c:pt idx="4">
                  <c:v>North West (n=1242)</c:v>
                </c:pt>
                <c:pt idx="5">
                  <c:v>South East (n=847)</c:v>
                </c:pt>
                <c:pt idx="6">
                  <c:v>South West (n=614)</c:v>
                </c:pt>
              </c:strCache>
            </c:strRef>
          </c:cat>
          <c:val>
            <c:numRef>
              <c:f>'[Data Cuts for SoN Report v2.xlsx]2024 Regional'!$E$21:$E$27</c:f>
              <c:numCache>
                <c:formatCode>General\%</c:formatCode>
                <c:ptCount val="7"/>
                <c:pt idx="0">
                  <c:v>24.49</c:v>
                </c:pt>
                <c:pt idx="1">
                  <c:v>17.87</c:v>
                </c:pt>
                <c:pt idx="2">
                  <c:v>28.13</c:v>
                </c:pt>
                <c:pt idx="3">
                  <c:v>14.5</c:v>
                </c:pt>
                <c:pt idx="4">
                  <c:v>24.32</c:v>
                </c:pt>
                <c:pt idx="5">
                  <c:v>20.43</c:v>
                </c:pt>
                <c:pt idx="6">
                  <c:v>17.260000000000002</c:v>
                </c:pt>
              </c:numCache>
            </c:numRef>
          </c:val>
          <c:extLst>
            <c:ext xmlns:c15="http://schemas.microsoft.com/office/drawing/2012/chart" uri="{02D57815-91ED-43cb-92C2-25804820EDAC}">
              <c15:datalabelsRange>
                <c15:f>'[Data Cuts for SoN Report v2.xlsx]2024 Regional'!$L$21:$L$27</c15:f>
                <c15:dlblRangeCache>
                  <c:ptCount val="7"/>
                  <c:pt idx="0">
                    <c:v>37</c:v>
                  </c:pt>
                  <c:pt idx="1">
                    <c:v>191</c:v>
                  </c:pt>
                  <c:pt idx="2">
                    <c:v>93</c:v>
                  </c:pt>
                  <c:pt idx="3">
                    <c:v>82</c:v>
                  </c:pt>
                  <c:pt idx="4">
                    <c:v>64</c:v>
                  </c:pt>
                  <c:pt idx="5">
                    <c:v>80</c:v>
                  </c:pt>
                  <c:pt idx="6">
                    <c:v>63</c:v>
                  </c:pt>
                </c15:dlblRangeCache>
              </c15:datalabelsRange>
            </c:ext>
            <c:ext xmlns:c16="http://schemas.microsoft.com/office/drawing/2014/chart" uri="{C3380CC4-5D6E-409C-BE32-E72D297353CC}">
              <c16:uniqueId val="{00000017-77F3-412B-959F-0C8D1DA5A095}"/>
            </c:ext>
          </c:extLst>
        </c:ser>
        <c:ser>
          <c:idx val="3"/>
          <c:order val="3"/>
          <c:tx>
            <c:strRef>
              <c:f>'[Data Cuts for SoN Report v2.xlsx]2024 Regional'!$F$20</c:f>
              <c:strCache>
                <c:ptCount val="1"/>
                <c:pt idx="0">
                  <c:v>Waiting</c:v>
                </c:pt>
              </c:strCache>
            </c:strRef>
          </c:tx>
          <c:spPr>
            <a:solidFill>
              <a:schemeClr val="accent4"/>
            </a:solidFill>
            <a:ln>
              <a:noFill/>
            </a:ln>
            <a:effectLst/>
          </c:spPr>
          <c:invertIfNegative val="0"/>
          <c:dLbls>
            <c:dLbl>
              <c:idx val="0"/>
              <c:tx>
                <c:rich>
                  <a:bodyPr/>
                  <a:lstStyle/>
                  <a:p>
                    <a:fld id="{D4B64159-F16A-4688-9FA1-351E52020DE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77F3-412B-959F-0C8D1DA5A095}"/>
                </c:ext>
              </c:extLst>
            </c:dLbl>
            <c:dLbl>
              <c:idx val="1"/>
              <c:tx>
                <c:rich>
                  <a:bodyPr/>
                  <a:lstStyle/>
                  <a:p>
                    <a:fld id="{AA58E2B7-0CDA-434E-8AC5-641F36766ED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7F3-412B-959F-0C8D1DA5A095}"/>
                </c:ext>
              </c:extLst>
            </c:dLbl>
            <c:dLbl>
              <c:idx val="2"/>
              <c:tx>
                <c:rich>
                  <a:bodyPr/>
                  <a:lstStyle/>
                  <a:p>
                    <a:fld id="{ABA5610E-C6D3-4027-AAD6-479C3CFDB6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77F3-412B-959F-0C8D1DA5A095}"/>
                </c:ext>
              </c:extLst>
            </c:dLbl>
            <c:dLbl>
              <c:idx val="3"/>
              <c:tx>
                <c:rich>
                  <a:bodyPr/>
                  <a:lstStyle/>
                  <a:p>
                    <a:fld id="{79203A63-512D-4891-BD3B-29094249FC2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7F3-412B-959F-0C8D1DA5A095}"/>
                </c:ext>
              </c:extLst>
            </c:dLbl>
            <c:dLbl>
              <c:idx val="4"/>
              <c:tx>
                <c:rich>
                  <a:bodyPr/>
                  <a:lstStyle/>
                  <a:p>
                    <a:fld id="{6B2BA9AB-0D0E-4DC3-889E-3287B5B03ED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7F3-412B-959F-0C8D1DA5A095}"/>
                </c:ext>
              </c:extLst>
            </c:dLbl>
            <c:dLbl>
              <c:idx val="5"/>
              <c:tx>
                <c:rich>
                  <a:bodyPr/>
                  <a:lstStyle/>
                  <a:p>
                    <a:fld id="{F320F07B-451B-4ED2-91AA-2C33F5EC25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77F3-412B-959F-0C8D1DA5A095}"/>
                </c:ext>
              </c:extLst>
            </c:dLbl>
            <c:dLbl>
              <c:idx val="6"/>
              <c:tx>
                <c:rich>
                  <a:bodyPr/>
                  <a:lstStyle/>
                  <a:p>
                    <a:fld id="{392DD4B4-9A68-4E69-9214-E70CD3DA83C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7F3-412B-959F-0C8D1DA5A0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Regional'!$B$21:$B$27</c:f>
              <c:strCache>
                <c:ptCount val="7"/>
                <c:pt idx="0">
                  <c:v>East of England (n=731)</c:v>
                </c:pt>
                <c:pt idx="1">
                  <c:v>London (n=1740)</c:v>
                </c:pt>
                <c:pt idx="2">
                  <c:v>Midlands (n=1312)</c:v>
                </c:pt>
                <c:pt idx="3">
                  <c:v>NE and Yorkshire (n=1310)</c:v>
                </c:pt>
                <c:pt idx="4">
                  <c:v>North West (n=1242)</c:v>
                </c:pt>
                <c:pt idx="5">
                  <c:v>South East (n=847)</c:v>
                </c:pt>
                <c:pt idx="6">
                  <c:v>South West (n=614)</c:v>
                </c:pt>
              </c:strCache>
            </c:strRef>
          </c:cat>
          <c:val>
            <c:numRef>
              <c:f>'[Data Cuts for SoN Report v2.xlsx]2024 Regional'!$F$21:$F$27</c:f>
              <c:numCache>
                <c:formatCode>General\%</c:formatCode>
                <c:ptCount val="7"/>
                <c:pt idx="0">
                  <c:v>5.0599999999999996</c:v>
                </c:pt>
                <c:pt idx="1">
                  <c:v>10.98</c:v>
                </c:pt>
                <c:pt idx="2">
                  <c:v>7.09</c:v>
                </c:pt>
                <c:pt idx="3">
                  <c:v>6.26</c:v>
                </c:pt>
                <c:pt idx="4">
                  <c:v>5.15</c:v>
                </c:pt>
                <c:pt idx="5">
                  <c:v>9.4499999999999993</c:v>
                </c:pt>
                <c:pt idx="6">
                  <c:v>10.26</c:v>
                </c:pt>
              </c:numCache>
            </c:numRef>
          </c:val>
          <c:extLst>
            <c:ext xmlns:c15="http://schemas.microsoft.com/office/drawing/2012/chart" uri="{02D57815-91ED-43cb-92C2-25804820EDAC}">
              <c15:datalabelsRange>
                <c15:f>'[Data Cuts for SoN Report v2.xlsx]2024 Regional'!$M$21:$M$27</c15:f>
                <c15:dlblRangeCache>
                  <c:ptCount val="7"/>
                  <c:pt idx="0">
                    <c:v>179</c:v>
                  </c:pt>
                  <c:pt idx="1">
                    <c:v>311</c:v>
                  </c:pt>
                  <c:pt idx="2">
                    <c:v>369</c:v>
                  </c:pt>
                  <c:pt idx="3">
                    <c:v>190</c:v>
                  </c:pt>
                  <c:pt idx="4">
                    <c:v>302</c:v>
                  </c:pt>
                  <c:pt idx="5">
                    <c:v>173</c:v>
                  </c:pt>
                  <c:pt idx="6">
                    <c:v>106</c:v>
                  </c:pt>
                </c15:dlblRangeCache>
              </c15:datalabelsRange>
            </c:ext>
            <c:ext xmlns:c16="http://schemas.microsoft.com/office/drawing/2014/chart" uri="{C3380CC4-5D6E-409C-BE32-E72D297353CC}">
              <c16:uniqueId val="{0000001F-77F3-412B-959F-0C8D1DA5A095}"/>
            </c:ext>
          </c:extLst>
        </c:ser>
        <c:dLbls>
          <c:dLblPos val="ctr"/>
          <c:showLegendKey val="0"/>
          <c:showVal val="1"/>
          <c:showCatName val="0"/>
          <c:showSerName val="0"/>
          <c:showPercent val="0"/>
          <c:showBubbleSize val="0"/>
        </c:dLbls>
        <c:gapWidth val="150"/>
        <c:overlap val="100"/>
        <c:axId val="853612376"/>
        <c:axId val="853613456"/>
      </c:barChart>
      <c:lineChart>
        <c:grouping val="standard"/>
        <c:varyColors val="0"/>
        <c:ser>
          <c:idx val="4"/>
          <c:order val="4"/>
          <c:tx>
            <c:strRef>
              <c:f>'[Data Cuts for SoN Report v2.xlsx]2024 Regional'!$G$20</c:f>
              <c:strCache>
                <c:ptCount val="1"/>
                <c:pt idx="0">
                  <c:v>L3 Target</c:v>
                </c:pt>
              </c:strCache>
            </c:strRef>
          </c:tx>
          <c:spPr>
            <a:ln w="28575" cap="rnd">
              <a:solidFill>
                <a:schemeClr val="accent5"/>
              </a:solidFill>
              <a:prstDash val="sysDot"/>
              <a:round/>
            </a:ln>
            <a:effectLst/>
          </c:spPr>
          <c:marker>
            <c:symbol val="none"/>
          </c:marker>
          <c:cat>
            <c:strRef>
              <c:f>'[Data Cuts for SoN Report v2.xlsx]2024 Regional'!$B$21:$B$27</c:f>
              <c:strCache>
                <c:ptCount val="7"/>
                <c:pt idx="0">
                  <c:v>East of England (n=731)</c:v>
                </c:pt>
                <c:pt idx="1">
                  <c:v>London (n=1740)</c:v>
                </c:pt>
                <c:pt idx="2">
                  <c:v>Midlands (n=1312)</c:v>
                </c:pt>
                <c:pt idx="3">
                  <c:v>NE and Yorkshire (n=1310)</c:v>
                </c:pt>
                <c:pt idx="4">
                  <c:v>North West (n=1242)</c:v>
                </c:pt>
                <c:pt idx="5">
                  <c:v>South East (n=847)</c:v>
                </c:pt>
                <c:pt idx="6">
                  <c:v>South West (n=614)</c:v>
                </c:pt>
              </c:strCache>
            </c:strRef>
          </c:cat>
          <c:val>
            <c:numRef>
              <c:f>'[Data Cuts for SoN Report v2.xlsx]2024 Regional'!$G$21:$G$27</c:f>
              <c:numCache>
                <c:formatCode>General\%</c:formatCode>
                <c:ptCount val="7"/>
                <c:pt idx="0">
                  <c:v>16</c:v>
                </c:pt>
                <c:pt idx="1">
                  <c:v>16</c:v>
                </c:pt>
                <c:pt idx="2">
                  <c:v>16</c:v>
                </c:pt>
                <c:pt idx="3">
                  <c:v>16</c:v>
                </c:pt>
                <c:pt idx="4">
                  <c:v>16</c:v>
                </c:pt>
                <c:pt idx="5">
                  <c:v>16</c:v>
                </c:pt>
                <c:pt idx="6">
                  <c:v>16</c:v>
                </c:pt>
              </c:numCache>
            </c:numRef>
          </c:val>
          <c:smooth val="0"/>
          <c:extLst>
            <c:ext xmlns:c16="http://schemas.microsoft.com/office/drawing/2014/chart" uri="{C3380CC4-5D6E-409C-BE32-E72D297353CC}">
              <c16:uniqueId val="{00000020-77F3-412B-959F-0C8D1DA5A095}"/>
            </c:ext>
          </c:extLst>
        </c:ser>
        <c:dLbls>
          <c:showLegendKey val="0"/>
          <c:showVal val="0"/>
          <c:showCatName val="0"/>
          <c:showSerName val="0"/>
          <c:showPercent val="0"/>
          <c:showBubbleSize val="0"/>
        </c:dLbls>
        <c:marker val="1"/>
        <c:smooth val="0"/>
        <c:axId val="853612376"/>
        <c:axId val="853613456"/>
      </c:lineChart>
      <c:catAx>
        <c:axId val="85361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613456"/>
        <c:crosses val="autoZero"/>
        <c:auto val="1"/>
        <c:lblAlgn val="ctr"/>
        <c:lblOffset val="100"/>
        <c:noMultiLvlLbl val="0"/>
      </c:catAx>
      <c:valAx>
        <c:axId val="853613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612376"/>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Clozapine - England Regional Breakdown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Regional'!$E$57</c:f>
              <c:strCache>
                <c:ptCount val="1"/>
                <c:pt idx="0">
                  <c:v>Accepted</c:v>
                </c:pt>
              </c:strCache>
            </c:strRef>
          </c:tx>
          <c:spPr>
            <a:solidFill>
              <a:schemeClr val="accent1"/>
            </a:solidFill>
            <a:ln>
              <a:noFill/>
            </a:ln>
            <a:effectLst/>
          </c:spPr>
          <c:invertIfNegative val="0"/>
          <c:dLbls>
            <c:dLbl>
              <c:idx val="0"/>
              <c:tx>
                <c:rich>
                  <a:bodyPr/>
                  <a:lstStyle/>
                  <a:p>
                    <a:fld id="{AB4FF5DF-8014-4B26-9957-EE8D6D9A11D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A96-4A63-8D1F-E14DFC693E75}"/>
                </c:ext>
              </c:extLst>
            </c:dLbl>
            <c:dLbl>
              <c:idx val="1"/>
              <c:tx>
                <c:rich>
                  <a:bodyPr/>
                  <a:lstStyle/>
                  <a:p>
                    <a:fld id="{B9856C0A-D1E3-49CB-881F-60B5E129650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A96-4A63-8D1F-E14DFC693E75}"/>
                </c:ext>
              </c:extLst>
            </c:dLbl>
            <c:dLbl>
              <c:idx val="2"/>
              <c:tx>
                <c:rich>
                  <a:bodyPr/>
                  <a:lstStyle/>
                  <a:p>
                    <a:fld id="{1F0743E5-3850-4F75-9740-2E2000A36EF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6-4A63-8D1F-E14DFC693E75}"/>
                </c:ext>
              </c:extLst>
            </c:dLbl>
            <c:dLbl>
              <c:idx val="3"/>
              <c:tx>
                <c:rich>
                  <a:bodyPr/>
                  <a:lstStyle/>
                  <a:p>
                    <a:fld id="{78876395-58F1-40D0-9FC8-1CAB499BF94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6-4A63-8D1F-E14DFC693E75}"/>
                </c:ext>
              </c:extLst>
            </c:dLbl>
            <c:dLbl>
              <c:idx val="4"/>
              <c:tx>
                <c:rich>
                  <a:bodyPr/>
                  <a:lstStyle/>
                  <a:p>
                    <a:fld id="{03D09540-3435-4D69-8691-698559BC3BE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A96-4A63-8D1F-E14DFC693E75}"/>
                </c:ext>
              </c:extLst>
            </c:dLbl>
            <c:dLbl>
              <c:idx val="5"/>
              <c:tx>
                <c:rich>
                  <a:bodyPr/>
                  <a:lstStyle/>
                  <a:p>
                    <a:fld id="{6EB6E263-58A0-4D1D-8A8C-0EED2001663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A96-4A63-8D1F-E14DFC693E75}"/>
                </c:ext>
              </c:extLst>
            </c:dLbl>
            <c:dLbl>
              <c:idx val="6"/>
              <c:tx>
                <c:rich>
                  <a:bodyPr/>
                  <a:lstStyle/>
                  <a:p>
                    <a:fld id="{514BA235-ACB6-4507-AF01-B52FF388090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A96-4A63-8D1F-E14DFC693E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Regional'!$B$58:$B$64</c:f>
              <c:strCache>
                <c:ptCount val="7"/>
                <c:pt idx="0">
                  <c:v>East of England (n=77)</c:v>
                </c:pt>
                <c:pt idx="1">
                  <c:v>London (n=212)</c:v>
                </c:pt>
                <c:pt idx="2">
                  <c:v>Midlands (n=133)</c:v>
                </c:pt>
                <c:pt idx="3">
                  <c:v>North East and Yorkshire (n=148)</c:v>
                </c:pt>
                <c:pt idx="4">
                  <c:v>North West (n=163)</c:v>
                </c:pt>
                <c:pt idx="5">
                  <c:v>South East (n=57)</c:v>
                </c:pt>
                <c:pt idx="6">
                  <c:v>South West (n=65)</c:v>
                </c:pt>
              </c:strCache>
            </c:strRef>
          </c:cat>
          <c:val>
            <c:numRef>
              <c:f>'[Data Cuts for SoN Report v2.xlsx]2024 Regional'!$E$58:$E$64</c:f>
              <c:numCache>
                <c:formatCode>General\%</c:formatCode>
                <c:ptCount val="7"/>
                <c:pt idx="0">
                  <c:v>37.700000000000003</c:v>
                </c:pt>
                <c:pt idx="1">
                  <c:v>35.799999999999997</c:v>
                </c:pt>
                <c:pt idx="2">
                  <c:v>43.6</c:v>
                </c:pt>
                <c:pt idx="3">
                  <c:v>29.1</c:v>
                </c:pt>
                <c:pt idx="4">
                  <c:v>40.5</c:v>
                </c:pt>
                <c:pt idx="5">
                  <c:v>57.9</c:v>
                </c:pt>
                <c:pt idx="6">
                  <c:v>30.8</c:v>
                </c:pt>
              </c:numCache>
            </c:numRef>
          </c:val>
          <c:extLst>
            <c:ext xmlns:c15="http://schemas.microsoft.com/office/drawing/2012/chart" uri="{02D57815-91ED-43cb-92C2-25804820EDAC}">
              <c15:datalabelsRange>
                <c15:f>'[Data Cuts for SoN Report v2.xlsx]2024 Regional'!$I$58:$I$64</c15:f>
                <c15:dlblRangeCache>
                  <c:ptCount val="7"/>
                  <c:pt idx="0">
                    <c:v>29</c:v>
                  </c:pt>
                  <c:pt idx="1">
                    <c:v>76</c:v>
                  </c:pt>
                  <c:pt idx="2">
                    <c:v>58</c:v>
                  </c:pt>
                  <c:pt idx="3">
                    <c:v>43</c:v>
                  </c:pt>
                  <c:pt idx="4">
                    <c:v>66</c:v>
                  </c:pt>
                  <c:pt idx="5">
                    <c:v>33</c:v>
                  </c:pt>
                  <c:pt idx="6">
                    <c:v>20</c:v>
                  </c:pt>
                </c15:dlblRangeCache>
              </c15:datalabelsRange>
            </c:ext>
            <c:ext xmlns:c16="http://schemas.microsoft.com/office/drawing/2014/chart" uri="{C3380CC4-5D6E-409C-BE32-E72D297353CC}">
              <c16:uniqueId val="{00000007-9A96-4A63-8D1F-E14DFC693E75}"/>
            </c:ext>
          </c:extLst>
        </c:ser>
        <c:ser>
          <c:idx val="1"/>
          <c:order val="1"/>
          <c:tx>
            <c:strRef>
              <c:f>'[Data Cuts for SoN Report v2.xlsx]2024 Regional'!$F$57</c:f>
              <c:strCache>
                <c:ptCount val="1"/>
                <c:pt idx="0">
                  <c:v>Refused</c:v>
                </c:pt>
              </c:strCache>
            </c:strRef>
          </c:tx>
          <c:spPr>
            <a:solidFill>
              <a:schemeClr val="accent2"/>
            </a:solidFill>
            <a:ln>
              <a:noFill/>
            </a:ln>
            <a:effectLst/>
          </c:spPr>
          <c:invertIfNegative val="0"/>
          <c:dLbls>
            <c:dLbl>
              <c:idx val="0"/>
              <c:tx>
                <c:rich>
                  <a:bodyPr/>
                  <a:lstStyle/>
                  <a:p>
                    <a:fld id="{758CDA01-2CE2-41C9-8538-C1F671A90BC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A96-4A63-8D1F-E14DFC693E75}"/>
                </c:ext>
              </c:extLst>
            </c:dLbl>
            <c:dLbl>
              <c:idx val="1"/>
              <c:tx>
                <c:rich>
                  <a:bodyPr/>
                  <a:lstStyle/>
                  <a:p>
                    <a:fld id="{2EA1A4C4-110F-4E9F-968C-B09228A25E7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A96-4A63-8D1F-E14DFC693E75}"/>
                </c:ext>
              </c:extLst>
            </c:dLbl>
            <c:dLbl>
              <c:idx val="2"/>
              <c:tx>
                <c:rich>
                  <a:bodyPr/>
                  <a:lstStyle/>
                  <a:p>
                    <a:fld id="{8D64E12E-3604-462F-8B40-2F0D333486E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A96-4A63-8D1F-E14DFC693E75}"/>
                </c:ext>
              </c:extLst>
            </c:dLbl>
            <c:dLbl>
              <c:idx val="3"/>
              <c:tx>
                <c:rich>
                  <a:bodyPr/>
                  <a:lstStyle/>
                  <a:p>
                    <a:fld id="{1072F7BF-CB0C-4DD3-BEDC-FACAD58E1A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A96-4A63-8D1F-E14DFC693E75}"/>
                </c:ext>
              </c:extLst>
            </c:dLbl>
            <c:dLbl>
              <c:idx val="4"/>
              <c:tx>
                <c:rich>
                  <a:bodyPr/>
                  <a:lstStyle/>
                  <a:p>
                    <a:fld id="{41637D49-CAFB-4198-B38C-B12A2CCC94C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A96-4A63-8D1F-E14DFC693E75}"/>
                </c:ext>
              </c:extLst>
            </c:dLbl>
            <c:dLbl>
              <c:idx val="5"/>
              <c:tx>
                <c:rich>
                  <a:bodyPr/>
                  <a:lstStyle/>
                  <a:p>
                    <a:fld id="{E18D76DC-001E-4CD5-9F68-28B9E12A4D9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A96-4A63-8D1F-E14DFC693E75}"/>
                </c:ext>
              </c:extLst>
            </c:dLbl>
            <c:dLbl>
              <c:idx val="6"/>
              <c:tx>
                <c:rich>
                  <a:bodyPr/>
                  <a:lstStyle/>
                  <a:p>
                    <a:fld id="{7670255E-B0A9-4E1B-8B1E-02487A9231B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A96-4A63-8D1F-E14DFC693E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Regional'!$B$58:$B$64</c:f>
              <c:strCache>
                <c:ptCount val="7"/>
                <c:pt idx="0">
                  <c:v>East of England (n=77)</c:v>
                </c:pt>
                <c:pt idx="1">
                  <c:v>London (n=212)</c:v>
                </c:pt>
                <c:pt idx="2">
                  <c:v>Midlands (n=133)</c:v>
                </c:pt>
                <c:pt idx="3">
                  <c:v>North East and Yorkshire (n=148)</c:v>
                </c:pt>
                <c:pt idx="4">
                  <c:v>North West (n=163)</c:v>
                </c:pt>
                <c:pt idx="5">
                  <c:v>South East (n=57)</c:v>
                </c:pt>
                <c:pt idx="6">
                  <c:v>South West (n=65)</c:v>
                </c:pt>
              </c:strCache>
            </c:strRef>
          </c:cat>
          <c:val>
            <c:numRef>
              <c:f>'[Data Cuts for SoN Report v2.xlsx]2024 Regional'!$F$58:$F$64</c:f>
              <c:numCache>
                <c:formatCode>General\%</c:formatCode>
                <c:ptCount val="7"/>
                <c:pt idx="0">
                  <c:v>11.7</c:v>
                </c:pt>
                <c:pt idx="1">
                  <c:v>24.5</c:v>
                </c:pt>
                <c:pt idx="2">
                  <c:v>24.8</c:v>
                </c:pt>
                <c:pt idx="3">
                  <c:v>16.899999999999999</c:v>
                </c:pt>
                <c:pt idx="4">
                  <c:v>27</c:v>
                </c:pt>
                <c:pt idx="5">
                  <c:v>21.1</c:v>
                </c:pt>
                <c:pt idx="6">
                  <c:v>26.2</c:v>
                </c:pt>
              </c:numCache>
            </c:numRef>
          </c:val>
          <c:extLst>
            <c:ext xmlns:c15="http://schemas.microsoft.com/office/drawing/2012/chart" uri="{02D57815-91ED-43cb-92C2-25804820EDAC}">
              <c15:datalabelsRange>
                <c15:f>'[Data Cuts for SoN Report v2.xlsx]2024 Regional'!$J$58:$J$64</c15:f>
                <c15:dlblRangeCache>
                  <c:ptCount val="7"/>
                  <c:pt idx="0">
                    <c:v>9</c:v>
                  </c:pt>
                  <c:pt idx="1">
                    <c:v>52</c:v>
                  </c:pt>
                  <c:pt idx="2">
                    <c:v>33</c:v>
                  </c:pt>
                  <c:pt idx="3">
                    <c:v>25</c:v>
                  </c:pt>
                  <c:pt idx="4">
                    <c:v>44</c:v>
                  </c:pt>
                  <c:pt idx="5">
                    <c:v>12</c:v>
                  </c:pt>
                  <c:pt idx="6">
                    <c:v>17</c:v>
                  </c:pt>
                </c15:dlblRangeCache>
              </c15:datalabelsRange>
            </c:ext>
            <c:ext xmlns:c16="http://schemas.microsoft.com/office/drawing/2014/chart" uri="{C3380CC4-5D6E-409C-BE32-E72D297353CC}">
              <c16:uniqueId val="{0000000F-9A96-4A63-8D1F-E14DFC693E75}"/>
            </c:ext>
          </c:extLst>
        </c:ser>
        <c:ser>
          <c:idx val="2"/>
          <c:order val="2"/>
          <c:tx>
            <c:strRef>
              <c:f>'[Data Cuts for SoN Report v2.xlsx]2024 Regional'!$G$57</c:f>
              <c:strCache>
                <c:ptCount val="1"/>
                <c:pt idx="0">
                  <c:v>Not Offered</c:v>
                </c:pt>
              </c:strCache>
            </c:strRef>
          </c:tx>
          <c:spPr>
            <a:solidFill>
              <a:schemeClr val="accent3"/>
            </a:solidFill>
            <a:ln>
              <a:noFill/>
            </a:ln>
            <a:effectLst/>
          </c:spPr>
          <c:invertIfNegative val="0"/>
          <c:dLbls>
            <c:dLbl>
              <c:idx val="0"/>
              <c:tx>
                <c:rich>
                  <a:bodyPr/>
                  <a:lstStyle/>
                  <a:p>
                    <a:fld id="{14789FE0-8D8D-4E30-9760-F2D3DDA47C3A}"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A96-4A63-8D1F-E14DFC693E75}"/>
                </c:ext>
              </c:extLst>
            </c:dLbl>
            <c:dLbl>
              <c:idx val="1"/>
              <c:tx>
                <c:rich>
                  <a:bodyPr/>
                  <a:lstStyle/>
                  <a:p>
                    <a:fld id="{81B423D2-3F94-4D0B-9BFE-836F3BE1522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A96-4A63-8D1F-E14DFC693E75}"/>
                </c:ext>
              </c:extLst>
            </c:dLbl>
            <c:dLbl>
              <c:idx val="2"/>
              <c:tx>
                <c:rich>
                  <a:bodyPr/>
                  <a:lstStyle/>
                  <a:p>
                    <a:fld id="{A192979B-9C6A-425C-8E26-88ED369304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A96-4A63-8D1F-E14DFC693E75}"/>
                </c:ext>
              </c:extLst>
            </c:dLbl>
            <c:dLbl>
              <c:idx val="3"/>
              <c:tx>
                <c:rich>
                  <a:bodyPr/>
                  <a:lstStyle/>
                  <a:p>
                    <a:fld id="{E75280FE-BA36-43D6-AA70-E7FCDB1B45A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A96-4A63-8D1F-E14DFC693E75}"/>
                </c:ext>
              </c:extLst>
            </c:dLbl>
            <c:dLbl>
              <c:idx val="4"/>
              <c:tx>
                <c:rich>
                  <a:bodyPr/>
                  <a:lstStyle/>
                  <a:p>
                    <a:fld id="{982D8755-DE7E-4CDF-B061-AA980A476C2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A96-4A63-8D1F-E14DFC693E75}"/>
                </c:ext>
              </c:extLst>
            </c:dLbl>
            <c:dLbl>
              <c:idx val="5"/>
              <c:tx>
                <c:rich>
                  <a:bodyPr/>
                  <a:lstStyle/>
                  <a:p>
                    <a:fld id="{F539AA84-5FD1-4681-B24A-00195621D2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A96-4A63-8D1F-E14DFC693E75}"/>
                </c:ext>
              </c:extLst>
            </c:dLbl>
            <c:dLbl>
              <c:idx val="6"/>
              <c:tx>
                <c:rich>
                  <a:bodyPr/>
                  <a:lstStyle/>
                  <a:p>
                    <a:fld id="{5B2821E0-824C-449C-AFEC-3A4202DF77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A96-4A63-8D1F-E14DFC693E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Regional'!$B$58:$B$64</c:f>
              <c:strCache>
                <c:ptCount val="7"/>
                <c:pt idx="0">
                  <c:v>East of England (n=77)</c:v>
                </c:pt>
                <c:pt idx="1">
                  <c:v>London (n=212)</c:v>
                </c:pt>
                <c:pt idx="2">
                  <c:v>Midlands (n=133)</c:v>
                </c:pt>
                <c:pt idx="3">
                  <c:v>North East and Yorkshire (n=148)</c:v>
                </c:pt>
                <c:pt idx="4">
                  <c:v>North West (n=163)</c:v>
                </c:pt>
                <c:pt idx="5">
                  <c:v>South East (n=57)</c:v>
                </c:pt>
                <c:pt idx="6">
                  <c:v>South West (n=65)</c:v>
                </c:pt>
              </c:strCache>
            </c:strRef>
          </c:cat>
          <c:val>
            <c:numRef>
              <c:f>'[Data Cuts for SoN Report v2.xlsx]2024 Regional'!$G$58:$G$64</c:f>
              <c:numCache>
                <c:formatCode>General\%</c:formatCode>
                <c:ptCount val="7"/>
                <c:pt idx="0">
                  <c:v>50.6</c:v>
                </c:pt>
                <c:pt idx="1">
                  <c:v>39.6</c:v>
                </c:pt>
                <c:pt idx="2">
                  <c:v>31.6</c:v>
                </c:pt>
                <c:pt idx="3">
                  <c:v>54.1</c:v>
                </c:pt>
                <c:pt idx="4">
                  <c:v>32.5</c:v>
                </c:pt>
                <c:pt idx="5">
                  <c:v>21.1</c:v>
                </c:pt>
                <c:pt idx="6">
                  <c:v>43.1</c:v>
                </c:pt>
              </c:numCache>
            </c:numRef>
          </c:val>
          <c:extLst>
            <c:ext xmlns:c15="http://schemas.microsoft.com/office/drawing/2012/chart" uri="{02D57815-91ED-43cb-92C2-25804820EDAC}">
              <c15:datalabelsRange>
                <c15:f>'[Data Cuts for SoN Report v2.xlsx]2024 Regional'!$K$58:$K$64</c15:f>
                <c15:dlblRangeCache>
                  <c:ptCount val="7"/>
                  <c:pt idx="0">
                    <c:v>39</c:v>
                  </c:pt>
                  <c:pt idx="1">
                    <c:v>84</c:v>
                  </c:pt>
                  <c:pt idx="2">
                    <c:v>42</c:v>
                  </c:pt>
                  <c:pt idx="3">
                    <c:v>80</c:v>
                  </c:pt>
                  <c:pt idx="4">
                    <c:v>53</c:v>
                  </c:pt>
                  <c:pt idx="5">
                    <c:v>12</c:v>
                  </c:pt>
                  <c:pt idx="6">
                    <c:v>28</c:v>
                  </c:pt>
                </c15:dlblRangeCache>
              </c15:datalabelsRange>
            </c:ext>
            <c:ext xmlns:c16="http://schemas.microsoft.com/office/drawing/2014/chart" uri="{C3380CC4-5D6E-409C-BE32-E72D297353CC}">
              <c16:uniqueId val="{00000017-9A96-4A63-8D1F-E14DFC693E75}"/>
            </c:ext>
          </c:extLst>
        </c:ser>
        <c:dLbls>
          <c:showLegendKey val="0"/>
          <c:showVal val="0"/>
          <c:showCatName val="0"/>
          <c:showSerName val="0"/>
          <c:showPercent val="0"/>
          <c:showBubbleSize val="0"/>
        </c:dLbls>
        <c:gapWidth val="150"/>
        <c:overlap val="100"/>
        <c:axId val="890085456"/>
        <c:axId val="890090496"/>
      </c:barChart>
      <c:catAx>
        <c:axId val="89008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090496"/>
        <c:crosses val="autoZero"/>
        <c:auto val="1"/>
        <c:lblAlgn val="ctr"/>
        <c:lblOffset val="100"/>
        <c:noMultiLvlLbl val="0"/>
      </c:catAx>
      <c:valAx>
        <c:axId val="890090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085456"/>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Supported</a:t>
            </a:r>
            <a:r>
              <a:rPr lang="en-GB" baseline="0"/>
              <a:t> Employment and Education Uptake - England Regional Breakdown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percentStacked"/>
        <c:varyColors val="0"/>
        <c:ser>
          <c:idx val="0"/>
          <c:order val="0"/>
          <c:tx>
            <c:strRef>
              <c:f>'[Data Cuts for SoN Report v2.xlsx]2024 Regional'!$C$11</c:f>
              <c:strCache>
                <c:ptCount val="1"/>
                <c:pt idx="0">
                  <c:v>Taken Up</c:v>
                </c:pt>
              </c:strCache>
            </c:strRef>
          </c:tx>
          <c:spPr>
            <a:solidFill>
              <a:schemeClr val="accent1"/>
            </a:solidFill>
            <a:ln>
              <a:noFill/>
            </a:ln>
            <a:effectLst/>
          </c:spPr>
          <c:invertIfNegative val="0"/>
          <c:dLbls>
            <c:dLbl>
              <c:idx val="0"/>
              <c:tx>
                <c:rich>
                  <a:bodyPr/>
                  <a:lstStyle/>
                  <a:p>
                    <a:fld id="{FC30F900-A7EF-494B-BB10-4224506EBED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590-4DEB-82B2-C751225FAE76}"/>
                </c:ext>
              </c:extLst>
            </c:dLbl>
            <c:dLbl>
              <c:idx val="1"/>
              <c:tx>
                <c:rich>
                  <a:bodyPr/>
                  <a:lstStyle/>
                  <a:p>
                    <a:fld id="{5E3D2882-E6D8-4CA1-8A12-F5DE76C169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590-4DEB-82B2-C751225FAE76}"/>
                </c:ext>
              </c:extLst>
            </c:dLbl>
            <c:dLbl>
              <c:idx val="2"/>
              <c:tx>
                <c:rich>
                  <a:bodyPr/>
                  <a:lstStyle/>
                  <a:p>
                    <a:fld id="{49A4EE9B-5844-4495-9FED-F6AECBF9C5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590-4DEB-82B2-C751225FAE76}"/>
                </c:ext>
              </c:extLst>
            </c:dLbl>
            <c:dLbl>
              <c:idx val="3"/>
              <c:tx>
                <c:rich>
                  <a:bodyPr/>
                  <a:lstStyle/>
                  <a:p>
                    <a:fld id="{40DAB217-A5A6-4838-BA3C-31491B73CB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590-4DEB-82B2-C751225FAE76}"/>
                </c:ext>
              </c:extLst>
            </c:dLbl>
            <c:dLbl>
              <c:idx val="4"/>
              <c:tx>
                <c:rich>
                  <a:bodyPr/>
                  <a:lstStyle/>
                  <a:p>
                    <a:fld id="{5A50A7CC-2A52-41DE-9FF8-EA58CAC0BC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590-4DEB-82B2-C751225FAE76}"/>
                </c:ext>
              </c:extLst>
            </c:dLbl>
            <c:dLbl>
              <c:idx val="5"/>
              <c:tx>
                <c:rich>
                  <a:bodyPr/>
                  <a:lstStyle/>
                  <a:p>
                    <a:fld id="{0A7547D8-3B93-4DFC-9DBC-C1AD101F86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590-4DEB-82B2-C751225FAE76}"/>
                </c:ext>
              </c:extLst>
            </c:dLbl>
            <c:dLbl>
              <c:idx val="6"/>
              <c:tx>
                <c:rich>
                  <a:bodyPr/>
                  <a:lstStyle/>
                  <a:p>
                    <a:fld id="{2FFBDC2D-9C69-4855-86D2-10171CE5B1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590-4DEB-82B2-C751225FAE7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Regional'!$B$12:$B$18</c:f>
              <c:strCache>
                <c:ptCount val="7"/>
                <c:pt idx="0">
                  <c:v>East of England (n=604)</c:v>
                </c:pt>
                <c:pt idx="1">
                  <c:v>London (n=1345)</c:v>
                </c:pt>
                <c:pt idx="2">
                  <c:v>Midlands (n=1076)</c:v>
                </c:pt>
                <c:pt idx="3">
                  <c:v>North East and Yorkshire (n=1082)</c:v>
                </c:pt>
                <c:pt idx="4">
                  <c:v>North West (n=1057)</c:v>
                </c:pt>
                <c:pt idx="5">
                  <c:v>South East (n=578)</c:v>
                </c:pt>
                <c:pt idx="6">
                  <c:v>South West (n=471)</c:v>
                </c:pt>
              </c:strCache>
            </c:strRef>
          </c:cat>
          <c:val>
            <c:numRef>
              <c:f>'[Data Cuts for SoN Report v2.xlsx]2024 Regional'!$C$12:$C$18</c:f>
              <c:numCache>
                <c:formatCode>General\%</c:formatCode>
                <c:ptCount val="7"/>
                <c:pt idx="0">
                  <c:v>47</c:v>
                </c:pt>
                <c:pt idx="1">
                  <c:v>36.6</c:v>
                </c:pt>
                <c:pt idx="2">
                  <c:v>39</c:v>
                </c:pt>
                <c:pt idx="3">
                  <c:v>35.799999999999997</c:v>
                </c:pt>
                <c:pt idx="4">
                  <c:v>34.200000000000003</c:v>
                </c:pt>
                <c:pt idx="5">
                  <c:v>48.4</c:v>
                </c:pt>
                <c:pt idx="6">
                  <c:v>37.799999999999997</c:v>
                </c:pt>
              </c:numCache>
            </c:numRef>
          </c:val>
          <c:extLst>
            <c:ext xmlns:c15="http://schemas.microsoft.com/office/drawing/2012/chart" uri="{02D57815-91ED-43cb-92C2-25804820EDAC}">
              <c15:datalabelsRange>
                <c15:f>'[Data Cuts for SoN Report v2.xlsx]2024 Regional'!$I$12:$I$18</c15:f>
                <c15:dlblRangeCache>
                  <c:ptCount val="7"/>
                  <c:pt idx="0">
                    <c:v>284</c:v>
                  </c:pt>
                  <c:pt idx="1">
                    <c:v>492</c:v>
                  </c:pt>
                  <c:pt idx="2">
                    <c:v>420</c:v>
                  </c:pt>
                  <c:pt idx="3">
                    <c:v>387</c:v>
                  </c:pt>
                  <c:pt idx="4">
                    <c:v>361</c:v>
                  </c:pt>
                  <c:pt idx="5">
                    <c:v>280</c:v>
                  </c:pt>
                  <c:pt idx="6">
                    <c:v>178</c:v>
                  </c:pt>
                </c15:dlblRangeCache>
              </c15:datalabelsRange>
            </c:ext>
            <c:ext xmlns:c16="http://schemas.microsoft.com/office/drawing/2014/chart" uri="{C3380CC4-5D6E-409C-BE32-E72D297353CC}">
              <c16:uniqueId val="{00000007-1590-4DEB-82B2-C751225FAE76}"/>
            </c:ext>
          </c:extLst>
        </c:ser>
        <c:ser>
          <c:idx val="1"/>
          <c:order val="1"/>
          <c:tx>
            <c:strRef>
              <c:f>'[Data Cuts for SoN Report v2.xlsx]2024 Regional'!$D$11</c:f>
              <c:strCache>
                <c:ptCount val="1"/>
                <c:pt idx="0">
                  <c:v>Declined</c:v>
                </c:pt>
              </c:strCache>
            </c:strRef>
          </c:tx>
          <c:spPr>
            <a:solidFill>
              <a:schemeClr val="accent2"/>
            </a:solidFill>
            <a:ln>
              <a:noFill/>
            </a:ln>
            <a:effectLst/>
          </c:spPr>
          <c:invertIfNegative val="0"/>
          <c:dLbls>
            <c:dLbl>
              <c:idx val="0"/>
              <c:tx>
                <c:rich>
                  <a:bodyPr/>
                  <a:lstStyle/>
                  <a:p>
                    <a:fld id="{C7766A40-ADFD-4916-A21E-95CE73B5C4E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590-4DEB-82B2-C751225FAE76}"/>
                </c:ext>
              </c:extLst>
            </c:dLbl>
            <c:dLbl>
              <c:idx val="1"/>
              <c:tx>
                <c:rich>
                  <a:bodyPr/>
                  <a:lstStyle/>
                  <a:p>
                    <a:fld id="{2B417EC6-BC8E-4FBE-947B-B13470FD94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590-4DEB-82B2-C751225FAE76}"/>
                </c:ext>
              </c:extLst>
            </c:dLbl>
            <c:dLbl>
              <c:idx val="2"/>
              <c:tx>
                <c:rich>
                  <a:bodyPr/>
                  <a:lstStyle/>
                  <a:p>
                    <a:fld id="{CB71C5EC-3C70-419F-AC9F-5C1C56C797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590-4DEB-82B2-C751225FAE76}"/>
                </c:ext>
              </c:extLst>
            </c:dLbl>
            <c:dLbl>
              <c:idx val="3"/>
              <c:tx>
                <c:rich>
                  <a:bodyPr/>
                  <a:lstStyle/>
                  <a:p>
                    <a:fld id="{6D38E86E-1C2D-403F-961C-8FCA38DEB7E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590-4DEB-82B2-C751225FAE76}"/>
                </c:ext>
              </c:extLst>
            </c:dLbl>
            <c:dLbl>
              <c:idx val="4"/>
              <c:tx>
                <c:rich>
                  <a:bodyPr/>
                  <a:lstStyle/>
                  <a:p>
                    <a:fld id="{07A79EA0-46B6-4F76-8A70-012FE1D3525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590-4DEB-82B2-C751225FAE76}"/>
                </c:ext>
              </c:extLst>
            </c:dLbl>
            <c:dLbl>
              <c:idx val="5"/>
              <c:tx>
                <c:rich>
                  <a:bodyPr/>
                  <a:lstStyle/>
                  <a:p>
                    <a:fld id="{D5D82369-D361-4493-AA63-039BD55155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590-4DEB-82B2-C751225FAE76}"/>
                </c:ext>
              </c:extLst>
            </c:dLbl>
            <c:dLbl>
              <c:idx val="6"/>
              <c:tx>
                <c:rich>
                  <a:bodyPr/>
                  <a:lstStyle/>
                  <a:p>
                    <a:fld id="{EED9264C-7D2F-4BFB-8C55-84C2DC4491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590-4DEB-82B2-C751225FAE7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Regional'!$B$12:$B$18</c:f>
              <c:strCache>
                <c:ptCount val="7"/>
                <c:pt idx="0">
                  <c:v>East of England (n=604)</c:v>
                </c:pt>
                <c:pt idx="1">
                  <c:v>London (n=1345)</c:v>
                </c:pt>
                <c:pt idx="2">
                  <c:v>Midlands (n=1076)</c:v>
                </c:pt>
                <c:pt idx="3">
                  <c:v>North East and Yorkshire (n=1082)</c:v>
                </c:pt>
                <c:pt idx="4">
                  <c:v>North West (n=1057)</c:v>
                </c:pt>
                <c:pt idx="5">
                  <c:v>South East (n=578)</c:v>
                </c:pt>
                <c:pt idx="6">
                  <c:v>South West (n=471)</c:v>
                </c:pt>
              </c:strCache>
            </c:strRef>
          </c:cat>
          <c:val>
            <c:numRef>
              <c:f>'[Data Cuts for SoN Report v2.xlsx]2024 Regional'!$D$12:$D$18</c:f>
              <c:numCache>
                <c:formatCode>General\%</c:formatCode>
                <c:ptCount val="7"/>
                <c:pt idx="0">
                  <c:v>31</c:v>
                </c:pt>
                <c:pt idx="1">
                  <c:v>45.1</c:v>
                </c:pt>
                <c:pt idx="2">
                  <c:v>35.6</c:v>
                </c:pt>
                <c:pt idx="3">
                  <c:v>43.8</c:v>
                </c:pt>
                <c:pt idx="4">
                  <c:v>44.1</c:v>
                </c:pt>
                <c:pt idx="5">
                  <c:v>28</c:v>
                </c:pt>
                <c:pt idx="6">
                  <c:v>43.3</c:v>
                </c:pt>
              </c:numCache>
            </c:numRef>
          </c:val>
          <c:extLst>
            <c:ext xmlns:c15="http://schemas.microsoft.com/office/drawing/2012/chart" uri="{02D57815-91ED-43cb-92C2-25804820EDAC}">
              <c15:datalabelsRange>
                <c15:f>'[Data Cuts for SoN Report v2.xlsx]2024 Regional'!$J$12:$J$18</c15:f>
                <c15:dlblRangeCache>
                  <c:ptCount val="7"/>
                  <c:pt idx="0">
                    <c:v>187</c:v>
                  </c:pt>
                  <c:pt idx="1">
                    <c:v>606</c:v>
                  </c:pt>
                  <c:pt idx="2">
                    <c:v>383</c:v>
                  </c:pt>
                  <c:pt idx="3">
                    <c:v>474</c:v>
                  </c:pt>
                  <c:pt idx="4">
                    <c:v>466</c:v>
                  </c:pt>
                  <c:pt idx="5">
                    <c:v>162</c:v>
                  </c:pt>
                  <c:pt idx="6">
                    <c:v>204</c:v>
                  </c:pt>
                </c15:dlblRangeCache>
              </c15:datalabelsRange>
            </c:ext>
            <c:ext xmlns:c16="http://schemas.microsoft.com/office/drawing/2014/chart" uri="{C3380CC4-5D6E-409C-BE32-E72D297353CC}">
              <c16:uniqueId val="{0000000F-1590-4DEB-82B2-C751225FAE76}"/>
            </c:ext>
          </c:extLst>
        </c:ser>
        <c:ser>
          <c:idx val="2"/>
          <c:order val="2"/>
          <c:tx>
            <c:strRef>
              <c:f>'[Data Cuts for SoN Report v2.xlsx]2024 Regional'!$E$11</c:f>
              <c:strCache>
                <c:ptCount val="1"/>
                <c:pt idx="0">
                  <c:v>Not offered</c:v>
                </c:pt>
              </c:strCache>
            </c:strRef>
          </c:tx>
          <c:spPr>
            <a:solidFill>
              <a:schemeClr val="accent3"/>
            </a:solidFill>
            <a:ln>
              <a:noFill/>
            </a:ln>
            <a:effectLst/>
          </c:spPr>
          <c:invertIfNegative val="0"/>
          <c:dLbls>
            <c:dLbl>
              <c:idx val="0"/>
              <c:tx>
                <c:rich>
                  <a:bodyPr/>
                  <a:lstStyle/>
                  <a:p>
                    <a:fld id="{D44D8C6C-35DE-46D4-8011-ADA0D56A231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590-4DEB-82B2-C751225FAE76}"/>
                </c:ext>
              </c:extLst>
            </c:dLbl>
            <c:dLbl>
              <c:idx val="1"/>
              <c:tx>
                <c:rich>
                  <a:bodyPr/>
                  <a:lstStyle/>
                  <a:p>
                    <a:fld id="{6E24D3D7-979A-4FE0-A148-3F4C925AFD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590-4DEB-82B2-C751225FAE76}"/>
                </c:ext>
              </c:extLst>
            </c:dLbl>
            <c:dLbl>
              <c:idx val="2"/>
              <c:tx>
                <c:rich>
                  <a:bodyPr/>
                  <a:lstStyle/>
                  <a:p>
                    <a:fld id="{F386F398-CF6A-466E-AFCD-AC4045697C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590-4DEB-82B2-C751225FAE76}"/>
                </c:ext>
              </c:extLst>
            </c:dLbl>
            <c:dLbl>
              <c:idx val="3"/>
              <c:tx>
                <c:rich>
                  <a:bodyPr/>
                  <a:lstStyle/>
                  <a:p>
                    <a:fld id="{45EE52CE-DADF-43AC-9D12-D1611FBFA9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590-4DEB-82B2-C751225FAE76}"/>
                </c:ext>
              </c:extLst>
            </c:dLbl>
            <c:dLbl>
              <c:idx val="4"/>
              <c:tx>
                <c:rich>
                  <a:bodyPr/>
                  <a:lstStyle/>
                  <a:p>
                    <a:fld id="{A68DE0D1-41F2-4998-B897-1D23884FF4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590-4DEB-82B2-C751225FAE76}"/>
                </c:ext>
              </c:extLst>
            </c:dLbl>
            <c:dLbl>
              <c:idx val="5"/>
              <c:tx>
                <c:rich>
                  <a:bodyPr/>
                  <a:lstStyle/>
                  <a:p>
                    <a:fld id="{0F7D860C-8E00-4956-8A2E-1BB7FABB021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590-4DEB-82B2-C751225FAE76}"/>
                </c:ext>
              </c:extLst>
            </c:dLbl>
            <c:dLbl>
              <c:idx val="6"/>
              <c:tx>
                <c:rich>
                  <a:bodyPr/>
                  <a:lstStyle/>
                  <a:p>
                    <a:fld id="{24C2CD2F-60F7-4C21-96B2-6C62F2F04D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590-4DEB-82B2-C751225FAE7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Regional'!$B$12:$B$18</c:f>
              <c:strCache>
                <c:ptCount val="7"/>
                <c:pt idx="0">
                  <c:v>East of England (n=604)</c:v>
                </c:pt>
                <c:pt idx="1">
                  <c:v>London (n=1345)</c:v>
                </c:pt>
                <c:pt idx="2">
                  <c:v>Midlands (n=1076)</c:v>
                </c:pt>
                <c:pt idx="3">
                  <c:v>North East and Yorkshire (n=1082)</c:v>
                </c:pt>
                <c:pt idx="4">
                  <c:v>North West (n=1057)</c:v>
                </c:pt>
                <c:pt idx="5">
                  <c:v>South East (n=578)</c:v>
                </c:pt>
                <c:pt idx="6">
                  <c:v>South West (n=471)</c:v>
                </c:pt>
              </c:strCache>
            </c:strRef>
          </c:cat>
          <c:val>
            <c:numRef>
              <c:f>'[Data Cuts for SoN Report v2.xlsx]2024 Regional'!$E$12:$E$18</c:f>
              <c:numCache>
                <c:formatCode>General\%</c:formatCode>
                <c:ptCount val="7"/>
                <c:pt idx="0">
                  <c:v>19.7</c:v>
                </c:pt>
                <c:pt idx="1">
                  <c:v>13.1</c:v>
                </c:pt>
                <c:pt idx="2">
                  <c:v>21.7</c:v>
                </c:pt>
                <c:pt idx="3">
                  <c:v>16.7</c:v>
                </c:pt>
                <c:pt idx="4">
                  <c:v>20.100000000000001</c:v>
                </c:pt>
                <c:pt idx="5">
                  <c:v>19.7</c:v>
                </c:pt>
                <c:pt idx="6">
                  <c:v>16.600000000000001</c:v>
                </c:pt>
              </c:numCache>
            </c:numRef>
          </c:val>
          <c:extLst>
            <c:ext xmlns:c15="http://schemas.microsoft.com/office/drawing/2012/chart" uri="{02D57815-91ED-43cb-92C2-25804820EDAC}">
              <c15:datalabelsRange>
                <c15:f>'[Data Cuts for SoN Report v2.xlsx]2024 Regional'!$K$12:$K$18</c15:f>
                <c15:dlblRangeCache>
                  <c:ptCount val="7"/>
                  <c:pt idx="0">
                    <c:v>119</c:v>
                  </c:pt>
                  <c:pt idx="1">
                    <c:v>176</c:v>
                  </c:pt>
                  <c:pt idx="2">
                    <c:v>233</c:v>
                  </c:pt>
                  <c:pt idx="3">
                    <c:v>181</c:v>
                  </c:pt>
                  <c:pt idx="4">
                    <c:v>212</c:v>
                  </c:pt>
                  <c:pt idx="5">
                    <c:v>114</c:v>
                  </c:pt>
                  <c:pt idx="6">
                    <c:v>78</c:v>
                  </c:pt>
                </c15:dlblRangeCache>
              </c15:datalabelsRange>
            </c:ext>
            <c:ext xmlns:c16="http://schemas.microsoft.com/office/drawing/2014/chart" uri="{C3380CC4-5D6E-409C-BE32-E72D297353CC}">
              <c16:uniqueId val="{00000017-1590-4DEB-82B2-C751225FAE76}"/>
            </c:ext>
          </c:extLst>
        </c:ser>
        <c:ser>
          <c:idx val="3"/>
          <c:order val="3"/>
          <c:tx>
            <c:strRef>
              <c:f>'[Data Cuts for SoN Report v2.xlsx]2024 Regional'!$F$11</c:f>
              <c:strCache>
                <c:ptCount val="1"/>
                <c:pt idx="0">
                  <c:v>Waiting</c:v>
                </c:pt>
              </c:strCache>
            </c:strRef>
          </c:tx>
          <c:spPr>
            <a:solidFill>
              <a:schemeClr val="accent4"/>
            </a:solidFill>
            <a:ln>
              <a:noFill/>
            </a:ln>
            <a:effectLst/>
          </c:spPr>
          <c:invertIfNegative val="0"/>
          <c:dLbls>
            <c:dLbl>
              <c:idx val="0"/>
              <c:tx>
                <c:rich>
                  <a:bodyPr/>
                  <a:lstStyle/>
                  <a:p>
                    <a:fld id="{16C45BA6-5388-4CD2-881C-C2D6FB24D4A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590-4DEB-82B2-C751225FAE76}"/>
                </c:ext>
              </c:extLst>
            </c:dLbl>
            <c:dLbl>
              <c:idx val="1"/>
              <c:tx>
                <c:rich>
                  <a:bodyPr/>
                  <a:lstStyle/>
                  <a:p>
                    <a:fld id="{28B64DE6-FEF2-4BBD-910B-9E15FD6591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590-4DEB-82B2-C751225FAE76}"/>
                </c:ext>
              </c:extLst>
            </c:dLbl>
            <c:dLbl>
              <c:idx val="2"/>
              <c:tx>
                <c:rich>
                  <a:bodyPr/>
                  <a:lstStyle/>
                  <a:p>
                    <a:fld id="{A32E4CAA-335F-4929-901E-F95D0A8243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590-4DEB-82B2-C751225FAE76}"/>
                </c:ext>
              </c:extLst>
            </c:dLbl>
            <c:dLbl>
              <c:idx val="3"/>
              <c:tx>
                <c:rich>
                  <a:bodyPr/>
                  <a:lstStyle/>
                  <a:p>
                    <a:fld id="{AD1B10EB-2E70-4D82-B7DF-0697C8CCDD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590-4DEB-82B2-C751225FAE76}"/>
                </c:ext>
              </c:extLst>
            </c:dLbl>
            <c:dLbl>
              <c:idx val="4"/>
              <c:tx>
                <c:rich>
                  <a:bodyPr/>
                  <a:lstStyle/>
                  <a:p>
                    <a:fld id="{CEC28F9F-2AC4-4068-ADE2-4081513AD69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590-4DEB-82B2-C751225FAE76}"/>
                </c:ext>
              </c:extLst>
            </c:dLbl>
            <c:dLbl>
              <c:idx val="5"/>
              <c:tx>
                <c:rich>
                  <a:bodyPr/>
                  <a:lstStyle/>
                  <a:p>
                    <a:fld id="{F70ECEE3-D656-4446-BA58-A6BCD637BA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590-4DEB-82B2-C751225FAE76}"/>
                </c:ext>
              </c:extLst>
            </c:dLbl>
            <c:dLbl>
              <c:idx val="6"/>
              <c:tx>
                <c:rich>
                  <a:bodyPr/>
                  <a:lstStyle/>
                  <a:p>
                    <a:fld id="{0E0FC8DD-5AA7-480D-B8B4-A1D693C2CA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590-4DEB-82B2-C751225FAE7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Regional'!$B$12:$B$18</c:f>
              <c:strCache>
                <c:ptCount val="7"/>
                <c:pt idx="0">
                  <c:v>East of England (n=604)</c:v>
                </c:pt>
                <c:pt idx="1">
                  <c:v>London (n=1345)</c:v>
                </c:pt>
                <c:pt idx="2">
                  <c:v>Midlands (n=1076)</c:v>
                </c:pt>
                <c:pt idx="3">
                  <c:v>North East and Yorkshire (n=1082)</c:v>
                </c:pt>
                <c:pt idx="4">
                  <c:v>North West (n=1057)</c:v>
                </c:pt>
                <c:pt idx="5">
                  <c:v>South East (n=578)</c:v>
                </c:pt>
                <c:pt idx="6">
                  <c:v>South West (n=471)</c:v>
                </c:pt>
              </c:strCache>
            </c:strRef>
          </c:cat>
          <c:val>
            <c:numRef>
              <c:f>'[Data Cuts for SoN Report v2.xlsx]2024 Regional'!$F$12:$F$18</c:f>
              <c:numCache>
                <c:formatCode>General\%</c:formatCode>
                <c:ptCount val="7"/>
                <c:pt idx="0">
                  <c:v>2.2999999999999998</c:v>
                </c:pt>
                <c:pt idx="1">
                  <c:v>5.3</c:v>
                </c:pt>
                <c:pt idx="2">
                  <c:v>3.7</c:v>
                </c:pt>
                <c:pt idx="3">
                  <c:v>3.7</c:v>
                </c:pt>
                <c:pt idx="4">
                  <c:v>1.7</c:v>
                </c:pt>
                <c:pt idx="5">
                  <c:v>3.8</c:v>
                </c:pt>
                <c:pt idx="6">
                  <c:v>2.2999999999999998</c:v>
                </c:pt>
              </c:numCache>
            </c:numRef>
          </c:val>
          <c:extLst>
            <c:ext xmlns:c15="http://schemas.microsoft.com/office/drawing/2012/chart" uri="{02D57815-91ED-43cb-92C2-25804820EDAC}">
              <c15:datalabelsRange>
                <c15:f>'[Data Cuts for SoN Report v2.xlsx]2024 Regional'!$L$12:$L$18</c15:f>
                <c15:dlblRangeCache>
                  <c:ptCount val="7"/>
                  <c:pt idx="0">
                    <c:v>14</c:v>
                  </c:pt>
                  <c:pt idx="1">
                    <c:v>71</c:v>
                  </c:pt>
                  <c:pt idx="2">
                    <c:v>40</c:v>
                  </c:pt>
                  <c:pt idx="3">
                    <c:v>40</c:v>
                  </c:pt>
                  <c:pt idx="4">
                    <c:v>18</c:v>
                  </c:pt>
                  <c:pt idx="5">
                    <c:v>22</c:v>
                  </c:pt>
                  <c:pt idx="6">
                    <c:v>11</c:v>
                  </c:pt>
                </c15:dlblRangeCache>
              </c15:datalabelsRange>
            </c:ext>
            <c:ext xmlns:c16="http://schemas.microsoft.com/office/drawing/2014/chart" uri="{C3380CC4-5D6E-409C-BE32-E72D297353CC}">
              <c16:uniqueId val="{0000001F-1590-4DEB-82B2-C751225FAE76}"/>
            </c:ext>
          </c:extLst>
        </c:ser>
        <c:dLbls>
          <c:showLegendKey val="0"/>
          <c:showVal val="0"/>
          <c:showCatName val="0"/>
          <c:showSerName val="0"/>
          <c:showPercent val="0"/>
          <c:showBubbleSize val="0"/>
        </c:dLbls>
        <c:gapWidth val="150"/>
        <c:overlap val="100"/>
        <c:axId val="1223086192"/>
        <c:axId val="1223078272"/>
      </c:barChart>
      <c:lineChart>
        <c:grouping val="standard"/>
        <c:varyColors val="0"/>
        <c:ser>
          <c:idx val="4"/>
          <c:order val="4"/>
          <c:tx>
            <c:strRef>
              <c:f>'[Data Cuts for SoN Report v2.xlsx]2024 Regional'!$G$11</c:f>
              <c:strCache>
                <c:ptCount val="1"/>
                <c:pt idx="0">
                  <c:v>L3 Target</c:v>
                </c:pt>
              </c:strCache>
            </c:strRef>
          </c:tx>
          <c:spPr>
            <a:ln w="28575" cap="rnd">
              <a:solidFill>
                <a:schemeClr val="accent5"/>
              </a:solidFill>
              <a:prstDash val="sysDot"/>
              <a:round/>
            </a:ln>
            <a:effectLst/>
          </c:spPr>
          <c:marker>
            <c:symbol val="none"/>
          </c:marker>
          <c:cat>
            <c:strRef>
              <c:f>'[Data Cuts for SoN Report v2.xlsx]2024 Regional'!$B$12:$B$18</c:f>
              <c:strCache>
                <c:ptCount val="7"/>
                <c:pt idx="0">
                  <c:v>East of England (n=604)</c:v>
                </c:pt>
                <c:pt idx="1">
                  <c:v>London (n=1345)</c:v>
                </c:pt>
                <c:pt idx="2">
                  <c:v>Midlands (n=1076)</c:v>
                </c:pt>
                <c:pt idx="3">
                  <c:v>North East and Yorkshire (n=1082)</c:v>
                </c:pt>
                <c:pt idx="4">
                  <c:v>North West (n=1057)</c:v>
                </c:pt>
                <c:pt idx="5">
                  <c:v>South East (n=578)</c:v>
                </c:pt>
                <c:pt idx="6">
                  <c:v>South West (n=471)</c:v>
                </c:pt>
              </c:strCache>
            </c:strRef>
          </c:cat>
          <c:val>
            <c:numRef>
              <c:f>'[Data Cuts for SoN Report v2.xlsx]2024 Regional'!$G$12:$G$18</c:f>
              <c:numCache>
                <c:formatCode>0%</c:formatCode>
                <c:ptCount val="7"/>
                <c:pt idx="0">
                  <c:v>0.2</c:v>
                </c:pt>
                <c:pt idx="1">
                  <c:v>0.2</c:v>
                </c:pt>
                <c:pt idx="2">
                  <c:v>0.2</c:v>
                </c:pt>
                <c:pt idx="3">
                  <c:v>0.2</c:v>
                </c:pt>
                <c:pt idx="4">
                  <c:v>0.2</c:v>
                </c:pt>
                <c:pt idx="5">
                  <c:v>0.2</c:v>
                </c:pt>
                <c:pt idx="6">
                  <c:v>0.2</c:v>
                </c:pt>
              </c:numCache>
            </c:numRef>
          </c:val>
          <c:smooth val="0"/>
          <c:extLst>
            <c:ext xmlns:c16="http://schemas.microsoft.com/office/drawing/2014/chart" uri="{C3380CC4-5D6E-409C-BE32-E72D297353CC}">
              <c16:uniqueId val="{00000020-1590-4DEB-82B2-C751225FAE76}"/>
            </c:ext>
          </c:extLst>
        </c:ser>
        <c:dLbls>
          <c:showLegendKey val="0"/>
          <c:showVal val="0"/>
          <c:showCatName val="0"/>
          <c:showSerName val="0"/>
          <c:showPercent val="0"/>
          <c:showBubbleSize val="0"/>
        </c:dLbls>
        <c:marker val="1"/>
        <c:smooth val="0"/>
        <c:axId val="1223086192"/>
        <c:axId val="1223078272"/>
      </c:lineChart>
      <c:catAx>
        <c:axId val="122308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078272"/>
        <c:crosses val="autoZero"/>
        <c:auto val="1"/>
        <c:lblAlgn val="ctr"/>
        <c:lblOffset val="100"/>
        <c:noMultiLvlLbl val="0"/>
      </c:catAx>
      <c:valAx>
        <c:axId val="122307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08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Physical Health Screening - England Regional</a:t>
            </a:r>
            <a:r>
              <a:rPr lang="en-GB" baseline="0"/>
              <a:t> Breakdown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percentStacked"/>
        <c:varyColors val="0"/>
        <c:ser>
          <c:idx val="0"/>
          <c:order val="0"/>
          <c:tx>
            <c:strRef>
              <c:f>'[Data Cuts for SoN Report v2.xlsx]2024 Regional'!$C$70</c:f>
              <c:strCache>
                <c:ptCount val="1"/>
                <c:pt idx="0">
                  <c:v>Standard Met</c:v>
                </c:pt>
              </c:strCache>
            </c:strRef>
          </c:tx>
          <c:spPr>
            <a:solidFill>
              <a:schemeClr val="accent1"/>
            </a:solidFill>
            <a:ln>
              <a:noFill/>
            </a:ln>
            <a:effectLst/>
          </c:spPr>
          <c:invertIfNegative val="0"/>
          <c:dLbls>
            <c:dLbl>
              <c:idx val="0"/>
              <c:tx>
                <c:rich>
                  <a:bodyPr/>
                  <a:lstStyle/>
                  <a:p>
                    <a:fld id="{F34A9779-8542-4F8E-8BD4-C365D70A8A6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21C-4883-99A2-D961B1B4DB3D}"/>
                </c:ext>
              </c:extLst>
            </c:dLbl>
            <c:dLbl>
              <c:idx val="1"/>
              <c:tx>
                <c:rich>
                  <a:bodyPr/>
                  <a:lstStyle/>
                  <a:p>
                    <a:fld id="{A53F3BA2-61AC-4F47-90FA-589CF33571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21C-4883-99A2-D961B1B4DB3D}"/>
                </c:ext>
              </c:extLst>
            </c:dLbl>
            <c:dLbl>
              <c:idx val="2"/>
              <c:tx>
                <c:rich>
                  <a:bodyPr/>
                  <a:lstStyle/>
                  <a:p>
                    <a:fld id="{A50095B5-6A66-4686-829E-248911B526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21C-4883-99A2-D961B1B4DB3D}"/>
                </c:ext>
              </c:extLst>
            </c:dLbl>
            <c:dLbl>
              <c:idx val="3"/>
              <c:tx>
                <c:rich>
                  <a:bodyPr/>
                  <a:lstStyle/>
                  <a:p>
                    <a:fld id="{1AE9375A-224F-429E-AF1E-6D54E6B4CE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21C-4883-99A2-D961B1B4DB3D}"/>
                </c:ext>
              </c:extLst>
            </c:dLbl>
            <c:dLbl>
              <c:idx val="4"/>
              <c:tx>
                <c:rich>
                  <a:bodyPr/>
                  <a:lstStyle/>
                  <a:p>
                    <a:fld id="{F4C0DE89-2C68-4462-B7FE-4673DAD679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21C-4883-99A2-D961B1B4DB3D}"/>
                </c:ext>
              </c:extLst>
            </c:dLbl>
            <c:dLbl>
              <c:idx val="5"/>
              <c:tx>
                <c:rich>
                  <a:bodyPr/>
                  <a:lstStyle/>
                  <a:p>
                    <a:fld id="{681ADF13-C9E9-4440-8468-114AC1AE94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21C-4883-99A2-D961B1B4DB3D}"/>
                </c:ext>
              </c:extLst>
            </c:dLbl>
            <c:dLbl>
              <c:idx val="6"/>
              <c:tx>
                <c:rich>
                  <a:bodyPr/>
                  <a:lstStyle/>
                  <a:p>
                    <a:fld id="{7AA639BD-F645-4D6B-87AA-F364378F887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21C-4883-99A2-D961B1B4DB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Regional'!$B$71:$B$77</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Regional'!$C$71:$C$77</c:f>
              <c:numCache>
                <c:formatCode>General\%</c:formatCode>
                <c:ptCount val="7"/>
                <c:pt idx="0">
                  <c:v>91.5</c:v>
                </c:pt>
                <c:pt idx="1">
                  <c:v>82</c:v>
                </c:pt>
                <c:pt idx="2">
                  <c:v>83.7</c:v>
                </c:pt>
                <c:pt idx="3">
                  <c:v>84.2</c:v>
                </c:pt>
                <c:pt idx="4">
                  <c:v>84.5</c:v>
                </c:pt>
                <c:pt idx="5">
                  <c:v>92.1</c:v>
                </c:pt>
                <c:pt idx="6">
                  <c:v>74.599999999999994</c:v>
                </c:pt>
              </c:numCache>
            </c:numRef>
          </c:val>
          <c:extLst>
            <c:ext xmlns:c15="http://schemas.microsoft.com/office/drawing/2012/chart" uri="{02D57815-91ED-43cb-92C2-25804820EDAC}">
              <c15:datalabelsRange>
                <c15:f>'[Data Cuts for SoN Report v2.xlsx]2024 Regional'!$F$71:$F$77</c15:f>
                <c15:dlblRangeCache>
                  <c:ptCount val="7"/>
                  <c:pt idx="0">
                    <c:v>923</c:v>
                  </c:pt>
                  <c:pt idx="1">
                    <c:v>1847</c:v>
                  </c:pt>
                  <c:pt idx="2">
                    <c:v>1453</c:v>
                  </c:pt>
                  <c:pt idx="3">
                    <c:v>1494</c:v>
                  </c:pt>
                  <c:pt idx="4">
                    <c:v>1407</c:v>
                  </c:pt>
                  <c:pt idx="5">
                    <c:v>1043</c:v>
                  </c:pt>
                  <c:pt idx="6">
                    <c:v>609</c:v>
                  </c:pt>
                </c15:dlblRangeCache>
              </c15:datalabelsRange>
            </c:ext>
            <c:ext xmlns:c16="http://schemas.microsoft.com/office/drawing/2014/chart" uri="{C3380CC4-5D6E-409C-BE32-E72D297353CC}">
              <c16:uniqueId val="{00000007-C21C-4883-99A2-D961B1B4DB3D}"/>
            </c:ext>
          </c:extLst>
        </c:ser>
        <c:ser>
          <c:idx val="1"/>
          <c:order val="1"/>
          <c:tx>
            <c:strRef>
              <c:f>'[Data Cuts for SoN Report v2.xlsx]2024 Regional'!$D$70</c:f>
              <c:strCache>
                <c:ptCount val="1"/>
                <c:pt idx="0">
                  <c:v>Standard Not Met</c:v>
                </c:pt>
              </c:strCache>
            </c:strRef>
          </c:tx>
          <c:spPr>
            <a:solidFill>
              <a:schemeClr val="accent2"/>
            </a:solidFill>
            <a:ln>
              <a:noFill/>
            </a:ln>
            <a:effectLst/>
          </c:spPr>
          <c:invertIfNegative val="0"/>
          <c:dLbls>
            <c:dLbl>
              <c:idx val="0"/>
              <c:tx>
                <c:rich>
                  <a:bodyPr/>
                  <a:lstStyle/>
                  <a:p>
                    <a:fld id="{D3AAA039-32C0-4607-A8B2-836839D9B90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21C-4883-99A2-D961B1B4DB3D}"/>
                </c:ext>
              </c:extLst>
            </c:dLbl>
            <c:dLbl>
              <c:idx val="1"/>
              <c:tx>
                <c:rich>
                  <a:bodyPr/>
                  <a:lstStyle/>
                  <a:p>
                    <a:fld id="{5DB66B69-2943-4959-B0DA-468C40A5873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21C-4883-99A2-D961B1B4DB3D}"/>
                </c:ext>
              </c:extLst>
            </c:dLbl>
            <c:dLbl>
              <c:idx val="2"/>
              <c:tx>
                <c:rich>
                  <a:bodyPr/>
                  <a:lstStyle/>
                  <a:p>
                    <a:fld id="{D7D2344A-1022-4336-A727-45094E0027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21C-4883-99A2-D961B1B4DB3D}"/>
                </c:ext>
              </c:extLst>
            </c:dLbl>
            <c:dLbl>
              <c:idx val="3"/>
              <c:tx>
                <c:rich>
                  <a:bodyPr/>
                  <a:lstStyle/>
                  <a:p>
                    <a:fld id="{ED362D83-2936-4F08-82F4-2B387F31BBC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21C-4883-99A2-D961B1B4DB3D}"/>
                </c:ext>
              </c:extLst>
            </c:dLbl>
            <c:dLbl>
              <c:idx val="4"/>
              <c:tx>
                <c:rich>
                  <a:bodyPr/>
                  <a:lstStyle/>
                  <a:p>
                    <a:fld id="{EC50EBE9-BA0E-4206-A1D3-B08418ADED6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21C-4883-99A2-D961B1B4DB3D}"/>
                </c:ext>
              </c:extLst>
            </c:dLbl>
            <c:dLbl>
              <c:idx val="5"/>
              <c:tx>
                <c:rich>
                  <a:bodyPr/>
                  <a:lstStyle/>
                  <a:p>
                    <a:fld id="{ED7DA753-C0E0-4CF9-8346-CF2E0AA9BCE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21C-4883-99A2-D961B1B4DB3D}"/>
                </c:ext>
              </c:extLst>
            </c:dLbl>
            <c:dLbl>
              <c:idx val="6"/>
              <c:tx>
                <c:rich>
                  <a:bodyPr/>
                  <a:lstStyle/>
                  <a:p>
                    <a:fld id="{C0B44753-22D1-4FAA-B22E-DCB90F38ED8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21C-4883-99A2-D961B1B4DB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Regional'!$B$71:$B$77</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Regional'!$D$71:$D$77</c:f>
              <c:numCache>
                <c:formatCode>General\%</c:formatCode>
                <c:ptCount val="7"/>
                <c:pt idx="0">
                  <c:v>8.5</c:v>
                </c:pt>
                <c:pt idx="1">
                  <c:v>18</c:v>
                </c:pt>
                <c:pt idx="2">
                  <c:v>16.3</c:v>
                </c:pt>
                <c:pt idx="3">
                  <c:v>15.8</c:v>
                </c:pt>
                <c:pt idx="4">
                  <c:v>15.5</c:v>
                </c:pt>
                <c:pt idx="5">
                  <c:v>7.9</c:v>
                </c:pt>
                <c:pt idx="6">
                  <c:v>25.4</c:v>
                </c:pt>
              </c:numCache>
            </c:numRef>
          </c:val>
          <c:extLst>
            <c:ext xmlns:c15="http://schemas.microsoft.com/office/drawing/2012/chart" uri="{02D57815-91ED-43cb-92C2-25804820EDAC}">
              <c15:datalabelsRange>
                <c15:f>'[Data Cuts for SoN Report v2.xlsx]2024 Regional'!$G$71:$G$77</c15:f>
                <c15:dlblRangeCache>
                  <c:ptCount val="7"/>
                  <c:pt idx="0">
                    <c:v>86</c:v>
                  </c:pt>
                  <c:pt idx="1">
                    <c:v>406</c:v>
                  </c:pt>
                  <c:pt idx="2">
                    <c:v>282</c:v>
                  </c:pt>
                  <c:pt idx="3">
                    <c:v>281</c:v>
                  </c:pt>
                  <c:pt idx="4">
                    <c:v>258</c:v>
                  </c:pt>
                  <c:pt idx="5">
                    <c:v>90</c:v>
                  </c:pt>
                  <c:pt idx="6">
                    <c:v>207</c:v>
                  </c:pt>
                </c15:dlblRangeCache>
              </c15:datalabelsRange>
            </c:ext>
            <c:ext xmlns:c16="http://schemas.microsoft.com/office/drawing/2014/chart" uri="{C3380CC4-5D6E-409C-BE32-E72D297353CC}">
              <c16:uniqueId val="{0000000F-C21C-4883-99A2-D961B1B4DB3D}"/>
            </c:ext>
          </c:extLst>
        </c:ser>
        <c:dLbls>
          <c:dLblPos val="ctr"/>
          <c:showLegendKey val="0"/>
          <c:showVal val="1"/>
          <c:showCatName val="0"/>
          <c:showSerName val="0"/>
          <c:showPercent val="0"/>
          <c:showBubbleSize val="0"/>
        </c:dLbls>
        <c:gapWidth val="150"/>
        <c:overlap val="100"/>
        <c:axId val="1464557288"/>
        <c:axId val="1464556928"/>
      </c:barChart>
      <c:catAx>
        <c:axId val="146455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556928"/>
        <c:crosses val="autoZero"/>
        <c:auto val="1"/>
        <c:lblAlgn val="ctr"/>
        <c:lblOffset val="100"/>
        <c:noMultiLvlLbl val="0"/>
      </c:catAx>
      <c:valAx>
        <c:axId val="146455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557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Physical</a:t>
            </a:r>
            <a:r>
              <a:rPr lang="en-GB" baseline="0"/>
              <a:t> Health Interventions  - England Regional Breakdown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Regional'!$C$38</c:f>
              <c:strCache>
                <c:ptCount val="1"/>
                <c:pt idx="0">
                  <c:v>Standard Met</c:v>
                </c:pt>
              </c:strCache>
            </c:strRef>
          </c:tx>
          <c:spPr>
            <a:solidFill>
              <a:schemeClr val="accent1"/>
            </a:solidFill>
            <a:ln>
              <a:noFill/>
            </a:ln>
            <a:effectLst/>
          </c:spPr>
          <c:invertIfNegative val="0"/>
          <c:dLbls>
            <c:dLbl>
              <c:idx val="0"/>
              <c:tx>
                <c:rich>
                  <a:bodyPr/>
                  <a:lstStyle/>
                  <a:p>
                    <a:fld id="{49CCF603-4547-4F6B-9F67-EA51EB949E3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EFF-4B0A-9CFD-8F1A61B681CB}"/>
                </c:ext>
              </c:extLst>
            </c:dLbl>
            <c:dLbl>
              <c:idx val="1"/>
              <c:tx>
                <c:rich>
                  <a:bodyPr/>
                  <a:lstStyle/>
                  <a:p>
                    <a:fld id="{92A7A247-8D83-4402-94C4-D2800266ED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EFF-4B0A-9CFD-8F1A61B681CB}"/>
                </c:ext>
              </c:extLst>
            </c:dLbl>
            <c:dLbl>
              <c:idx val="2"/>
              <c:tx>
                <c:rich>
                  <a:bodyPr/>
                  <a:lstStyle/>
                  <a:p>
                    <a:fld id="{7FEFB6AB-B4A3-4961-812B-41A9B9C974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EFF-4B0A-9CFD-8F1A61B681CB}"/>
                </c:ext>
              </c:extLst>
            </c:dLbl>
            <c:dLbl>
              <c:idx val="3"/>
              <c:tx>
                <c:rich>
                  <a:bodyPr/>
                  <a:lstStyle/>
                  <a:p>
                    <a:fld id="{452C73EA-C3D2-4400-BEEA-0C87666B37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EFF-4B0A-9CFD-8F1A61B681CB}"/>
                </c:ext>
              </c:extLst>
            </c:dLbl>
            <c:dLbl>
              <c:idx val="4"/>
              <c:tx>
                <c:rich>
                  <a:bodyPr/>
                  <a:lstStyle/>
                  <a:p>
                    <a:fld id="{E7CE9904-815D-4C9C-B2B0-C7C4C034C7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EFF-4B0A-9CFD-8F1A61B681CB}"/>
                </c:ext>
              </c:extLst>
            </c:dLbl>
            <c:dLbl>
              <c:idx val="5"/>
              <c:tx>
                <c:rich>
                  <a:bodyPr/>
                  <a:lstStyle/>
                  <a:p>
                    <a:fld id="{9ACF75D4-28F9-4484-8D71-E4B815A0D9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EFF-4B0A-9CFD-8F1A61B681CB}"/>
                </c:ext>
              </c:extLst>
            </c:dLbl>
            <c:dLbl>
              <c:idx val="6"/>
              <c:tx>
                <c:rich>
                  <a:bodyPr/>
                  <a:lstStyle/>
                  <a:p>
                    <a:fld id="{D81699BF-D649-4A8A-9D93-7CD9868D2E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EFF-4B0A-9CFD-8F1A61B681C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Regional'!$B$39:$B$45</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Regional'!$C$39:$C$45</c:f>
              <c:numCache>
                <c:formatCode>General\%</c:formatCode>
                <c:ptCount val="7"/>
                <c:pt idx="0">
                  <c:v>89.7</c:v>
                </c:pt>
                <c:pt idx="1">
                  <c:v>77.900000000000006</c:v>
                </c:pt>
                <c:pt idx="2">
                  <c:v>79.400000000000006</c:v>
                </c:pt>
                <c:pt idx="3">
                  <c:v>76.599999999999994</c:v>
                </c:pt>
                <c:pt idx="4">
                  <c:v>76.8</c:v>
                </c:pt>
                <c:pt idx="5">
                  <c:v>89</c:v>
                </c:pt>
                <c:pt idx="6">
                  <c:v>66.3</c:v>
                </c:pt>
              </c:numCache>
            </c:numRef>
          </c:val>
          <c:extLst>
            <c:ext xmlns:c15="http://schemas.microsoft.com/office/drawing/2012/chart" uri="{02D57815-91ED-43cb-92C2-25804820EDAC}">
              <c15:datalabelsRange>
                <c15:f>'[Data Cuts for SoN Report v2.xlsx]2024 Regional'!$G$39:$G$45</c15:f>
                <c15:dlblRangeCache>
                  <c:ptCount val="7"/>
                  <c:pt idx="0">
                    <c:v>905</c:v>
                  </c:pt>
                  <c:pt idx="1">
                    <c:v>1755</c:v>
                  </c:pt>
                  <c:pt idx="2">
                    <c:v>1377</c:v>
                  </c:pt>
                  <c:pt idx="3">
                    <c:v>1359</c:v>
                  </c:pt>
                  <c:pt idx="4">
                    <c:v>1279</c:v>
                  </c:pt>
                  <c:pt idx="5">
                    <c:v>1008</c:v>
                  </c:pt>
                  <c:pt idx="6">
                    <c:v>541</c:v>
                  </c:pt>
                </c15:dlblRangeCache>
              </c15:datalabelsRange>
            </c:ext>
            <c:ext xmlns:c16="http://schemas.microsoft.com/office/drawing/2014/chart" uri="{C3380CC4-5D6E-409C-BE32-E72D297353CC}">
              <c16:uniqueId val="{00000007-5EFF-4B0A-9CFD-8F1A61B681CB}"/>
            </c:ext>
          </c:extLst>
        </c:ser>
        <c:ser>
          <c:idx val="1"/>
          <c:order val="1"/>
          <c:tx>
            <c:strRef>
              <c:f>'[Data Cuts for SoN Report v2.xlsx]2024 Regional'!$D$38</c:f>
              <c:strCache>
                <c:ptCount val="1"/>
                <c:pt idx="0">
                  <c:v>Standard Not Met</c:v>
                </c:pt>
              </c:strCache>
            </c:strRef>
          </c:tx>
          <c:spPr>
            <a:solidFill>
              <a:schemeClr val="accent2"/>
            </a:solidFill>
            <a:ln>
              <a:noFill/>
            </a:ln>
            <a:effectLst/>
          </c:spPr>
          <c:invertIfNegative val="0"/>
          <c:dLbls>
            <c:dLbl>
              <c:idx val="0"/>
              <c:tx>
                <c:rich>
                  <a:bodyPr/>
                  <a:lstStyle/>
                  <a:p>
                    <a:fld id="{489767B6-F97E-44A2-B01A-7D050F1B1FC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EFF-4B0A-9CFD-8F1A61B681CB}"/>
                </c:ext>
              </c:extLst>
            </c:dLbl>
            <c:dLbl>
              <c:idx val="1"/>
              <c:tx>
                <c:rich>
                  <a:bodyPr/>
                  <a:lstStyle/>
                  <a:p>
                    <a:fld id="{366D9068-CD4A-4445-9F86-1457822375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EFF-4B0A-9CFD-8F1A61B681CB}"/>
                </c:ext>
              </c:extLst>
            </c:dLbl>
            <c:dLbl>
              <c:idx val="2"/>
              <c:tx>
                <c:rich>
                  <a:bodyPr/>
                  <a:lstStyle/>
                  <a:p>
                    <a:fld id="{D8E91962-B4CF-4BAF-B875-C2390D84C9F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EFF-4B0A-9CFD-8F1A61B681CB}"/>
                </c:ext>
              </c:extLst>
            </c:dLbl>
            <c:dLbl>
              <c:idx val="3"/>
              <c:tx>
                <c:rich>
                  <a:bodyPr/>
                  <a:lstStyle/>
                  <a:p>
                    <a:fld id="{04432EF4-6EB3-4EFE-A911-EBEA1DF44D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EFF-4B0A-9CFD-8F1A61B681CB}"/>
                </c:ext>
              </c:extLst>
            </c:dLbl>
            <c:dLbl>
              <c:idx val="4"/>
              <c:tx>
                <c:rich>
                  <a:bodyPr/>
                  <a:lstStyle/>
                  <a:p>
                    <a:fld id="{CA56A17E-0D33-4752-992A-B697FF8FB8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EFF-4B0A-9CFD-8F1A61B681CB}"/>
                </c:ext>
              </c:extLst>
            </c:dLbl>
            <c:dLbl>
              <c:idx val="5"/>
              <c:tx>
                <c:rich>
                  <a:bodyPr/>
                  <a:lstStyle/>
                  <a:p>
                    <a:fld id="{32862D98-AEA2-4F49-94B6-CED7835FA0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EFF-4B0A-9CFD-8F1A61B681CB}"/>
                </c:ext>
              </c:extLst>
            </c:dLbl>
            <c:dLbl>
              <c:idx val="6"/>
              <c:tx>
                <c:rich>
                  <a:bodyPr/>
                  <a:lstStyle/>
                  <a:p>
                    <a:fld id="{2D3477FD-0F7F-4188-9677-E576ACB9E3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EFF-4B0A-9CFD-8F1A61B681C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Regional'!$B$39:$B$45</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Regional'!$D$39:$D$45</c:f>
              <c:numCache>
                <c:formatCode>General\%</c:formatCode>
                <c:ptCount val="7"/>
                <c:pt idx="0">
                  <c:v>10.3</c:v>
                </c:pt>
                <c:pt idx="1">
                  <c:v>22.1</c:v>
                </c:pt>
                <c:pt idx="2">
                  <c:v>20.6</c:v>
                </c:pt>
                <c:pt idx="3">
                  <c:v>23.4</c:v>
                </c:pt>
                <c:pt idx="4">
                  <c:v>23.2</c:v>
                </c:pt>
                <c:pt idx="5">
                  <c:v>11</c:v>
                </c:pt>
                <c:pt idx="6">
                  <c:v>33.700000000000003</c:v>
                </c:pt>
              </c:numCache>
            </c:numRef>
          </c:val>
          <c:extLst>
            <c:ext xmlns:c15="http://schemas.microsoft.com/office/drawing/2012/chart" uri="{02D57815-91ED-43cb-92C2-25804820EDAC}">
              <c15:datalabelsRange>
                <c15:f>'[Data Cuts for SoN Report v2.xlsx]2024 Regional'!$H$39:$H$45</c15:f>
                <c15:dlblRangeCache>
                  <c:ptCount val="7"/>
                  <c:pt idx="0">
                    <c:v>104</c:v>
                  </c:pt>
                  <c:pt idx="1">
                    <c:v>498</c:v>
                  </c:pt>
                  <c:pt idx="2">
                    <c:v>358</c:v>
                  </c:pt>
                  <c:pt idx="3">
                    <c:v>416</c:v>
                  </c:pt>
                  <c:pt idx="4">
                    <c:v>386</c:v>
                  </c:pt>
                  <c:pt idx="5">
                    <c:v>125</c:v>
                  </c:pt>
                  <c:pt idx="6">
                    <c:v>275</c:v>
                  </c:pt>
                </c15:dlblRangeCache>
              </c15:datalabelsRange>
            </c:ext>
            <c:ext xmlns:c16="http://schemas.microsoft.com/office/drawing/2014/chart" uri="{C3380CC4-5D6E-409C-BE32-E72D297353CC}">
              <c16:uniqueId val="{0000000F-5EFF-4B0A-9CFD-8F1A61B681CB}"/>
            </c:ext>
          </c:extLst>
        </c:ser>
        <c:dLbls>
          <c:showLegendKey val="0"/>
          <c:showVal val="0"/>
          <c:showCatName val="0"/>
          <c:showSerName val="0"/>
          <c:showPercent val="0"/>
          <c:showBubbleSize val="0"/>
        </c:dLbls>
        <c:gapWidth val="150"/>
        <c:overlap val="100"/>
        <c:axId val="1190533464"/>
        <c:axId val="1190529864"/>
      </c:barChart>
      <c:lineChart>
        <c:grouping val="standard"/>
        <c:varyColors val="0"/>
        <c:ser>
          <c:idx val="2"/>
          <c:order val="2"/>
          <c:tx>
            <c:strRef>
              <c:f>'[Data Cuts for SoN Report v2.xlsx]2024 Regional'!$E$38</c:f>
              <c:strCache>
                <c:ptCount val="1"/>
                <c:pt idx="0">
                  <c:v>L3 Target</c:v>
                </c:pt>
              </c:strCache>
            </c:strRef>
          </c:tx>
          <c:spPr>
            <a:ln w="28575" cap="rnd">
              <a:solidFill>
                <a:schemeClr val="accent1"/>
              </a:solidFill>
              <a:prstDash val="sysDot"/>
              <a:round/>
            </a:ln>
            <a:effectLst/>
          </c:spPr>
          <c:marker>
            <c:symbol val="none"/>
          </c:marker>
          <c:cat>
            <c:strRef>
              <c:f>'[Data Cuts for SoN Report v2.xlsx]2024 Regional'!$B$39:$B$45</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Regional'!$E$39:$E$45</c:f>
              <c:numCache>
                <c:formatCode>General\%</c:formatCode>
                <c:ptCount val="7"/>
                <c:pt idx="0">
                  <c:v>80</c:v>
                </c:pt>
                <c:pt idx="1">
                  <c:v>80</c:v>
                </c:pt>
                <c:pt idx="2">
                  <c:v>80</c:v>
                </c:pt>
                <c:pt idx="3">
                  <c:v>80</c:v>
                </c:pt>
                <c:pt idx="4">
                  <c:v>80</c:v>
                </c:pt>
                <c:pt idx="5">
                  <c:v>80</c:v>
                </c:pt>
                <c:pt idx="6">
                  <c:v>80</c:v>
                </c:pt>
              </c:numCache>
            </c:numRef>
          </c:val>
          <c:smooth val="0"/>
          <c:extLst>
            <c:ext xmlns:c16="http://schemas.microsoft.com/office/drawing/2014/chart" uri="{C3380CC4-5D6E-409C-BE32-E72D297353CC}">
              <c16:uniqueId val="{00000010-5EFF-4B0A-9CFD-8F1A61B681CB}"/>
            </c:ext>
          </c:extLst>
        </c:ser>
        <c:dLbls>
          <c:showLegendKey val="0"/>
          <c:showVal val="0"/>
          <c:showCatName val="0"/>
          <c:showSerName val="0"/>
          <c:showPercent val="0"/>
          <c:showBubbleSize val="0"/>
        </c:dLbls>
        <c:marker val="1"/>
        <c:smooth val="0"/>
        <c:axId val="1190533464"/>
        <c:axId val="1190529864"/>
      </c:lineChart>
      <c:catAx>
        <c:axId val="119053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529864"/>
        <c:crosses val="autoZero"/>
        <c:auto val="1"/>
        <c:lblAlgn val="ctr"/>
        <c:lblOffset val="100"/>
        <c:noMultiLvlLbl val="0"/>
      </c:catAx>
      <c:valAx>
        <c:axId val="119052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533464"/>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Carer</a:t>
            </a:r>
            <a:r>
              <a:rPr lang="en-GB" baseline="0"/>
              <a:t> Support Uptake - England Regional Breakdown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Regional'!$C$29</c:f>
              <c:strCache>
                <c:ptCount val="1"/>
                <c:pt idx="0">
                  <c:v>Standard Met</c:v>
                </c:pt>
              </c:strCache>
            </c:strRef>
          </c:tx>
          <c:spPr>
            <a:solidFill>
              <a:schemeClr val="accent1"/>
            </a:solidFill>
            <a:ln>
              <a:noFill/>
            </a:ln>
            <a:effectLst/>
          </c:spPr>
          <c:invertIfNegative val="0"/>
          <c:dLbls>
            <c:dLbl>
              <c:idx val="0"/>
              <c:tx>
                <c:rich>
                  <a:bodyPr/>
                  <a:lstStyle/>
                  <a:p>
                    <a:fld id="{53627D4E-2FC6-4034-B962-DC14D590F0A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154-4228-9534-919964F18B85}"/>
                </c:ext>
              </c:extLst>
            </c:dLbl>
            <c:dLbl>
              <c:idx val="1"/>
              <c:tx>
                <c:rich>
                  <a:bodyPr/>
                  <a:lstStyle/>
                  <a:p>
                    <a:fld id="{0AB3BCA1-CCAC-44C9-9147-78D876BFF6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54-4228-9534-919964F18B85}"/>
                </c:ext>
              </c:extLst>
            </c:dLbl>
            <c:dLbl>
              <c:idx val="2"/>
              <c:tx>
                <c:rich>
                  <a:bodyPr/>
                  <a:lstStyle/>
                  <a:p>
                    <a:fld id="{92FD1F7F-F510-49DB-B644-01974E968D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154-4228-9534-919964F18B85}"/>
                </c:ext>
              </c:extLst>
            </c:dLbl>
            <c:dLbl>
              <c:idx val="3"/>
              <c:tx>
                <c:rich>
                  <a:bodyPr/>
                  <a:lstStyle/>
                  <a:p>
                    <a:fld id="{423DFBF5-2E05-438E-903B-677E1BA37C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154-4228-9534-919964F18B85}"/>
                </c:ext>
              </c:extLst>
            </c:dLbl>
            <c:dLbl>
              <c:idx val="4"/>
              <c:tx>
                <c:rich>
                  <a:bodyPr/>
                  <a:lstStyle/>
                  <a:p>
                    <a:fld id="{598084F0-E9B8-4156-BE93-18253B1C2E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154-4228-9534-919964F18B85}"/>
                </c:ext>
              </c:extLst>
            </c:dLbl>
            <c:dLbl>
              <c:idx val="5"/>
              <c:tx>
                <c:rich>
                  <a:bodyPr/>
                  <a:lstStyle/>
                  <a:p>
                    <a:fld id="{1DA31E22-7BD2-4BAA-8AE7-0B9A42B2B7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54-4228-9534-919964F18B85}"/>
                </c:ext>
              </c:extLst>
            </c:dLbl>
            <c:dLbl>
              <c:idx val="6"/>
              <c:tx>
                <c:rich>
                  <a:bodyPr/>
                  <a:lstStyle/>
                  <a:p>
                    <a:fld id="{46CF2B90-CCD9-49B0-BAA6-73D9086729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154-4228-9534-919964F18B8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Regional'!$B$30:$B$36</c:f>
              <c:strCache>
                <c:ptCount val="7"/>
                <c:pt idx="0">
                  <c:v>East of England (n=771)</c:v>
                </c:pt>
                <c:pt idx="1">
                  <c:v>London (n=1858)</c:v>
                </c:pt>
                <c:pt idx="2">
                  <c:v>Midlands (n=1387)</c:v>
                </c:pt>
                <c:pt idx="3">
                  <c:v>North East and Yorkshire (n=1411)</c:v>
                </c:pt>
                <c:pt idx="4">
                  <c:v>North West (n=1296)</c:v>
                </c:pt>
                <c:pt idx="5">
                  <c:v>South East (n=884)</c:v>
                </c:pt>
                <c:pt idx="6">
                  <c:v>South West (n=663)</c:v>
                </c:pt>
              </c:strCache>
            </c:strRef>
          </c:cat>
          <c:val>
            <c:numRef>
              <c:f>'[Data Cuts for SoN Report v2.xlsx]2024 Regional'!$C$30:$C$36</c:f>
              <c:numCache>
                <c:formatCode>General\%</c:formatCode>
                <c:ptCount val="7"/>
                <c:pt idx="0">
                  <c:v>72</c:v>
                </c:pt>
                <c:pt idx="1">
                  <c:v>51.6</c:v>
                </c:pt>
                <c:pt idx="2">
                  <c:v>64.5</c:v>
                </c:pt>
                <c:pt idx="3">
                  <c:v>62.2</c:v>
                </c:pt>
                <c:pt idx="4">
                  <c:v>63</c:v>
                </c:pt>
                <c:pt idx="5">
                  <c:v>75.7</c:v>
                </c:pt>
                <c:pt idx="6">
                  <c:v>49.2</c:v>
                </c:pt>
              </c:numCache>
            </c:numRef>
          </c:val>
          <c:extLst>
            <c:ext xmlns:c15="http://schemas.microsoft.com/office/drawing/2012/chart" uri="{02D57815-91ED-43cb-92C2-25804820EDAC}">
              <c15:datalabelsRange>
                <c15:f>'[Data Cuts for SoN Report v2.xlsx]2024 Regional'!$G$30:$G$36</c15:f>
                <c15:dlblRangeCache>
                  <c:ptCount val="7"/>
                  <c:pt idx="0">
                    <c:v>555</c:v>
                  </c:pt>
                  <c:pt idx="1">
                    <c:v>959</c:v>
                  </c:pt>
                  <c:pt idx="2">
                    <c:v>894</c:v>
                  </c:pt>
                  <c:pt idx="3">
                    <c:v>878</c:v>
                  </c:pt>
                  <c:pt idx="4">
                    <c:v>816</c:v>
                  </c:pt>
                  <c:pt idx="5">
                    <c:v>669</c:v>
                  </c:pt>
                  <c:pt idx="6">
                    <c:v>326</c:v>
                  </c:pt>
                </c15:dlblRangeCache>
              </c15:datalabelsRange>
            </c:ext>
            <c:ext xmlns:c16="http://schemas.microsoft.com/office/drawing/2014/chart" uri="{C3380CC4-5D6E-409C-BE32-E72D297353CC}">
              <c16:uniqueId val="{00000007-6154-4228-9534-919964F18B85}"/>
            </c:ext>
          </c:extLst>
        </c:ser>
        <c:ser>
          <c:idx val="1"/>
          <c:order val="1"/>
          <c:tx>
            <c:strRef>
              <c:f>'[Data Cuts for SoN Report v2.xlsx]2024 Regional'!$D$29</c:f>
              <c:strCache>
                <c:ptCount val="1"/>
                <c:pt idx="0">
                  <c:v>Standard Not Met</c:v>
                </c:pt>
              </c:strCache>
            </c:strRef>
          </c:tx>
          <c:spPr>
            <a:solidFill>
              <a:schemeClr val="accent2"/>
            </a:solidFill>
            <a:ln>
              <a:noFill/>
            </a:ln>
            <a:effectLst/>
          </c:spPr>
          <c:invertIfNegative val="0"/>
          <c:dLbls>
            <c:dLbl>
              <c:idx val="0"/>
              <c:tx>
                <c:rich>
                  <a:bodyPr/>
                  <a:lstStyle/>
                  <a:p>
                    <a:fld id="{4E9D46C2-A6D9-441B-BED9-905AEFF0EB4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154-4228-9534-919964F18B85}"/>
                </c:ext>
              </c:extLst>
            </c:dLbl>
            <c:dLbl>
              <c:idx val="1"/>
              <c:tx>
                <c:rich>
                  <a:bodyPr/>
                  <a:lstStyle/>
                  <a:p>
                    <a:fld id="{904DEBB6-A86B-4D75-93A8-E2170F7011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154-4228-9534-919964F18B85}"/>
                </c:ext>
              </c:extLst>
            </c:dLbl>
            <c:dLbl>
              <c:idx val="2"/>
              <c:tx>
                <c:rich>
                  <a:bodyPr/>
                  <a:lstStyle/>
                  <a:p>
                    <a:fld id="{9DAEFF1F-D0DE-4633-9191-CB4367234C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154-4228-9534-919964F18B85}"/>
                </c:ext>
              </c:extLst>
            </c:dLbl>
            <c:dLbl>
              <c:idx val="3"/>
              <c:tx>
                <c:rich>
                  <a:bodyPr/>
                  <a:lstStyle/>
                  <a:p>
                    <a:fld id="{D404E56B-4FAE-46AB-B398-2F83FE4A266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154-4228-9534-919964F18B85}"/>
                </c:ext>
              </c:extLst>
            </c:dLbl>
            <c:dLbl>
              <c:idx val="4"/>
              <c:tx>
                <c:rich>
                  <a:bodyPr/>
                  <a:lstStyle/>
                  <a:p>
                    <a:fld id="{6242409A-1986-4AFF-A748-E0E2DED59C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154-4228-9534-919964F18B85}"/>
                </c:ext>
              </c:extLst>
            </c:dLbl>
            <c:dLbl>
              <c:idx val="5"/>
              <c:tx>
                <c:rich>
                  <a:bodyPr/>
                  <a:lstStyle/>
                  <a:p>
                    <a:fld id="{B4F59D16-7A88-4B46-A2DE-9936B2CFF5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154-4228-9534-919964F18B85}"/>
                </c:ext>
              </c:extLst>
            </c:dLbl>
            <c:dLbl>
              <c:idx val="6"/>
              <c:tx>
                <c:rich>
                  <a:bodyPr/>
                  <a:lstStyle/>
                  <a:p>
                    <a:fld id="{54EADD3D-2389-49D4-9E7E-3F1615B072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154-4228-9534-919964F18B8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Regional'!$B$30:$B$36</c:f>
              <c:strCache>
                <c:ptCount val="7"/>
                <c:pt idx="0">
                  <c:v>East of England (n=771)</c:v>
                </c:pt>
                <c:pt idx="1">
                  <c:v>London (n=1858)</c:v>
                </c:pt>
                <c:pt idx="2">
                  <c:v>Midlands (n=1387)</c:v>
                </c:pt>
                <c:pt idx="3">
                  <c:v>North East and Yorkshire (n=1411)</c:v>
                </c:pt>
                <c:pt idx="4">
                  <c:v>North West (n=1296)</c:v>
                </c:pt>
                <c:pt idx="5">
                  <c:v>South East (n=884)</c:v>
                </c:pt>
                <c:pt idx="6">
                  <c:v>South West (n=663)</c:v>
                </c:pt>
              </c:strCache>
            </c:strRef>
          </c:cat>
          <c:val>
            <c:numRef>
              <c:f>'[Data Cuts for SoN Report v2.xlsx]2024 Regional'!$D$30:$D$36</c:f>
              <c:numCache>
                <c:formatCode>General\%</c:formatCode>
                <c:ptCount val="7"/>
                <c:pt idx="0">
                  <c:v>28</c:v>
                </c:pt>
                <c:pt idx="1">
                  <c:v>48.4</c:v>
                </c:pt>
                <c:pt idx="2">
                  <c:v>35.5</c:v>
                </c:pt>
                <c:pt idx="3">
                  <c:v>37.799999999999997</c:v>
                </c:pt>
                <c:pt idx="4">
                  <c:v>37</c:v>
                </c:pt>
                <c:pt idx="5">
                  <c:v>24.3</c:v>
                </c:pt>
                <c:pt idx="6">
                  <c:v>50.8</c:v>
                </c:pt>
              </c:numCache>
            </c:numRef>
          </c:val>
          <c:extLst>
            <c:ext xmlns:c15="http://schemas.microsoft.com/office/drawing/2012/chart" uri="{02D57815-91ED-43cb-92C2-25804820EDAC}">
              <c15:datalabelsRange>
                <c15:f>'[Data Cuts for SoN Report v2.xlsx]2024 Regional'!$H$30:$H$36</c15:f>
                <c15:dlblRangeCache>
                  <c:ptCount val="7"/>
                  <c:pt idx="0">
                    <c:v>216</c:v>
                  </c:pt>
                  <c:pt idx="1">
                    <c:v>899</c:v>
                  </c:pt>
                  <c:pt idx="2">
                    <c:v>493</c:v>
                  </c:pt>
                  <c:pt idx="3">
                    <c:v>533</c:v>
                  </c:pt>
                  <c:pt idx="4">
                    <c:v>480</c:v>
                  </c:pt>
                  <c:pt idx="5">
                    <c:v>215</c:v>
                  </c:pt>
                  <c:pt idx="6">
                    <c:v>337</c:v>
                  </c:pt>
                </c15:dlblRangeCache>
              </c15:datalabelsRange>
            </c:ext>
            <c:ext xmlns:c16="http://schemas.microsoft.com/office/drawing/2014/chart" uri="{C3380CC4-5D6E-409C-BE32-E72D297353CC}">
              <c16:uniqueId val="{0000000F-6154-4228-9534-919964F18B85}"/>
            </c:ext>
          </c:extLst>
        </c:ser>
        <c:dLbls>
          <c:showLegendKey val="0"/>
          <c:showVal val="0"/>
          <c:showCatName val="0"/>
          <c:showSerName val="0"/>
          <c:showPercent val="0"/>
          <c:showBubbleSize val="0"/>
        </c:dLbls>
        <c:gapWidth val="150"/>
        <c:overlap val="100"/>
        <c:axId val="1190994528"/>
        <c:axId val="1190992728"/>
      </c:barChart>
      <c:lineChart>
        <c:grouping val="standard"/>
        <c:varyColors val="0"/>
        <c:ser>
          <c:idx val="2"/>
          <c:order val="2"/>
          <c:tx>
            <c:strRef>
              <c:f>'[Data Cuts for SoN Report v2.xlsx]2024 Regional'!$E$29</c:f>
              <c:strCache>
                <c:ptCount val="1"/>
                <c:pt idx="0">
                  <c:v>L3 Target</c:v>
                </c:pt>
              </c:strCache>
            </c:strRef>
          </c:tx>
          <c:spPr>
            <a:ln w="28575" cap="rnd">
              <a:solidFill>
                <a:schemeClr val="accent1"/>
              </a:solidFill>
              <a:prstDash val="sysDot"/>
              <a:round/>
            </a:ln>
            <a:effectLst/>
          </c:spPr>
          <c:marker>
            <c:symbol val="none"/>
          </c:marker>
          <c:cat>
            <c:strRef>
              <c:f>'[Data Cuts for SoN Report v2.xlsx]2024 Regional'!$B$30:$B$36</c:f>
              <c:strCache>
                <c:ptCount val="7"/>
                <c:pt idx="0">
                  <c:v>East of England (n=771)</c:v>
                </c:pt>
                <c:pt idx="1">
                  <c:v>London (n=1858)</c:v>
                </c:pt>
                <c:pt idx="2">
                  <c:v>Midlands (n=1387)</c:v>
                </c:pt>
                <c:pt idx="3">
                  <c:v>North East and Yorkshire (n=1411)</c:v>
                </c:pt>
                <c:pt idx="4">
                  <c:v>North West (n=1296)</c:v>
                </c:pt>
                <c:pt idx="5">
                  <c:v>South East (n=884)</c:v>
                </c:pt>
                <c:pt idx="6">
                  <c:v>South West (n=663)</c:v>
                </c:pt>
              </c:strCache>
            </c:strRef>
          </c:cat>
          <c:val>
            <c:numRef>
              <c:f>'[Data Cuts for SoN Report v2.xlsx]2024 Regional'!$E$30:$E$36</c:f>
              <c:numCache>
                <c:formatCode>General\%</c:formatCode>
                <c:ptCount val="7"/>
                <c:pt idx="0">
                  <c:v>50</c:v>
                </c:pt>
                <c:pt idx="1">
                  <c:v>50</c:v>
                </c:pt>
                <c:pt idx="2">
                  <c:v>50</c:v>
                </c:pt>
                <c:pt idx="3">
                  <c:v>50</c:v>
                </c:pt>
                <c:pt idx="4">
                  <c:v>50</c:v>
                </c:pt>
                <c:pt idx="5">
                  <c:v>50</c:v>
                </c:pt>
                <c:pt idx="6">
                  <c:v>50</c:v>
                </c:pt>
              </c:numCache>
            </c:numRef>
          </c:val>
          <c:smooth val="0"/>
          <c:extLst>
            <c:ext xmlns:c16="http://schemas.microsoft.com/office/drawing/2014/chart" uri="{C3380CC4-5D6E-409C-BE32-E72D297353CC}">
              <c16:uniqueId val="{00000010-6154-4228-9534-919964F18B85}"/>
            </c:ext>
          </c:extLst>
        </c:ser>
        <c:dLbls>
          <c:showLegendKey val="0"/>
          <c:showVal val="0"/>
          <c:showCatName val="0"/>
          <c:showSerName val="0"/>
          <c:showPercent val="0"/>
          <c:showBubbleSize val="0"/>
        </c:dLbls>
        <c:marker val="1"/>
        <c:smooth val="0"/>
        <c:axId val="1190994528"/>
        <c:axId val="1190992728"/>
      </c:lineChart>
      <c:catAx>
        <c:axId val="119099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992728"/>
        <c:crosses val="autoZero"/>
        <c:auto val="1"/>
        <c:lblAlgn val="ctr"/>
        <c:lblOffset val="100"/>
        <c:noMultiLvlLbl val="0"/>
      </c:catAx>
      <c:valAx>
        <c:axId val="119099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994528"/>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Outcome</a:t>
            </a:r>
            <a:r>
              <a:rPr lang="en-GB" baseline="0"/>
              <a:t> Measures Recording - England Regional Breakdown 2023/24 </a:t>
            </a:r>
            <a:endParaRPr lang="en-GB"/>
          </a:p>
        </c:rich>
      </c:tx>
      <c:layout>
        <c:manualLayout>
          <c:xMode val="edge"/>
          <c:yMode val="edge"/>
          <c:x val="0.2405761826804915"/>
          <c:y val="1.43280986722143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Regional'!$C$47</c:f>
              <c:strCache>
                <c:ptCount val="1"/>
                <c:pt idx="0">
                  <c:v>Standard Met</c:v>
                </c:pt>
              </c:strCache>
            </c:strRef>
          </c:tx>
          <c:spPr>
            <a:solidFill>
              <a:schemeClr val="accent1"/>
            </a:solidFill>
            <a:ln>
              <a:noFill/>
            </a:ln>
            <a:effectLst/>
          </c:spPr>
          <c:invertIfNegative val="0"/>
          <c:dLbls>
            <c:dLbl>
              <c:idx val="0"/>
              <c:tx>
                <c:rich>
                  <a:bodyPr/>
                  <a:lstStyle/>
                  <a:p>
                    <a:fld id="{67AEB88D-7022-41C1-8BFB-97798084D4C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6F0-4B18-89C6-B24A49EC8A4E}"/>
                </c:ext>
              </c:extLst>
            </c:dLbl>
            <c:dLbl>
              <c:idx val="1"/>
              <c:tx>
                <c:rich>
                  <a:bodyPr/>
                  <a:lstStyle/>
                  <a:p>
                    <a:fld id="{A6671CC4-F8A6-406F-BAF5-FE5EEA1DEB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6F0-4B18-89C6-B24A49EC8A4E}"/>
                </c:ext>
              </c:extLst>
            </c:dLbl>
            <c:dLbl>
              <c:idx val="2"/>
              <c:tx>
                <c:rich>
                  <a:bodyPr/>
                  <a:lstStyle/>
                  <a:p>
                    <a:fld id="{3B339350-9F19-45C0-B39C-EF81918096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6F0-4B18-89C6-B24A49EC8A4E}"/>
                </c:ext>
              </c:extLst>
            </c:dLbl>
            <c:dLbl>
              <c:idx val="3"/>
              <c:tx>
                <c:rich>
                  <a:bodyPr/>
                  <a:lstStyle/>
                  <a:p>
                    <a:fld id="{8056441D-CFD8-45B5-8364-4E44DA0446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6F0-4B18-89C6-B24A49EC8A4E}"/>
                </c:ext>
              </c:extLst>
            </c:dLbl>
            <c:dLbl>
              <c:idx val="4"/>
              <c:tx>
                <c:rich>
                  <a:bodyPr/>
                  <a:lstStyle/>
                  <a:p>
                    <a:fld id="{9170CF03-4C63-419B-BC29-06124FC230F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6F0-4B18-89C6-B24A49EC8A4E}"/>
                </c:ext>
              </c:extLst>
            </c:dLbl>
            <c:dLbl>
              <c:idx val="5"/>
              <c:tx>
                <c:rich>
                  <a:bodyPr/>
                  <a:lstStyle/>
                  <a:p>
                    <a:fld id="{C501C55E-AC32-4404-97C9-228A30665E6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6F0-4B18-89C6-B24A49EC8A4E}"/>
                </c:ext>
              </c:extLst>
            </c:dLbl>
            <c:dLbl>
              <c:idx val="6"/>
              <c:tx>
                <c:rich>
                  <a:bodyPr/>
                  <a:lstStyle/>
                  <a:p>
                    <a:fld id="{B9801F2E-506E-4ECC-96CF-6EC4BDF6F2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6F0-4B18-89C6-B24A49EC8A4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Regional'!$B$48:$B$54</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Regional'!$C$48:$C$54</c:f>
              <c:numCache>
                <c:formatCode>General\%</c:formatCode>
                <c:ptCount val="7"/>
                <c:pt idx="0">
                  <c:v>81</c:v>
                </c:pt>
                <c:pt idx="1">
                  <c:v>60</c:v>
                </c:pt>
                <c:pt idx="2">
                  <c:v>68.8</c:v>
                </c:pt>
                <c:pt idx="3">
                  <c:v>73.8</c:v>
                </c:pt>
                <c:pt idx="4">
                  <c:v>66.7</c:v>
                </c:pt>
                <c:pt idx="5">
                  <c:v>69.400000000000006</c:v>
                </c:pt>
                <c:pt idx="6">
                  <c:v>37.700000000000003</c:v>
                </c:pt>
              </c:numCache>
            </c:numRef>
          </c:val>
          <c:extLst>
            <c:ext xmlns:c15="http://schemas.microsoft.com/office/drawing/2012/chart" uri="{02D57815-91ED-43cb-92C2-25804820EDAC}">
              <c15:datalabelsRange>
                <c15:f>'[Data Cuts for SoN Report v2.xlsx]2024 Regional'!$G$48:$G$54</c15:f>
                <c15:dlblRangeCache>
                  <c:ptCount val="7"/>
                  <c:pt idx="0">
                    <c:v>817</c:v>
                  </c:pt>
                  <c:pt idx="1">
                    <c:v>1351</c:v>
                  </c:pt>
                  <c:pt idx="2">
                    <c:v>1193</c:v>
                  </c:pt>
                  <c:pt idx="3">
                    <c:v>1310</c:v>
                  </c:pt>
                  <c:pt idx="4">
                    <c:v>1111</c:v>
                  </c:pt>
                  <c:pt idx="5">
                    <c:v>786</c:v>
                  </c:pt>
                  <c:pt idx="6">
                    <c:v>308</c:v>
                  </c:pt>
                </c15:dlblRangeCache>
              </c15:datalabelsRange>
            </c:ext>
            <c:ext xmlns:c16="http://schemas.microsoft.com/office/drawing/2014/chart" uri="{C3380CC4-5D6E-409C-BE32-E72D297353CC}">
              <c16:uniqueId val="{00000007-76F0-4B18-89C6-B24A49EC8A4E}"/>
            </c:ext>
          </c:extLst>
        </c:ser>
        <c:ser>
          <c:idx val="1"/>
          <c:order val="1"/>
          <c:tx>
            <c:strRef>
              <c:f>'[Data Cuts for SoN Report v2.xlsx]2024 Regional'!$D$47</c:f>
              <c:strCache>
                <c:ptCount val="1"/>
                <c:pt idx="0">
                  <c:v>Standard Not Met</c:v>
                </c:pt>
              </c:strCache>
            </c:strRef>
          </c:tx>
          <c:spPr>
            <a:solidFill>
              <a:schemeClr val="accent2"/>
            </a:solidFill>
            <a:ln>
              <a:noFill/>
            </a:ln>
            <a:effectLst/>
          </c:spPr>
          <c:invertIfNegative val="0"/>
          <c:dLbls>
            <c:dLbl>
              <c:idx val="0"/>
              <c:tx>
                <c:rich>
                  <a:bodyPr/>
                  <a:lstStyle/>
                  <a:p>
                    <a:fld id="{8644E9A7-D408-48D2-ADF1-59C64250394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6F0-4B18-89C6-B24A49EC8A4E}"/>
                </c:ext>
              </c:extLst>
            </c:dLbl>
            <c:dLbl>
              <c:idx val="1"/>
              <c:tx>
                <c:rich>
                  <a:bodyPr/>
                  <a:lstStyle/>
                  <a:p>
                    <a:fld id="{D41029E0-9CFD-4B70-BB28-2E86953D9D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6F0-4B18-89C6-B24A49EC8A4E}"/>
                </c:ext>
              </c:extLst>
            </c:dLbl>
            <c:dLbl>
              <c:idx val="2"/>
              <c:tx>
                <c:rich>
                  <a:bodyPr/>
                  <a:lstStyle/>
                  <a:p>
                    <a:fld id="{E669A787-B232-476C-81B1-43EEEB104E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6F0-4B18-89C6-B24A49EC8A4E}"/>
                </c:ext>
              </c:extLst>
            </c:dLbl>
            <c:dLbl>
              <c:idx val="3"/>
              <c:tx>
                <c:rich>
                  <a:bodyPr/>
                  <a:lstStyle/>
                  <a:p>
                    <a:fld id="{C0D4915A-244C-498F-B5BF-39B9B82A25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6F0-4B18-89C6-B24A49EC8A4E}"/>
                </c:ext>
              </c:extLst>
            </c:dLbl>
            <c:dLbl>
              <c:idx val="4"/>
              <c:tx>
                <c:rich>
                  <a:bodyPr/>
                  <a:lstStyle/>
                  <a:p>
                    <a:fld id="{CDB34E9F-487E-49D1-9162-CEB6CBB5FB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6F0-4B18-89C6-B24A49EC8A4E}"/>
                </c:ext>
              </c:extLst>
            </c:dLbl>
            <c:dLbl>
              <c:idx val="5"/>
              <c:tx>
                <c:rich>
                  <a:bodyPr/>
                  <a:lstStyle/>
                  <a:p>
                    <a:fld id="{88B6C9B4-ADDC-4798-A16B-F01CAEA7CD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6F0-4B18-89C6-B24A49EC8A4E}"/>
                </c:ext>
              </c:extLst>
            </c:dLbl>
            <c:dLbl>
              <c:idx val="6"/>
              <c:tx>
                <c:rich>
                  <a:bodyPr/>
                  <a:lstStyle/>
                  <a:p>
                    <a:fld id="{8BE05F2C-548C-415B-B4E1-A2B408CD18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6F0-4B18-89C6-B24A49EC8A4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Regional'!$B$48:$B$54</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Regional'!$D$48:$D$54</c:f>
              <c:numCache>
                <c:formatCode>General\%</c:formatCode>
                <c:ptCount val="7"/>
                <c:pt idx="0">
                  <c:v>19</c:v>
                </c:pt>
                <c:pt idx="1">
                  <c:v>40</c:v>
                </c:pt>
                <c:pt idx="2">
                  <c:v>31.2</c:v>
                </c:pt>
                <c:pt idx="3">
                  <c:v>26.2</c:v>
                </c:pt>
                <c:pt idx="4">
                  <c:v>33.299999999999997</c:v>
                </c:pt>
                <c:pt idx="5">
                  <c:v>30.6</c:v>
                </c:pt>
                <c:pt idx="6">
                  <c:v>62.3</c:v>
                </c:pt>
              </c:numCache>
            </c:numRef>
          </c:val>
          <c:extLst>
            <c:ext xmlns:c15="http://schemas.microsoft.com/office/drawing/2012/chart" uri="{02D57815-91ED-43cb-92C2-25804820EDAC}">
              <c15:datalabelsRange>
                <c15:f>'[Data Cuts for SoN Report v2.xlsx]2024 Regional'!$H$48:$H$54</c15:f>
                <c15:dlblRangeCache>
                  <c:ptCount val="7"/>
                  <c:pt idx="0">
                    <c:v>192</c:v>
                  </c:pt>
                  <c:pt idx="1">
                    <c:v>902</c:v>
                  </c:pt>
                  <c:pt idx="2">
                    <c:v>542</c:v>
                  </c:pt>
                  <c:pt idx="3">
                    <c:v>465</c:v>
                  </c:pt>
                  <c:pt idx="4">
                    <c:v>554</c:v>
                  </c:pt>
                  <c:pt idx="5">
                    <c:v>347</c:v>
                  </c:pt>
                  <c:pt idx="6">
                    <c:v>508</c:v>
                  </c:pt>
                </c15:dlblRangeCache>
              </c15:datalabelsRange>
            </c:ext>
            <c:ext xmlns:c16="http://schemas.microsoft.com/office/drawing/2014/chart" uri="{C3380CC4-5D6E-409C-BE32-E72D297353CC}">
              <c16:uniqueId val="{0000000F-76F0-4B18-89C6-B24A49EC8A4E}"/>
            </c:ext>
          </c:extLst>
        </c:ser>
        <c:dLbls>
          <c:showLegendKey val="0"/>
          <c:showVal val="0"/>
          <c:showCatName val="0"/>
          <c:showSerName val="0"/>
          <c:showPercent val="0"/>
          <c:showBubbleSize val="0"/>
        </c:dLbls>
        <c:gapWidth val="150"/>
        <c:overlap val="100"/>
        <c:axId val="1190521944"/>
        <c:axId val="1190525184"/>
      </c:barChart>
      <c:lineChart>
        <c:grouping val="standard"/>
        <c:varyColors val="0"/>
        <c:ser>
          <c:idx val="2"/>
          <c:order val="2"/>
          <c:tx>
            <c:strRef>
              <c:f>'[Data Cuts for SoN Report v2.xlsx]2024 Regional'!$E$47</c:f>
              <c:strCache>
                <c:ptCount val="1"/>
                <c:pt idx="0">
                  <c:v>L3 Target</c:v>
                </c:pt>
              </c:strCache>
            </c:strRef>
          </c:tx>
          <c:spPr>
            <a:ln w="28575" cap="rnd">
              <a:solidFill>
                <a:schemeClr val="accent1"/>
              </a:solidFill>
              <a:prstDash val="sysDot"/>
              <a:round/>
            </a:ln>
            <a:effectLst/>
          </c:spPr>
          <c:marker>
            <c:symbol val="none"/>
          </c:marker>
          <c:cat>
            <c:strRef>
              <c:f>'[Data Cuts for SoN Report v2.xlsx]2024 Regional'!$B$48:$B$54</c:f>
              <c:strCache>
                <c:ptCount val="7"/>
                <c:pt idx="0">
                  <c:v>East of England (n=1009)</c:v>
                </c:pt>
                <c:pt idx="1">
                  <c:v>London (n=2253)</c:v>
                </c:pt>
                <c:pt idx="2">
                  <c:v>Midlands (n=1735)</c:v>
                </c:pt>
                <c:pt idx="3">
                  <c:v>North East and Yorkshire (n=1775)</c:v>
                </c:pt>
                <c:pt idx="4">
                  <c:v>North West (n=1665)</c:v>
                </c:pt>
                <c:pt idx="5">
                  <c:v>South East (n=1133)</c:v>
                </c:pt>
                <c:pt idx="6">
                  <c:v>South West (n=816)</c:v>
                </c:pt>
              </c:strCache>
            </c:strRef>
          </c:cat>
          <c:val>
            <c:numRef>
              <c:f>'[Data Cuts for SoN Report v2.xlsx]2024 Regional'!$E$48:$E$54</c:f>
              <c:numCache>
                <c:formatCode>General\%</c:formatCode>
                <c:ptCount val="7"/>
                <c:pt idx="0">
                  <c:v>50</c:v>
                </c:pt>
                <c:pt idx="1">
                  <c:v>50</c:v>
                </c:pt>
                <c:pt idx="2">
                  <c:v>50</c:v>
                </c:pt>
                <c:pt idx="3">
                  <c:v>50</c:v>
                </c:pt>
                <c:pt idx="4">
                  <c:v>50</c:v>
                </c:pt>
                <c:pt idx="5">
                  <c:v>50</c:v>
                </c:pt>
                <c:pt idx="6">
                  <c:v>50</c:v>
                </c:pt>
              </c:numCache>
            </c:numRef>
          </c:val>
          <c:smooth val="0"/>
          <c:extLst>
            <c:ext xmlns:c16="http://schemas.microsoft.com/office/drawing/2014/chart" uri="{C3380CC4-5D6E-409C-BE32-E72D297353CC}">
              <c16:uniqueId val="{00000010-76F0-4B18-89C6-B24A49EC8A4E}"/>
            </c:ext>
          </c:extLst>
        </c:ser>
        <c:dLbls>
          <c:showLegendKey val="0"/>
          <c:showVal val="0"/>
          <c:showCatName val="0"/>
          <c:showSerName val="0"/>
          <c:showPercent val="0"/>
          <c:showBubbleSize val="0"/>
        </c:dLbls>
        <c:marker val="1"/>
        <c:smooth val="0"/>
        <c:axId val="1190521944"/>
        <c:axId val="1190525184"/>
      </c:lineChart>
      <c:catAx>
        <c:axId val="119052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525184"/>
        <c:crosses val="autoZero"/>
        <c:auto val="1"/>
        <c:lblAlgn val="ctr"/>
        <c:lblOffset val="100"/>
        <c:noMultiLvlLbl val="0"/>
      </c:catAx>
      <c:valAx>
        <c:axId val="1190525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521944"/>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546299667339582E-2"/>
          <c:y val="2.2637796199742183E-3"/>
          <c:w val="0.9530541596047678"/>
          <c:h val="0.88834814131460016"/>
        </c:manualLayout>
      </c:layout>
      <c:lineChart>
        <c:grouping val="standard"/>
        <c:varyColors val="0"/>
        <c:ser>
          <c:idx val="0"/>
          <c:order val="0"/>
          <c:tx>
            <c:strRef>
              <c:f>Sheet1!$A$3</c:f>
              <c:strCache>
                <c:ptCount val="1"/>
                <c:pt idx="0">
                  <c:v>Standard 2</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Sheet1!$B$3:$G$3</c:f>
              <c:numCache>
                <c:formatCode>General</c:formatCode>
                <c:ptCount val="6"/>
                <c:pt idx="0">
                  <c:v>46</c:v>
                </c:pt>
                <c:pt idx="1">
                  <c:v>49</c:v>
                </c:pt>
                <c:pt idx="2">
                  <c:v>46</c:v>
                </c:pt>
                <c:pt idx="3">
                  <c:v>46</c:v>
                </c:pt>
                <c:pt idx="4">
                  <c:v>49</c:v>
                </c:pt>
                <c:pt idx="5">
                  <c:v>50</c:v>
                </c:pt>
              </c:numCache>
            </c:numRef>
          </c:val>
          <c:smooth val="0"/>
          <c:extLst>
            <c:ext xmlns:c16="http://schemas.microsoft.com/office/drawing/2014/chart" uri="{C3380CC4-5D6E-409C-BE32-E72D297353CC}">
              <c16:uniqueId val="{00000000-2177-4266-81CA-A2AB6AB5A00A}"/>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Clozapine</a:t>
            </a:r>
            <a:r>
              <a:rPr lang="en-GB" baseline="0" dirty="0"/>
              <a:t> Uptake by Age 2023/24</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percentStacked"/>
        <c:varyColors val="0"/>
        <c:ser>
          <c:idx val="0"/>
          <c:order val="0"/>
          <c:tx>
            <c:strRef>
              <c:f>'[Data Cuts for SoN Report v2.xlsx]HI - Age'!$B$95</c:f>
              <c:strCache>
                <c:ptCount val="1"/>
                <c:pt idx="0">
                  <c:v>Accepted</c:v>
                </c:pt>
              </c:strCache>
            </c:strRef>
          </c:tx>
          <c:spPr>
            <a:solidFill>
              <a:schemeClr val="accent1"/>
            </a:solidFill>
            <a:ln>
              <a:noFill/>
            </a:ln>
            <a:effectLst/>
          </c:spPr>
          <c:invertIfNegative val="0"/>
          <c:dLbls>
            <c:dLbl>
              <c:idx val="0"/>
              <c:tx>
                <c:rich>
                  <a:bodyPr/>
                  <a:lstStyle/>
                  <a:p>
                    <a:fld id="{4433F8CE-37C2-413C-8BCE-F77A28E0DA9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00-46D6-BD38-BD1E5483FBB2}"/>
                </c:ext>
              </c:extLst>
            </c:dLbl>
            <c:dLbl>
              <c:idx val="1"/>
              <c:tx>
                <c:rich>
                  <a:bodyPr/>
                  <a:lstStyle/>
                  <a:p>
                    <a:fld id="{339B32FC-432C-4DFA-88C8-95721FC763A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F00-46D6-BD38-BD1E5483FBB2}"/>
                </c:ext>
              </c:extLst>
            </c:dLbl>
            <c:dLbl>
              <c:idx val="2"/>
              <c:tx>
                <c:rich>
                  <a:bodyPr/>
                  <a:lstStyle/>
                  <a:p>
                    <a:fld id="{E6CD25C7-27AA-4D3F-8A48-64E463911B6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F00-46D6-BD38-BD1E5483FB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Age'!$A$96:$A$98</c:f>
              <c:strCache>
                <c:ptCount val="3"/>
                <c:pt idx="0">
                  <c:v>36+ (n=217)</c:v>
                </c:pt>
                <c:pt idx="1">
                  <c:v>18-35 (n=612)</c:v>
                </c:pt>
                <c:pt idx="2">
                  <c:v>Under 18 (n=26)</c:v>
                </c:pt>
              </c:strCache>
            </c:strRef>
          </c:cat>
          <c:val>
            <c:numRef>
              <c:f>'[Data Cuts for SoN Report v2.xlsx]HI - Age'!$B$96:$B$98</c:f>
              <c:numCache>
                <c:formatCode>General\%</c:formatCode>
                <c:ptCount val="3"/>
                <c:pt idx="0">
                  <c:v>28.1</c:v>
                </c:pt>
                <c:pt idx="1">
                  <c:v>41</c:v>
                </c:pt>
                <c:pt idx="2">
                  <c:v>50</c:v>
                </c:pt>
              </c:numCache>
            </c:numRef>
          </c:val>
          <c:extLst>
            <c:ext xmlns:c15="http://schemas.microsoft.com/office/drawing/2012/chart" uri="{02D57815-91ED-43cb-92C2-25804820EDAC}">
              <c15:datalabelsRange>
                <c15:f>'[Data Cuts for SoN Report v2.xlsx]HI - Age'!$H$90:$H$92</c15:f>
                <c15:dlblRangeCache>
                  <c:ptCount val="3"/>
                  <c:pt idx="0">
                    <c:v>61</c:v>
                  </c:pt>
                  <c:pt idx="1">
                    <c:v>251</c:v>
                  </c:pt>
                  <c:pt idx="2">
                    <c:v>13</c:v>
                  </c:pt>
                </c15:dlblRangeCache>
              </c15:datalabelsRange>
            </c:ext>
            <c:ext xmlns:c16="http://schemas.microsoft.com/office/drawing/2014/chart" uri="{C3380CC4-5D6E-409C-BE32-E72D297353CC}">
              <c16:uniqueId val="{00000003-9F00-46D6-BD38-BD1E5483FBB2}"/>
            </c:ext>
          </c:extLst>
        </c:ser>
        <c:ser>
          <c:idx val="1"/>
          <c:order val="1"/>
          <c:tx>
            <c:strRef>
              <c:f>'[Data Cuts for SoN Report v2.xlsx]HI - Age'!$C$95</c:f>
              <c:strCache>
                <c:ptCount val="1"/>
                <c:pt idx="0">
                  <c:v>Refused</c:v>
                </c:pt>
              </c:strCache>
            </c:strRef>
          </c:tx>
          <c:spPr>
            <a:solidFill>
              <a:schemeClr val="accent2"/>
            </a:solidFill>
            <a:ln>
              <a:noFill/>
            </a:ln>
            <a:effectLst/>
          </c:spPr>
          <c:invertIfNegative val="0"/>
          <c:dLbls>
            <c:dLbl>
              <c:idx val="0"/>
              <c:tx>
                <c:rich>
                  <a:bodyPr/>
                  <a:lstStyle/>
                  <a:p>
                    <a:fld id="{FDA83855-C90D-4749-A7A9-47EF72AC34D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F00-46D6-BD38-BD1E5483FBB2}"/>
                </c:ext>
              </c:extLst>
            </c:dLbl>
            <c:dLbl>
              <c:idx val="1"/>
              <c:tx>
                <c:rich>
                  <a:bodyPr/>
                  <a:lstStyle/>
                  <a:p>
                    <a:fld id="{8B48B023-C112-4A1D-ABB0-CB9FADAA33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F00-46D6-BD38-BD1E5483FBB2}"/>
                </c:ext>
              </c:extLst>
            </c:dLbl>
            <c:dLbl>
              <c:idx val="2"/>
              <c:tx>
                <c:rich>
                  <a:bodyPr/>
                  <a:lstStyle/>
                  <a:p>
                    <a:fld id="{D9D60FE7-FDBD-405F-9E78-E894D2943DD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F00-46D6-BD38-BD1E5483FB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Age'!$A$96:$A$98</c:f>
              <c:strCache>
                <c:ptCount val="3"/>
                <c:pt idx="0">
                  <c:v>36+ (n=217)</c:v>
                </c:pt>
                <c:pt idx="1">
                  <c:v>18-35 (n=612)</c:v>
                </c:pt>
                <c:pt idx="2">
                  <c:v>Under 18 (n=26)</c:v>
                </c:pt>
              </c:strCache>
            </c:strRef>
          </c:cat>
          <c:val>
            <c:numRef>
              <c:f>'[Data Cuts for SoN Report v2.xlsx]HI - Age'!$C$96:$C$98</c:f>
              <c:numCache>
                <c:formatCode>General\%</c:formatCode>
                <c:ptCount val="3"/>
                <c:pt idx="0">
                  <c:v>21.7</c:v>
                </c:pt>
                <c:pt idx="1">
                  <c:v>22.9</c:v>
                </c:pt>
                <c:pt idx="2">
                  <c:v>19.2</c:v>
                </c:pt>
              </c:numCache>
            </c:numRef>
          </c:val>
          <c:extLst>
            <c:ext xmlns:c15="http://schemas.microsoft.com/office/drawing/2012/chart" uri="{02D57815-91ED-43cb-92C2-25804820EDAC}">
              <c15:datalabelsRange>
                <c15:f>'[Data Cuts for SoN Report v2.xlsx]HI - Age'!$I$90:$I$92</c15:f>
                <c15:dlblRangeCache>
                  <c:ptCount val="3"/>
                  <c:pt idx="0">
                    <c:v>47</c:v>
                  </c:pt>
                  <c:pt idx="1">
                    <c:v>140</c:v>
                  </c:pt>
                  <c:pt idx="2">
                    <c:v>5</c:v>
                  </c:pt>
                </c15:dlblRangeCache>
              </c15:datalabelsRange>
            </c:ext>
            <c:ext xmlns:c16="http://schemas.microsoft.com/office/drawing/2014/chart" uri="{C3380CC4-5D6E-409C-BE32-E72D297353CC}">
              <c16:uniqueId val="{00000007-9F00-46D6-BD38-BD1E5483FBB2}"/>
            </c:ext>
          </c:extLst>
        </c:ser>
        <c:ser>
          <c:idx val="2"/>
          <c:order val="2"/>
          <c:tx>
            <c:strRef>
              <c:f>'[Data Cuts for SoN Report v2.xlsx]HI - Age'!$D$95</c:f>
              <c:strCache>
                <c:ptCount val="1"/>
                <c:pt idx="0">
                  <c:v>Not Offered</c:v>
                </c:pt>
              </c:strCache>
            </c:strRef>
          </c:tx>
          <c:spPr>
            <a:solidFill>
              <a:schemeClr val="accent3"/>
            </a:solidFill>
            <a:ln>
              <a:noFill/>
            </a:ln>
            <a:effectLst/>
          </c:spPr>
          <c:invertIfNegative val="0"/>
          <c:dLbls>
            <c:dLbl>
              <c:idx val="0"/>
              <c:tx>
                <c:rich>
                  <a:bodyPr/>
                  <a:lstStyle/>
                  <a:p>
                    <a:fld id="{04AA7E79-21D7-4CBE-9805-E9EBFE43E0B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F00-46D6-BD38-BD1E5483FBB2}"/>
                </c:ext>
              </c:extLst>
            </c:dLbl>
            <c:dLbl>
              <c:idx val="1"/>
              <c:tx>
                <c:rich>
                  <a:bodyPr/>
                  <a:lstStyle/>
                  <a:p>
                    <a:fld id="{A59ADCEF-14CA-4A6D-B0A9-C88F0405E84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F00-46D6-BD38-BD1E5483FBB2}"/>
                </c:ext>
              </c:extLst>
            </c:dLbl>
            <c:dLbl>
              <c:idx val="2"/>
              <c:tx>
                <c:rich>
                  <a:bodyPr/>
                  <a:lstStyle/>
                  <a:p>
                    <a:fld id="{DC612A23-88F1-4953-860E-AC0E799015A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F00-46D6-BD38-BD1E5483FB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Age'!$A$96:$A$98</c:f>
              <c:strCache>
                <c:ptCount val="3"/>
                <c:pt idx="0">
                  <c:v>36+ (n=217)</c:v>
                </c:pt>
                <c:pt idx="1">
                  <c:v>18-35 (n=612)</c:v>
                </c:pt>
                <c:pt idx="2">
                  <c:v>Under 18 (n=26)</c:v>
                </c:pt>
              </c:strCache>
            </c:strRef>
          </c:cat>
          <c:val>
            <c:numRef>
              <c:f>'[Data Cuts for SoN Report v2.xlsx]HI - Age'!$D$96:$D$98</c:f>
              <c:numCache>
                <c:formatCode>General\%</c:formatCode>
                <c:ptCount val="3"/>
                <c:pt idx="0">
                  <c:v>50.2</c:v>
                </c:pt>
                <c:pt idx="1">
                  <c:v>36.1</c:v>
                </c:pt>
                <c:pt idx="2">
                  <c:v>30.8</c:v>
                </c:pt>
              </c:numCache>
            </c:numRef>
          </c:val>
          <c:extLst>
            <c:ext xmlns:c15="http://schemas.microsoft.com/office/drawing/2012/chart" uri="{02D57815-91ED-43cb-92C2-25804820EDAC}">
              <c15:datalabelsRange>
                <c15:f>'[Data Cuts for SoN Report v2.xlsx]HI - Age'!$J$90:$J$92</c15:f>
                <c15:dlblRangeCache>
                  <c:ptCount val="3"/>
                  <c:pt idx="0">
                    <c:v>109</c:v>
                  </c:pt>
                  <c:pt idx="1">
                    <c:v>221</c:v>
                  </c:pt>
                  <c:pt idx="2">
                    <c:v>8</c:v>
                  </c:pt>
                </c15:dlblRangeCache>
              </c15:datalabelsRange>
            </c:ext>
            <c:ext xmlns:c16="http://schemas.microsoft.com/office/drawing/2014/chart" uri="{C3380CC4-5D6E-409C-BE32-E72D297353CC}">
              <c16:uniqueId val="{0000000B-9F00-46D6-BD38-BD1E5483FBB2}"/>
            </c:ext>
          </c:extLst>
        </c:ser>
        <c:dLbls>
          <c:dLblPos val="ctr"/>
          <c:showLegendKey val="0"/>
          <c:showVal val="1"/>
          <c:showCatName val="0"/>
          <c:showSerName val="0"/>
          <c:showPercent val="0"/>
          <c:showBubbleSize val="0"/>
        </c:dLbls>
        <c:gapWidth val="150"/>
        <c:overlap val="100"/>
        <c:axId val="821679496"/>
        <c:axId val="821683096"/>
      </c:barChart>
      <c:catAx>
        <c:axId val="821679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683096"/>
        <c:crosses val="autoZero"/>
        <c:auto val="1"/>
        <c:lblAlgn val="ctr"/>
        <c:lblOffset val="100"/>
        <c:noMultiLvlLbl val="0"/>
      </c:catAx>
      <c:valAx>
        <c:axId val="821683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67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Clozapine Uptake</a:t>
            </a:r>
            <a:r>
              <a:rPr lang="en-GB" baseline="0" dirty="0"/>
              <a:t> by Gender 2023/24</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percentStacked"/>
        <c:varyColors val="0"/>
        <c:ser>
          <c:idx val="0"/>
          <c:order val="0"/>
          <c:tx>
            <c:strRef>
              <c:f>'[Data Cuts for SoN Report v2.xlsx]HI-Gender'!$B$100</c:f>
              <c:strCache>
                <c:ptCount val="1"/>
                <c:pt idx="0">
                  <c:v>Accepted</c:v>
                </c:pt>
              </c:strCache>
            </c:strRef>
          </c:tx>
          <c:spPr>
            <a:solidFill>
              <a:schemeClr val="accent1"/>
            </a:solidFill>
            <a:ln>
              <a:noFill/>
            </a:ln>
            <a:effectLst/>
          </c:spPr>
          <c:invertIfNegative val="0"/>
          <c:dLbls>
            <c:dLbl>
              <c:idx val="0"/>
              <c:tx>
                <c:rich>
                  <a:bodyPr/>
                  <a:lstStyle/>
                  <a:p>
                    <a:fld id="{C4296C5F-28E1-4C82-8426-9129293FABD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6F3-4DD0-9BD6-3181AF91681F}"/>
                </c:ext>
              </c:extLst>
            </c:dLbl>
            <c:dLbl>
              <c:idx val="1"/>
              <c:tx>
                <c:rich>
                  <a:bodyPr/>
                  <a:lstStyle/>
                  <a:p>
                    <a:fld id="{128C4122-43E4-4D09-809D-D98F7326D78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F3-4DD0-9BD6-3181AF9168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v2.xlsx]HI-Gender'!$A$102:$A$103</c:f>
              <c:strCache>
                <c:ptCount val="2"/>
                <c:pt idx="0">
                  <c:v>Male (n=555)</c:v>
                </c:pt>
                <c:pt idx="1">
                  <c:v>Female (n=296)</c:v>
                </c:pt>
              </c:strCache>
            </c:strRef>
          </c:cat>
          <c:val>
            <c:numRef>
              <c:f>'[Data Cuts for SoN Report v2.xlsx]HI-Gender'!$B$102:$B$103</c:f>
              <c:numCache>
                <c:formatCode>General\%</c:formatCode>
                <c:ptCount val="2"/>
                <c:pt idx="0">
                  <c:v>39.5</c:v>
                </c:pt>
                <c:pt idx="1">
                  <c:v>35.1</c:v>
                </c:pt>
              </c:numCache>
            </c:numRef>
          </c:val>
          <c:extLst>
            <c:ext xmlns:c15="http://schemas.microsoft.com/office/drawing/2012/chart" uri="{02D57815-91ED-43cb-92C2-25804820EDAC}">
              <c15:datalabelsRange>
                <c15:f>'[Data Cuts for SoN Report v2.xlsx]HI-Gender'!$E$102:$E$103</c15:f>
                <c15:dlblRangeCache>
                  <c:ptCount val="2"/>
                  <c:pt idx="0">
                    <c:v>219</c:v>
                  </c:pt>
                  <c:pt idx="1">
                    <c:v>104</c:v>
                  </c:pt>
                </c15:dlblRangeCache>
              </c15:datalabelsRange>
            </c:ext>
            <c:ext xmlns:c16="http://schemas.microsoft.com/office/drawing/2014/chart" uri="{C3380CC4-5D6E-409C-BE32-E72D297353CC}">
              <c16:uniqueId val="{00000002-36F3-4DD0-9BD6-3181AF91681F}"/>
            </c:ext>
          </c:extLst>
        </c:ser>
        <c:ser>
          <c:idx val="1"/>
          <c:order val="1"/>
          <c:tx>
            <c:strRef>
              <c:f>'[Data Cuts for SoN Report v2.xlsx]HI-Gender'!$C$100</c:f>
              <c:strCache>
                <c:ptCount val="1"/>
                <c:pt idx="0">
                  <c:v>Refused</c:v>
                </c:pt>
              </c:strCache>
            </c:strRef>
          </c:tx>
          <c:spPr>
            <a:solidFill>
              <a:schemeClr val="accent2"/>
            </a:solidFill>
            <a:ln>
              <a:noFill/>
            </a:ln>
            <a:effectLst/>
          </c:spPr>
          <c:invertIfNegative val="0"/>
          <c:dLbls>
            <c:dLbl>
              <c:idx val="0"/>
              <c:tx>
                <c:rich>
                  <a:bodyPr/>
                  <a:lstStyle/>
                  <a:p>
                    <a:fld id="{24526C28-59FB-406A-9A12-4151CF70DB1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6F3-4DD0-9BD6-3181AF91681F}"/>
                </c:ext>
              </c:extLst>
            </c:dLbl>
            <c:dLbl>
              <c:idx val="1"/>
              <c:tx>
                <c:rich>
                  <a:bodyPr/>
                  <a:lstStyle/>
                  <a:p>
                    <a:fld id="{00F6C041-142C-40E2-A0DB-1C04C6F2836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6F3-4DD0-9BD6-3181AF9168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v2.xlsx]HI-Gender'!$A$102:$A$103</c:f>
              <c:strCache>
                <c:ptCount val="2"/>
                <c:pt idx="0">
                  <c:v>Male (n=555)</c:v>
                </c:pt>
                <c:pt idx="1">
                  <c:v>Female (n=296)</c:v>
                </c:pt>
              </c:strCache>
            </c:strRef>
          </c:cat>
          <c:val>
            <c:numRef>
              <c:f>'[Data Cuts for SoN Report v2.xlsx]HI-Gender'!$C$102:$C$103</c:f>
              <c:numCache>
                <c:formatCode>General\%</c:formatCode>
                <c:ptCount val="2"/>
                <c:pt idx="0">
                  <c:v>23.6</c:v>
                </c:pt>
                <c:pt idx="1">
                  <c:v>20.6</c:v>
                </c:pt>
              </c:numCache>
            </c:numRef>
          </c:val>
          <c:extLst>
            <c:ext xmlns:c15="http://schemas.microsoft.com/office/drawing/2012/chart" uri="{02D57815-91ED-43cb-92C2-25804820EDAC}">
              <c15:datalabelsRange>
                <c15:f>'[Data Cuts for SoN Report v2.xlsx]HI-Gender'!$F$102:$F$103</c15:f>
                <c15:dlblRangeCache>
                  <c:ptCount val="2"/>
                  <c:pt idx="0">
                    <c:v>131</c:v>
                  </c:pt>
                  <c:pt idx="1">
                    <c:v>61</c:v>
                  </c:pt>
                </c15:dlblRangeCache>
              </c15:datalabelsRange>
            </c:ext>
            <c:ext xmlns:c16="http://schemas.microsoft.com/office/drawing/2014/chart" uri="{C3380CC4-5D6E-409C-BE32-E72D297353CC}">
              <c16:uniqueId val="{00000005-36F3-4DD0-9BD6-3181AF91681F}"/>
            </c:ext>
          </c:extLst>
        </c:ser>
        <c:ser>
          <c:idx val="2"/>
          <c:order val="2"/>
          <c:tx>
            <c:strRef>
              <c:f>'[Data Cuts for SoN Report v2.xlsx]HI-Gender'!$D$100</c:f>
              <c:strCache>
                <c:ptCount val="1"/>
                <c:pt idx="0">
                  <c:v>Not Offered</c:v>
                </c:pt>
              </c:strCache>
            </c:strRef>
          </c:tx>
          <c:spPr>
            <a:solidFill>
              <a:schemeClr val="accent3"/>
            </a:solidFill>
            <a:ln>
              <a:noFill/>
            </a:ln>
            <a:effectLst/>
          </c:spPr>
          <c:invertIfNegative val="0"/>
          <c:dLbls>
            <c:dLbl>
              <c:idx val="0"/>
              <c:tx>
                <c:rich>
                  <a:bodyPr/>
                  <a:lstStyle/>
                  <a:p>
                    <a:fld id="{6284E1C7-E914-4CC5-B67A-6939D0FD54E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6F3-4DD0-9BD6-3181AF91681F}"/>
                </c:ext>
              </c:extLst>
            </c:dLbl>
            <c:dLbl>
              <c:idx val="1"/>
              <c:tx>
                <c:rich>
                  <a:bodyPr/>
                  <a:lstStyle/>
                  <a:p>
                    <a:fld id="{8EFAA865-DA44-4B24-96AA-6943903B346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6F3-4DD0-9BD6-3181AF9168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v2.xlsx]HI-Gender'!$A$102:$A$103</c:f>
              <c:strCache>
                <c:ptCount val="2"/>
                <c:pt idx="0">
                  <c:v>Male (n=555)</c:v>
                </c:pt>
                <c:pt idx="1">
                  <c:v>Female (n=296)</c:v>
                </c:pt>
              </c:strCache>
            </c:strRef>
          </c:cat>
          <c:val>
            <c:numRef>
              <c:f>'[Data Cuts for SoN Report v2.xlsx]HI-Gender'!$D$102:$D$103</c:f>
              <c:numCache>
                <c:formatCode>General\%</c:formatCode>
                <c:ptCount val="2"/>
                <c:pt idx="0">
                  <c:v>36.9</c:v>
                </c:pt>
                <c:pt idx="1">
                  <c:v>44.3</c:v>
                </c:pt>
              </c:numCache>
            </c:numRef>
          </c:val>
          <c:extLst>
            <c:ext xmlns:c15="http://schemas.microsoft.com/office/drawing/2012/chart" uri="{02D57815-91ED-43cb-92C2-25804820EDAC}">
              <c15:datalabelsRange>
                <c15:f>'[Data Cuts for SoN Report v2.xlsx]HI-Gender'!$G$102:$G$103</c15:f>
                <c15:dlblRangeCache>
                  <c:ptCount val="2"/>
                  <c:pt idx="0">
                    <c:v>205</c:v>
                  </c:pt>
                  <c:pt idx="1">
                    <c:v>131</c:v>
                  </c:pt>
                </c15:dlblRangeCache>
              </c15:datalabelsRange>
            </c:ext>
            <c:ext xmlns:c16="http://schemas.microsoft.com/office/drawing/2014/chart" uri="{C3380CC4-5D6E-409C-BE32-E72D297353CC}">
              <c16:uniqueId val="{00000008-36F3-4DD0-9BD6-3181AF91681F}"/>
            </c:ext>
          </c:extLst>
        </c:ser>
        <c:dLbls>
          <c:dLblPos val="ctr"/>
          <c:showLegendKey val="0"/>
          <c:showVal val="1"/>
          <c:showCatName val="0"/>
          <c:showSerName val="0"/>
          <c:showPercent val="0"/>
          <c:showBubbleSize val="0"/>
        </c:dLbls>
        <c:gapWidth val="150"/>
        <c:overlap val="100"/>
        <c:axId val="723931872"/>
        <c:axId val="723930792"/>
      </c:barChart>
      <c:catAx>
        <c:axId val="72393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30792"/>
        <c:crosses val="autoZero"/>
        <c:auto val="1"/>
        <c:lblAlgn val="ctr"/>
        <c:lblOffset val="100"/>
        <c:noMultiLvlLbl val="0"/>
      </c:catAx>
      <c:valAx>
        <c:axId val="723930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Clozapine Uptake</a:t>
            </a:r>
            <a:r>
              <a:rPr lang="en-GB" baseline="0" dirty="0"/>
              <a:t> by Ethnicity 2023/24</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percentStacked"/>
        <c:varyColors val="0"/>
        <c:ser>
          <c:idx val="0"/>
          <c:order val="0"/>
          <c:tx>
            <c:strRef>
              <c:f>'[Data Cuts for SoN Report v2.xlsx]HI- Ethnicity (Updated)'!$B$111</c:f>
              <c:strCache>
                <c:ptCount val="1"/>
                <c:pt idx="0">
                  <c:v>Accepted</c:v>
                </c:pt>
              </c:strCache>
            </c:strRef>
          </c:tx>
          <c:spPr>
            <a:solidFill>
              <a:schemeClr val="accent1"/>
            </a:solidFill>
            <a:ln>
              <a:noFill/>
            </a:ln>
            <a:effectLst/>
          </c:spPr>
          <c:invertIfNegative val="0"/>
          <c:dLbls>
            <c:dLbl>
              <c:idx val="0"/>
              <c:tx>
                <c:rich>
                  <a:bodyPr/>
                  <a:lstStyle/>
                  <a:p>
                    <a:fld id="{73020936-1ACD-4125-AEFB-47F3A046BE3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65F-4A15-881E-3E02E0ABFB64}"/>
                </c:ext>
              </c:extLst>
            </c:dLbl>
            <c:dLbl>
              <c:idx val="1"/>
              <c:tx>
                <c:rich>
                  <a:bodyPr/>
                  <a:lstStyle/>
                  <a:p>
                    <a:fld id="{23869224-3619-4A72-BD0B-41F24851C29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5F-4A15-881E-3E02E0ABFB64}"/>
                </c:ext>
              </c:extLst>
            </c:dLbl>
            <c:dLbl>
              <c:idx val="2"/>
              <c:tx>
                <c:rich>
                  <a:bodyPr/>
                  <a:lstStyle/>
                  <a:p>
                    <a:fld id="{238D4784-5978-4C84-B62C-E94EA40ADF6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65F-4A15-881E-3E02E0ABFB64}"/>
                </c:ext>
              </c:extLst>
            </c:dLbl>
            <c:dLbl>
              <c:idx val="3"/>
              <c:tx>
                <c:rich>
                  <a:bodyPr/>
                  <a:lstStyle/>
                  <a:p>
                    <a:fld id="{EE66DD1B-7857-4BC4-A832-B9F83F6FB63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65F-4A15-881E-3E02E0ABFB64}"/>
                </c:ext>
              </c:extLst>
            </c:dLbl>
            <c:dLbl>
              <c:idx val="4"/>
              <c:tx>
                <c:rich>
                  <a:bodyPr/>
                  <a:lstStyle/>
                  <a:p>
                    <a:fld id="{D6D3D827-1E8D-46AA-88DF-CC97E868580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65F-4A15-881E-3E02E0ABFB64}"/>
                </c:ext>
              </c:extLst>
            </c:dLbl>
            <c:dLbl>
              <c:idx val="5"/>
              <c:tx>
                <c:rich>
                  <a:bodyPr/>
                  <a:lstStyle/>
                  <a:p>
                    <a:fld id="{6B700204-D50A-4C56-9860-E6108FCB39F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65F-4A15-881E-3E02E0ABFB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(Updated)'!$A$112:$A$117</c:f>
              <c:strCache>
                <c:ptCount val="6"/>
                <c:pt idx="0">
                  <c:v>Unknown (n=36)</c:v>
                </c:pt>
                <c:pt idx="1">
                  <c:v>Other (n=36)</c:v>
                </c:pt>
                <c:pt idx="2">
                  <c:v>Black (n=122)</c:v>
                </c:pt>
                <c:pt idx="3">
                  <c:v>Asian (n=126)</c:v>
                </c:pt>
                <c:pt idx="4">
                  <c:v>Mixed (n=44)</c:v>
                </c:pt>
                <c:pt idx="5">
                  <c:v>White (n=491)</c:v>
                </c:pt>
              </c:strCache>
            </c:strRef>
          </c:cat>
          <c:val>
            <c:numRef>
              <c:f>'[Data Cuts for SoN Report v2.xlsx]HI- Ethnicity (Updated)'!$B$112:$B$117</c:f>
              <c:numCache>
                <c:formatCode>General\%</c:formatCode>
                <c:ptCount val="6"/>
                <c:pt idx="0">
                  <c:v>33.299999999999997</c:v>
                </c:pt>
                <c:pt idx="1">
                  <c:v>33.299999999999997</c:v>
                </c:pt>
                <c:pt idx="2">
                  <c:v>36.1</c:v>
                </c:pt>
                <c:pt idx="3">
                  <c:v>43.7</c:v>
                </c:pt>
                <c:pt idx="4">
                  <c:v>43.2</c:v>
                </c:pt>
                <c:pt idx="5">
                  <c:v>37.299999999999997</c:v>
                </c:pt>
              </c:numCache>
            </c:numRef>
          </c:val>
          <c:extLst>
            <c:ext xmlns:c15="http://schemas.microsoft.com/office/drawing/2012/chart" uri="{02D57815-91ED-43cb-92C2-25804820EDAC}">
              <c15:datalabelsRange>
                <c15:f>'[Data Cuts for SoN Report v2.xlsx]HI- Ethnicity (Updated)'!$E$112:$E$117</c15:f>
                <c15:dlblRangeCache>
                  <c:ptCount val="6"/>
                  <c:pt idx="0">
                    <c:v>12</c:v>
                  </c:pt>
                  <c:pt idx="1">
                    <c:v>12</c:v>
                  </c:pt>
                  <c:pt idx="2">
                    <c:v>44</c:v>
                  </c:pt>
                  <c:pt idx="3">
                    <c:v>55</c:v>
                  </c:pt>
                  <c:pt idx="4">
                    <c:v>19</c:v>
                  </c:pt>
                  <c:pt idx="5">
                    <c:v>183</c:v>
                  </c:pt>
                </c15:dlblRangeCache>
              </c15:datalabelsRange>
            </c:ext>
            <c:ext xmlns:c16="http://schemas.microsoft.com/office/drawing/2014/chart" uri="{C3380CC4-5D6E-409C-BE32-E72D297353CC}">
              <c16:uniqueId val="{00000006-865F-4A15-881E-3E02E0ABFB64}"/>
            </c:ext>
          </c:extLst>
        </c:ser>
        <c:ser>
          <c:idx val="1"/>
          <c:order val="1"/>
          <c:tx>
            <c:strRef>
              <c:f>'[Data Cuts for SoN Report v2.xlsx]HI- Ethnicity (Updated)'!$C$111</c:f>
              <c:strCache>
                <c:ptCount val="1"/>
                <c:pt idx="0">
                  <c:v>Refused</c:v>
                </c:pt>
              </c:strCache>
            </c:strRef>
          </c:tx>
          <c:spPr>
            <a:solidFill>
              <a:schemeClr val="accent2"/>
            </a:solidFill>
            <a:ln>
              <a:noFill/>
            </a:ln>
            <a:effectLst/>
          </c:spPr>
          <c:invertIfNegative val="0"/>
          <c:dLbls>
            <c:dLbl>
              <c:idx val="0"/>
              <c:tx>
                <c:rich>
                  <a:bodyPr/>
                  <a:lstStyle/>
                  <a:p>
                    <a:fld id="{A7721716-55AE-4157-B013-502E18E9BF3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65F-4A15-881E-3E02E0ABFB64}"/>
                </c:ext>
              </c:extLst>
            </c:dLbl>
            <c:dLbl>
              <c:idx val="1"/>
              <c:tx>
                <c:rich>
                  <a:bodyPr/>
                  <a:lstStyle/>
                  <a:p>
                    <a:fld id="{50C2172D-E423-4C92-A3E7-69A9D3E4B9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65F-4A15-881E-3E02E0ABFB64}"/>
                </c:ext>
              </c:extLst>
            </c:dLbl>
            <c:dLbl>
              <c:idx val="2"/>
              <c:tx>
                <c:rich>
                  <a:bodyPr/>
                  <a:lstStyle/>
                  <a:p>
                    <a:fld id="{F87AFD3A-8571-446B-93AD-981B51C22FB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65F-4A15-881E-3E02E0ABFB64}"/>
                </c:ext>
              </c:extLst>
            </c:dLbl>
            <c:dLbl>
              <c:idx val="3"/>
              <c:tx>
                <c:rich>
                  <a:bodyPr/>
                  <a:lstStyle/>
                  <a:p>
                    <a:fld id="{C2C0736C-1B18-4187-BC3F-98F5A164B3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65F-4A15-881E-3E02E0ABFB64}"/>
                </c:ext>
              </c:extLst>
            </c:dLbl>
            <c:dLbl>
              <c:idx val="4"/>
              <c:tx>
                <c:rich>
                  <a:bodyPr/>
                  <a:lstStyle/>
                  <a:p>
                    <a:fld id="{9A8B354A-CF16-4B2B-B6D4-2F2BB008074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65F-4A15-881E-3E02E0ABFB64}"/>
                </c:ext>
              </c:extLst>
            </c:dLbl>
            <c:dLbl>
              <c:idx val="5"/>
              <c:tx>
                <c:rich>
                  <a:bodyPr/>
                  <a:lstStyle/>
                  <a:p>
                    <a:fld id="{D0D66232-C103-42CF-B665-EB48E23D8B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65F-4A15-881E-3E02E0ABFB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(Updated)'!$A$112:$A$117</c:f>
              <c:strCache>
                <c:ptCount val="6"/>
                <c:pt idx="0">
                  <c:v>Unknown (n=36)</c:v>
                </c:pt>
                <c:pt idx="1">
                  <c:v>Other (n=36)</c:v>
                </c:pt>
                <c:pt idx="2">
                  <c:v>Black (n=122)</c:v>
                </c:pt>
                <c:pt idx="3">
                  <c:v>Asian (n=126)</c:v>
                </c:pt>
                <c:pt idx="4">
                  <c:v>Mixed (n=44)</c:v>
                </c:pt>
                <c:pt idx="5">
                  <c:v>White (n=491)</c:v>
                </c:pt>
              </c:strCache>
            </c:strRef>
          </c:cat>
          <c:val>
            <c:numRef>
              <c:f>'[Data Cuts for SoN Report v2.xlsx]HI- Ethnicity (Updated)'!$C$112:$C$117</c:f>
              <c:numCache>
                <c:formatCode>General\%</c:formatCode>
                <c:ptCount val="6"/>
                <c:pt idx="0">
                  <c:v>27.8</c:v>
                </c:pt>
                <c:pt idx="1">
                  <c:v>27.8</c:v>
                </c:pt>
                <c:pt idx="2">
                  <c:v>27.9</c:v>
                </c:pt>
                <c:pt idx="3">
                  <c:v>20.6</c:v>
                </c:pt>
                <c:pt idx="4">
                  <c:v>13.6</c:v>
                </c:pt>
                <c:pt idx="5">
                  <c:v>21.6</c:v>
                </c:pt>
              </c:numCache>
            </c:numRef>
          </c:val>
          <c:extLst>
            <c:ext xmlns:c15="http://schemas.microsoft.com/office/drawing/2012/chart" uri="{02D57815-91ED-43cb-92C2-25804820EDAC}">
              <c15:datalabelsRange>
                <c15:f>'[Data Cuts for SoN Report v2.xlsx]HI- Ethnicity (Updated)'!$F$112:$F$117</c15:f>
                <c15:dlblRangeCache>
                  <c:ptCount val="6"/>
                  <c:pt idx="0">
                    <c:v>10</c:v>
                  </c:pt>
                  <c:pt idx="1">
                    <c:v>10</c:v>
                  </c:pt>
                  <c:pt idx="2">
                    <c:v>34</c:v>
                  </c:pt>
                  <c:pt idx="3">
                    <c:v>26</c:v>
                  </c:pt>
                  <c:pt idx="4">
                    <c:v>6</c:v>
                  </c:pt>
                  <c:pt idx="5">
                    <c:v>106</c:v>
                  </c:pt>
                </c15:dlblRangeCache>
              </c15:datalabelsRange>
            </c:ext>
            <c:ext xmlns:c16="http://schemas.microsoft.com/office/drawing/2014/chart" uri="{C3380CC4-5D6E-409C-BE32-E72D297353CC}">
              <c16:uniqueId val="{0000000D-865F-4A15-881E-3E02E0ABFB64}"/>
            </c:ext>
          </c:extLst>
        </c:ser>
        <c:ser>
          <c:idx val="2"/>
          <c:order val="2"/>
          <c:tx>
            <c:strRef>
              <c:f>'[Data Cuts for SoN Report v2.xlsx]HI- Ethnicity (Updated)'!$D$111</c:f>
              <c:strCache>
                <c:ptCount val="1"/>
                <c:pt idx="0">
                  <c:v>Not Offered</c:v>
                </c:pt>
              </c:strCache>
            </c:strRef>
          </c:tx>
          <c:spPr>
            <a:solidFill>
              <a:schemeClr val="accent3"/>
            </a:solidFill>
            <a:ln>
              <a:noFill/>
            </a:ln>
            <a:effectLst/>
          </c:spPr>
          <c:invertIfNegative val="0"/>
          <c:dLbls>
            <c:dLbl>
              <c:idx val="0"/>
              <c:tx>
                <c:rich>
                  <a:bodyPr/>
                  <a:lstStyle/>
                  <a:p>
                    <a:fld id="{1790AD2C-41AD-41A5-A3F9-B265219B990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65F-4A15-881E-3E02E0ABFB64}"/>
                </c:ext>
              </c:extLst>
            </c:dLbl>
            <c:dLbl>
              <c:idx val="1"/>
              <c:tx>
                <c:rich>
                  <a:bodyPr/>
                  <a:lstStyle/>
                  <a:p>
                    <a:fld id="{EED47012-3173-43B4-B0C8-A2F9FA510E2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65F-4A15-881E-3E02E0ABFB64}"/>
                </c:ext>
              </c:extLst>
            </c:dLbl>
            <c:dLbl>
              <c:idx val="2"/>
              <c:tx>
                <c:rich>
                  <a:bodyPr/>
                  <a:lstStyle/>
                  <a:p>
                    <a:fld id="{2CFF1359-801A-40AB-ACDB-0B0B59786CC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65F-4A15-881E-3E02E0ABFB64}"/>
                </c:ext>
              </c:extLst>
            </c:dLbl>
            <c:dLbl>
              <c:idx val="3"/>
              <c:tx>
                <c:rich>
                  <a:bodyPr/>
                  <a:lstStyle/>
                  <a:p>
                    <a:fld id="{A4AD5F11-C451-42B0-BAFF-8C157345F2C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65F-4A15-881E-3E02E0ABFB64}"/>
                </c:ext>
              </c:extLst>
            </c:dLbl>
            <c:dLbl>
              <c:idx val="4"/>
              <c:tx>
                <c:rich>
                  <a:bodyPr/>
                  <a:lstStyle/>
                  <a:p>
                    <a:fld id="{B5536675-D823-4BE1-B9F6-F23785753D2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65F-4A15-881E-3E02E0ABFB64}"/>
                </c:ext>
              </c:extLst>
            </c:dLbl>
            <c:dLbl>
              <c:idx val="5"/>
              <c:tx>
                <c:rich>
                  <a:bodyPr/>
                  <a:lstStyle/>
                  <a:p>
                    <a:fld id="{4F1C63E9-EFA1-4450-9153-10082D5DDC5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65F-4A15-881E-3E02E0ABFB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(Updated)'!$A$112:$A$117</c:f>
              <c:strCache>
                <c:ptCount val="6"/>
                <c:pt idx="0">
                  <c:v>Unknown (n=36)</c:v>
                </c:pt>
                <c:pt idx="1">
                  <c:v>Other (n=36)</c:v>
                </c:pt>
                <c:pt idx="2">
                  <c:v>Black (n=122)</c:v>
                </c:pt>
                <c:pt idx="3">
                  <c:v>Asian (n=126)</c:v>
                </c:pt>
                <c:pt idx="4">
                  <c:v>Mixed (n=44)</c:v>
                </c:pt>
                <c:pt idx="5">
                  <c:v>White (n=491)</c:v>
                </c:pt>
              </c:strCache>
            </c:strRef>
          </c:cat>
          <c:val>
            <c:numRef>
              <c:f>'[Data Cuts for SoN Report v2.xlsx]HI- Ethnicity (Updated)'!$D$112:$D$117</c:f>
              <c:numCache>
                <c:formatCode>General\%</c:formatCode>
                <c:ptCount val="6"/>
                <c:pt idx="0">
                  <c:v>38.9</c:v>
                </c:pt>
                <c:pt idx="1">
                  <c:v>38.9</c:v>
                </c:pt>
                <c:pt idx="2">
                  <c:v>36.1</c:v>
                </c:pt>
                <c:pt idx="3">
                  <c:v>35.700000000000003</c:v>
                </c:pt>
                <c:pt idx="4">
                  <c:v>43.2</c:v>
                </c:pt>
                <c:pt idx="5">
                  <c:v>41.1</c:v>
                </c:pt>
              </c:numCache>
            </c:numRef>
          </c:val>
          <c:extLst>
            <c:ext xmlns:c15="http://schemas.microsoft.com/office/drawing/2012/chart" uri="{02D57815-91ED-43cb-92C2-25804820EDAC}">
              <c15:datalabelsRange>
                <c15:f>'[Data Cuts for SoN Report v2.xlsx]HI- Ethnicity (Updated)'!$G$112:$G$117</c15:f>
                <c15:dlblRangeCache>
                  <c:ptCount val="6"/>
                  <c:pt idx="0">
                    <c:v>14</c:v>
                  </c:pt>
                  <c:pt idx="1">
                    <c:v>14</c:v>
                  </c:pt>
                  <c:pt idx="2">
                    <c:v>44</c:v>
                  </c:pt>
                  <c:pt idx="3">
                    <c:v>45</c:v>
                  </c:pt>
                  <c:pt idx="4">
                    <c:v>19</c:v>
                  </c:pt>
                  <c:pt idx="5">
                    <c:v>202</c:v>
                  </c:pt>
                </c15:dlblRangeCache>
              </c15:datalabelsRange>
            </c:ext>
            <c:ext xmlns:c16="http://schemas.microsoft.com/office/drawing/2014/chart" uri="{C3380CC4-5D6E-409C-BE32-E72D297353CC}">
              <c16:uniqueId val="{00000014-865F-4A15-881E-3E02E0ABFB64}"/>
            </c:ext>
          </c:extLst>
        </c:ser>
        <c:dLbls>
          <c:dLblPos val="ctr"/>
          <c:showLegendKey val="0"/>
          <c:showVal val="1"/>
          <c:showCatName val="0"/>
          <c:showSerName val="0"/>
          <c:showPercent val="0"/>
          <c:showBubbleSize val="0"/>
        </c:dLbls>
        <c:gapWidth val="150"/>
        <c:overlap val="100"/>
        <c:axId val="728729336"/>
        <c:axId val="728735096"/>
      </c:barChart>
      <c:catAx>
        <c:axId val="728729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735096"/>
        <c:crosses val="autoZero"/>
        <c:auto val="1"/>
        <c:lblAlgn val="ctr"/>
        <c:lblOffset val="100"/>
        <c:noMultiLvlLbl val="0"/>
      </c:catAx>
      <c:valAx>
        <c:axId val="728735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Percentage of each Age Group meeting Standards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Cuts for SoN Report v2.xlsx]England'!$B$3</c:f>
              <c:strCache>
                <c:ptCount val="1"/>
                <c:pt idx="0">
                  <c:v>L3 Target</c:v>
                </c:pt>
              </c:strCache>
            </c:strRef>
          </c:tx>
          <c:spPr>
            <a:pattFill prst="pct25">
              <a:fgClr>
                <a:schemeClr val="accent4">
                  <a:lumMod val="40000"/>
                  <a:lumOff val="60000"/>
                </a:schemeClr>
              </a:fgClr>
              <a:bgClr>
                <a:schemeClr val="bg1"/>
              </a:bgClr>
            </a:pattFill>
            <a:ln>
              <a:solidFill>
                <a:schemeClr val="accent1"/>
              </a:solidFill>
            </a:ln>
            <a:effectLst/>
          </c:spPr>
          <c:invertIfNegative val="0"/>
          <c:cat>
            <c:strRef>
              <c:f>'[Data Cuts for SoN Report v2.xlsx]England'!$C$2:$J$2</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v2.xlsx]England'!$C$3:$J$3</c:f>
              <c:numCache>
                <c:formatCode>0%</c:formatCode>
                <c:ptCount val="8"/>
                <c:pt idx="0">
                  <c:v>0.24</c:v>
                </c:pt>
                <c:pt idx="1">
                  <c:v>0.2</c:v>
                </c:pt>
                <c:pt idx="2">
                  <c:v>0.16</c:v>
                </c:pt>
                <c:pt idx="3">
                  <c:v>0.5</c:v>
                </c:pt>
                <c:pt idx="5">
                  <c:v>0.8</c:v>
                </c:pt>
                <c:pt idx="6">
                  <c:v>0.5</c:v>
                </c:pt>
              </c:numCache>
            </c:numRef>
          </c:val>
          <c:extLst>
            <c:ext xmlns:c16="http://schemas.microsoft.com/office/drawing/2014/chart" uri="{C3380CC4-5D6E-409C-BE32-E72D297353CC}">
              <c16:uniqueId val="{00000000-4384-4826-A6DB-982FB8D19E3F}"/>
            </c:ext>
          </c:extLst>
        </c:ser>
        <c:ser>
          <c:idx val="1"/>
          <c:order val="1"/>
          <c:tx>
            <c:strRef>
              <c:f>'[Data Cuts for SoN Report v2.xlsx]England'!$B$4</c:f>
              <c:strCache>
                <c:ptCount val="1"/>
                <c:pt idx="0">
                  <c:v>Under 18</c:v>
                </c:pt>
              </c:strCache>
            </c:strRef>
          </c:tx>
          <c:spPr>
            <a:solidFill>
              <a:schemeClr val="accent1"/>
            </a:solidFill>
            <a:ln>
              <a:noFill/>
            </a:ln>
            <a:effectLst/>
          </c:spPr>
          <c:invertIfNegative val="0"/>
          <c:dLbls>
            <c:dLbl>
              <c:idx val="0"/>
              <c:tx>
                <c:rich>
                  <a:bodyPr/>
                  <a:lstStyle/>
                  <a:p>
                    <a:fld id="{8224FC93-A117-40FE-B2EF-40C5966C9F8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384-4826-A6DB-982FB8D19E3F}"/>
                </c:ext>
              </c:extLst>
            </c:dLbl>
            <c:dLbl>
              <c:idx val="1"/>
              <c:tx>
                <c:rich>
                  <a:bodyPr/>
                  <a:lstStyle/>
                  <a:p>
                    <a:fld id="{3CCBB0D4-7289-4134-8024-A86AE922264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384-4826-A6DB-982FB8D19E3F}"/>
                </c:ext>
              </c:extLst>
            </c:dLbl>
            <c:dLbl>
              <c:idx val="2"/>
              <c:tx>
                <c:rich>
                  <a:bodyPr/>
                  <a:lstStyle/>
                  <a:p>
                    <a:fld id="{46C150A4-9C05-4B6D-93A0-AB84D2FA585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84-4826-A6DB-982FB8D19E3F}"/>
                </c:ext>
              </c:extLst>
            </c:dLbl>
            <c:dLbl>
              <c:idx val="3"/>
              <c:tx>
                <c:rich>
                  <a:bodyPr/>
                  <a:lstStyle/>
                  <a:p>
                    <a:fld id="{3397DB7D-21C1-434D-9793-520C02504E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384-4826-A6DB-982FB8D19E3F}"/>
                </c:ext>
              </c:extLst>
            </c:dLbl>
            <c:dLbl>
              <c:idx val="4"/>
              <c:tx>
                <c:rich>
                  <a:bodyPr/>
                  <a:lstStyle/>
                  <a:p>
                    <a:fld id="{F805A97E-18DF-4992-B670-6AEC5075BF9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384-4826-A6DB-982FB8D19E3F}"/>
                </c:ext>
              </c:extLst>
            </c:dLbl>
            <c:dLbl>
              <c:idx val="5"/>
              <c:tx>
                <c:rich>
                  <a:bodyPr/>
                  <a:lstStyle/>
                  <a:p>
                    <a:fld id="{9299B6F2-8485-4F3B-9A3F-13D83764B5F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384-4826-A6DB-982FB8D19E3F}"/>
                </c:ext>
              </c:extLst>
            </c:dLbl>
            <c:dLbl>
              <c:idx val="6"/>
              <c:tx>
                <c:rich>
                  <a:bodyPr/>
                  <a:lstStyle/>
                  <a:p>
                    <a:fld id="{A1C7A18A-F41D-4173-9201-CE748B172DD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384-4826-A6DB-982FB8D19E3F}"/>
                </c:ext>
              </c:extLst>
            </c:dLbl>
            <c:dLbl>
              <c:idx val="7"/>
              <c:tx>
                <c:rich>
                  <a:bodyPr/>
                  <a:lstStyle/>
                  <a:p>
                    <a:fld id="{561188BE-55DF-4E1D-BB0F-DFE2593404D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384-4826-A6DB-982FB8D19E3F}"/>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v2.xlsx]England'!$C$2:$J$2</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v2.xlsx]England'!$C$4:$J$4</c:f>
              <c:numCache>
                <c:formatCode>0.00%</c:formatCode>
                <c:ptCount val="8"/>
                <c:pt idx="0">
                  <c:v>0.40300000000000002</c:v>
                </c:pt>
                <c:pt idx="1">
                  <c:v>0.22500000000000001</c:v>
                </c:pt>
                <c:pt idx="2">
                  <c:v>0.435</c:v>
                </c:pt>
                <c:pt idx="3">
                  <c:v>0.628</c:v>
                </c:pt>
                <c:pt idx="4" formatCode="0.0%">
                  <c:v>0.75700000000000001</c:v>
                </c:pt>
                <c:pt idx="5">
                  <c:v>0.66900000000000004</c:v>
                </c:pt>
                <c:pt idx="6">
                  <c:v>0.441</c:v>
                </c:pt>
                <c:pt idx="7">
                  <c:v>0.69199999999999995</c:v>
                </c:pt>
              </c:numCache>
            </c:numRef>
          </c:val>
          <c:extLst>
            <c:ext xmlns:c15="http://schemas.microsoft.com/office/drawing/2012/chart" uri="{02D57815-91ED-43cb-92C2-25804820EDAC}">
              <c15:datalabelsRange>
                <c15:f>'[Data Cuts for SoN Report v2.xlsx]England'!$C$9:$J$9</c15:f>
                <c15:dlblRangeCache>
                  <c:ptCount val="8"/>
                  <c:pt idx="0">
                    <c:v>106</c:v>
                  </c:pt>
                  <c:pt idx="1">
                    <c:v>9</c:v>
                  </c:pt>
                  <c:pt idx="2">
                    <c:v>107</c:v>
                  </c:pt>
                  <c:pt idx="3">
                    <c:v>155</c:v>
                  </c:pt>
                  <c:pt idx="4">
                    <c:v>199</c:v>
                  </c:pt>
                  <c:pt idx="5">
                    <c:v>176</c:v>
                  </c:pt>
                  <c:pt idx="6">
                    <c:v>116</c:v>
                  </c:pt>
                  <c:pt idx="7">
                    <c:v>18</c:v>
                  </c:pt>
                </c15:dlblRangeCache>
              </c15:datalabelsRange>
            </c:ext>
            <c:ext xmlns:c16="http://schemas.microsoft.com/office/drawing/2014/chart" uri="{C3380CC4-5D6E-409C-BE32-E72D297353CC}">
              <c16:uniqueId val="{00000009-4384-4826-A6DB-982FB8D19E3F}"/>
            </c:ext>
          </c:extLst>
        </c:ser>
        <c:ser>
          <c:idx val="2"/>
          <c:order val="2"/>
          <c:tx>
            <c:strRef>
              <c:f>'[Data Cuts for SoN Report v2.xlsx]England'!$B$5</c:f>
              <c:strCache>
                <c:ptCount val="1"/>
                <c:pt idx="0">
                  <c:v>18-35</c:v>
                </c:pt>
              </c:strCache>
            </c:strRef>
          </c:tx>
          <c:spPr>
            <a:solidFill>
              <a:schemeClr val="accent2"/>
            </a:solidFill>
            <a:ln>
              <a:noFill/>
            </a:ln>
            <a:effectLst/>
          </c:spPr>
          <c:invertIfNegative val="0"/>
          <c:dLbls>
            <c:dLbl>
              <c:idx val="0"/>
              <c:tx>
                <c:rich>
                  <a:bodyPr/>
                  <a:lstStyle/>
                  <a:p>
                    <a:fld id="{F1E7DF3B-F431-4370-AFC4-DE3015A4AAE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384-4826-A6DB-982FB8D19E3F}"/>
                </c:ext>
              </c:extLst>
            </c:dLbl>
            <c:dLbl>
              <c:idx val="1"/>
              <c:tx>
                <c:rich>
                  <a:bodyPr/>
                  <a:lstStyle/>
                  <a:p>
                    <a:fld id="{8DD5426B-A879-4B2E-90C8-F381B9CF75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384-4826-A6DB-982FB8D19E3F}"/>
                </c:ext>
              </c:extLst>
            </c:dLbl>
            <c:dLbl>
              <c:idx val="2"/>
              <c:tx>
                <c:rich>
                  <a:bodyPr/>
                  <a:lstStyle/>
                  <a:p>
                    <a:fld id="{DC524817-096E-4C16-827C-8ED1AC6C04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384-4826-A6DB-982FB8D19E3F}"/>
                </c:ext>
              </c:extLst>
            </c:dLbl>
            <c:dLbl>
              <c:idx val="3"/>
              <c:tx>
                <c:rich>
                  <a:bodyPr/>
                  <a:lstStyle/>
                  <a:p>
                    <a:fld id="{815A8511-D07A-48FB-BA40-BE7883A054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384-4826-A6DB-982FB8D19E3F}"/>
                </c:ext>
              </c:extLst>
            </c:dLbl>
            <c:dLbl>
              <c:idx val="4"/>
              <c:tx>
                <c:rich>
                  <a:bodyPr/>
                  <a:lstStyle/>
                  <a:p>
                    <a:fld id="{3A550F4A-9F29-489C-AC86-E31672A026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384-4826-A6DB-982FB8D19E3F}"/>
                </c:ext>
              </c:extLst>
            </c:dLbl>
            <c:dLbl>
              <c:idx val="5"/>
              <c:tx>
                <c:rich>
                  <a:bodyPr/>
                  <a:lstStyle/>
                  <a:p>
                    <a:fld id="{6C8D4DC1-C69A-42DC-8998-B78D9959D94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384-4826-A6DB-982FB8D19E3F}"/>
                </c:ext>
              </c:extLst>
            </c:dLbl>
            <c:dLbl>
              <c:idx val="6"/>
              <c:tx>
                <c:rich>
                  <a:bodyPr/>
                  <a:lstStyle/>
                  <a:p>
                    <a:fld id="{CED7D6BB-8336-4662-A7A5-5245A7F6EE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384-4826-A6DB-982FB8D19E3F}"/>
                </c:ext>
              </c:extLst>
            </c:dLbl>
            <c:dLbl>
              <c:idx val="7"/>
              <c:tx>
                <c:rich>
                  <a:bodyPr/>
                  <a:lstStyle/>
                  <a:p>
                    <a:fld id="{A2488D02-2515-473B-BC8C-C5002F0889C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384-4826-A6DB-982FB8D19E3F}"/>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v2.xlsx]England'!$C$2:$J$2</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v2.xlsx]England'!$C$5:$J$5</c:f>
              <c:numCache>
                <c:formatCode>0.00%</c:formatCode>
                <c:ptCount val="8"/>
                <c:pt idx="0">
                  <c:v>0.502</c:v>
                </c:pt>
                <c:pt idx="1">
                  <c:v>0.44800000000000001</c:v>
                </c:pt>
                <c:pt idx="2">
                  <c:v>0.2969</c:v>
                </c:pt>
                <c:pt idx="3">
                  <c:v>0.624</c:v>
                </c:pt>
                <c:pt idx="4" formatCode="0.0%">
                  <c:v>0.83099999999999996</c:v>
                </c:pt>
                <c:pt idx="5">
                  <c:v>0.78</c:v>
                </c:pt>
                <c:pt idx="6">
                  <c:v>0.65</c:v>
                </c:pt>
                <c:pt idx="7">
                  <c:v>0.63900000000000001</c:v>
                </c:pt>
              </c:numCache>
            </c:numRef>
          </c:val>
          <c:extLst>
            <c:ext xmlns:c15="http://schemas.microsoft.com/office/drawing/2012/chart" uri="{02D57815-91ED-43cb-92C2-25804820EDAC}">
              <c15:datalabelsRange>
                <c15:f>'[Data Cuts for SoN Report v2.xlsx]England'!$C$10:$J$10</c15:f>
                <c15:dlblRangeCache>
                  <c:ptCount val="8"/>
                  <c:pt idx="0">
                    <c:v>3143</c:v>
                  </c:pt>
                  <c:pt idx="1">
                    <c:v>1652</c:v>
                  </c:pt>
                  <c:pt idx="2">
                    <c:v>1458</c:v>
                  </c:pt>
                  <c:pt idx="3">
                    <c:v>3232</c:v>
                  </c:pt>
                  <c:pt idx="4">
                    <c:v>5204</c:v>
                  </c:pt>
                  <c:pt idx="5">
                    <c:v>4886</c:v>
                  </c:pt>
                  <c:pt idx="6">
                    <c:v>4074</c:v>
                  </c:pt>
                  <c:pt idx="7">
                    <c:v>391</c:v>
                  </c:pt>
                </c15:dlblRangeCache>
              </c15:datalabelsRange>
            </c:ext>
            <c:ext xmlns:c16="http://schemas.microsoft.com/office/drawing/2014/chart" uri="{C3380CC4-5D6E-409C-BE32-E72D297353CC}">
              <c16:uniqueId val="{00000012-4384-4826-A6DB-982FB8D19E3F}"/>
            </c:ext>
          </c:extLst>
        </c:ser>
        <c:ser>
          <c:idx val="3"/>
          <c:order val="3"/>
          <c:tx>
            <c:strRef>
              <c:f>'[Data Cuts for SoN Report v2.xlsx]England'!$B$6</c:f>
              <c:strCache>
                <c:ptCount val="1"/>
                <c:pt idx="0">
                  <c:v>36+</c:v>
                </c:pt>
              </c:strCache>
            </c:strRef>
          </c:tx>
          <c:spPr>
            <a:solidFill>
              <a:schemeClr val="accent3"/>
            </a:solidFill>
            <a:ln>
              <a:noFill/>
            </a:ln>
            <a:effectLst/>
          </c:spPr>
          <c:invertIfNegative val="0"/>
          <c:dLbls>
            <c:dLbl>
              <c:idx val="0"/>
              <c:tx>
                <c:rich>
                  <a:bodyPr/>
                  <a:lstStyle/>
                  <a:p>
                    <a:fld id="{9A9EAB45-0E41-48DF-BF4B-C7113DA5348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384-4826-A6DB-982FB8D19E3F}"/>
                </c:ext>
              </c:extLst>
            </c:dLbl>
            <c:dLbl>
              <c:idx val="1"/>
              <c:tx>
                <c:rich>
                  <a:bodyPr/>
                  <a:lstStyle/>
                  <a:p>
                    <a:fld id="{3AB53367-BE2E-4CB9-8A46-8CC51754C03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4384-4826-A6DB-982FB8D19E3F}"/>
                </c:ext>
              </c:extLst>
            </c:dLbl>
            <c:dLbl>
              <c:idx val="2"/>
              <c:tx>
                <c:rich>
                  <a:bodyPr/>
                  <a:lstStyle/>
                  <a:p>
                    <a:fld id="{2DA6E2D9-0C44-46AC-8553-6C5D6F0CEFB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384-4826-A6DB-982FB8D19E3F}"/>
                </c:ext>
              </c:extLst>
            </c:dLbl>
            <c:dLbl>
              <c:idx val="3"/>
              <c:tx>
                <c:rich>
                  <a:bodyPr/>
                  <a:lstStyle/>
                  <a:p>
                    <a:fld id="{7464FEE1-BF1C-4FF1-9188-516C82C2974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384-4826-A6DB-982FB8D19E3F}"/>
                </c:ext>
              </c:extLst>
            </c:dLbl>
            <c:dLbl>
              <c:idx val="4"/>
              <c:tx>
                <c:rich>
                  <a:bodyPr/>
                  <a:lstStyle/>
                  <a:p>
                    <a:fld id="{0230C781-EA59-4D6C-9CBE-EFDF99736AE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384-4826-A6DB-982FB8D19E3F}"/>
                </c:ext>
              </c:extLst>
            </c:dLbl>
            <c:dLbl>
              <c:idx val="5"/>
              <c:tx>
                <c:rich>
                  <a:bodyPr/>
                  <a:lstStyle/>
                  <a:p>
                    <a:fld id="{D4271E7B-CFB9-4C17-AA9F-0DAF1F8941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384-4826-A6DB-982FB8D19E3F}"/>
                </c:ext>
              </c:extLst>
            </c:dLbl>
            <c:dLbl>
              <c:idx val="6"/>
              <c:tx>
                <c:rich>
                  <a:bodyPr/>
                  <a:lstStyle/>
                  <a:p>
                    <a:fld id="{9B9956BB-20AA-4DD8-AF47-946775C7403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384-4826-A6DB-982FB8D19E3F}"/>
                </c:ext>
              </c:extLst>
            </c:dLbl>
            <c:dLbl>
              <c:idx val="7"/>
              <c:tx>
                <c:rich>
                  <a:bodyPr/>
                  <a:lstStyle/>
                  <a:p>
                    <a:fld id="{E8EE4127-46B6-4A3B-9786-B7EE1C8139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384-4826-A6DB-982FB8D19E3F}"/>
                </c:ext>
              </c:extLst>
            </c:dLbl>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v2.xlsx]England'!$C$2:$J$2</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v2.xlsx]England'!$C$6:$J$6</c:f>
              <c:numCache>
                <c:formatCode>0.00%</c:formatCode>
                <c:ptCount val="8"/>
                <c:pt idx="0">
                  <c:v>0.51600000000000001</c:v>
                </c:pt>
                <c:pt idx="1">
                  <c:v>0.29799999999999999</c:v>
                </c:pt>
                <c:pt idx="2">
                  <c:v>0.26640000000000003</c:v>
                </c:pt>
                <c:pt idx="3">
                  <c:v>0.60099999999999998</c:v>
                </c:pt>
                <c:pt idx="4" formatCode="0.0%">
                  <c:v>0.874</c:v>
                </c:pt>
                <c:pt idx="5">
                  <c:v>0.81899999999999995</c:v>
                </c:pt>
                <c:pt idx="6">
                  <c:v>0.69599999999999995</c:v>
                </c:pt>
                <c:pt idx="7">
                  <c:v>0.495</c:v>
                </c:pt>
              </c:numCache>
            </c:numRef>
          </c:val>
          <c:extLst>
            <c:ext xmlns:c15="http://schemas.microsoft.com/office/drawing/2012/chart" uri="{02D57815-91ED-43cb-92C2-25804820EDAC}">
              <c15:datalabelsRange>
                <c15:f>'[Data Cuts for SoN Report v2.xlsx]England'!$C$11:$J$11</c15:f>
                <c15:dlblRangeCache>
                  <c:ptCount val="8"/>
                  <c:pt idx="0">
                    <c:v>1990</c:v>
                  </c:pt>
                  <c:pt idx="1">
                    <c:v>741</c:v>
                  </c:pt>
                  <c:pt idx="2">
                    <c:v>703</c:v>
                  </c:pt>
                  <c:pt idx="3">
                    <c:v>1710</c:v>
                  </c:pt>
                  <c:pt idx="4">
                    <c:v>3373</c:v>
                  </c:pt>
                  <c:pt idx="5">
                    <c:v>3162</c:v>
                  </c:pt>
                  <c:pt idx="6">
                    <c:v>2686</c:v>
                  </c:pt>
                  <c:pt idx="7">
                    <c:v>108</c:v>
                  </c:pt>
                </c15:dlblRangeCache>
              </c15:datalabelsRange>
            </c:ext>
            <c:ext xmlns:c16="http://schemas.microsoft.com/office/drawing/2014/chart" uri="{C3380CC4-5D6E-409C-BE32-E72D297353CC}">
              <c16:uniqueId val="{0000001B-4384-4826-A6DB-982FB8D19E3F}"/>
            </c:ext>
          </c:extLst>
        </c:ser>
        <c:dLbls>
          <c:showLegendKey val="0"/>
          <c:showVal val="0"/>
          <c:showCatName val="0"/>
          <c:showSerName val="0"/>
          <c:showPercent val="0"/>
          <c:showBubbleSize val="0"/>
        </c:dLbls>
        <c:gapWidth val="160"/>
        <c:overlap val="-30"/>
        <c:axId val="2094121991"/>
        <c:axId val="1938871815"/>
      </c:barChart>
      <c:catAx>
        <c:axId val="2094121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871815"/>
        <c:crosses val="autoZero"/>
        <c:auto val="1"/>
        <c:lblAlgn val="ctr"/>
        <c:lblOffset val="100"/>
        <c:noMultiLvlLbl val="0"/>
      </c:catAx>
      <c:valAx>
        <c:axId val="19388718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4121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CBTp</a:t>
            </a:r>
            <a:r>
              <a:rPr lang="en-US" dirty="0"/>
              <a:t> Uptake by Age 2023/24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 Age'!$B$9</c:f>
              <c:strCache>
                <c:ptCount val="1"/>
                <c:pt idx="0">
                  <c:v>Taken up</c:v>
                </c:pt>
              </c:strCache>
            </c:strRef>
          </c:tx>
          <c:spPr>
            <a:solidFill>
              <a:schemeClr val="accent1"/>
            </a:solidFill>
            <a:ln>
              <a:noFill/>
            </a:ln>
            <a:effectLst/>
          </c:spPr>
          <c:invertIfNegative val="0"/>
          <c:dLbls>
            <c:dLbl>
              <c:idx val="0"/>
              <c:tx>
                <c:rich>
                  <a:bodyPr/>
                  <a:lstStyle/>
                  <a:p>
                    <a:fld id="{73C033F7-617B-4204-9445-69953806868D}" type="CELLRANGE">
                      <a:rPr lang="en-US"/>
                      <a:pPr/>
                      <a:t>[CELLRANGE]</a:t>
                    </a:fld>
                    <a:endParaRPr lang="en-GB"/>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A775-4A6F-9148-ABD15E33A02D}"/>
                </c:ext>
              </c:extLst>
            </c:dLbl>
            <c:dLbl>
              <c:idx val="1"/>
              <c:tx>
                <c:rich>
                  <a:bodyPr/>
                  <a:lstStyle/>
                  <a:p>
                    <a:fld id="{7B82BB67-71E4-487C-9A07-646E82D1DB8A}" type="CELLRANGE">
                      <a:rPr lang="en-US"/>
                      <a:pPr/>
                      <a:t>[CELLRANGE]</a:t>
                    </a:fld>
                    <a:endParaRPr lang="en-GB"/>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A775-4A6F-9148-ABD15E33A02D}"/>
                </c:ext>
              </c:extLst>
            </c:dLbl>
            <c:dLbl>
              <c:idx val="2"/>
              <c:tx>
                <c:rich>
                  <a:bodyPr/>
                  <a:lstStyle/>
                  <a:p>
                    <a:fld id="{EB30B6EE-E05B-41C1-91DA-0B032F529780}" type="CELLRANGE">
                      <a:rPr lang="en-US"/>
                      <a:pPr/>
                      <a:t>[CELLRANGE]</a:t>
                    </a:fld>
                    <a:endParaRPr lang="en-GB"/>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A775-4A6F-9148-ABD15E33A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Age'!$C$8:$E$8</c:f>
              <c:strCache>
                <c:ptCount val="3"/>
                <c:pt idx="0">
                  <c:v>36+ 
(n=3859)</c:v>
                </c:pt>
                <c:pt idx="1">
                  <c:v>18-35 
(n=6264)</c:v>
                </c:pt>
                <c:pt idx="2">
                  <c:v>Under 18 
(n=263)</c:v>
                </c:pt>
              </c:strCache>
            </c:strRef>
          </c:cat>
          <c:val>
            <c:numRef>
              <c:f>'[Data Cuts for SoN Report v2.xlsx]HI - Age'!$C$9:$E$9</c:f>
              <c:numCache>
                <c:formatCode>0.00%</c:formatCode>
                <c:ptCount val="3"/>
                <c:pt idx="0">
                  <c:v>0.51600000000000001</c:v>
                </c:pt>
                <c:pt idx="1">
                  <c:v>0.502</c:v>
                </c:pt>
                <c:pt idx="2">
                  <c:v>0.40300000000000002</c:v>
                </c:pt>
              </c:numCache>
            </c:numRef>
          </c:val>
          <c:extLst>
            <c:ext xmlns:c15="http://schemas.microsoft.com/office/drawing/2012/chart" uri="{02D57815-91ED-43cb-92C2-25804820EDAC}">
              <c15:datalabelsRange>
                <c15:f>'[Data Cuts for SoN Report v2.xlsx]HI - Age'!$H$9:$H$11</c15:f>
                <c15:dlblRangeCache>
                  <c:ptCount val="3"/>
                  <c:pt idx="0">
                    <c:v>1990</c:v>
                  </c:pt>
                  <c:pt idx="1">
                    <c:v>3143</c:v>
                  </c:pt>
                  <c:pt idx="2">
                    <c:v>106</c:v>
                  </c:pt>
                </c15:dlblRangeCache>
              </c15:datalabelsRange>
            </c:ext>
            <c:ext xmlns:c16="http://schemas.microsoft.com/office/drawing/2014/chart" uri="{C3380CC4-5D6E-409C-BE32-E72D297353CC}">
              <c16:uniqueId val="{00000003-A775-4A6F-9148-ABD15E33A02D}"/>
            </c:ext>
          </c:extLst>
        </c:ser>
        <c:ser>
          <c:idx val="1"/>
          <c:order val="1"/>
          <c:tx>
            <c:strRef>
              <c:f>'[Data Cuts for SoN Report v2.xlsx]HI - Age'!$B$10</c:f>
              <c:strCache>
                <c:ptCount val="1"/>
                <c:pt idx="0">
                  <c:v>Declined</c:v>
                </c:pt>
              </c:strCache>
            </c:strRef>
          </c:tx>
          <c:spPr>
            <a:solidFill>
              <a:schemeClr val="accent2"/>
            </a:solidFill>
            <a:ln>
              <a:noFill/>
            </a:ln>
            <a:effectLst/>
          </c:spPr>
          <c:invertIfNegative val="0"/>
          <c:dLbls>
            <c:dLbl>
              <c:idx val="0"/>
              <c:tx>
                <c:rich>
                  <a:bodyPr/>
                  <a:lstStyle/>
                  <a:p>
                    <a:fld id="{7336D9B7-0D8E-4C96-AC9F-E780C95D8403}" type="CELLRANGE">
                      <a:rPr lang="en-US"/>
                      <a:pPr/>
                      <a:t>[CELLRANGE]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75-4A6F-9148-ABD15E33A02D}"/>
                </c:ext>
              </c:extLst>
            </c:dLbl>
            <c:dLbl>
              <c:idx val="1"/>
              <c:tx>
                <c:rich>
                  <a:bodyPr/>
                  <a:lstStyle/>
                  <a:p>
                    <a:fld id="{B2F0430D-19BB-4980-9857-77A18FF3FB79}" type="CELLRANGE">
                      <a:rPr lang="en-US"/>
                      <a:pPr/>
                      <a:t>[CELLRANGE]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75-4A6F-9148-ABD15E33A02D}"/>
                </c:ext>
              </c:extLst>
            </c:dLbl>
            <c:dLbl>
              <c:idx val="2"/>
              <c:tx>
                <c:rich>
                  <a:bodyPr/>
                  <a:lstStyle/>
                  <a:p>
                    <a:fld id="{15594BC3-23CE-4609-9E38-91D6936020D5}" type="CELLRANGE">
                      <a:rPr lang="en-US"/>
                      <a:pPr/>
                      <a:t>[CELLRANGE]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75-4A6F-9148-ABD15E33A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Age'!$C$8:$E$8</c:f>
              <c:strCache>
                <c:ptCount val="3"/>
                <c:pt idx="0">
                  <c:v>36+ 
(n=3859)</c:v>
                </c:pt>
                <c:pt idx="1">
                  <c:v>18-35 
(n=6264)</c:v>
                </c:pt>
                <c:pt idx="2">
                  <c:v>Under 18 
(n=263)</c:v>
                </c:pt>
              </c:strCache>
            </c:strRef>
          </c:cat>
          <c:val>
            <c:numRef>
              <c:f>'[Data Cuts for SoN Report v2.xlsx]HI - Age'!$C$10:$E$10</c:f>
              <c:numCache>
                <c:formatCode>0.00%</c:formatCode>
                <c:ptCount val="3"/>
                <c:pt idx="0">
                  <c:v>0.27700000000000002</c:v>
                </c:pt>
                <c:pt idx="1">
                  <c:v>0.27800000000000002</c:v>
                </c:pt>
                <c:pt idx="2">
                  <c:v>0.17899999999999999</c:v>
                </c:pt>
              </c:numCache>
            </c:numRef>
          </c:val>
          <c:extLst>
            <c:ext xmlns:c15="http://schemas.microsoft.com/office/drawing/2012/chart" uri="{02D57815-91ED-43cb-92C2-25804820EDAC}">
              <c15:datalabelsRange>
                <c15:f>'[Data Cuts for SoN Report v2.xlsx]HI - Age'!$I$9:$I$11</c15:f>
                <c15:dlblRangeCache>
                  <c:ptCount val="3"/>
                  <c:pt idx="0">
                    <c:v>1069</c:v>
                  </c:pt>
                  <c:pt idx="1">
                    <c:v>1743</c:v>
                  </c:pt>
                  <c:pt idx="2">
                    <c:v>47</c:v>
                  </c:pt>
                </c15:dlblRangeCache>
              </c15:datalabelsRange>
            </c:ext>
            <c:ext xmlns:c16="http://schemas.microsoft.com/office/drawing/2014/chart" uri="{C3380CC4-5D6E-409C-BE32-E72D297353CC}">
              <c16:uniqueId val="{00000007-A775-4A6F-9148-ABD15E33A02D}"/>
            </c:ext>
          </c:extLst>
        </c:ser>
        <c:ser>
          <c:idx val="2"/>
          <c:order val="2"/>
          <c:tx>
            <c:strRef>
              <c:f>'[Data Cuts for SoN Report v2.xlsx]HI - Age'!$B$11</c:f>
              <c:strCache>
                <c:ptCount val="1"/>
                <c:pt idx="0">
                  <c:v>Not offered</c:v>
                </c:pt>
              </c:strCache>
            </c:strRef>
          </c:tx>
          <c:spPr>
            <a:solidFill>
              <a:schemeClr val="accent3"/>
            </a:solidFill>
            <a:ln>
              <a:noFill/>
            </a:ln>
            <a:effectLst/>
          </c:spPr>
          <c:invertIfNegative val="0"/>
          <c:dLbls>
            <c:dLbl>
              <c:idx val="0"/>
              <c:tx>
                <c:rich>
                  <a:bodyPr/>
                  <a:lstStyle/>
                  <a:p>
                    <a:fld id="{8A256245-093A-40A5-97C3-8BDEAC6D640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75-4A6F-9148-ABD15E33A02D}"/>
                </c:ext>
              </c:extLst>
            </c:dLbl>
            <c:dLbl>
              <c:idx val="1"/>
              <c:tx>
                <c:rich>
                  <a:bodyPr/>
                  <a:lstStyle/>
                  <a:p>
                    <a:fld id="{A245D113-82A4-454D-ADEE-C060B0B1791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775-4A6F-9148-ABD15E33A02D}"/>
                </c:ext>
              </c:extLst>
            </c:dLbl>
            <c:dLbl>
              <c:idx val="2"/>
              <c:tx>
                <c:rich>
                  <a:bodyPr/>
                  <a:lstStyle/>
                  <a:p>
                    <a:fld id="{E7D4D08C-A025-4541-822D-2DAC8DE175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775-4A6F-9148-ABD15E33A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Age'!$C$8:$E$8</c:f>
              <c:strCache>
                <c:ptCount val="3"/>
                <c:pt idx="0">
                  <c:v>36+ 
(n=3859)</c:v>
                </c:pt>
                <c:pt idx="1">
                  <c:v>18-35 
(n=6264)</c:v>
                </c:pt>
                <c:pt idx="2">
                  <c:v>Under 18 
(n=263)</c:v>
                </c:pt>
              </c:strCache>
            </c:strRef>
          </c:cat>
          <c:val>
            <c:numRef>
              <c:f>'[Data Cuts for SoN Report v2.xlsx]HI - Age'!$C$11:$E$11</c:f>
              <c:numCache>
                <c:formatCode>0.00%</c:formatCode>
                <c:ptCount val="3"/>
                <c:pt idx="0">
                  <c:v>0.11899999999999999</c:v>
                </c:pt>
                <c:pt idx="1">
                  <c:v>0.123</c:v>
                </c:pt>
                <c:pt idx="2">
                  <c:v>0.29299999999999998</c:v>
                </c:pt>
              </c:numCache>
            </c:numRef>
          </c:val>
          <c:extLst>
            <c:ext xmlns:c15="http://schemas.microsoft.com/office/drawing/2012/chart" uri="{02D57815-91ED-43cb-92C2-25804820EDAC}">
              <c15:datalabelsRange>
                <c15:f>'[Data Cuts for SoN Report v2.xlsx]HI - Age'!$J$9:$J$11</c15:f>
                <c15:dlblRangeCache>
                  <c:ptCount val="3"/>
                  <c:pt idx="0">
                    <c:v>461</c:v>
                  </c:pt>
                  <c:pt idx="1">
                    <c:v>769</c:v>
                  </c:pt>
                  <c:pt idx="2">
                    <c:v>77</c:v>
                  </c:pt>
                </c15:dlblRangeCache>
              </c15:datalabelsRange>
            </c:ext>
            <c:ext xmlns:c16="http://schemas.microsoft.com/office/drawing/2014/chart" uri="{C3380CC4-5D6E-409C-BE32-E72D297353CC}">
              <c16:uniqueId val="{0000000B-A775-4A6F-9148-ABD15E33A02D}"/>
            </c:ext>
          </c:extLst>
        </c:ser>
        <c:ser>
          <c:idx val="3"/>
          <c:order val="3"/>
          <c:tx>
            <c:strRef>
              <c:f>'[Data Cuts for SoN Report v2.xlsx]HI - Age'!$B$12</c:f>
              <c:strCache>
                <c:ptCount val="1"/>
                <c:pt idx="0">
                  <c:v>Waiting</c:v>
                </c:pt>
              </c:strCache>
            </c:strRef>
          </c:tx>
          <c:spPr>
            <a:solidFill>
              <a:schemeClr val="accent4"/>
            </a:solidFill>
            <a:ln>
              <a:noFill/>
            </a:ln>
            <a:effectLst/>
          </c:spPr>
          <c:invertIfNegative val="0"/>
          <c:dLbls>
            <c:dLbl>
              <c:idx val="0"/>
              <c:tx>
                <c:rich>
                  <a:bodyPr/>
                  <a:lstStyle/>
                  <a:p>
                    <a:fld id="{A4F2922E-274B-44B0-B3FC-AA5BFD5038D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75-4A6F-9148-ABD15E33A02D}"/>
                </c:ext>
              </c:extLst>
            </c:dLbl>
            <c:dLbl>
              <c:idx val="1"/>
              <c:tx>
                <c:rich>
                  <a:bodyPr/>
                  <a:lstStyle/>
                  <a:p>
                    <a:fld id="{0EE41262-B2A4-4304-8F65-5E7F4ED7DC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775-4A6F-9148-ABD15E33A02D}"/>
                </c:ext>
              </c:extLst>
            </c:dLbl>
            <c:dLbl>
              <c:idx val="2"/>
              <c:tx>
                <c:rich>
                  <a:bodyPr/>
                  <a:lstStyle/>
                  <a:p>
                    <a:fld id="{6260686E-63FB-47B7-BB6F-24DEA8290A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775-4A6F-9148-ABD15E33A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Age'!$C$8:$E$8</c:f>
              <c:strCache>
                <c:ptCount val="3"/>
                <c:pt idx="0">
                  <c:v>36+ 
(n=3859)</c:v>
                </c:pt>
                <c:pt idx="1">
                  <c:v>18-35 
(n=6264)</c:v>
                </c:pt>
                <c:pt idx="2">
                  <c:v>Under 18 
(n=263)</c:v>
                </c:pt>
              </c:strCache>
            </c:strRef>
          </c:cat>
          <c:val>
            <c:numRef>
              <c:f>'[Data Cuts for SoN Report v2.xlsx]HI - Age'!$C$12:$E$12</c:f>
              <c:numCache>
                <c:formatCode>0.00%</c:formatCode>
                <c:ptCount val="3"/>
                <c:pt idx="0">
                  <c:v>8.7999999999999995E-2</c:v>
                </c:pt>
                <c:pt idx="1">
                  <c:v>9.7000000000000003E-2</c:v>
                </c:pt>
                <c:pt idx="2">
                  <c:v>0.125</c:v>
                </c:pt>
              </c:numCache>
            </c:numRef>
          </c:val>
          <c:extLst>
            <c:ext xmlns:c15="http://schemas.microsoft.com/office/drawing/2012/chart" uri="{02D57815-91ED-43cb-92C2-25804820EDAC}">
              <c15:datalabelsRange>
                <c15:f>'[Data Cuts for SoN Report v2.xlsx]HI - Age'!$K$9:$K$11</c15:f>
                <c15:dlblRangeCache>
                  <c:ptCount val="3"/>
                  <c:pt idx="0">
                    <c:v>339</c:v>
                  </c:pt>
                  <c:pt idx="1">
                    <c:v>609</c:v>
                  </c:pt>
                  <c:pt idx="2">
                    <c:v>33</c:v>
                  </c:pt>
                </c15:dlblRangeCache>
              </c15:datalabelsRange>
            </c:ext>
            <c:ext xmlns:c16="http://schemas.microsoft.com/office/drawing/2014/chart" uri="{C3380CC4-5D6E-409C-BE32-E72D297353CC}">
              <c16:uniqueId val="{0000000F-A775-4A6F-9148-ABD15E33A02D}"/>
            </c:ext>
          </c:extLst>
        </c:ser>
        <c:dLbls>
          <c:showLegendKey val="0"/>
          <c:showVal val="0"/>
          <c:showCatName val="0"/>
          <c:showSerName val="0"/>
          <c:showPercent val="0"/>
          <c:showBubbleSize val="0"/>
        </c:dLbls>
        <c:gapWidth val="150"/>
        <c:overlap val="100"/>
        <c:axId val="873378200"/>
        <c:axId val="873378920"/>
      </c:barChart>
      <c:catAx>
        <c:axId val="873378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378920"/>
        <c:crosses val="autoZero"/>
        <c:auto val="1"/>
        <c:lblAlgn val="ctr"/>
        <c:lblOffset val="100"/>
        <c:noMultiLvlLbl val="0"/>
      </c:catAx>
      <c:valAx>
        <c:axId val="873378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37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dirty="0">
                <a:solidFill>
                  <a:sysClr val="windowText" lastClr="000000">
                    <a:lumMod val="65000"/>
                    <a:lumOff val="35000"/>
                  </a:sysClr>
                </a:solidFill>
              </a:rPr>
              <a:t>Supported Employment and Education Uptake by Age 2023/24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 Age'!$B$28</c:f>
              <c:strCache>
                <c:ptCount val="1"/>
                <c:pt idx="0">
                  <c:v>Taken up</c:v>
                </c:pt>
              </c:strCache>
            </c:strRef>
          </c:tx>
          <c:spPr>
            <a:solidFill>
              <a:schemeClr val="accent1"/>
            </a:solidFill>
            <a:ln>
              <a:noFill/>
            </a:ln>
            <a:effectLst/>
          </c:spPr>
          <c:invertIfNegative val="0"/>
          <c:dLbls>
            <c:dLbl>
              <c:idx val="0"/>
              <c:tx>
                <c:rich>
                  <a:bodyPr/>
                  <a:lstStyle/>
                  <a:p>
                    <a:r>
                      <a:rPr lang="en-US"/>
                      <a:t>741</a:t>
                    </a:r>
                  </a:p>
                </c:rich>
              </c:tx>
              <c:dLblPos val="ct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A265-4635-B58E-D7DF779DAAD6}"/>
                </c:ext>
              </c:extLst>
            </c:dLbl>
            <c:dLbl>
              <c:idx val="1"/>
              <c:tx>
                <c:rich>
                  <a:bodyPr/>
                  <a:lstStyle/>
                  <a:p>
                    <a:fld id="{61D9C1B6-E399-453A-B58D-195E827F574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265-4635-B58E-D7DF779DAAD6}"/>
                </c:ext>
              </c:extLst>
            </c:dLbl>
            <c:dLbl>
              <c:idx val="2"/>
              <c:tx>
                <c:rich>
                  <a:bodyPr/>
                  <a:lstStyle/>
                  <a:p>
                    <a:r>
                      <a:rPr lang="en-US"/>
                      <a:t>9</a:t>
                    </a:r>
                  </a:p>
                </c:rich>
              </c:tx>
              <c:dLblPos val="ct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A265-4635-B58E-D7DF779DA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Age'!$C$27:$E$27</c:f>
              <c:strCache>
                <c:ptCount val="3"/>
                <c:pt idx="0">
                  <c:v>36+
 (n=2483)</c:v>
                </c:pt>
                <c:pt idx="1">
                  <c:v>18-35 
(n=3689)</c:v>
                </c:pt>
                <c:pt idx="2">
                  <c:v>Under 18 
(n=40)</c:v>
                </c:pt>
              </c:strCache>
            </c:strRef>
          </c:cat>
          <c:val>
            <c:numRef>
              <c:f>'[Data Cuts for SoN Report v2.xlsx]HI - Age'!$C$28:$E$28</c:f>
              <c:numCache>
                <c:formatCode>0.00%</c:formatCode>
                <c:ptCount val="3"/>
                <c:pt idx="0">
                  <c:v>0.29799999999999999</c:v>
                </c:pt>
                <c:pt idx="1">
                  <c:v>0.44800000000000001</c:v>
                </c:pt>
                <c:pt idx="2">
                  <c:v>0.22500000000000001</c:v>
                </c:pt>
              </c:numCache>
            </c:numRef>
          </c:val>
          <c:extLst>
            <c:ext xmlns:c15="http://schemas.microsoft.com/office/drawing/2012/chart" uri="{02D57815-91ED-43cb-92C2-25804820EDAC}">
              <c15:datalabelsRange>
                <c15:f>'[Data Cuts for SoN Report v2.xlsx]HI - Age'!$H$28:$J$28</c15:f>
                <c15:dlblRangeCache>
                  <c:ptCount val="3"/>
                  <c:pt idx="0">
                    <c:v>9</c:v>
                  </c:pt>
                  <c:pt idx="1">
                    <c:v>1652</c:v>
                  </c:pt>
                  <c:pt idx="2">
                    <c:v>741</c:v>
                  </c:pt>
                </c15:dlblRangeCache>
              </c15:datalabelsRange>
            </c:ext>
            <c:ext xmlns:c16="http://schemas.microsoft.com/office/drawing/2014/chart" uri="{C3380CC4-5D6E-409C-BE32-E72D297353CC}">
              <c16:uniqueId val="{00000003-A265-4635-B58E-D7DF779DAAD6}"/>
            </c:ext>
          </c:extLst>
        </c:ser>
        <c:ser>
          <c:idx val="1"/>
          <c:order val="1"/>
          <c:tx>
            <c:strRef>
              <c:f>'[Data Cuts for SoN Report v2.xlsx]HI - Age'!$B$29</c:f>
              <c:strCache>
                <c:ptCount val="1"/>
                <c:pt idx="0">
                  <c:v>Declined</c:v>
                </c:pt>
              </c:strCache>
            </c:strRef>
          </c:tx>
          <c:spPr>
            <a:solidFill>
              <a:schemeClr val="accent2"/>
            </a:solidFill>
            <a:ln>
              <a:noFill/>
            </a:ln>
            <a:effectLst/>
          </c:spPr>
          <c:invertIfNegative val="0"/>
          <c:dLbls>
            <c:dLbl>
              <c:idx val="0"/>
              <c:tx>
                <c:rich>
                  <a:bodyPr/>
                  <a:lstStyle/>
                  <a:p>
                    <a:r>
                      <a:rPr lang="en-US"/>
                      <a:t>1171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65-4635-B58E-D7DF779DAAD6}"/>
                </c:ext>
              </c:extLst>
            </c:dLbl>
            <c:dLbl>
              <c:idx val="1"/>
              <c:tx>
                <c:rich>
                  <a:bodyPr/>
                  <a:lstStyle/>
                  <a:p>
                    <a:r>
                      <a:rPr lang="en-US"/>
                      <a:t>1298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65-4635-B58E-D7DF779DAAD6}"/>
                </c:ext>
              </c:extLst>
            </c:dLbl>
            <c:dLbl>
              <c:idx val="2"/>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265-4635-B58E-D7DF779DA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Age'!$C$27:$E$27</c:f>
              <c:strCache>
                <c:ptCount val="3"/>
                <c:pt idx="0">
                  <c:v>36+
 (n=2483)</c:v>
                </c:pt>
                <c:pt idx="1">
                  <c:v>18-35 
(n=3689)</c:v>
                </c:pt>
                <c:pt idx="2">
                  <c:v>Under 18 
(n=40)</c:v>
                </c:pt>
              </c:strCache>
            </c:strRef>
          </c:cat>
          <c:val>
            <c:numRef>
              <c:f>'[Data Cuts for SoN Report v2.xlsx]HI - Age'!$C$29:$E$29</c:f>
              <c:numCache>
                <c:formatCode>0.00%</c:formatCode>
                <c:ptCount val="3"/>
                <c:pt idx="0">
                  <c:v>0.47199999999999998</c:v>
                </c:pt>
                <c:pt idx="1">
                  <c:v>0.35199999999999998</c:v>
                </c:pt>
                <c:pt idx="2">
                  <c:v>0.3</c:v>
                </c:pt>
              </c:numCache>
            </c:numRef>
          </c:val>
          <c:extLst>
            <c:ext xmlns:c16="http://schemas.microsoft.com/office/drawing/2014/chart" uri="{C3380CC4-5D6E-409C-BE32-E72D297353CC}">
              <c16:uniqueId val="{00000007-A265-4635-B58E-D7DF779DAAD6}"/>
            </c:ext>
          </c:extLst>
        </c:ser>
        <c:ser>
          <c:idx val="2"/>
          <c:order val="2"/>
          <c:tx>
            <c:strRef>
              <c:f>'[Data Cuts for SoN Report v2.xlsx]HI - Age'!$B$30</c:f>
              <c:strCache>
                <c:ptCount val="1"/>
                <c:pt idx="0">
                  <c:v>Not offered</c:v>
                </c:pt>
              </c:strCache>
            </c:strRef>
          </c:tx>
          <c:spPr>
            <a:solidFill>
              <a:schemeClr val="accent3"/>
            </a:solidFill>
            <a:ln>
              <a:noFill/>
            </a:ln>
            <a:effectLst/>
          </c:spPr>
          <c:invertIfNegative val="0"/>
          <c:dLbls>
            <c:dLbl>
              <c:idx val="0"/>
              <c:tx>
                <c:rich>
                  <a:bodyPr/>
                  <a:lstStyle/>
                  <a:p>
                    <a:r>
                      <a:rPr lang="en-US"/>
                      <a:t>502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265-4635-B58E-D7DF779DAAD6}"/>
                </c:ext>
              </c:extLst>
            </c:dLbl>
            <c:dLbl>
              <c:idx val="1"/>
              <c:tx>
                <c:rich>
                  <a:bodyPr/>
                  <a:lstStyle/>
                  <a:p>
                    <a:r>
                      <a:rPr lang="en-US"/>
                      <a:t>595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265-4635-B58E-D7DF779DAAD6}"/>
                </c:ext>
              </c:extLst>
            </c:dLbl>
            <c:dLbl>
              <c:idx val="2"/>
              <c:tx>
                <c:rich>
                  <a:bodyPr/>
                  <a:lstStyle/>
                  <a:p>
                    <a:r>
                      <a:rPr lang="en-US"/>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265-4635-B58E-D7DF779DA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Age'!$C$27:$E$27</c:f>
              <c:strCache>
                <c:ptCount val="3"/>
                <c:pt idx="0">
                  <c:v>36+
 (n=2483)</c:v>
                </c:pt>
                <c:pt idx="1">
                  <c:v>18-35 
(n=3689)</c:v>
                </c:pt>
                <c:pt idx="2">
                  <c:v>Under 18 
(n=40)</c:v>
                </c:pt>
              </c:strCache>
            </c:strRef>
          </c:cat>
          <c:val>
            <c:numRef>
              <c:f>'[Data Cuts for SoN Report v2.xlsx]HI - Age'!$C$30:$E$30</c:f>
              <c:numCache>
                <c:formatCode>0.00%</c:formatCode>
                <c:ptCount val="3"/>
                <c:pt idx="0">
                  <c:v>0.20200000000000001</c:v>
                </c:pt>
                <c:pt idx="1">
                  <c:v>0.161</c:v>
                </c:pt>
                <c:pt idx="2">
                  <c:v>0.4</c:v>
                </c:pt>
              </c:numCache>
            </c:numRef>
          </c:val>
          <c:extLst>
            <c:ext xmlns:c16="http://schemas.microsoft.com/office/drawing/2014/chart" uri="{C3380CC4-5D6E-409C-BE32-E72D297353CC}">
              <c16:uniqueId val="{0000000B-A265-4635-B58E-D7DF779DAAD6}"/>
            </c:ext>
          </c:extLst>
        </c:ser>
        <c:ser>
          <c:idx val="3"/>
          <c:order val="3"/>
          <c:tx>
            <c:strRef>
              <c:f>'[Data Cuts for SoN Report v2.xlsx]HI - Age'!$B$31</c:f>
              <c:strCache>
                <c:ptCount val="1"/>
                <c:pt idx="0">
                  <c:v>Waiting</c:v>
                </c:pt>
              </c:strCache>
            </c:strRef>
          </c:tx>
          <c:spPr>
            <a:solidFill>
              <a:schemeClr val="accent4"/>
            </a:solidFill>
            <a:ln>
              <a:noFill/>
            </a:ln>
            <a:effectLst/>
          </c:spPr>
          <c:invertIfNegative val="0"/>
          <c:dLbls>
            <c:dLbl>
              <c:idx val="0"/>
              <c:tx>
                <c:rich>
                  <a:bodyPr/>
                  <a:lstStyle/>
                  <a:p>
                    <a:r>
                      <a:rPr lang="en-US"/>
                      <a:t>69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265-4635-B58E-D7DF779DAAD6}"/>
                </c:ext>
              </c:extLst>
            </c:dLbl>
            <c:dLbl>
              <c:idx val="1"/>
              <c:tx>
                <c:rich>
                  <a:bodyPr/>
                  <a:lstStyle/>
                  <a:p>
                    <a:r>
                      <a:rPr lang="en-US"/>
                      <a:t>144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265-4635-B58E-D7DF779DAAD6}"/>
                </c:ext>
              </c:extLst>
            </c:dLbl>
            <c:dLbl>
              <c:idx val="2"/>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265-4635-B58E-D7DF779DAA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Age'!$C$27:$E$27</c:f>
              <c:strCache>
                <c:ptCount val="3"/>
                <c:pt idx="0">
                  <c:v>36+
 (n=2483)</c:v>
                </c:pt>
                <c:pt idx="1">
                  <c:v>18-35 
(n=3689)</c:v>
                </c:pt>
                <c:pt idx="2">
                  <c:v>Under 18 
(n=40)</c:v>
                </c:pt>
              </c:strCache>
            </c:strRef>
          </c:cat>
          <c:val>
            <c:numRef>
              <c:f>'[Data Cuts for SoN Report v2.xlsx]HI - Age'!$C$31:$E$31</c:f>
              <c:numCache>
                <c:formatCode>0.00%</c:formatCode>
                <c:ptCount val="3"/>
                <c:pt idx="0">
                  <c:v>2.8000000000000001E-2</c:v>
                </c:pt>
                <c:pt idx="1">
                  <c:v>3.9E-2</c:v>
                </c:pt>
                <c:pt idx="2">
                  <c:v>7.4999999999999997E-2</c:v>
                </c:pt>
              </c:numCache>
            </c:numRef>
          </c:val>
          <c:extLst>
            <c:ext xmlns:c16="http://schemas.microsoft.com/office/drawing/2014/chart" uri="{C3380CC4-5D6E-409C-BE32-E72D297353CC}">
              <c16:uniqueId val="{0000000F-A265-4635-B58E-D7DF779DAAD6}"/>
            </c:ext>
          </c:extLst>
        </c:ser>
        <c:dLbls>
          <c:dLblPos val="ctr"/>
          <c:showLegendKey val="0"/>
          <c:showVal val="1"/>
          <c:showCatName val="0"/>
          <c:showSerName val="0"/>
          <c:showPercent val="0"/>
          <c:showBubbleSize val="0"/>
        </c:dLbls>
        <c:gapWidth val="150"/>
        <c:overlap val="100"/>
        <c:axId val="1002263976"/>
        <c:axId val="1002263256"/>
      </c:barChart>
      <c:catAx>
        <c:axId val="10022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263256"/>
        <c:crosses val="autoZero"/>
        <c:auto val="1"/>
        <c:lblAlgn val="ctr"/>
        <c:lblOffset val="100"/>
        <c:noMultiLvlLbl val="0"/>
      </c:catAx>
      <c:valAx>
        <c:axId val="1002263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263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Family Intervention Uptake by Age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 Age'!$B$47</c:f>
              <c:strCache>
                <c:ptCount val="1"/>
                <c:pt idx="0">
                  <c:v>Taken up</c:v>
                </c:pt>
              </c:strCache>
            </c:strRef>
          </c:tx>
          <c:spPr>
            <a:solidFill>
              <a:schemeClr val="accent1"/>
            </a:solidFill>
            <a:ln>
              <a:noFill/>
            </a:ln>
            <a:effectLst/>
          </c:spPr>
          <c:invertIfNegative val="0"/>
          <c:dLbls>
            <c:dLbl>
              <c:idx val="0"/>
              <c:tx>
                <c:rich>
                  <a:bodyPr/>
                  <a:lstStyle/>
                  <a:p>
                    <a:fld id="{6671568A-699E-4827-BFED-5500575120E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337-45C6-98E3-5B425DFCF0A6}"/>
                </c:ext>
              </c:extLst>
            </c:dLbl>
            <c:dLbl>
              <c:idx val="1"/>
              <c:tx>
                <c:rich>
                  <a:bodyPr/>
                  <a:lstStyle/>
                  <a:p>
                    <a:fld id="{BD70419F-7B7A-4267-BB69-1C239F580AF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337-45C6-98E3-5B425DFCF0A6}"/>
                </c:ext>
              </c:extLst>
            </c:dLbl>
            <c:dLbl>
              <c:idx val="2"/>
              <c:tx>
                <c:rich>
                  <a:bodyPr/>
                  <a:lstStyle/>
                  <a:p>
                    <a:fld id="{04288D71-96EB-4D69-8101-58E94F2640D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337-45C6-98E3-5B425DFCF0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Age'!$C$46:$E$46</c:f>
              <c:strCache>
                <c:ptCount val="3"/>
                <c:pt idx="0">
                  <c:v>36+ 
(n=3858)</c:v>
                </c:pt>
                <c:pt idx="1">
                  <c:v>18-35 
(n=6264)</c:v>
                </c:pt>
                <c:pt idx="2">
                  <c:v>Under 18 
(n=263)</c:v>
                </c:pt>
              </c:strCache>
            </c:strRef>
          </c:cat>
          <c:val>
            <c:numRef>
              <c:f>'[Data Cuts for SoN Report v2.xlsx]HI - Age'!$C$47:$E$47</c:f>
              <c:numCache>
                <c:formatCode>0.00%</c:formatCode>
                <c:ptCount val="3"/>
                <c:pt idx="0">
                  <c:v>0.26640000000000003</c:v>
                </c:pt>
                <c:pt idx="1">
                  <c:v>0.2969</c:v>
                </c:pt>
                <c:pt idx="2">
                  <c:v>0.435</c:v>
                </c:pt>
              </c:numCache>
            </c:numRef>
          </c:val>
          <c:extLst>
            <c:ext xmlns:c15="http://schemas.microsoft.com/office/drawing/2012/chart" uri="{02D57815-91ED-43cb-92C2-25804820EDAC}">
              <c15:datalabelsRange>
                <c15:f>'[Data Cuts for SoN Report v2.xlsx]HI - Age'!$H$47:$H$49</c15:f>
                <c15:dlblRangeCache>
                  <c:ptCount val="3"/>
                  <c:pt idx="0">
                    <c:v>703</c:v>
                  </c:pt>
                  <c:pt idx="1">
                    <c:v>1458</c:v>
                  </c:pt>
                  <c:pt idx="2">
                    <c:v>107</c:v>
                  </c:pt>
                </c15:dlblRangeCache>
              </c15:datalabelsRange>
            </c:ext>
            <c:ext xmlns:c16="http://schemas.microsoft.com/office/drawing/2014/chart" uri="{C3380CC4-5D6E-409C-BE32-E72D297353CC}">
              <c16:uniqueId val="{00000003-6337-45C6-98E3-5B425DFCF0A6}"/>
            </c:ext>
          </c:extLst>
        </c:ser>
        <c:ser>
          <c:idx val="1"/>
          <c:order val="1"/>
          <c:tx>
            <c:strRef>
              <c:f>'[Data Cuts for SoN Report v2.xlsx]HI - Age'!$B$48</c:f>
              <c:strCache>
                <c:ptCount val="1"/>
                <c:pt idx="0">
                  <c:v>Declined</c:v>
                </c:pt>
              </c:strCache>
            </c:strRef>
          </c:tx>
          <c:spPr>
            <a:solidFill>
              <a:schemeClr val="accent2"/>
            </a:solidFill>
            <a:ln>
              <a:noFill/>
            </a:ln>
            <a:effectLst/>
          </c:spPr>
          <c:invertIfNegative val="0"/>
          <c:dLbls>
            <c:dLbl>
              <c:idx val="0"/>
              <c:tx>
                <c:rich>
                  <a:bodyPr/>
                  <a:lstStyle/>
                  <a:p>
                    <a:fld id="{6C072E5C-A3B4-4DCE-BB5E-F9D62BECD99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337-45C6-98E3-5B425DFCF0A6}"/>
                </c:ext>
              </c:extLst>
            </c:dLbl>
            <c:dLbl>
              <c:idx val="1"/>
              <c:tx>
                <c:rich>
                  <a:bodyPr/>
                  <a:lstStyle/>
                  <a:p>
                    <a:fld id="{A1FAB203-A600-4656-81A0-96B57DCAC6F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337-45C6-98E3-5B425DFCF0A6}"/>
                </c:ext>
              </c:extLst>
            </c:dLbl>
            <c:dLbl>
              <c:idx val="2"/>
              <c:tx>
                <c:rich>
                  <a:bodyPr/>
                  <a:lstStyle/>
                  <a:p>
                    <a:fld id="{8B652D3A-A333-4A35-8BDA-7CF1D0FF34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337-45C6-98E3-5B425DFCF0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Age'!$C$46:$E$46</c:f>
              <c:strCache>
                <c:ptCount val="3"/>
                <c:pt idx="0">
                  <c:v>36+ 
(n=3858)</c:v>
                </c:pt>
                <c:pt idx="1">
                  <c:v>18-35 
(n=6264)</c:v>
                </c:pt>
                <c:pt idx="2">
                  <c:v>Under 18 
(n=263)</c:v>
                </c:pt>
              </c:strCache>
            </c:strRef>
          </c:cat>
          <c:val>
            <c:numRef>
              <c:f>'[Data Cuts for SoN Report v2.xlsx]HI - Age'!$C$48:$E$48</c:f>
              <c:numCache>
                <c:formatCode>0.00%</c:formatCode>
                <c:ptCount val="3"/>
                <c:pt idx="0">
                  <c:v>0.45279999999999998</c:v>
                </c:pt>
                <c:pt idx="1">
                  <c:v>0.41460000000000002</c:v>
                </c:pt>
                <c:pt idx="2">
                  <c:v>0.23169999999999999</c:v>
                </c:pt>
              </c:numCache>
            </c:numRef>
          </c:val>
          <c:extLst>
            <c:ext xmlns:c15="http://schemas.microsoft.com/office/drawing/2012/chart" uri="{02D57815-91ED-43cb-92C2-25804820EDAC}">
              <c15:datalabelsRange>
                <c15:f>'[Data Cuts for SoN Report v2.xlsx]HI - Age'!$I$47:$I$49</c15:f>
                <c15:dlblRangeCache>
                  <c:ptCount val="3"/>
                  <c:pt idx="0">
                    <c:v>1195</c:v>
                  </c:pt>
                  <c:pt idx="1">
                    <c:v>2036</c:v>
                  </c:pt>
                  <c:pt idx="2">
                    <c:v>57</c:v>
                  </c:pt>
                </c15:dlblRangeCache>
              </c15:datalabelsRange>
            </c:ext>
            <c:ext xmlns:c16="http://schemas.microsoft.com/office/drawing/2014/chart" uri="{C3380CC4-5D6E-409C-BE32-E72D297353CC}">
              <c16:uniqueId val="{00000007-6337-45C6-98E3-5B425DFCF0A6}"/>
            </c:ext>
          </c:extLst>
        </c:ser>
        <c:ser>
          <c:idx val="2"/>
          <c:order val="2"/>
          <c:tx>
            <c:strRef>
              <c:f>'[Data Cuts for SoN Report v2.xlsx]HI - Age'!$B$49</c:f>
              <c:strCache>
                <c:ptCount val="1"/>
                <c:pt idx="0">
                  <c:v>Not offered</c:v>
                </c:pt>
              </c:strCache>
            </c:strRef>
          </c:tx>
          <c:spPr>
            <a:solidFill>
              <a:schemeClr val="accent3"/>
            </a:solidFill>
            <a:ln>
              <a:noFill/>
            </a:ln>
            <a:effectLst/>
          </c:spPr>
          <c:invertIfNegative val="0"/>
          <c:dLbls>
            <c:dLbl>
              <c:idx val="0"/>
              <c:tx>
                <c:rich>
                  <a:bodyPr/>
                  <a:lstStyle/>
                  <a:p>
                    <a:fld id="{43BAFF44-1D34-4526-ABE3-37C2582A45C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337-45C6-98E3-5B425DFCF0A6}"/>
                </c:ext>
              </c:extLst>
            </c:dLbl>
            <c:dLbl>
              <c:idx val="1"/>
              <c:tx>
                <c:rich>
                  <a:bodyPr/>
                  <a:lstStyle/>
                  <a:p>
                    <a:fld id="{B02043F3-0E85-4B36-9FBE-46855779A8F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337-45C6-98E3-5B425DFCF0A6}"/>
                </c:ext>
              </c:extLst>
            </c:dLbl>
            <c:dLbl>
              <c:idx val="2"/>
              <c:tx>
                <c:rich>
                  <a:bodyPr/>
                  <a:lstStyle/>
                  <a:p>
                    <a:fld id="{8FA370D8-09A5-4CC8-A102-1D26425CF4A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337-45C6-98E3-5B425DFCF0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Age'!$C$46:$E$46</c:f>
              <c:strCache>
                <c:ptCount val="3"/>
                <c:pt idx="0">
                  <c:v>36+ 
(n=3858)</c:v>
                </c:pt>
                <c:pt idx="1">
                  <c:v>18-35 
(n=6264)</c:v>
                </c:pt>
                <c:pt idx="2">
                  <c:v>Under 18 
(n=263)</c:v>
                </c:pt>
              </c:strCache>
            </c:strRef>
          </c:cat>
          <c:val>
            <c:numRef>
              <c:f>'[Data Cuts for SoN Report v2.xlsx]HI - Age'!$C$49:$E$49</c:f>
              <c:numCache>
                <c:formatCode>0.00%</c:formatCode>
                <c:ptCount val="3"/>
                <c:pt idx="0">
                  <c:v>0.2145</c:v>
                </c:pt>
                <c:pt idx="1">
                  <c:v>0.20549999999999999</c:v>
                </c:pt>
                <c:pt idx="2">
                  <c:v>0.22359999999999999</c:v>
                </c:pt>
              </c:numCache>
            </c:numRef>
          </c:val>
          <c:extLst>
            <c:ext xmlns:c15="http://schemas.microsoft.com/office/drawing/2012/chart" uri="{02D57815-91ED-43cb-92C2-25804820EDAC}">
              <c15:datalabelsRange>
                <c15:f>'[Data Cuts for SoN Report v2.xlsx]HI - Age'!$K$47:$K$49</c15:f>
                <c15:dlblRangeCache>
                  <c:ptCount val="3"/>
                  <c:pt idx="0">
                    <c:v>566</c:v>
                  </c:pt>
                  <c:pt idx="1">
                    <c:v>1009</c:v>
                  </c:pt>
                  <c:pt idx="2">
                    <c:v>55</c:v>
                  </c:pt>
                </c15:dlblRangeCache>
              </c15:datalabelsRange>
            </c:ext>
            <c:ext xmlns:c16="http://schemas.microsoft.com/office/drawing/2014/chart" uri="{C3380CC4-5D6E-409C-BE32-E72D297353CC}">
              <c16:uniqueId val="{0000000B-6337-45C6-98E3-5B425DFCF0A6}"/>
            </c:ext>
          </c:extLst>
        </c:ser>
        <c:ser>
          <c:idx val="3"/>
          <c:order val="3"/>
          <c:tx>
            <c:strRef>
              <c:f>'[Data Cuts for SoN Report v2.xlsx]HI - Age'!$B$50</c:f>
              <c:strCache>
                <c:ptCount val="1"/>
                <c:pt idx="0">
                  <c:v>Waiting</c:v>
                </c:pt>
              </c:strCache>
            </c:strRef>
          </c:tx>
          <c:spPr>
            <a:solidFill>
              <a:schemeClr val="accent4"/>
            </a:solidFill>
            <a:ln>
              <a:noFill/>
            </a:ln>
            <a:effectLst/>
          </c:spPr>
          <c:invertIfNegative val="0"/>
          <c:dLbls>
            <c:dLbl>
              <c:idx val="0"/>
              <c:tx>
                <c:rich>
                  <a:bodyPr/>
                  <a:lstStyle/>
                  <a:p>
                    <a:fld id="{1F661733-E58F-4422-AE7E-7C54BB16615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337-45C6-98E3-5B425DFCF0A6}"/>
                </c:ext>
              </c:extLst>
            </c:dLbl>
            <c:dLbl>
              <c:idx val="1"/>
              <c:tx>
                <c:rich>
                  <a:bodyPr/>
                  <a:lstStyle/>
                  <a:p>
                    <a:fld id="{8B470769-2231-4680-9149-48C442CB7F2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337-45C6-98E3-5B425DFCF0A6}"/>
                </c:ext>
              </c:extLst>
            </c:dLbl>
            <c:dLbl>
              <c:idx val="2"/>
              <c:tx>
                <c:rich>
                  <a:bodyPr/>
                  <a:lstStyle/>
                  <a:p>
                    <a:fld id="{EEEB902D-5079-4C08-82E7-556844E2743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337-45C6-98E3-5B425DFCF0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Age'!$C$46:$E$46</c:f>
              <c:strCache>
                <c:ptCount val="3"/>
                <c:pt idx="0">
                  <c:v>36+ 
(n=3858)</c:v>
                </c:pt>
                <c:pt idx="1">
                  <c:v>18-35 
(n=6264)</c:v>
                </c:pt>
                <c:pt idx="2">
                  <c:v>Under 18 
(n=263)</c:v>
                </c:pt>
              </c:strCache>
            </c:strRef>
          </c:cat>
          <c:val>
            <c:numRef>
              <c:f>'[Data Cuts for SoN Report v2.xlsx]HI - Age'!$C$50:$E$50</c:f>
              <c:numCache>
                <c:formatCode>0.00%</c:formatCode>
                <c:ptCount val="3"/>
                <c:pt idx="0">
                  <c:v>6.6299999999999998E-2</c:v>
                </c:pt>
                <c:pt idx="1">
                  <c:v>8.3099999999999993E-2</c:v>
                </c:pt>
                <c:pt idx="2">
                  <c:v>0.10979999999999999</c:v>
                </c:pt>
              </c:numCache>
            </c:numRef>
          </c:val>
          <c:extLst>
            <c:ext xmlns:c15="http://schemas.microsoft.com/office/drawing/2012/chart" uri="{02D57815-91ED-43cb-92C2-25804820EDAC}">
              <c15:datalabelsRange>
                <c15:f>'[Data Cuts for SoN Report v2.xlsx]HI - Age'!$J$47:$J$49</c15:f>
                <c15:dlblRangeCache>
                  <c:ptCount val="3"/>
                  <c:pt idx="0">
                    <c:v>175</c:v>
                  </c:pt>
                  <c:pt idx="1">
                    <c:v>408</c:v>
                  </c:pt>
                  <c:pt idx="2">
                    <c:v>27</c:v>
                  </c:pt>
                </c15:dlblRangeCache>
              </c15:datalabelsRange>
            </c:ext>
            <c:ext xmlns:c16="http://schemas.microsoft.com/office/drawing/2014/chart" uri="{C3380CC4-5D6E-409C-BE32-E72D297353CC}">
              <c16:uniqueId val="{0000000F-6337-45C6-98E3-5B425DFCF0A6}"/>
            </c:ext>
          </c:extLst>
        </c:ser>
        <c:dLbls>
          <c:dLblPos val="ctr"/>
          <c:showLegendKey val="0"/>
          <c:showVal val="1"/>
          <c:showCatName val="0"/>
          <c:showSerName val="0"/>
          <c:showPercent val="0"/>
          <c:showBubbleSize val="0"/>
        </c:dLbls>
        <c:gapWidth val="150"/>
        <c:overlap val="100"/>
        <c:axId val="960008672"/>
        <c:axId val="960012272"/>
      </c:barChart>
      <c:catAx>
        <c:axId val="96000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012272"/>
        <c:crosses val="autoZero"/>
        <c:auto val="1"/>
        <c:lblAlgn val="ctr"/>
        <c:lblOffset val="100"/>
        <c:noMultiLvlLbl val="0"/>
      </c:catAx>
      <c:valAx>
        <c:axId val="960012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00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Carer Support Standard Met / Not Met by Age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97129667559"/>
          <c:y val="0.16043540441868934"/>
          <c:w val="0.78700471309523989"/>
          <c:h val="0.64061696938279555"/>
        </c:manualLayout>
      </c:layout>
      <c:barChart>
        <c:barDir val="bar"/>
        <c:grouping val="percentStacked"/>
        <c:varyColors val="0"/>
        <c:ser>
          <c:idx val="0"/>
          <c:order val="0"/>
          <c:tx>
            <c:strRef>
              <c:f>'[Data Cuts for SoN Report v2.xlsx]HI - Age'!$B$59:$B$60</c:f>
              <c:strCache>
                <c:ptCount val="2"/>
                <c:pt idx="1">
                  <c:v>Standard Met</c:v>
                </c:pt>
              </c:strCache>
            </c:strRef>
          </c:tx>
          <c:spPr>
            <a:solidFill>
              <a:schemeClr val="accent1"/>
            </a:solidFill>
            <a:ln>
              <a:noFill/>
            </a:ln>
            <a:effectLst/>
          </c:spPr>
          <c:invertIfNegative val="0"/>
          <c:dLbls>
            <c:dLbl>
              <c:idx val="0"/>
              <c:tx>
                <c:rich>
                  <a:bodyPr/>
                  <a:lstStyle/>
                  <a:p>
                    <a:fld id="{A899094D-4DBA-4A0C-B164-1284E7CE17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138-409C-9340-6660BBFAD215}"/>
                </c:ext>
              </c:extLst>
            </c:dLbl>
            <c:dLbl>
              <c:idx val="1"/>
              <c:tx>
                <c:rich>
                  <a:bodyPr/>
                  <a:lstStyle/>
                  <a:p>
                    <a:fld id="{ADA804CD-C76D-42BC-A9D3-F541D048FC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138-409C-9340-6660BBFAD215}"/>
                </c:ext>
              </c:extLst>
            </c:dLbl>
            <c:dLbl>
              <c:idx val="2"/>
              <c:tx>
                <c:rich>
                  <a:bodyPr/>
                  <a:lstStyle/>
                  <a:p>
                    <a:fld id="{A45A3F20-D8B8-42E3-9768-CFBD237155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138-409C-9340-6660BBFAD2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Age'!$A$61:$A$63</c:f>
              <c:strCache>
                <c:ptCount val="3"/>
                <c:pt idx="0">
                  <c:v>36+ (n=2843)</c:v>
                </c:pt>
                <c:pt idx="1">
                  <c:v>18-35 (n=5180)</c:v>
                </c:pt>
                <c:pt idx="2">
                  <c:v>Under 18 (n=247)</c:v>
                </c:pt>
              </c:strCache>
            </c:strRef>
          </c:cat>
          <c:val>
            <c:numRef>
              <c:f>'[Data Cuts for SoN Report v2.xlsx]HI - Age'!$B$61:$B$63</c:f>
              <c:numCache>
                <c:formatCode>0.0%</c:formatCode>
                <c:ptCount val="3"/>
                <c:pt idx="0">
                  <c:v>0.60099999999999998</c:v>
                </c:pt>
                <c:pt idx="1">
                  <c:v>0.624</c:v>
                </c:pt>
                <c:pt idx="2">
                  <c:v>0.628</c:v>
                </c:pt>
              </c:numCache>
            </c:numRef>
          </c:val>
          <c:extLst>
            <c:ext xmlns:c15="http://schemas.microsoft.com/office/drawing/2012/chart" uri="{02D57815-91ED-43cb-92C2-25804820EDAC}">
              <c15:datalabelsRange>
                <c15:f>'[Data Cuts for SoN Report v2.xlsx]HI - Age'!$K$61:$K$63</c15:f>
                <c15:dlblRangeCache>
                  <c:ptCount val="3"/>
                  <c:pt idx="0">
                    <c:v>1710</c:v>
                  </c:pt>
                  <c:pt idx="1">
                    <c:v>3232</c:v>
                  </c:pt>
                  <c:pt idx="2">
                    <c:v>155</c:v>
                  </c:pt>
                </c15:dlblRangeCache>
              </c15:datalabelsRange>
            </c:ext>
            <c:ext xmlns:c16="http://schemas.microsoft.com/office/drawing/2014/chart" uri="{C3380CC4-5D6E-409C-BE32-E72D297353CC}">
              <c16:uniqueId val="{00000003-3138-409C-9340-6660BBFAD215}"/>
            </c:ext>
          </c:extLst>
        </c:ser>
        <c:ser>
          <c:idx val="1"/>
          <c:order val="1"/>
          <c:tx>
            <c:strRef>
              <c:f>'[Data Cuts for SoN Report v2.xlsx]HI - Age'!$C$59:$C$60</c:f>
              <c:strCache>
                <c:ptCount val="2"/>
                <c:pt idx="1">
                  <c:v>Standard Not Met</c:v>
                </c:pt>
              </c:strCache>
            </c:strRef>
          </c:tx>
          <c:spPr>
            <a:solidFill>
              <a:schemeClr val="accent2"/>
            </a:solidFill>
            <a:ln>
              <a:noFill/>
            </a:ln>
            <a:effectLst/>
          </c:spPr>
          <c:invertIfNegative val="0"/>
          <c:dLbls>
            <c:dLbl>
              <c:idx val="0"/>
              <c:tx>
                <c:rich>
                  <a:bodyPr/>
                  <a:lstStyle/>
                  <a:p>
                    <a:fld id="{0EF26A4F-A78F-4E95-A0E6-BB92A62CD19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138-409C-9340-6660BBFAD215}"/>
                </c:ext>
              </c:extLst>
            </c:dLbl>
            <c:dLbl>
              <c:idx val="1"/>
              <c:tx>
                <c:rich>
                  <a:bodyPr/>
                  <a:lstStyle/>
                  <a:p>
                    <a:fld id="{F02E78DF-A0B4-4456-9980-C1FA990BE9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138-409C-9340-6660BBFAD215}"/>
                </c:ext>
              </c:extLst>
            </c:dLbl>
            <c:dLbl>
              <c:idx val="2"/>
              <c:tx>
                <c:rich>
                  <a:bodyPr/>
                  <a:lstStyle/>
                  <a:p>
                    <a:fld id="{11BACA5D-A9F1-45A0-BCF7-E671B31FCA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138-409C-9340-6660BBFAD2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 Age'!$A$61:$A$63</c:f>
              <c:strCache>
                <c:ptCount val="3"/>
                <c:pt idx="0">
                  <c:v>36+ (n=2843)</c:v>
                </c:pt>
                <c:pt idx="1">
                  <c:v>18-35 (n=5180)</c:v>
                </c:pt>
                <c:pt idx="2">
                  <c:v>Under 18 (n=247)</c:v>
                </c:pt>
              </c:strCache>
            </c:strRef>
          </c:cat>
          <c:val>
            <c:numRef>
              <c:f>'[Data Cuts for SoN Report v2.xlsx]HI - Age'!$C$61:$C$63</c:f>
              <c:numCache>
                <c:formatCode>0.0%</c:formatCode>
                <c:ptCount val="3"/>
                <c:pt idx="0">
                  <c:v>0.39900000000000002</c:v>
                </c:pt>
                <c:pt idx="1">
                  <c:v>0.376</c:v>
                </c:pt>
                <c:pt idx="2">
                  <c:v>0.372</c:v>
                </c:pt>
              </c:numCache>
            </c:numRef>
          </c:val>
          <c:extLst>
            <c:ext xmlns:c15="http://schemas.microsoft.com/office/drawing/2012/chart" uri="{02D57815-91ED-43cb-92C2-25804820EDAC}">
              <c15:datalabelsRange>
                <c15:f>'[Data Cuts for SoN Report v2.xlsx]HI - Age'!$N$61:$N$63</c15:f>
                <c15:dlblRangeCache>
                  <c:ptCount val="3"/>
                  <c:pt idx="0">
                    <c:v>1133</c:v>
                  </c:pt>
                  <c:pt idx="1">
                    <c:v>1948</c:v>
                  </c:pt>
                  <c:pt idx="2">
                    <c:v>92</c:v>
                  </c:pt>
                </c15:dlblRangeCache>
              </c15:datalabelsRange>
            </c:ext>
            <c:ext xmlns:c16="http://schemas.microsoft.com/office/drawing/2014/chart" uri="{C3380CC4-5D6E-409C-BE32-E72D297353CC}">
              <c16:uniqueId val="{00000007-3138-409C-9340-6660BBFAD215}"/>
            </c:ext>
          </c:extLst>
        </c:ser>
        <c:dLbls>
          <c:showLegendKey val="0"/>
          <c:showVal val="0"/>
          <c:showCatName val="0"/>
          <c:showSerName val="0"/>
          <c:showPercent val="0"/>
          <c:showBubbleSize val="0"/>
        </c:dLbls>
        <c:gapWidth val="150"/>
        <c:overlap val="100"/>
        <c:axId val="2051640840"/>
        <c:axId val="2022700552"/>
      </c:barChart>
      <c:catAx>
        <c:axId val="2051640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700552"/>
        <c:crosses val="autoZero"/>
        <c:auto val="1"/>
        <c:lblAlgn val="ctr"/>
        <c:lblOffset val="100"/>
        <c:noMultiLvlLbl val="0"/>
      </c:catAx>
      <c:valAx>
        <c:axId val="2022700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64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Genders meeting all Standards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'[Data Cuts for SoN Report v2.xlsx]England'!$B$28</c:f>
              <c:strCache>
                <c:ptCount val="1"/>
                <c:pt idx="0">
                  <c:v>L3 Target</c:v>
                </c:pt>
              </c:strCache>
            </c:strRef>
          </c:tx>
          <c:spPr>
            <a:pattFill prst="pct60">
              <a:fgClr>
                <a:schemeClr val="accent1">
                  <a:lumMod val="20000"/>
                  <a:lumOff val="80000"/>
                </a:schemeClr>
              </a:fgClr>
              <a:bgClr>
                <a:schemeClr val="bg1"/>
              </a:bgClr>
            </a:pattFill>
            <a:ln>
              <a:solidFill>
                <a:schemeClr val="accent1"/>
              </a:solidFill>
            </a:ln>
            <a:effectLst/>
          </c:spPr>
          <c:invertIfNegative val="0"/>
          <c:cat>
            <c:strRef>
              <c:f>'[Data Cuts for SoN Report v2.xlsx]England'!$C$27:$J$27</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v2.xlsx]England'!$C$28:$J$28</c:f>
              <c:numCache>
                <c:formatCode>0%</c:formatCode>
                <c:ptCount val="8"/>
                <c:pt idx="0">
                  <c:v>0.24</c:v>
                </c:pt>
                <c:pt idx="1">
                  <c:v>0.2</c:v>
                </c:pt>
                <c:pt idx="2">
                  <c:v>0.16</c:v>
                </c:pt>
                <c:pt idx="3">
                  <c:v>0.5</c:v>
                </c:pt>
                <c:pt idx="5">
                  <c:v>0.8</c:v>
                </c:pt>
                <c:pt idx="6">
                  <c:v>0.5</c:v>
                </c:pt>
              </c:numCache>
            </c:numRef>
          </c:val>
          <c:extLst>
            <c:ext xmlns:c16="http://schemas.microsoft.com/office/drawing/2014/chart" uri="{C3380CC4-5D6E-409C-BE32-E72D297353CC}">
              <c16:uniqueId val="{00000000-2B05-485C-957C-B38690D10CD7}"/>
            </c:ext>
          </c:extLst>
        </c:ser>
        <c:ser>
          <c:idx val="1"/>
          <c:order val="1"/>
          <c:tx>
            <c:strRef>
              <c:f>'[Data Cuts for SoN Report v2.xlsx]England'!$B$29</c:f>
              <c:strCache>
                <c:ptCount val="1"/>
                <c:pt idx="0">
                  <c:v>Female </c:v>
                </c:pt>
              </c:strCache>
            </c:strRef>
          </c:tx>
          <c:spPr>
            <a:solidFill>
              <a:srgbClr val="145F82"/>
            </a:solidFill>
            <a:ln>
              <a:noFill/>
            </a:ln>
            <a:effectLst/>
          </c:spPr>
          <c:invertIfNegative val="0"/>
          <c:dPt>
            <c:idx val="0"/>
            <c:invertIfNegative val="0"/>
            <c:bubble3D val="0"/>
            <c:spPr>
              <a:solidFill>
                <a:srgbClr val="145F82"/>
              </a:solidFill>
              <a:ln>
                <a:solidFill>
                  <a:srgbClr val="145F82"/>
                </a:solidFill>
                <a:prstDash val="solid"/>
              </a:ln>
              <a:effectLst/>
            </c:spPr>
            <c:extLst>
              <c:ext xmlns:c16="http://schemas.microsoft.com/office/drawing/2014/chart" uri="{C3380CC4-5D6E-409C-BE32-E72D297353CC}">
                <c16:uniqueId val="{00000002-2B05-485C-957C-B38690D10CD7}"/>
              </c:ext>
            </c:extLst>
          </c:dPt>
          <c:dLbls>
            <c:dLbl>
              <c:idx val="0"/>
              <c:tx>
                <c:rich>
                  <a:bodyPr/>
                  <a:lstStyle/>
                  <a:p>
                    <a:fld id="{DF0E2F7F-5538-442E-B055-4B46310F8A2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B05-485C-957C-B38690D10CD7}"/>
                </c:ext>
              </c:extLst>
            </c:dLbl>
            <c:dLbl>
              <c:idx val="1"/>
              <c:tx>
                <c:rich>
                  <a:bodyPr/>
                  <a:lstStyle/>
                  <a:p>
                    <a:fld id="{9EF5476B-8450-43A9-829B-88E102489B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05-485C-957C-B38690D10CD7}"/>
                </c:ext>
              </c:extLst>
            </c:dLbl>
            <c:dLbl>
              <c:idx val="2"/>
              <c:tx>
                <c:rich>
                  <a:bodyPr/>
                  <a:lstStyle/>
                  <a:p>
                    <a:fld id="{C1A82A48-7C75-42F9-A285-C45322E046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05-485C-957C-B38690D10CD7}"/>
                </c:ext>
              </c:extLst>
            </c:dLbl>
            <c:dLbl>
              <c:idx val="3"/>
              <c:tx>
                <c:rich>
                  <a:bodyPr/>
                  <a:lstStyle/>
                  <a:p>
                    <a:fld id="{C6FDC97C-77D6-4ECC-BE51-6C8F568A59D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B05-485C-957C-B38690D10CD7}"/>
                </c:ext>
              </c:extLst>
            </c:dLbl>
            <c:dLbl>
              <c:idx val="4"/>
              <c:tx>
                <c:rich>
                  <a:bodyPr/>
                  <a:lstStyle/>
                  <a:p>
                    <a:fld id="{4D9A0E6C-1BF6-49AD-A95C-C7DE4E3E341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05-485C-957C-B38690D10CD7}"/>
                </c:ext>
              </c:extLst>
            </c:dLbl>
            <c:dLbl>
              <c:idx val="5"/>
              <c:tx>
                <c:rich>
                  <a:bodyPr/>
                  <a:lstStyle/>
                  <a:p>
                    <a:fld id="{E1D28A83-9D35-4138-B31E-365DA34F3E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B05-485C-957C-B38690D10CD7}"/>
                </c:ext>
              </c:extLst>
            </c:dLbl>
            <c:dLbl>
              <c:idx val="6"/>
              <c:tx>
                <c:rich>
                  <a:bodyPr/>
                  <a:lstStyle/>
                  <a:p>
                    <a:fld id="{F9955292-C34A-41DD-A0B5-F1DA7EDFF7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B05-485C-957C-B38690D10CD7}"/>
                </c:ext>
              </c:extLst>
            </c:dLbl>
            <c:dLbl>
              <c:idx val="7"/>
              <c:tx>
                <c:rich>
                  <a:bodyPr/>
                  <a:lstStyle/>
                  <a:p>
                    <a:fld id="{061DFA7F-CF38-4F3E-B53C-D89F5E26C3A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05-485C-957C-B38690D10CD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v2.xlsx]England'!$C$27:$J$27</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v2.xlsx]England'!$C$29:$J$29</c:f>
              <c:numCache>
                <c:formatCode>0.00%</c:formatCode>
                <c:ptCount val="8"/>
                <c:pt idx="0">
                  <c:v>0.56100000000000005</c:v>
                </c:pt>
                <c:pt idx="1">
                  <c:v>0.377</c:v>
                </c:pt>
                <c:pt idx="2">
                  <c:v>0.2954</c:v>
                </c:pt>
                <c:pt idx="3">
                  <c:v>0.59</c:v>
                </c:pt>
                <c:pt idx="4">
                  <c:v>0.84599999999999997</c:v>
                </c:pt>
                <c:pt idx="5">
                  <c:v>0.79800000000000004</c:v>
                </c:pt>
                <c:pt idx="6">
                  <c:v>0.69399999999999995</c:v>
                </c:pt>
                <c:pt idx="7">
                  <c:v>0.55700000000000005</c:v>
                </c:pt>
              </c:numCache>
            </c:numRef>
          </c:val>
          <c:extLst>
            <c:ext xmlns:c15="http://schemas.microsoft.com/office/drawing/2012/chart" uri="{02D57815-91ED-43cb-92C2-25804820EDAC}">
              <c15:datalabelsRange>
                <c15:f>'[Data Cuts for SoN Report v2.xlsx]England'!$C$35:$J$35</c15:f>
                <c15:dlblRangeCache>
                  <c:ptCount val="8"/>
                  <c:pt idx="0">
                    <c:v>2453</c:v>
                  </c:pt>
                  <c:pt idx="1">
                    <c:v>946</c:v>
                  </c:pt>
                  <c:pt idx="2">
                    <c:v>972</c:v>
                  </c:pt>
                  <c:pt idx="3">
                    <c:v>2069</c:v>
                  </c:pt>
                  <c:pt idx="4">
                    <c:v>3695</c:v>
                  </c:pt>
                  <c:pt idx="5">
                    <c:v>3486</c:v>
                  </c:pt>
                  <c:pt idx="6">
                    <c:v>3030</c:v>
                  </c:pt>
                  <c:pt idx="7">
                    <c:v>165</c:v>
                  </c:pt>
                </c15:dlblRangeCache>
              </c15:datalabelsRange>
            </c:ext>
            <c:ext xmlns:c16="http://schemas.microsoft.com/office/drawing/2014/chart" uri="{C3380CC4-5D6E-409C-BE32-E72D297353CC}">
              <c16:uniqueId val="{0000000A-2B05-485C-957C-B38690D10CD7}"/>
            </c:ext>
          </c:extLst>
        </c:ser>
        <c:ser>
          <c:idx val="2"/>
          <c:order val="2"/>
          <c:tx>
            <c:strRef>
              <c:f>'[Data Cuts for SoN Report v2.xlsx]England'!$B$30</c:f>
              <c:strCache>
                <c:ptCount val="1"/>
                <c:pt idx="0">
                  <c:v>Male</c:v>
                </c:pt>
              </c:strCache>
            </c:strRef>
          </c:tx>
          <c:spPr>
            <a:solidFill>
              <a:srgbClr val="E87331"/>
            </a:solidFill>
            <a:ln>
              <a:solidFill>
                <a:srgbClr val="E87331"/>
              </a:solidFill>
              <a:prstDash val="solid"/>
            </a:ln>
            <a:effectLst/>
          </c:spPr>
          <c:invertIfNegative val="0"/>
          <c:dLbls>
            <c:dLbl>
              <c:idx val="0"/>
              <c:tx>
                <c:rich>
                  <a:bodyPr/>
                  <a:lstStyle/>
                  <a:p>
                    <a:fld id="{57DDF3D4-DB61-4294-89A6-AAE4500B7EE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5-485C-957C-B38690D10CD7}"/>
                </c:ext>
              </c:extLst>
            </c:dLbl>
            <c:dLbl>
              <c:idx val="1"/>
              <c:tx>
                <c:rich>
                  <a:bodyPr/>
                  <a:lstStyle/>
                  <a:p>
                    <a:fld id="{38C0F9F0-86C6-4286-99E8-F73176D5771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05-485C-957C-B38690D10CD7}"/>
                </c:ext>
              </c:extLst>
            </c:dLbl>
            <c:dLbl>
              <c:idx val="2"/>
              <c:tx>
                <c:rich>
                  <a:bodyPr/>
                  <a:lstStyle/>
                  <a:p>
                    <a:fld id="{471B40BB-0DD7-4A51-9980-2953C6F60BD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B05-485C-957C-B38690D10CD7}"/>
                </c:ext>
              </c:extLst>
            </c:dLbl>
            <c:dLbl>
              <c:idx val="3"/>
              <c:tx>
                <c:rich>
                  <a:bodyPr/>
                  <a:lstStyle/>
                  <a:p>
                    <a:fld id="{D55CF347-75F4-4285-A510-5136EAF727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05-485C-957C-B38690D10CD7}"/>
                </c:ext>
              </c:extLst>
            </c:dLbl>
            <c:dLbl>
              <c:idx val="4"/>
              <c:tx>
                <c:rich>
                  <a:bodyPr/>
                  <a:lstStyle/>
                  <a:p>
                    <a:fld id="{E1ED67C8-253B-469D-8CF8-EC51795D6C0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B05-485C-957C-B38690D10CD7}"/>
                </c:ext>
              </c:extLst>
            </c:dLbl>
            <c:dLbl>
              <c:idx val="5"/>
              <c:tx>
                <c:rich>
                  <a:bodyPr/>
                  <a:lstStyle/>
                  <a:p>
                    <a:fld id="{BE7EFDDF-8688-443C-9022-D9022D84F74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B05-485C-957C-B38690D10CD7}"/>
                </c:ext>
              </c:extLst>
            </c:dLbl>
            <c:dLbl>
              <c:idx val="6"/>
              <c:tx>
                <c:rich>
                  <a:bodyPr/>
                  <a:lstStyle/>
                  <a:p>
                    <a:fld id="{72D0E498-3300-431A-B465-FC8AB03B78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05-485C-957C-B38690D10CD7}"/>
                </c:ext>
              </c:extLst>
            </c:dLbl>
            <c:dLbl>
              <c:idx val="7"/>
              <c:tx>
                <c:rich>
                  <a:bodyPr/>
                  <a:lstStyle/>
                  <a:p>
                    <a:fld id="{21E15136-4269-49A0-8529-591BBA8E8E1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05-485C-957C-B38690D10CD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v2.xlsx]England'!$C$27:$J$27</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v2.xlsx]England'!$C$30:$J$30</c:f>
              <c:numCache>
                <c:formatCode>0.00%</c:formatCode>
                <c:ptCount val="8"/>
                <c:pt idx="0">
                  <c:v>0.46300000000000002</c:v>
                </c:pt>
                <c:pt idx="1">
                  <c:v>0.39300000000000002</c:v>
                </c:pt>
                <c:pt idx="2">
                  <c:v>0.28720000000000001</c:v>
                </c:pt>
                <c:pt idx="3">
                  <c:v>0.63600000000000001</c:v>
                </c:pt>
                <c:pt idx="4">
                  <c:v>0.84399999999999997</c:v>
                </c:pt>
                <c:pt idx="5">
                  <c:v>0.78700000000000003</c:v>
                </c:pt>
                <c:pt idx="6">
                  <c:v>0.63800000000000001</c:v>
                </c:pt>
                <c:pt idx="7">
                  <c:v>0.63100000000000001</c:v>
                </c:pt>
              </c:numCache>
            </c:numRef>
          </c:val>
          <c:extLst>
            <c:ext xmlns:c15="http://schemas.microsoft.com/office/drawing/2012/chart" uri="{02D57815-91ED-43cb-92C2-25804820EDAC}">
              <c15:datalabelsRange>
                <c15:f>'[Data Cuts for SoN Report v2.xlsx]England'!$C$36:$J$36</c15:f>
                <c15:dlblRangeCache>
                  <c:ptCount val="8"/>
                  <c:pt idx="0">
                    <c:v>2775</c:v>
                  </c:pt>
                  <c:pt idx="1">
                    <c:v>1452</c:v>
                  </c:pt>
                  <c:pt idx="2">
                    <c:v>1290</c:v>
                  </c:pt>
                  <c:pt idx="3">
                    <c:v>3019</c:v>
                  </c:pt>
                  <c:pt idx="4">
                    <c:v>5059</c:v>
                  </c:pt>
                  <c:pt idx="5">
                    <c:v>4718</c:v>
                  </c:pt>
                  <c:pt idx="6">
                    <c:v>3828</c:v>
                  </c:pt>
                  <c:pt idx="7">
                    <c:v>350</c:v>
                  </c:pt>
                </c15:dlblRangeCache>
              </c15:datalabelsRange>
            </c:ext>
            <c:ext xmlns:c16="http://schemas.microsoft.com/office/drawing/2014/chart" uri="{C3380CC4-5D6E-409C-BE32-E72D297353CC}">
              <c16:uniqueId val="{00000013-2B05-485C-957C-B38690D10CD7}"/>
            </c:ext>
          </c:extLst>
        </c:ser>
        <c:dLbls>
          <c:showLegendKey val="0"/>
          <c:showVal val="0"/>
          <c:showCatName val="0"/>
          <c:showSerName val="0"/>
          <c:showPercent val="0"/>
          <c:showBubbleSize val="0"/>
        </c:dLbls>
        <c:gapWidth val="219"/>
        <c:overlap val="-27"/>
        <c:axId val="1223135872"/>
        <c:axId val="1223137672"/>
      </c:barChart>
      <c:catAx>
        <c:axId val="122313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137672"/>
        <c:crosses val="autoZero"/>
        <c:auto val="1"/>
        <c:lblAlgn val="ctr"/>
        <c:lblOffset val="100"/>
        <c:noMultiLvlLbl val="0"/>
      </c:catAx>
      <c:valAx>
        <c:axId val="12231376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13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CBT Uptake by Gender 2023/24</a:t>
            </a:r>
          </a:p>
        </c:rich>
      </c:tx>
      <c:layout>
        <c:manualLayout>
          <c:xMode val="edge"/>
          <c:yMode val="edge"/>
          <c:x val="0.2931178915135608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v2.xlsx]HI-Gender'!$B$9</c:f>
              <c:strCache>
                <c:ptCount val="1"/>
                <c:pt idx="0">
                  <c:v>Taken up</c:v>
                </c:pt>
              </c:strCache>
            </c:strRef>
          </c:tx>
          <c:spPr>
            <a:solidFill>
              <a:schemeClr val="accent1"/>
            </a:solidFill>
            <a:ln>
              <a:noFill/>
            </a:ln>
            <a:effectLst/>
          </c:spPr>
          <c:invertIfNegative val="0"/>
          <c:dLbls>
            <c:dLbl>
              <c:idx val="0"/>
              <c:tx>
                <c:rich>
                  <a:bodyPr/>
                  <a:lstStyle/>
                  <a:p>
                    <a:fld id="{50D906B3-68E0-4F6B-99A7-90291A5446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DD4-4BAF-8681-0CE018E5607A}"/>
                </c:ext>
              </c:extLst>
            </c:dLbl>
            <c:dLbl>
              <c:idx val="1"/>
              <c:tx>
                <c:rich>
                  <a:bodyPr/>
                  <a:lstStyle/>
                  <a:p>
                    <a:fld id="{E37B625F-3B99-4DCE-91DC-EA0FA57215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DD4-4BAF-8681-0CE018E560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v2.xlsx]HI-Gender'!$C$8:$D$8</c:f>
              <c:strCache>
                <c:ptCount val="2"/>
                <c:pt idx="0">
                  <c:v>Female 
(n=4369)</c:v>
                </c:pt>
                <c:pt idx="1">
                  <c:v>Male 
(n=5995)</c:v>
                </c:pt>
              </c:strCache>
            </c:strRef>
          </c:cat>
          <c:val>
            <c:numRef>
              <c:f>'[Data Cuts for SoN Report v2.xlsx]HI-Gender'!$C$9:$D$9</c:f>
              <c:numCache>
                <c:formatCode>0.00%</c:formatCode>
                <c:ptCount val="2"/>
                <c:pt idx="0">
                  <c:v>0.56100000000000005</c:v>
                </c:pt>
                <c:pt idx="1">
                  <c:v>0.46300000000000002</c:v>
                </c:pt>
              </c:numCache>
            </c:numRef>
          </c:val>
          <c:extLst>
            <c:ext xmlns:c15="http://schemas.microsoft.com/office/drawing/2012/chart" uri="{02D57815-91ED-43cb-92C2-25804820EDAC}">
              <c15:datalabelsRange>
                <c15:f>'[Data Cuts for SoN Report v2.xlsx]HI-Gender'!$I$15:$I$16</c15:f>
                <c15:dlblRangeCache>
                  <c:ptCount val="2"/>
                  <c:pt idx="0">
                    <c:v>2453</c:v>
                  </c:pt>
                  <c:pt idx="1">
                    <c:v>2775</c:v>
                  </c:pt>
                </c15:dlblRangeCache>
              </c15:datalabelsRange>
            </c:ext>
            <c:ext xmlns:c16="http://schemas.microsoft.com/office/drawing/2014/chart" uri="{C3380CC4-5D6E-409C-BE32-E72D297353CC}">
              <c16:uniqueId val="{00000002-0DD4-4BAF-8681-0CE018E5607A}"/>
            </c:ext>
          </c:extLst>
        </c:ser>
        <c:ser>
          <c:idx val="1"/>
          <c:order val="1"/>
          <c:tx>
            <c:strRef>
              <c:f>'[Data Cuts for SoN Report v2.xlsx]HI-Gender'!$B$10</c:f>
              <c:strCache>
                <c:ptCount val="1"/>
                <c:pt idx="0">
                  <c:v>Declined</c:v>
                </c:pt>
              </c:strCache>
            </c:strRef>
          </c:tx>
          <c:spPr>
            <a:solidFill>
              <a:schemeClr val="accent2"/>
            </a:solidFill>
            <a:ln>
              <a:noFill/>
            </a:ln>
            <a:effectLst/>
          </c:spPr>
          <c:invertIfNegative val="0"/>
          <c:dLbls>
            <c:dLbl>
              <c:idx val="0"/>
              <c:tx>
                <c:rich>
                  <a:bodyPr/>
                  <a:lstStyle/>
                  <a:p>
                    <a:fld id="{BB9A7BEB-16D5-4754-B40E-BB88FE2C7BC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DD4-4BAF-8681-0CE018E5607A}"/>
                </c:ext>
              </c:extLst>
            </c:dLbl>
            <c:dLbl>
              <c:idx val="1"/>
              <c:tx>
                <c:rich>
                  <a:bodyPr/>
                  <a:lstStyle/>
                  <a:p>
                    <a:fld id="{3F1A8F26-1428-4847-979C-8E9BBB964C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DD4-4BAF-8681-0CE018E560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v2.xlsx]HI-Gender'!$C$8:$D$8</c:f>
              <c:strCache>
                <c:ptCount val="2"/>
                <c:pt idx="0">
                  <c:v>Female 
(n=4369)</c:v>
                </c:pt>
                <c:pt idx="1">
                  <c:v>Male 
(n=5995)</c:v>
                </c:pt>
              </c:strCache>
            </c:strRef>
          </c:cat>
          <c:val>
            <c:numRef>
              <c:f>'[Data Cuts for SoN Report v2.xlsx]HI-Gender'!$C$10:$D$10</c:f>
              <c:numCache>
                <c:formatCode>0.00%</c:formatCode>
                <c:ptCount val="2"/>
                <c:pt idx="0">
                  <c:v>0.23300000000000001</c:v>
                </c:pt>
                <c:pt idx="1">
                  <c:v>0.307</c:v>
                </c:pt>
              </c:numCache>
            </c:numRef>
          </c:val>
          <c:extLst>
            <c:ext xmlns:c15="http://schemas.microsoft.com/office/drawing/2012/chart" uri="{02D57815-91ED-43cb-92C2-25804820EDAC}">
              <c15:datalabelsRange>
                <c15:f>'[Data Cuts for SoN Report v2.xlsx]HI-Gender'!$J$15:$J$16</c15:f>
                <c15:dlblRangeCache>
                  <c:ptCount val="2"/>
                  <c:pt idx="0">
                    <c:v>1016</c:v>
                  </c:pt>
                  <c:pt idx="1">
                    <c:v>1838</c:v>
                  </c:pt>
                </c15:dlblRangeCache>
              </c15:datalabelsRange>
            </c:ext>
            <c:ext xmlns:c16="http://schemas.microsoft.com/office/drawing/2014/chart" uri="{C3380CC4-5D6E-409C-BE32-E72D297353CC}">
              <c16:uniqueId val="{00000005-0DD4-4BAF-8681-0CE018E5607A}"/>
            </c:ext>
          </c:extLst>
        </c:ser>
        <c:ser>
          <c:idx val="2"/>
          <c:order val="2"/>
          <c:tx>
            <c:strRef>
              <c:f>'[Data Cuts for SoN Report v2.xlsx]HI-Gender'!$B$11</c:f>
              <c:strCache>
                <c:ptCount val="1"/>
                <c:pt idx="0">
                  <c:v>Not offered</c:v>
                </c:pt>
              </c:strCache>
            </c:strRef>
          </c:tx>
          <c:spPr>
            <a:solidFill>
              <a:schemeClr val="accent3"/>
            </a:solidFill>
            <a:ln>
              <a:noFill/>
            </a:ln>
            <a:effectLst/>
          </c:spPr>
          <c:invertIfNegative val="0"/>
          <c:dLbls>
            <c:dLbl>
              <c:idx val="0"/>
              <c:tx>
                <c:rich>
                  <a:bodyPr/>
                  <a:lstStyle/>
                  <a:p>
                    <a:fld id="{01F780F4-7168-44B6-A91F-1787212BA26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DD4-4BAF-8681-0CE018E5607A}"/>
                </c:ext>
              </c:extLst>
            </c:dLbl>
            <c:dLbl>
              <c:idx val="1"/>
              <c:tx>
                <c:rich>
                  <a:bodyPr/>
                  <a:lstStyle/>
                  <a:p>
                    <a:fld id="{063B9C1E-DD37-46C9-AA1F-A6120C437B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DD4-4BAF-8681-0CE018E560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v2.xlsx]HI-Gender'!$C$8:$D$8</c:f>
              <c:strCache>
                <c:ptCount val="2"/>
                <c:pt idx="0">
                  <c:v>Female 
(n=4369)</c:v>
                </c:pt>
                <c:pt idx="1">
                  <c:v>Male 
(n=5995)</c:v>
                </c:pt>
              </c:strCache>
            </c:strRef>
          </c:cat>
          <c:val>
            <c:numRef>
              <c:f>'[Data Cuts for SoN Report v2.xlsx]HI-Gender'!$C$11:$D$11</c:f>
              <c:numCache>
                <c:formatCode>0.00%</c:formatCode>
                <c:ptCount val="2"/>
                <c:pt idx="0">
                  <c:v>0.111</c:v>
                </c:pt>
                <c:pt idx="1">
                  <c:v>0.13700000000000001</c:v>
                </c:pt>
              </c:numCache>
            </c:numRef>
          </c:val>
          <c:extLst>
            <c:ext xmlns:c15="http://schemas.microsoft.com/office/drawing/2012/chart" uri="{02D57815-91ED-43cb-92C2-25804820EDAC}">
              <c15:datalabelsRange>
                <c15:f>'[Data Cuts for SoN Report v2.xlsx]HI-Gender'!$K$15:$K$16</c15:f>
                <c15:dlblRangeCache>
                  <c:ptCount val="2"/>
                  <c:pt idx="0">
                    <c:v>485</c:v>
                  </c:pt>
                  <c:pt idx="1">
                    <c:v>820</c:v>
                  </c:pt>
                </c15:dlblRangeCache>
              </c15:datalabelsRange>
            </c:ext>
            <c:ext xmlns:c16="http://schemas.microsoft.com/office/drawing/2014/chart" uri="{C3380CC4-5D6E-409C-BE32-E72D297353CC}">
              <c16:uniqueId val="{00000008-0DD4-4BAF-8681-0CE018E5607A}"/>
            </c:ext>
          </c:extLst>
        </c:ser>
        <c:ser>
          <c:idx val="3"/>
          <c:order val="3"/>
          <c:tx>
            <c:strRef>
              <c:f>'[Data Cuts for SoN Report v2.xlsx]HI-Gender'!$B$12</c:f>
              <c:strCache>
                <c:ptCount val="1"/>
                <c:pt idx="0">
                  <c:v>Waiting</c:v>
                </c:pt>
              </c:strCache>
            </c:strRef>
          </c:tx>
          <c:spPr>
            <a:solidFill>
              <a:schemeClr val="accent4"/>
            </a:solidFill>
            <a:ln>
              <a:noFill/>
            </a:ln>
            <a:effectLst/>
          </c:spPr>
          <c:invertIfNegative val="0"/>
          <c:dLbls>
            <c:dLbl>
              <c:idx val="0"/>
              <c:tx>
                <c:rich>
                  <a:bodyPr/>
                  <a:lstStyle/>
                  <a:p>
                    <a:fld id="{5CDA820F-6E96-4FEE-A4AC-67ECBB088D6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DD4-4BAF-8681-0CE018E5607A}"/>
                </c:ext>
              </c:extLst>
            </c:dLbl>
            <c:dLbl>
              <c:idx val="1"/>
              <c:tx>
                <c:rich>
                  <a:bodyPr/>
                  <a:lstStyle/>
                  <a:p>
                    <a:fld id="{8C65AEBF-6D4F-4CC8-A3EF-C8859D01A0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DD4-4BAF-8681-0CE018E560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v2.xlsx]HI-Gender'!$C$8:$D$8</c:f>
              <c:strCache>
                <c:ptCount val="2"/>
                <c:pt idx="0">
                  <c:v>Female 
(n=4369)</c:v>
                </c:pt>
                <c:pt idx="1">
                  <c:v>Male 
(n=5995)</c:v>
                </c:pt>
              </c:strCache>
            </c:strRef>
          </c:cat>
          <c:val>
            <c:numRef>
              <c:f>'[Data Cuts for SoN Report v2.xlsx]HI-Gender'!$C$12:$D$12</c:f>
              <c:numCache>
                <c:formatCode>0.00%</c:formatCode>
                <c:ptCount val="2"/>
                <c:pt idx="0">
                  <c:v>9.5000000000000001E-2</c:v>
                </c:pt>
                <c:pt idx="1">
                  <c:v>9.4E-2</c:v>
                </c:pt>
              </c:numCache>
            </c:numRef>
          </c:val>
          <c:extLst>
            <c:ext xmlns:c15="http://schemas.microsoft.com/office/drawing/2012/chart" uri="{02D57815-91ED-43cb-92C2-25804820EDAC}">
              <c15:datalabelsRange>
                <c15:f>'[Data Cuts for SoN Report v2.xlsx]HI-Gender'!$L$15:$L$16</c15:f>
                <c15:dlblRangeCache>
                  <c:ptCount val="2"/>
                  <c:pt idx="0">
                    <c:v>415</c:v>
                  </c:pt>
                  <c:pt idx="1">
                    <c:v>562</c:v>
                  </c:pt>
                </c15:dlblRangeCache>
              </c15:datalabelsRange>
            </c:ext>
            <c:ext xmlns:c16="http://schemas.microsoft.com/office/drawing/2014/chart" uri="{C3380CC4-5D6E-409C-BE32-E72D297353CC}">
              <c16:uniqueId val="{0000000B-0DD4-4BAF-8681-0CE018E5607A}"/>
            </c:ext>
          </c:extLst>
        </c:ser>
        <c:dLbls>
          <c:showLegendKey val="0"/>
          <c:showVal val="0"/>
          <c:showCatName val="0"/>
          <c:showSerName val="0"/>
          <c:showPercent val="0"/>
          <c:showBubbleSize val="0"/>
        </c:dLbls>
        <c:gapWidth val="150"/>
        <c:overlap val="100"/>
        <c:axId val="1813722632"/>
        <c:axId val="1813724680"/>
      </c:barChart>
      <c:catAx>
        <c:axId val="1813722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724680"/>
        <c:crosses val="autoZero"/>
        <c:auto val="1"/>
        <c:lblAlgn val="ctr"/>
        <c:lblOffset val="100"/>
        <c:noMultiLvlLbl val="0"/>
      </c:catAx>
      <c:valAx>
        <c:axId val="1813724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72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501867078297105"/>
          <c:w val="1"/>
          <c:h val="0.6948707657034614"/>
        </c:manualLayout>
      </c:layout>
      <c:lineChart>
        <c:grouping val="standard"/>
        <c:varyColors val="0"/>
        <c:ser>
          <c:idx val="0"/>
          <c:order val="0"/>
          <c:tx>
            <c:strRef>
              <c:f>Sheet1!$A$4</c:f>
              <c:strCache>
                <c:ptCount val="1"/>
                <c:pt idx="0">
                  <c:v>Standard 3</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Sheet1!$B$4:$G$4</c:f>
              <c:numCache>
                <c:formatCode>General</c:formatCode>
                <c:ptCount val="6"/>
                <c:pt idx="0">
                  <c:v>22</c:v>
                </c:pt>
                <c:pt idx="1">
                  <c:v>21</c:v>
                </c:pt>
                <c:pt idx="2">
                  <c:v>21</c:v>
                </c:pt>
                <c:pt idx="3">
                  <c:v>21</c:v>
                </c:pt>
                <c:pt idx="4">
                  <c:v>29</c:v>
                </c:pt>
                <c:pt idx="5">
                  <c:v>29</c:v>
                </c:pt>
              </c:numCache>
            </c:numRef>
          </c:val>
          <c:smooth val="0"/>
          <c:extLst>
            <c:ext xmlns:c16="http://schemas.microsoft.com/office/drawing/2014/chart" uri="{C3380CC4-5D6E-409C-BE32-E72D297353CC}">
              <c16:uniqueId val="{00000000-4668-4FD0-A762-7001268ED534}"/>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Supported Employment and Education Uptake by Gender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v2.xlsx]HI-Gender'!$B$29</c:f>
              <c:strCache>
                <c:ptCount val="1"/>
                <c:pt idx="0">
                  <c:v>Taken up</c:v>
                </c:pt>
              </c:strCache>
            </c:strRef>
          </c:tx>
          <c:spPr>
            <a:solidFill>
              <a:schemeClr val="accent1"/>
            </a:solidFill>
            <a:ln>
              <a:noFill/>
            </a:ln>
            <a:effectLst/>
          </c:spPr>
          <c:invertIfNegative val="0"/>
          <c:dLbls>
            <c:dLbl>
              <c:idx val="0"/>
              <c:tx>
                <c:rich>
                  <a:bodyPr/>
                  <a:lstStyle/>
                  <a:p>
                    <a:fld id="{AB2AD070-8E62-48DD-AA19-6A40A593122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B23-4144-8708-D39B2D7E7ABE}"/>
                </c:ext>
              </c:extLst>
            </c:dLbl>
            <c:dLbl>
              <c:idx val="1"/>
              <c:tx>
                <c:rich>
                  <a:bodyPr/>
                  <a:lstStyle/>
                  <a:p>
                    <a:fld id="{63576195-B841-4B93-A6C3-8424D08B716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23-4144-8708-D39B2D7E7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v2.xlsx]HI-Gender'!$C$28:$D$28</c:f>
              <c:strCache>
                <c:ptCount val="2"/>
                <c:pt idx="0">
                  <c:v>Female 
(n=2510)</c:v>
                </c:pt>
                <c:pt idx="1">
                  <c:v>Male 
(n=3691)</c:v>
                </c:pt>
              </c:strCache>
            </c:strRef>
          </c:cat>
          <c:val>
            <c:numRef>
              <c:f>'[Data Cuts for SoN Report v2.xlsx]HI-Gender'!$C$29:$D$29</c:f>
              <c:numCache>
                <c:formatCode>0.00%</c:formatCode>
                <c:ptCount val="2"/>
                <c:pt idx="0">
                  <c:v>0.377</c:v>
                </c:pt>
                <c:pt idx="1">
                  <c:v>0.39300000000000002</c:v>
                </c:pt>
              </c:numCache>
            </c:numRef>
          </c:val>
          <c:extLst>
            <c:ext xmlns:c15="http://schemas.microsoft.com/office/drawing/2012/chart" uri="{02D57815-91ED-43cb-92C2-25804820EDAC}">
              <c15:datalabelsRange>
                <c15:f>'[Data Cuts for SoN Report v2.xlsx]HI-Gender'!$L$24:$L$25</c15:f>
                <c15:dlblRangeCache>
                  <c:ptCount val="2"/>
                  <c:pt idx="0">
                    <c:v>946</c:v>
                  </c:pt>
                  <c:pt idx="1">
                    <c:v>1452</c:v>
                  </c:pt>
                </c15:dlblRangeCache>
              </c15:datalabelsRange>
            </c:ext>
            <c:ext xmlns:c16="http://schemas.microsoft.com/office/drawing/2014/chart" uri="{C3380CC4-5D6E-409C-BE32-E72D297353CC}">
              <c16:uniqueId val="{00000002-1B23-4144-8708-D39B2D7E7ABE}"/>
            </c:ext>
          </c:extLst>
        </c:ser>
        <c:ser>
          <c:idx val="1"/>
          <c:order val="1"/>
          <c:tx>
            <c:strRef>
              <c:f>'[Data Cuts for SoN Report v2.xlsx]HI-Gender'!$B$30</c:f>
              <c:strCache>
                <c:ptCount val="1"/>
                <c:pt idx="0">
                  <c:v>Declined</c:v>
                </c:pt>
              </c:strCache>
            </c:strRef>
          </c:tx>
          <c:spPr>
            <a:solidFill>
              <a:schemeClr val="accent2"/>
            </a:solidFill>
            <a:ln>
              <a:noFill/>
            </a:ln>
            <a:effectLst/>
          </c:spPr>
          <c:invertIfNegative val="0"/>
          <c:dLbls>
            <c:dLbl>
              <c:idx val="0"/>
              <c:tx>
                <c:rich>
                  <a:bodyPr/>
                  <a:lstStyle/>
                  <a:p>
                    <a:fld id="{0792D24E-098A-47C4-BB95-495805F2666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B23-4144-8708-D39B2D7E7ABE}"/>
                </c:ext>
              </c:extLst>
            </c:dLbl>
            <c:dLbl>
              <c:idx val="1"/>
              <c:tx>
                <c:rich>
                  <a:bodyPr/>
                  <a:lstStyle/>
                  <a:p>
                    <a:fld id="{BF79765D-F496-4517-894F-E23EAB230F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B23-4144-8708-D39B2D7E7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v2.xlsx]HI-Gender'!$C$28:$D$28</c:f>
              <c:strCache>
                <c:ptCount val="2"/>
                <c:pt idx="0">
                  <c:v>Female 
(n=2510)</c:v>
                </c:pt>
                <c:pt idx="1">
                  <c:v>Male 
(n=3691)</c:v>
                </c:pt>
              </c:strCache>
            </c:strRef>
          </c:cat>
          <c:val>
            <c:numRef>
              <c:f>'[Data Cuts for SoN Report v2.xlsx]HI-Gender'!$C$30:$D$30</c:f>
              <c:numCache>
                <c:formatCode>0.00%</c:formatCode>
                <c:ptCount val="2"/>
                <c:pt idx="0">
                  <c:v>0.40699999999999997</c:v>
                </c:pt>
                <c:pt idx="1">
                  <c:v>0.39400000000000002</c:v>
                </c:pt>
              </c:numCache>
            </c:numRef>
          </c:val>
          <c:extLst>
            <c:ext xmlns:c15="http://schemas.microsoft.com/office/drawing/2012/chart" uri="{02D57815-91ED-43cb-92C2-25804820EDAC}">
              <c15:datalabelsRange>
                <c15:f>'[Data Cuts for SoN Report v2.xlsx]HI-Gender'!$I$35:$I$36</c15:f>
                <c15:dlblRangeCache>
                  <c:ptCount val="2"/>
                  <c:pt idx="0">
                    <c:v>1022</c:v>
                  </c:pt>
                  <c:pt idx="1">
                    <c:v>1454</c:v>
                  </c:pt>
                </c15:dlblRangeCache>
              </c15:datalabelsRange>
            </c:ext>
            <c:ext xmlns:c16="http://schemas.microsoft.com/office/drawing/2014/chart" uri="{C3380CC4-5D6E-409C-BE32-E72D297353CC}">
              <c16:uniqueId val="{00000005-1B23-4144-8708-D39B2D7E7ABE}"/>
            </c:ext>
          </c:extLst>
        </c:ser>
        <c:ser>
          <c:idx val="2"/>
          <c:order val="2"/>
          <c:tx>
            <c:strRef>
              <c:f>'[Data Cuts for SoN Report v2.xlsx]HI-Gender'!$B$31</c:f>
              <c:strCache>
                <c:ptCount val="1"/>
                <c:pt idx="0">
                  <c:v>Not offered</c:v>
                </c:pt>
              </c:strCache>
            </c:strRef>
          </c:tx>
          <c:spPr>
            <a:solidFill>
              <a:schemeClr val="accent3"/>
            </a:solidFill>
            <a:ln>
              <a:noFill/>
            </a:ln>
            <a:effectLst/>
          </c:spPr>
          <c:invertIfNegative val="0"/>
          <c:dLbls>
            <c:dLbl>
              <c:idx val="0"/>
              <c:tx>
                <c:rich>
                  <a:bodyPr/>
                  <a:lstStyle/>
                  <a:p>
                    <a:fld id="{11813E70-AE5E-41C0-AE56-6BD4DA442BB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B23-4144-8708-D39B2D7E7ABE}"/>
                </c:ext>
              </c:extLst>
            </c:dLbl>
            <c:dLbl>
              <c:idx val="1"/>
              <c:tx>
                <c:rich>
                  <a:bodyPr/>
                  <a:lstStyle/>
                  <a:p>
                    <a:fld id="{4887940D-CAA8-4BA2-B744-57D2FE84F8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B23-4144-8708-D39B2D7E7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v2.xlsx]HI-Gender'!$C$28:$D$28</c:f>
              <c:strCache>
                <c:ptCount val="2"/>
                <c:pt idx="0">
                  <c:v>Female 
(n=2510)</c:v>
                </c:pt>
                <c:pt idx="1">
                  <c:v>Male 
(n=3691)</c:v>
                </c:pt>
              </c:strCache>
            </c:strRef>
          </c:cat>
          <c:val>
            <c:numRef>
              <c:f>'[Data Cuts for SoN Report v2.xlsx]HI-Gender'!$C$31:$D$31</c:f>
              <c:numCache>
                <c:formatCode>0.00%</c:formatCode>
                <c:ptCount val="2"/>
                <c:pt idx="0">
                  <c:v>0.189</c:v>
                </c:pt>
                <c:pt idx="1">
                  <c:v>0.17299999999999999</c:v>
                </c:pt>
              </c:numCache>
            </c:numRef>
          </c:val>
          <c:extLst>
            <c:ext xmlns:c15="http://schemas.microsoft.com/office/drawing/2012/chart" uri="{02D57815-91ED-43cb-92C2-25804820EDAC}">
              <c15:datalabelsRange>
                <c15:f>'[Data Cuts for SoN Report v2.xlsx]HI-Gender'!$J$35:$J$36</c15:f>
                <c15:dlblRangeCache>
                  <c:ptCount val="2"/>
                  <c:pt idx="0">
                    <c:v>474</c:v>
                  </c:pt>
                  <c:pt idx="1">
                    <c:v>637</c:v>
                  </c:pt>
                </c15:dlblRangeCache>
              </c15:datalabelsRange>
            </c:ext>
            <c:ext xmlns:c16="http://schemas.microsoft.com/office/drawing/2014/chart" uri="{C3380CC4-5D6E-409C-BE32-E72D297353CC}">
              <c16:uniqueId val="{00000008-1B23-4144-8708-D39B2D7E7ABE}"/>
            </c:ext>
          </c:extLst>
        </c:ser>
        <c:ser>
          <c:idx val="3"/>
          <c:order val="3"/>
          <c:tx>
            <c:strRef>
              <c:f>'[Data Cuts for SoN Report v2.xlsx]HI-Gender'!$B$32</c:f>
              <c:strCache>
                <c:ptCount val="1"/>
                <c:pt idx="0">
                  <c:v>Waiting</c:v>
                </c:pt>
              </c:strCache>
            </c:strRef>
          </c:tx>
          <c:spPr>
            <a:solidFill>
              <a:schemeClr val="accent4"/>
            </a:solidFill>
            <a:ln>
              <a:noFill/>
            </a:ln>
            <a:effectLst/>
          </c:spPr>
          <c:invertIfNegative val="0"/>
          <c:dLbls>
            <c:dLbl>
              <c:idx val="0"/>
              <c:tx>
                <c:rich>
                  <a:bodyPr/>
                  <a:lstStyle/>
                  <a:p>
                    <a:fld id="{69D2941B-CC22-4A0D-B364-B2F2569478A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B23-4144-8708-D39B2D7E7ABE}"/>
                </c:ext>
              </c:extLst>
            </c:dLbl>
            <c:dLbl>
              <c:idx val="1"/>
              <c:tx>
                <c:rich>
                  <a:bodyPr/>
                  <a:lstStyle/>
                  <a:p>
                    <a:fld id="{C3CCDF85-CBA8-4BFD-8D94-8A5FEA8435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B23-4144-8708-D39B2D7E7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v2.xlsx]HI-Gender'!$C$28:$D$28</c:f>
              <c:strCache>
                <c:ptCount val="2"/>
                <c:pt idx="0">
                  <c:v>Female 
(n=2510)</c:v>
                </c:pt>
                <c:pt idx="1">
                  <c:v>Male 
(n=3691)</c:v>
                </c:pt>
              </c:strCache>
            </c:strRef>
          </c:cat>
          <c:val>
            <c:numRef>
              <c:f>'[Data Cuts for SoN Report v2.xlsx]HI-Gender'!$C$32:$D$32</c:f>
              <c:numCache>
                <c:formatCode>0.00%</c:formatCode>
                <c:ptCount val="2"/>
                <c:pt idx="0">
                  <c:v>2.7E-2</c:v>
                </c:pt>
                <c:pt idx="1">
                  <c:v>0.04</c:v>
                </c:pt>
              </c:numCache>
            </c:numRef>
          </c:val>
          <c:extLst>
            <c:ext xmlns:c15="http://schemas.microsoft.com/office/drawing/2012/chart" uri="{02D57815-91ED-43cb-92C2-25804820EDAC}">
              <c15:datalabelsRange>
                <c15:f>'[Data Cuts for SoN Report v2.xlsx]HI-Gender'!$K$35:$K$36</c15:f>
                <c15:dlblRangeCache>
                  <c:ptCount val="2"/>
                  <c:pt idx="0">
                    <c:v>68</c:v>
                  </c:pt>
                  <c:pt idx="1">
                    <c:v>148</c:v>
                  </c:pt>
                </c15:dlblRangeCache>
              </c15:datalabelsRange>
            </c:ext>
            <c:ext xmlns:c16="http://schemas.microsoft.com/office/drawing/2014/chart" uri="{C3380CC4-5D6E-409C-BE32-E72D297353CC}">
              <c16:uniqueId val="{0000000B-1B23-4144-8708-D39B2D7E7ABE}"/>
            </c:ext>
          </c:extLst>
        </c:ser>
        <c:dLbls>
          <c:showLegendKey val="0"/>
          <c:showVal val="0"/>
          <c:showCatName val="0"/>
          <c:showSerName val="0"/>
          <c:showPercent val="0"/>
          <c:showBubbleSize val="0"/>
        </c:dLbls>
        <c:gapWidth val="150"/>
        <c:overlap val="100"/>
        <c:axId val="19891208"/>
        <c:axId val="19893256"/>
      </c:barChart>
      <c:catAx>
        <c:axId val="19891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93256"/>
        <c:crosses val="autoZero"/>
        <c:auto val="1"/>
        <c:lblAlgn val="ctr"/>
        <c:lblOffset val="100"/>
        <c:noMultiLvlLbl val="0"/>
      </c:catAx>
      <c:valAx>
        <c:axId val="19893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9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 Intervention Uptake by Gender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v2.xlsx]HI-Gender'!$B$49</c:f>
              <c:strCache>
                <c:ptCount val="1"/>
                <c:pt idx="0">
                  <c:v>Taken up</c:v>
                </c:pt>
              </c:strCache>
            </c:strRef>
          </c:tx>
          <c:spPr>
            <a:solidFill>
              <a:schemeClr val="accent1"/>
            </a:solidFill>
            <a:ln>
              <a:noFill/>
            </a:ln>
            <a:effectLst/>
          </c:spPr>
          <c:invertIfNegative val="0"/>
          <c:dLbls>
            <c:dLbl>
              <c:idx val="0"/>
              <c:tx>
                <c:rich>
                  <a:bodyPr/>
                  <a:lstStyle/>
                  <a:p>
                    <a:fld id="{284459E7-0366-42C0-86EE-EE62F387AE5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11E-4ECC-9DFF-541C31B8E455}"/>
                </c:ext>
              </c:extLst>
            </c:dLbl>
            <c:dLbl>
              <c:idx val="1"/>
              <c:tx>
                <c:rich>
                  <a:bodyPr/>
                  <a:lstStyle/>
                  <a:p>
                    <a:fld id="{914FF8F0-C15F-46FF-A45A-C2C199427E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11E-4ECC-9DFF-541C31B8E4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v2.xlsx]HI-Gender'!$C$48:$D$48</c:f>
              <c:strCache>
                <c:ptCount val="2"/>
                <c:pt idx="0">
                  <c:v>Female
(n=3290)</c:v>
                </c:pt>
                <c:pt idx="1">
                  <c:v>Male 
(n=4491)</c:v>
                </c:pt>
              </c:strCache>
            </c:strRef>
          </c:cat>
          <c:val>
            <c:numRef>
              <c:f>'[Data Cuts for SoN Report v2.xlsx]HI-Gender'!$C$49:$D$49</c:f>
              <c:numCache>
                <c:formatCode>0.00%</c:formatCode>
                <c:ptCount val="2"/>
                <c:pt idx="0">
                  <c:v>0.2954</c:v>
                </c:pt>
                <c:pt idx="1">
                  <c:v>0.28720000000000001</c:v>
                </c:pt>
              </c:numCache>
            </c:numRef>
          </c:val>
          <c:extLst>
            <c:ext xmlns:c15="http://schemas.microsoft.com/office/drawing/2012/chart" uri="{02D57815-91ED-43cb-92C2-25804820EDAC}">
              <c15:datalabelsRange>
                <c15:f>'[Data Cuts for SoN Report v2.xlsx]HI-Gender'!$H$49:$H$50</c15:f>
                <c15:dlblRangeCache>
                  <c:ptCount val="2"/>
                  <c:pt idx="0">
                    <c:v>972</c:v>
                  </c:pt>
                  <c:pt idx="1">
                    <c:v>1290</c:v>
                  </c:pt>
                </c15:dlblRangeCache>
              </c15:datalabelsRange>
            </c:ext>
            <c:ext xmlns:c16="http://schemas.microsoft.com/office/drawing/2014/chart" uri="{C3380CC4-5D6E-409C-BE32-E72D297353CC}">
              <c16:uniqueId val="{00000002-E11E-4ECC-9DFF-541C31B8E455}"/>
            </c:ext>
          </c:extLst>
        </c:ser>
        <c:ser>
          <c:idx val="1"/>
          <c:order val="1"/>
          <c:tx>
            <c:strRef>
              <c:f>'[Data Cuts for SoN Report v2.xlsx]HI-Gender'!$B$50</c:f>
              <c:strCache>
                <c:ptCount val="1"/>
                <c:pt idx="0">
                  <c:v>Declined</c:v>
                </c:pt>
              </c:strCache>
            </c:strRef>
          </c:tx>
          <c:spPr>
            <a:solidFill>
              <a:schemeClr val="accent2"/>
            </a:solidFill>
            <a:ln>
              <a:noFill/>
            </a:ln>
            <a:effectLst/>
          </c:spPr>
          <c:invertIfNegative val="0"/>
          <c:dLbls>
            <c:dLbl>
              <c:idx val="0"/>
              <c:tx>
                <c:rich>
                  <a:bodyPr/>
                  <a:lstStyle/>
                  <a:p>
                    <a:fld id="{D4FA6BAE-EE19-44D8-862B-29340C600A1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11E-4ECC-9DFF-541C31B8E455}"/>
                </c:ext>
              </c:extLst>
            </c:dLbl>
            <c:dLbl>
              <c:idx val="1"/>
              <c:tx>
                <c:rich>
                  <a:bodyPr/>
                  <a:lstStyle/>
                  <a:p>
                    <a:fld id="{1624E30B-75C9-43DA-88F8-A70B0C5B04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11E-4ECC-9DFF-541C31B8E4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v2.xlsx]HI-Gender'!$C$48:$D$48</c:f>
              <c:strCache>
                <c:ptCount val="2"/>
                <c:pt idx="0">
                  <c:v>Female
(n=3290)</c:v>
                </c:pt>
                <c:pt idx="1">
                  <c:v>Male 
(n=4491)</c:v>
                </c:pt>
              </c:strCache>
            </c:strRef>
          </c:cat>
          <c:val>
            <c:numRef>
              <c:f>'[Data Cuts for SoN Report v2.xlsx]HI-Gender'!$C$50:$D$50</c:f>
              <c:numCache>
                <c:formatCode>0.00%</c:formatCode>
                <c:ptCount val="2"/>
                <c:pt idx="0">
                  <c:v>0.42220000000000002</c:v>
                </c:pt>
                <c:pt idx="1">
                  <c:v>0.42170000000000002</c:v>
                </c:pt>
              </c:numCache>
            </c:numRef>
          </c:val>
          <c:extLst>
            <c:ext xmlns:c15="http://schemas.microsoft.com/office/drawing/2012/chart" uri="{02D57815-91ED-43cb-92C2-25804820EDAC}">
              <c15:datalabelsRange>
                <c15:f>'[Data Cuts for SoN Report v2.xlsx]HI-Gender'!$I$49:$I$50</c15:f>
                <c15:dlblRangeCache>
                  <c:ptCount val="2"/>
                  <c:pt idx="0">
                    <c:v>1389</c:v>
                  </c:pt>
                  <c:pt idx="1">
                    <c:v>1894</c:v>
                  </c:pt>
                </c15:dlblRangeCache>
              </c15:datalabelsRange>
            </c:ext>
            <c:ext xmlns:c16="http://schemas.microsoft.com/office/drawing/2014/chart" uri="{C3380CC4-5D6E-409C-BE32-E72D297353CC}">
              <c16:uniqueId val="{00000005-E11E-4ECC-9DFF-541C31B8E455}"/>
            </c:ext>
          </c:extLst>
        </c:ser>
        <c:ser>
          <c:idx val="2"/>
          <c:order val="2"/>
          <c:tx>
            <c:strRef>
              <c:f>'[Data Cuts for SoN Report v2.xlsx]HI-Gender'!$B$51</c:f>
              <c:strCache>
                <c:ptCount val="1"/>
                <c:pt idx="0">
                  <c:v>Not offered</c:v>
                </c:pt>
              </c:strCache>
            </c:strRef>
          </c:tx>
          <c:spPr>
            <a:solidFill>
              <a:schemeClr val="accent3"/>
            </a:solidFill>
            <a:ln>
              <a:noFill/>
            </a:ln>
            <a:effectLst/>
          </c:spPr>
          <c:invertIfNegative val="0"/>
          <c:dLbls>
            <c:dLbl>
              <c:idx val="0"/>
              <c:tx>
                <c:rich>
                  <a:bodyPr/>
                  <a:lstStyle/>
                  <a:p>
                    <a:fld id="{E8C82A22-7261-44C0-B623-A982D9135BC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11E-4ECC-9DFF-541C31B8E455}"/>
                </c:ext>
              </c:extLst>
            </c:dLbl>
            <c:dLbl>
              <c:idx val="1"/>
              <c:tx>
                <c:rich>
                  <a:bodyPr/>
                  <a:lstStyle/>
                  <a:p>
                    <a:fld id="{F3EC7ED7-229D-46A8-BD09-4259116F16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11E-4ECC-9DFF-541C31B8E4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v2.xlsx]HI-Gender'!$C$48:$D$48</c:f>
              <c:strCache>
                <c:ptCount val="2"/>
                <c:pt idx="0">
                  <c:v>Female
(n=3290)</c:v>
                </c:pt>
                <c:pt idx="1">
                  <c:v>Male 
(n=4491)</c:v>
                </c:pt>
              </c:strCache>
            </c:strRef>
          </c:cat>
          <c:val>
            <c:numRef>
              <c:f>'[Data Cuts for SoN Report v2.xlsx]HI-Gender'!$C$51:$D$51</c:f>
              <c:numCache>
                <c:formatCode>0.00%</c:formatCode>
                <c:ptCount val="2"/>
                <c:pt idx="0">
                  <c:v>0.19789999999999999</c:v>
                </c:pt>
                <c:pt idx="1">
                  <c:v>0.2175</c:v>
                </c:pt>
              </c:numCache>
            </c:numRef>
          </c:val>
          <c:extLst>
            <c:ext xmlns:c15="http://schemas.microsoft.com/office/drawing/2012/chart" uri="{02D57815-91ED-43cb-92C2-25804820EDAC}">
              <c15:datalabelsRange>
                <c15:f>'[Data Cuts for SoN Report v2.xlsx]HI-Gender'!$K$49:$K$50</c15:f>
                <c15:dlblRangeCache>
                  <c:ptCount val="2"/>
                  <c:pt idx="0">
                    <c:v>651</c:v>
                  </c:pt>
                  <c:pt idx="1">
                    <c:v>977</c:v>
                  </c:pt>
                </c15:dlblRangeCache>
              </c15:datalabelsRange>
            </c:ext>
            <c:ext xmlns:c16="http://schemas.microsoft.com/office/drawing/2014/chart" uri="{C3380CC4-5D6E-409C-BE32-E72D297353CC}">
              <c16:uniqueId val="{00000008-E11E-4ECC-9DFF-541C31B8E455}"/>
            </c:ext>
          </c:extLst>
        </c:ser>
        <c:ser>
          <c:idx val="3"/>
          <c:order val="3"/>
          <c:tx>
            <c:strRef>
              <c:f>'[Data Cuts for SoN Report v2.xlsx]HI-Gender'!$B$52</c:f>
              <c:strCache>
                <c:ptCount val="1"/>
                <c:pt idx="0">
                  <c:v>Waiting</c:v>
                </c:pt>
              </c:strCache>
            </c:strRef>
          </c:tx>
          <c:spPr>
            <a:solidFill>
              <a:schemeClr val="accent4"/>
            </a:solidFill>
            <a:ln>
              <a:noFill/>
            </a:ln>
            <a:effectLst/>
          </c:spPr>
          <c:invertIfNegative val="0"/>
          <c:dLbls>
            <c:dLbl>
              <c:idx val="0"/>
              <c:tx>
                <c:rich>
                  <a:bodyPr/>
                  <a:lstStyle/>
                  <a:p>
                    <a:fld id="{C239131B-66D7-477F-A0AF-F7FBD24069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11E-4ECC-9DFF-541C31B8E455}"/>
                </c:ext>
              </c:extLst>
            </c:dLbl>
            <c:dLbl>
              <c:idx val="1"/>
              <c:tx>
                <c:rich>
                  <a:bodyPr/>
                  <a:lstStyle/>
                  <a:p>
                    <a:fld id="{A1307E31-C6F7-44DD-93B1-638835F92B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11E-4ECC-9DFF-541C31B8E4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v2.xlsx]HI-Gender'!$C$48:$D$48</c:f>
              <c:strCache>
                <c:ptCount val="2"/>
                <c:pt idx="0">
                  <c:v>Female
(n=3290)</c:v>
                </c:pt>
                <c:pt idx="1">
                  <c:v>Male 
(n=4491)</c:v>
                </c:pt>
              </c:strCache>
            </c:strRef>
          </c:cat>
          <c:val>
            <c:numRef>
              <c:f>'[Data Cuts for SoN Report v2.xlsx]HI-Gender'!$C$52:$D$52</c:f>
              <c:numCache>
                <c:formatCode>0.00%</c:formatCode>
                <c:ptCount val="2"/>
                <c:pt idx="0">
                  <c:v>8.4500000000000006E-2</c:v>
                </c:pt>
                <c:pt idx="1">
                  <c:v>7.3499999999999996E-2</c:v>
                </c:pt>
              </c:numCache>
            </c:numRef>
          </c:val>
          <c:extLst>
            <c:ext xmlns:c15="http://schemas.microsoft.com/office/drawing/2012/chart" uri="{02D57815-91ED-43cb-92C2-25804820EDAC}">
              <c15:datalabelsRange>
                <c15:f>'[Data Cuts for SoN Report v2.xlsx]HI-Gender'!$J$49:$J$50</c15:f>
                <c15:dlblRangeCache>
                  <c:ptCount val="2"/>
                  <c:pt idx="0">
                    <c:v>278</c:v>
                  </c:pt>
                  <c:pt idx="1">
                    <c:v>330</c:v>
                  </c:pt>
                </c15:dlblRangeCache>
              </c15:datalabelsRange>
            </c:ext>
            <c:ext xmlns:c16="http://schemas.microsoft.com/office/drawing/2014/chart" uri="{C3380CC4-5D6E-409C-BE32-E72D297353CC}">
              <c16:uniqueId val="{0000000B-E11E-4ECC-9DFF-541C31B8E455}"/>
            </c:ext>
          </c:extLst>
        </c:ser>
        <c:dLbls>
          <c:showLegendKey val="0"/>
          <c:showVal val="0"/>
          <c:showCatName val="0"/>
          <c:showSerName val="0"/>
          <c:showPercent val="0"/>
          <c:showBubbleSize val="0"/>
        </c:dLbls>
        <c:gapWidth val="150"/>
        <c:overlap val="100"/>
        <c:axId val="1557515272"/>
        <c:axId val="1813728776"/>
      </c:barChart>
      <c:catAx>
        <c:axId val="155751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728776"/>
        <c:crosses val="autoZero"/>
        <c:auto val="1"/>
        <c:lblAlgn val="ctr"/>
        <c:lblOffset val="100"/>
        <c:noMultiLvlLbl val="0"/>
      </c:catAx>
      <c:valAx>
        <c:axId val="1813728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51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Carer Support Standard by Gender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v2.xlsx]HI-Gender'!$B$63</c:f>
              <c:strCache>
                <c:ptCount val="1"/>
                <c:pt idx="0">
                  <c:v>Standard Met</c:v>
                </c:pt>
              </c:strCache>
            </c:strRef>
          </c:tx>
          <c:spPr>
            <a:solidFill>
              <a:schemeClr val="accent1"/>
            </a:solidFill>
            <a:ln>
              <a:noFill/>
            </a:ln>
            <a:effectLst/>
          </c:spPr>
          <c:invertIfNegative val="0"/>
          <c:dLbls>
            <c:dLbl>
              <c:idx val="0"/>
              <c:tx>
                <c:rich>
                  <a:bodyPr/>
                  <a:lstStyle/>
                  <a:p>
                    <a:fld id="{3CB2A5CC-BC9B-4B07-94CE-5B7256AAF78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EC3-4931-B7C9-9915AD97CC4C}"/>
                </c:ext>
              </c:extLst>
            </c:dLbl>
            <c:dLbl>
              <c:idx val="1"/>
              <c:tx>
                <c:rich>
                  <a:bodyPr/>
                  <a:lstStyle/>
                  <a:p>
                    <a:fld id="{73E1F89B-D0DE-4648-938B-B902C39789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EC3-4931-B7C9-9915AD97CC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v2.xlsx]HI-Gender'!$A$64:$A$65</c:f>
              <c:strCache>
                <c:ptCount val="2"/>
                <c:pt idx="0">
                  <c:v>Female  
(n=3505)</c:v>
                </c:pt>
                <c:pt idx="1">
                  <c:v>Male 
(n=4748)</c:v>
                </c:pt>
              </c:strCache>
            </c:strRef>
          </c:cat>
          <c:val>
            <c:numRef>
              <c:f>'[Data Cuts for SoN Report v2.xlsx]HI-Gender'!$B$64:$B$65</c:f>
              <c:numCache>
                <c:formatCode>0.00%</c:formatCode>
                <c:ptCount val="2"/>
                <c:pt idx="0">
                  <c:v>0.59</c:v>
                </c:pt>
                <c:pt idx="1">
                  <c:v>0.63600000000000001</c:v>
                </c:pt>
              </c:numCache>
            </c:numRef>
          </c:val>
          <c:extLst>
            <c:ext xmlns:c15="http://schemas.microsoft.com/office/drawing/2012/chart" uri="{02D57815-91ED-43cb-92C2-25804820EDAC}">
              <c15:datalabelsRange>
                <c15:f>'[Data Cuts for SoN Report v2.xlsx]HI-Gender'!$L$64:$L$65</c15:f>
                <c15:dlblRangeCache>
                  <c:ptCount val="2"/>
                  <c:pt idx="0">
                    <c:v>2069</c:v>
                  </c:pt>
                  <c:pt idx="1">
                    <c:v>3019</c:v>
                  </c:pt>
                </c15:dlblRangeCache>
              </c15:datalabelsRange>
            </c:ext>
            <c:ext xmlns:c16="http://schemas.microsoft.com/office/drawing/2014/chart" uri="{C3380CC4-5D6E-409C-BE32-E72D297353CC}">
              <c16:uniqueId val="{00000002-EEC3-4931-B7C9-9915AD97CC4C}"/>
            </c:ext>
          </c:extLst>
        </c:ser>
        <c:ser>
          <c:idx val="1"/>
          <c:order val="1"/>
          <c:tx>
            <c:strRef>
              <c:f>'[Data Cuts for SoN Report v2.xlsx]HI-Gender'!$C$63</c:f>
              <c:strCache>
                <c:ptCount val="1"/>
                <c:pt idx="0">
                  <c:v>Standard Not Met</c:v>
                </c:pt>
              </c:strCache>
            </c:strRef>
          </c:tx>
          <c:spPr>
            <a:solidFill>
              <a:schemeClr val="accent2"/>
            </a:solidFill>
            <a:ln>
              <a:noFill/>
            </a:ln>
            <a:effectLst/>
          </c:spPr>
          <c:invertIfNegative val="0"/>
          <c:dLbls>
            <c:dLbl>
              <c:idx val="0"/>
              <c:tx>
                <c:rich>
                  <a:bodyPr/>
                  <a:lstStyle/>
                  <a:p>
                    <a:fld id="{03F4BD6D-DFD8-44F3-B1AA-9D9F592F935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C3-4931-B7C9-9915AD97CC4C}"/>
                </c:ext>
              </c:extLst>
            </c:dLbl>
            <c:dLbl>
              <c:idx val="1"/>
              <c:tx>
                <c:rich>
                  <a:bodyPr/>
                  <a:lstStyle/>
                  <a:p>
                    <a:fld id="{F86DD044-1982-4DAC-AE45-046FE276A0B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EC3-4931-B7C9-9915AD97CC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v2.xlsx]HI-Gender'!$A$64:$A$65</c:f>
              <c:strCache>
                <c:ptCount val="2"/>
                <c:pt idx="0">
                  <c:v>Female  
(n=3505)</c:v>
                </c:pt>
                <c:pt idx="1">
                  <c:v>Male 
(n=4748)</c:v>
                </c:pt>
              </c:strCache>
            </c:strRef>
          </c:cat>
          <c:val>
            <c:numRef>
              <c:f>'[Data Cuts for SoN Report v2.xlsx]HI-Gender'!$C$64:$C$65</c:f>
              <c:numCache>
                <c:formatCode>0.00%</c:formatCode>
                <c:ptCount val="2"/>
                <c:pt idx="0">
                  <c:v>0.41</c:v>
                </c:pt>
                <c:pt idx="1">
                  <c:v>0.36399999999999999</c:v>
                </c:pt>
              </c:numCache>
            </c:numRef>
          </c:val>
          <c:extLst>
            <c:ext xmlns:c15="http://schemas.microsoft.com/office/drawing/2012/chart" uri="{02D57815-91ED-43cb-92C2-25804820EDAC}">
              <c15:datalabelsRange>
                <c15:f>'[Data Cuts for SoN Report v2.xlsx]HI-Gender'!$M$64:$M$65</c15:f>
                <c15:dlblRangeCache>
                  <c:ptCount val="2"/>
                  <c:pt idx="0">
                    <c:v>1436</c:v>
                  </c:pt>
                  <c:pt idx="1">
                    <c:v>1729</c:v>
                  </c:pt>
                </c15:dlblRangeCache>
              </c15:datalabelsRange>
            </c:ext>
            <c:ext xmlns:c16="http://schemas.microsoft.com/office/drawing/2014/chart" uri="{C3380CC4-5D6E-409C-BE32-E72D297353CC}">
              <c16:uniqueId val="{00000005-EEC3-4931-B7C9-9915AD97CC4C}"/>
            </c:ext>
          </c:extLst>
        </c:ser>
        <c:dLbls>
          <c:showLegendKey val="0"/>
          <c:showVal val="0"/>
          <c:showCatName val="0"/>
          <c:showSerName val="0"/>
          <c:showPercent val="0"/>
          <c:showBubbleSize val="0"/>
        </c:dLbls>
        <c:gapWidth val="150"/>
        <c:overlap val="100"/>
        <c:axId val="20094984"/>
        <c:axId val="52380168"/>
      </c:barChart>
      <c:catAx>
        <c:axId val="20094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80168"/>
        <c:crosses val="autoZero"/>
        <c:auto val="1"/>
        <c:lblAlgn val="ctr"/>
        <c:lblOffset val="100"/>
        <c:noMultiLvlLbl val="0"/>
      </c:catAx>
      <c:valAx>
        <c:axId val="52380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All</a:t>
            </a:r>
            <a:r>
              <a:rPr lang="en-GB" sz="1600" baseline="0"/>
              <a:t> Standards by Ethnicity, England 2023/24</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'[Data Cuts for SoN Report v2.xlsx]England'!$B$51</c:f>
              <c:strCache>
                <c:ptCount val="1"/>
                <c:pt idx="0">
                  <c:v>L3 Target</c:v>
                </c:pt>
              </c:strCache>
            </c:strRef>
          </c:tx>
          <c:spPr>
            <a:pattFill prst="pct25">
              <a:fgClr>
                <a:schemeClr val="accent4">
                  <a:lumMod val="40000"/>
                  <a:lumOff val="60000"/>
                </a:schemeClr>
              </a:fgClr>
              <a:bgClr>
                <a:schemeClr val="bg1"/>
              </a:bgClr>
            </a:pattFill>
            <a:ln>
              <a:solidFill>
                <a:schemeClr val="accent1"/>
              </a:solidFill>
            </a:ln>
            <a:effectLst/>
          </c:spPr>
          <c:invertIfNegative val="0"/>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v2.xlsx]England'!$C$51:$J$51</c:f>
              <c:numCache>
                <c:formatCode>0%</c:formatCode>
                <c:ptCount val="8"/>
                <c:pt idx="0">
                  <c:v>0.24</c:v>
                </c:pt>
                <c:pt idx="1">
                  <c:v>0.2</c:v>
                </c:pt>
                <c:pt idx="2">
                  <c:v>0.16</c:v>
                </c:pt>
                <c:pt idx="3">
                  <c:v>0.5</c:v>
                </c:pt>
                <c:pt idx="5">
                  <c:v>0.8</c:v>
                </c:pt>
                <c:pt idx="6">
                  <c:v>0.5</c:v>
                </c:pt>
              </c:numCache>
            </c:numRef>
          </c:val>
          <c:extLst>
            <c:ext xmlns:c16="http://schemas.microsoft.com/office/drawing/2014/chart" uri="{C3380CC4-5D6E-409C-BE32-E72D297353CC}">
              <c16:uniqueId val="{00000000-840F-44F8-84DD-F0CD913C0B67}"/>
            </c:ext>
          </c:extLst>
        </c:ser>
        <c:ser>
          <c:idx val="1"/>
          <c:order val="1"/>
          <c:tx>
            <c:strRef>
              <c:f>'[Data Cuts for SoN Report v2.xlsx]England'!$B$52</c:f>
              <c:strCache>
                <c:ptCount val="1"/>
                <c:pt idx="0">
                  <c:v>White</c:v>
                </c:pt>
              </c:strCache>
            </c:strRef>
          </c:tx>
          <c:spPr>
            <a:solidFill>
              <a:schemeClr val="accent1"/>
            </a:solidFill>
            <a:ln>
              <a:noFill/>
            </a:ln>
            <a:effectLst/>
          </c:spPr>
          <c:invertIfNegative val="0"/>
          <c:dPt>
            <c:idx val="3"/>
            <c:invertIfNegative val="0"/>
            <c:bubble3D val="0"/>
            <c:spPr>
              <a:solidFill>
                <a:srgbClr val="145F82"/>
              </a:solidFill>
              <a:ln>
                <a:noFill/>
              </a:ln>
              <a:effectLst/>
            </c:spPr>
            <c:extLst>
              <c:ext xmlns:c16="http://schemas.microsoft.com/office/drawing/2014/chart" uri="{C3380CC4-5D6E-409C-BE32-E72D297353CC}">
                <c16:uniqueId val="{00000004-840F-44F8-84DD-F0CD913C0B67}"/>
              </c:ext>
            </c:extLst>
          </c:dPt>
          <c:dLbls>
            <c:dLbl>
              <c:idx val="0"/>
              <c:tx>
                <c:rich>
                  <a:bodyPr/>
                  <a:lstStyle/>
                  <a:p>
                    <a:fld id="{0D2006FF-CE65-43CB-902C-D9D6E3D1CA5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40F-44F8-84DD-F0CD913C0B67}"/>
                </c:ext>
              </c:extLst>
            </c:dLbl>
            <c:dLbl>
              <c:idx val="1"/>
              <c:tx>
                <c:rich>
                  <a:bodyPr/>
                  <a:lstStyle/>
                  <a:p>
                    <a:fld id="{7D39FE74-E07E-4977-80AC-5301F39EF2D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40F-44F8-84DD-F0CD913C0B67}"/>
                </c:ext>
              </c:extLst>
            </c:dLbl>
            <c:dLbl>
              <c:idx val="2"/>
              <c:tx>
                <c:rich>
                  <a:bodyPr/>
                  <a:lstStyle/>
                  <a:p>
                    <a:fld id="{7CF965A1-7431-4620-B2AD-AAAB3D2A3D4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40F-44F8-84DD-F0CD913C0B67}"/>
                </c:ext>
              </c:extLst>
            </c:dLbl>
            <c:dLbl>
              <c:idx val="3"/>
              <c:tx>
                <c:rich>
                  <a:bodyPr/>
                  <a:lstStyle/>
                  <a:p>
                    <a:fld id="{7F81C517-82D3-44A1-8307-15022BB6FAB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40F-44F8-84DD-F0CD913C0B67}"/>
                </c:ext>
              </c:extLst>
            </c:dLbl>
            <c:dLbl>
              <c:idx val="4"/>
              <c:tx>
                <c:rich>
                  <a:bodyPr/>
                  <a:lstStyle/>
                  <a:p>
                    <a:fld id="{AF71320A-FD23-4B70-B7E4-62670224A9F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40F-44F8-84DD-F0CD913C0B67}"/>
                </c:ext>
              </c:extLst>
            </c:dLbl>
            <c:dLbl>
              <c:idx val="5"/>
              <c:tx>
                <c:rich>
                  <a:bodyPr/>
                  <a:lstStyle/>
                  <a:p>
                    <a:fld id="{12264188-06A4-46E7-8591-00D732E0900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40F-44F8-84DD-F0CD913C0B67}"/>
                </c:ext>
              </c:extLst>
            </c:dLbl>
            <c:dLbl>
              <c:idx val="6"/>
              <c:tx>
                <c:rich>
                  <a:bodyPr/>
                  <a:lstStyle/>
                  <a:p>
                    <a:fld id="{ED80D745-9363-4DD8-80ED-96579E340C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40F-44F8-84DD-F0CD913C0B67}"/>
                </c:ext>
              </c:extLst>
            </c:dLbl>
            <c:dLbl>
              <c:idx val="7"/>
              <c:tx>
                <c:rich>
                  <a:bodyPr/>
                  <a:lstStyle/>
                  <a:p>
                    <a:fld id="{2B265CA9-8E1F-4837-B603-DB3685A2A3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v2.xlsx]England'!$C$52:$J$52</c:f>
              <c:numCache>
                <c:formatCode>0.00%</c:formatCode>
                <c:ptCount val="8"/>
                <c:pt idx="0">
                  <c:v>0.53100000000000003</c:v>
                </c:pt>
                <c:pt idx="1">
                  <c:v>0.373</c:v>
                </c:pt>
                <c:pt idx="2">
                  <c:v>0.30840000000000001</c:v>
                </c:pt>
                <c:pt idx="3">
                  <c:v>0.64400000000000002</c:v>
                </c:pt>
                <c:pt idx="4">
                  <c:v>0.86499999999999999</c:v>
                </c:pt>
                <c:pt idx="5">
                  <c:v>0.81699999999999995</c:v>
                </c:pt>
                <c:pt idx="6">
                  <c:v>0.69399999999999995</c:v>
                </c:pt>
                <c:pt idx="7">
                  <c:v>0.58899999999999997</c:v>
                </c:pt>
              </c:numCache>
            </c:numRef>
          </c:val>
          <c:extLst>
            <c:ext xmlns:c15="http://schemas.microsoft.com/office/drawing/2012/chart" uri="{02D57815-91ED-43cb-92C2-25804820EDAC}">
              <c15:datalabelsRange>
                <c15:f>'[Data Cuts for SoN Report v2.xlsx]England'!$C$60:$J$60</c15:f>
                <c15:dlblRangeCache>
                  <c:ptCount val="8"/>
                  <c:pt idx="0">
                    <c:v>3365</c:v>
                  </c:pt>
                  <c:pt idx="1">
                    <c:v>1419</c:v>
                  </c:pt>
                  <c:pt idx="2">
                    <c:v>1470</c:v>
                  </c:pt>
                  <c:pt idx="3">
                    <c:v>3270</c:v>
                  </c:pt>
                  <c:pt idx="4">
                    <c:v>5477</c:v>
                  </c:pt>
                  <c:pt idx="5">
                    <c:v>5173</c:v>
                  </c:pt>
                  <c:pt idx="6">
                    <c:v>4395</c:v>
                  </c:pt>
                  <c:pt idx="7">
                    <c:v>289</c:v>
                  </c:pt>
                </c15:dlblRangeCache>
              </c15:datalabelsRange>
            </c:ext>
            <c:ext xmlns:c16="http://schemas.microsoft.com/office/drawing/2014/chart" uri="{C3380CC4-5D6E-409C-BE32-E72D297353CC}">
              <c16:uniqueId val="{00000009-840F-44F8-84DD-F0CD913C0B67}"/>
            </c:ext>
          </c:extLst>
        </c:ser>
        <c:ser>
          <c:idx val="2"/>
          <c:order val="2"/>
          <c:tx>
            <c:strRef>
              <c:f>'[Data Cuts for SoN Report v2.xlsx]England'!$B$53</c:f>
              <c:strCache>
                <c:ptCount val="1"/>
                <c:pt idx="0">
                  <c:v>Mixed</c:v>
                </c:pt>
              </c:strCache>
            </c:strRef>
          </c:tx>
          <c:spPr>
            <a:solidFill>
              <a:schemeClr val="accent2"/>
            </a:solidFill>
            <a:ln>
              <a:noFill/>
            </a:ln>
            <a:effectLst/>
          </c:spPr>
          <c:invertIfNegative val="0"/>
          <c:dPt>
            <c:idx val="3"/>
            <c:invertIfNegative val="0"/>
            <c:bubble3D val="0"/>
            <c:spPr>
              <a:solidFill>
                <a:srgbClr val="E87331"/>
              </a:solidFill>
              <a:ln>
                <a:noFill/>
              </a:ln>
              <a:effectLst/>
            </c:spPr>
            <c:extLst>
              <c:ext xmlns:c16="http://schemas.microsoft.com/office/drawing/2014/chart" uri="{C3380CC4-5D6E-409C-BE32-E72D297353CC}">
                <c16:uniqueId val="{0000000D-840F-44F8-84DD-F0CD913C0B67}"/>
              </c:ext>
            </c:extLst>
          </c:dPt>
          <c:dLbls>
            <c:dLbl>
              <c:idx val="0"/>
              <c:tx>
                <c:rich>
                  <a:bodyPr/>
                  <a:lstStyle/>
                  <a:p>
                    <a:fld id="{7119E720-124C-435B-ADDF-E8EB3016025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40F-44F8-84DD-F0CD913C0B67}"/>
                </c:ext>
              </c:extLst>
            </c:dLbl>
            <c:dLbl>
              <c:idx val="1"/>
              <c:tx>
                <c:rich>
                  <a:bodyPr/>
                  <a:lstStyle/>
                  <a:p>
                    <a:fld id="{A9E1C3CD-1A31-4C02-860D-A460DD5F8ED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40F-44F8-84DD-F0CD913C0B67}"/>
                </c:ext>
              </c:extLst>
            </c:dLbl>
            <c:dLbl>
              <c:idx val="2"/>
              <c:tx>
                <c:rich>
                  <a:bodyPr/>
                  <a:lstStyle/>
                  <a:p>
                    <a:fld id="{E3FB2A7E-5500-4E52-8A9E-D61FDC60BA8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40F-44F8-84DD-F0CD913C0B67}"/>
                </c:ext>
              </c:extLst>
            </c:dLbl>
            <c:dLbl>
              <c:idx val="3"/>
              <c:tx>
                <c:rich>
                  <a:bodyPr/>
                  <a:lstStyle/>
                  <a:p>
                    <a:fld id="{C0A2C5BC-202B-4008-BB90-0166F2433D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40F-44F8-84DD-F0CD913C0B67}"/>
                </c:ext>
              </c:extLst>
            </c:dLbl>
            <c:dLbl>
              <c:idx val="4"/>
              <c:tx>
                <c:rich>
                  <a:bodyPr/>
                  <a:lstStyle/>
                  <a:p>
                    <a:fld id="{A04B98A0-B52C-4692-B96E-23DFD916D69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40F-44F8-84DD-F0CD913C0B67}"/>
                </c:ext>
              </c:extLst>
            </c:dLbl>
            <c:dLbl>
              <c:idx val="5"/>
              <c:tx>
                <c:rich>
                  <a:bodyPr/>
                  <a:lstStyle/>
                  <a:p>
                    <a:fld id="{D7F0F3BA-54C7-4471-ADF7-0F3F032573C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40F-44F8-84DD-F0CD913C0B67}"/>
                </c:ext>
              </c:extLst>
            </c:dLbl>
            <c:dLbl>
              <c:idx val="6"/>
              <c:tx>
                <c:rich>
                  <a:bodyPr/>
                  <a:lstStyle/>
                  <a:p>
                    <a:fld id="{09EB3B37-CCA1-4DAE-9234-F73E2113F43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40F-44F8-84DD-F0CD913C0B67}"/>
                </c:ext>
              </c:extLst>
            </c:dLbl>
            <c:dLbl>
              <c:idx val="7"/>
              <c:tx>
                <c:rich>
                  <a:bodyPr/>
                  <a:lstStyle/>
                  <a:p>
                    <a:fld id="{61289919-C2F8-4C7D-9262-0863A6F300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v2.xlsx]England'!$C$53:$J$53</c:f>
              <c:numCache>
                <c:formatCode>0.00%</c:formatCode>
                <c:ptCount val="8"/>
                <c:pt idx="0">
                  <c:v>0.48699999999999999</c:v>
                </c:pt>
                <c:pt idx="1">
                  <c:v>0.42699999999999999</c:v>
                </c:pt>
                <c:pt idx="2">
                  <c:v>0.31850000000000001</c:v>
                </c:pt>
                <c:pt idx="3">
                  <c:v>0.6</c:v>
                </c:pt>
                <c:pt idx="4">
                  <c:v>0.82499999999999996</c:v>
                </c:pt>
                <c:pt idx="5">
                  <c:v>0.76700000000000002</c:v>
                </c:pt>
                <c:pt idx="6">
                  <c:v>0.628</c:v>
                </c:pt>
                <c:pt idx="7">
                  <c:v>0.56799999999999995</c:v>
                </c:pt>
              </c:numCache>
            </c:numRef>
          </c:val>
          <c:extLst>
            <c:ext xmlns:c15="http://schemas.microsoft.com/office/drawing/2012/chart" uri="{02D57815-91ED-43cb-92C2-25804820EDAC}">
              <c15:datalabelsRange>
                <c15:f>'[Data Cuts for SoN Report v2.xlsx]England'!$C$61:$J$61</c15:f>
                <c15:dlblRangeCache>
                  <c:ptCount val="8"/>
                  <c:pt idx="0">
                    <c:v>203</c:v>
                  </c:pt>
                  <c:pt idx="1">
                    <c:v>106</c:v>
                  </c:pt>
                  <c:pt idx="2">
                    <c:v>100</c:v>
                  </c:pt>
                  <c:pt idx="3">
                    <c:v>201</c:v>
                  </c:pt>
                  <c:pt idx="4">
                    <c:v>344</c:v>
                  </c:pt>
                  <c:pt idx="5">
                    <c:v>320</c:v>
                  </c:pt>
                  <c:pt idx="6">
                    <c:v>262</c:v>
                  </c:pt>
                  <c:pt idx="7">
                    <c:v>25</c:v>
                  </c:pt>
                </c15:dlblRangeCache>
              </c15:datalabelsRange>
            </c:ext>
            <c:ext xmlns:c16="http://schemas.microsoft.com/office/drawing/2014/chart" uri="{C3380CC4-5D6E-409C-BE32-E72D297353CC}">
              <c16:uniqueId val="{00000012-840F-44F8-84DD-F0CD913C0B67}"/>
            </c:ext>
          </c:extLst>
        </c:ser>
        <c:ser>
          <c:idx val="3"/>
          <c:order val="3"/>
          <c:tx>
            <c:strRef>
              <c:f>'[Data Cuts for SoN Report v2.xlsx]England'!$B$54</c:f>
              <c:strCache>
                <c:ptCount val="1"/>
                <c:pt idx="0">
                  <c:v>Asian</c:v>
                </c:pt>
              </c:strCache>
            </c:strRef>
          </c:tx>
          <c:spPr>
            <a:solidFill>
              <a:schemeClr val="accent3"/>
            </a:solidFill>
            <a:ln>
              <a:noFill/>
            </a:ln>
            <a:effectLst/>
          </c:spPr>
          <c:invertIfNegative val="0"/>
          <c:dPt>
            <c:idx val="3"/>
            <c:invertIfNegative val="0"/>
            <c:bubble3D val="0"/>
            <c:spPr>
              <a:solidFill>
                <a:srgbClr val="186C24"/>
              </a:solidFill>
              <a:ln>
                <a:noFill/>
              </a:ln>
              <a:effectLst/>
            </c:spPr>
            <c:extLst>
              <c:ext xmlns:c16="http://schemas.microsoft.com/office/drawing/2014/chart" uri="{C3380CC4-5D6E-409C-BE32-E72D297353CC}">
                <c16:uniqueId val="{00000016-840F-44F8-84DD-F0CD913C0B67}"/>
              </c:ext>
            </c:extLst>
          </c:dPt>
          <c:dLbls>
            <c:dLbl>
              <c:idx val="0"/>
              <c:tx>
                <c:rich>
                  <a:bodyPr/>
                  <a:lstStyle/>
                  <a:p>
                    <a:fld id="{78E25070-AD22-4D8A-BB64-3474CA559D3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40F-44F8-84DD-F0CD913C0B67}"/>
                </c:ext>
              </c:extLst>
            </c:dLbl>
            <c:dLbl>
              <c:idx val="1"/>
              <c:tx>
                <c:rich>
                  <a:bodyPr/>
                  <a:lstStyle/>
                  <a:p>
                    <a:fld id="{02B8C037-AF39-415A-A5F7-5B2D70B7FAC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40F-44F8-84DD-F0CD913C0B67}"/>
                </c:ext>
              </c:extLst>
            </c:dLbl>
            <c:dLbl>
              <c:idx val="2"/>
              <c:tx>
                <c:rich>
                  <a:bodyPr/>
                  <a:lstStyle/>
                  <a:p>
                    <a:fld id="{BB4871AA-5688-4601-8262-E17EA61E08A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40F-44F8-84DD-F0CD913C0B67}"/>
                </c:ext>
              </c:extLst>
            </c:dLbl>
            <c:dLbl>
              <c:idx val="3"/>
              <c:tx>
                <c:rich>
                  <a:bodyPr/>
                  <a:lstStyle/>
                  <a:p>
                    <a:fld id="{A78CEF4C-290E-4599-99B6-043260A749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40F-44F8-84DD-F0CD913C0B67}"/>
                </c:ext>
              </c:extLst>
            </c:dLbl>
            <c:dLbl>
              <c:idx val="4"/>
              <c:tx>
                <c:rich>
                  <a:bodyPr/>
                  <a:lstStyle/>
                  <a:p>
                    <a:fld id="{9F486327-26AF-4C46-BB93-A9DD2DD4440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40F-44F8-84DD-F0CD913C0B67}"/>
                </c:ext>
              </c:extLst>
            </c:dLbl>
            <c:dLbl>
              <c:idx val="5"/>
              <c:tx>
                <c:rich>
                  <a:bodyPr/>
                  <a:lstStyle/>
                  <a:p>
                    <a:fld id="{CD9ECB03-7C57-441B-B594-4388646D7BB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40F-44F8-84DD-F0CD913C0B67}"/>
                </c:ext>
              </c:extLst>
            </c:dLbl>
            <c:dLbl>
              <c:idx val="6"/>
              <c:tx>
                <c:rich>
                  <a:bodyPr/>
                  <a:lstStyle/>
                  <a:p>
                    <a:fld id="{A3B86988-BFB7-40D5-967A-9409255BE8D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40F-44F8-84DD-F0CD913C0B67}"/>
                </c:ext>
              </c:extLst>
            </c:dLbl>
            <c:dLbl>
              <c:idx val="7"/>
              <c:tx>
                <c:rich>
                  <a:bodyPr/>
                  <a:lstStyle/>
                  <a:p>
                    <a:fld id="{695B402E-FF9F-4949-8D8D-E7D223A9666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v2.xlsx]England'!$C$54:$J$54</c:f>
              <c:numCache>
                <c:formatCode>0.00%</c:formatCode>
                <c:ptCount val="8"/>
                <c:pt idx="0">
                  <c:v>0.42599999999999999</c:v>
                </c:pt>
                <c:pt idx="1">
                  <c:v>0.38900000000000001</c:v>
                </c:pt>
                <c:pt idx="2">
                  <c:v>0.2697</c:v>
                </c:pt>
                <c:pt idx="3">
                  <c:v>0.61799999999999999</c:v>
                </c:pt>
                <c:pt idx="4">
                  <c:v>0.83099999999999996</c:v>
                </c:pt>
                <c:pt idx="5">
                  <c:v>0.77800000000000002</c:v>
                </c:pt>
                <c:pt idx="6">
                  <c:v>0.65200000000000002</c:v>
                </c:pt>
                <c:pt idx="7">
                  <c:v>0.64300000000000002</c:v>
                </c:pt>
              </c:numCache>
            </c:numRef>
          </c:val>
          <c:extLst>
            <c:ext xmlns:c15="http://schemas.microsoft.com/office/drawing/2012/chart" uri="{02D57815-91ED-43cb-92C2-25804820EDAC}">
              <c15:datalabelsRange>
                <c15:f>'[Data Cuts for SoN Report v2.xlsx]England'!$C$62:$J$62</c15:f>
                <c15:dlblRangeCache>
                  <c:ptCount val="8"/>
                  <c:pt idx="0">
                    <c:v>582</c:v>
                  </c:pt>
                  <c:pt idx="1">
                    <c:v>330</c:v>
                  </c:pt>
                  <c:pt idx="2">
                    <c:v>287</c:v>
                  </c:pt>
                  <c:pt idx="3">
                    <c:v>687</c:v>
                  </c:pt>
                  <c:pt idx="4">
                    <c:v>1136</c:v>
                  </c:pt>
                  <c:pt idx="5">
                    <c:v>1064</c:v>
                  </c:pt>
                  <c:pt idx="6">
                    <c:v>891</c:v>
                  </c:pt>
                  <c:pt idx="7">
                    <c:v>81</c:v>
                  </c:pt>
                </c15:dlblRangeCache>
              </c15:datalabelsRange>
            </c:ext>
            <c:ext xmlns:c16="http://schemas.microsoft.com/office/drawing/2014/chart" uri="{C3380CC4-5D6E-409C-BE32-E72D297353CC}">
              <c16:uniqueId val="{0000001B-840F-44F8-84DD-F0CD913C0B67}"/>
            </c:ext>
          </c:extLst>
        </c:ser>
        <c:ser>
          <c:idx val="4"/>
          <c:order val="4"/>
          <c:tx>
            <c:strRef>
              <c:f>'[Data Cuts for SoN Report v2.xlsx]England'!$B$55</c:f>
              <c:strCache>
                <c:ptCount val="1"/>
                <c:pt idx="0">
                  <c:v>Black</c:v>
                </c:pt>
              </c:strCache>
            </c:strRef>
          </c:tx>
          <c:spPr>
            <a:solidFill>
              <a:schemeClr val="accent4"/>
            </a:solidFill>
            <a:ln>
              <a:noFill/>
            </a:ln>
            <a:effectLst/>
          </c:spPr>
          <c:invertIfNegative val="0"/>
          <c:dPt>
            <c:idx val="2"/>
            <c:invertIfNegative val="0"/>
            <c:bubble3D val="0"/>
            <c:spPr>
              <a:solidFill>
                <a:srgbClr val="0F9ED5"/>
              </a:solidFill>
              <a:ln>
                <a:noFill/>
              </a:ln>
              <a:effectLst/>
            </c:spPr>
            <c:extLst>
              <c:ext xmlns:c16="http://schemas.microsoft.com/office/drawing/2014/chart" uri="{C3380CC4-5D6E-409C-BE32-E72D297353CC}">
                <c16:uniqueId val="{0000001E-840F-44F8-84DD-F0CD913C0B67}"/>
              </c:ext>
            </c:extLst>
          </c:dPt>
          <c:dLbls>
            <c:dLbl>
              <c:idx val="0"/>
              <c:tx>
                <c:rich>
                  <a:bodyPr/>
                  <a:lstStyle/>
                  <a:p>
                    <a:fld id="{30DD08E3-5C3D-4F2B-B8BB-547C231191A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40F-44F8-84DD-F0CD913C0B67}"/>
                </c:ext>
              </c:extLst>
            </c:dLbl>
            <c:dLbl>
              <c:idx val="1"/>
              <c:tx>
                <c:rich>
                  <a:bodyPr/>
                  <a:lstStyle/>
                  <a:p>
                    <a:fld id="{C912C707-44D6-47E6-ADC1-40023490801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840F-44F8-84DD-F0CD913C0B67}"/>
                </c:ext>
              </c:extLst>
            </c:dLbl>
            <c:dLbl>
              <c:idx val="2"/>
              <c:tx>
                <c:rich>
                  <a:bodyPr/>
                  <a:lstStyle/>
                  <a:p>
                    <a:fld id="{D76F9B8F-BB93-48CE-B9D8-76AFC48FB5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840F-44F8-84DD-F0CD913C0B67}"/>
                </c:ext>
              </c:extLst>
            </c:dLbl>
            <c:dLbl>
              <c:idx val="3"/>
              <c:tx>
                <c:rich>
                  <a:bodyPr/>
                  <a:lstStyle/>
                  <a:p>
                    <a:fld id="{9AC6E928-7B4D-4CC0-BDE0-BBFAA164109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40F-44F8-84DD-F0CD913C0B67}"/>
                </c:ext>
              </c:extLst>
            </c:dLbl>
            <c:dLbl>
              <c:idx val="4"/>
              <c:tx>
                <c:rich>
                  <a:bodyPr/>
                  <a:lstStyle/>
                  <a:p>
                    <a:fld id="{E275C60B-E07A-4363-B948-55DC2C039CC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840F-44F8-84DD-F0CD913C0B67}"/>
                </c:ext>
              </c:extLst>
            </c:dLbl>
            <c:dLbl>
              <c:idx val="5"/>
              <c:tx>
                <c:rich>
                  <a:bodyPr/>
                  <a:lstStyle/>
                  <a:p>
                    <a:fld id="{228F6F0A-4CD2-435D-91B5-F8E5885A10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40F-44F8-84DD-F0CD913C0B67}"/>
                </c:ext>
              </c:extLst>
            </c:dLbl>
            <c:dLbl>
              <c:idx val="6"/>
              <c:tx>
                <c:rich>
                  <a:bodyPr/>
                  <a:lstStyle/>
                  <a:p>
                    <a:fld id="{BAB1C958-52C8-4C08-817B-4F53F21C4DC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840F-44F8-84DD-F0CD913C0B67}"/>
                </c:ext>
              </c:extLst>
            </c:dLbl>
            <c:dLbl>
              <c:idx val="7"/>
              <c:tx>
                <c:rich>
                  <a:bodyPr/>
                  <a:lstStyle/>
                  <a:p>
                    <a:fld id="{53C78C04-6024-41C4-8BE5-7A9969C6261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v2.xlsx]England'!$C$55:$J$55</c:f>
              <c:numCache>
                <c:formatCode>0.00%</c:formatCode>
                <c:ptCount val="8"/>
                <c:pt idx="0">
                  <c:v>0.47199999999999998</c:v>
                </c:pt>
                <c:pt idx="1">
                  <c:v>0.45100000000000001</c:v>
                </c:pt>
                <c:pt idx="2">
                  <c:v>0.25929999999999997</c:v>
                </c:pt>
                <c:pt idx="3">
                  <c:v>0.52100000000000002</c:v>
                </c:pt>
                <c:pt idx="4">
                  <c:v>0.79600000000000004</c:v>
                </c:pt>
                <c:pt idx="5">
                  <c:v>0.73099999999999998</c:v>
                </c:pt>
                <c:pt idx="6">
                  <c:v>0.60399999999999998</c:v>
                </c:pt>
                <c:pt idx="7">
                  <c:v>0.63900000000000001</c:v>
                </c:pt>
              </c:numCache>
            </c:numRef>
          </c:val>
          <c:extLst>
            <c:ext xmlns:c15="http://schemas.microsoft.com/office/drawing/2012/chart" uri="{02D57815-91ED-43cb-92C2-25804820EDAC}">
              <c15:datalabelsRange>
                <c15:f>'[Data Cuts for SoN Report v2.xlsx]England'!$C$63:$J$63</c15:f>
                <c15:dlblRangeCache>
                  <c:ptCount val="8"/>
                  <c:pt idx="0">
                    <c:v>653</c:v>
                  </c:pt>
                  <c:pt idx="1">
                    <c:v>362</c:v>
                  </c:pt>
                  <c:pt idx="2">
                    <c:v>264</c:v>
                  </c:pt>
                  <c:pt idx="3">
                    <c:v>560</c:v>
                  </c:pt>
                  <c:pt idx="4">
                    <c:v>1101</c:v>
                  </c:pt>
                  <c:pt idx="5">
                    <c:v>1012</c:v>
                  </c:pt>
                  <c:pt idx="6">
                    <c:v>836</c:v>
                  </c:pt>
                  <c:pt idx="7">
                    <c:v>78</c:v>
                  </c:pt>
                </c15:dlblRangeCache>
              </c15:datalabelsRange>
            </c:ext>
            <c:ext xmlns:c16="http://schemas.microsoft.com/office/drawing/2014/chart" uri="{C3380CC4-5D6E-409C-BE32-E72D297353CC}">
              <c16:uniqueId val="{00000024-840F-44F8-84DD-F0CD913C0B67}"/>
            </c:ext>
          </c:extLst>
        </c:ser>
        <c:ser>
          <c:idx val="5"/>
          <c:order val="5"/>
          <c:tx>
            <c:strRef>
              <c:f>'[Data Cuts for SoN Report v2.xlsx]England'!$B$56</c:f>
              <c:strCache>
                <c:ptCount val="1"/>
                <c:pt idx="0">
                  <c:v>Other</c:v>
                </c:pt>
              </c:strCache>
            </c:strRef>
          </c:tx>
          <c:spPr>
            <a:solidFill>
              <a:schemeClr val="accent5"/>
            </a:solidFill>
            <a:ln>
              <a:noFill/>
            </a:ln>
            <a:effectLst/>
          </c:spPr>
          <c:invertIfNegative val="0"/>
          <c:dPt>
            <c:idx val="2"/>
            <c:invertIfNegative val="0"/>
            <c:bubble3D val="0"/>
            <c:spPr>
              <a:solidFill>
                <a:srgbClr val="A02B93"/>
              </a:solidFill>
              <a:ln>
                <a:noFill/>
              </a:ln>
              <a:effectLst/>
            </c:spPr>
            <c:extLst>
              <c:ext xmlns:c16="http://schemas.microsoft.com/office/drawing/2014/chart" uri="{C3380CC4-5D6E-409C-BE32-E72D297353CC}">
                <c16:uniqueId val="{00000027-840F-44F8-84DD-F0CD913C0B67}"/>
              </c:ext>
            </c:extLst>
          </c:dPt>
          <c:dLbls>
            <c:dLbl>
              <c:idx val="0"/>
              <c:tx>
                <c:rich>
                  <a:bodyPr/>
                  <a:lstStyle/>
                  <a:p>
                    <a:fld id="{4689BC24-7490-465C-BBC9-6712AE55967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840F-44F8-84DD-F0CD913C0B67}"/>
                </c:ext>
              </c:extLst>
            </c:dLbl>
            <c:dLbl>
              <c:idx val="1"/>
              <c:tx>
                <c:rich>
                  <a:bodyPr/>
                  <a:lstStyle/>
                  <a:p>
                    <a:fld id="{8E09BD76-2F8A-47E6-B3B8-15AD257028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840F-44F8-84DD-F0CD913C0B67}"/>
                </c:ext>
              </c:extLst>
            </c:dLbl>
            <c:dLbl>
              <c:idx val="2"/>
              <c:tx>
                <c:rich>
                  <a:bodyPr/>
                  <a:lstStyle/>
                  <a:p>
                    <a:fld id="{C29A39EA-03BF-471D-AF2A-081372E062D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840F-44F8-84DD-F0CD913C0B67}"/>
                </c:ext>
              </c:extLst>
            </c:dLbl>
            <c:dLbl>
              <c:idx val="3"/>
              <c:tx>
                <c:rich>
                  <a:bodyPr/>
                  <a:lstStyle/>
                  <a:p>
                    <a:fld id="{D9F48253-E482-4B88-9FB6-0F3C16898E4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840F-44F8-84DD-F0CD913C0B67}"/>
                </c:ext>
              </c:extLst>
            </c:dLbl>
            <c:dLbl>
              <c:idx val="4"/>
              <c:tx>
                <c:rich>
                  <a:bodyPr/>
                  <a:lstStyle/>
                  <a:p>
                    <a:fld id="{3CCE9CC7-BBB5-41C4-8DFB-DD70CCE370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840F-44F8-84DD-F0CD913C0B67}"/>
                </c:ext>
              </c:extLst>
            </c:dLbl>
            <c:dLbl>
              <c:idx val="5"/>
              <c:tx>
                <c:rich>
                  <a:bodyPr/>
                  <a:lstStyle/>
                  <a:p>
                    <a:fld id="{E06E697B-AB88-44A8-847C-340B1E6FDE5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840F-44F8-84DD-F0CD913C0B67}"/>
                </c:ext>
              </c:extLst>
            </c:dLbl>
            <c:dLbl>
              <c:idx val="6"/>
              <c:tx>
                <c:rich>
                  <a:bodyPr/>
                  <a:lstStyle/>
                  <a:p>
                    <a:fld id="{D5CF616E-DED8-4350-9F75-BA98C9D6AEC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840F-44F8-84DD-F0CD913C0B67}"/>
                </c:ext>
              </c:extLst>
            </c:dLbl>
            <c:dLbl>
              <c:idx val="7"/>
              <c:tx>
                <c:rich>
                  <a:bodyPr/>
                  <a:lstStyle/>
                  <a:p>
                    <a:fld id="{3410F859-BED4-401B-AAC4-79B2944BC4F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v2.xlsx]England'!$C$56:$J$56</c:f>
              <c:numCache>
                <c:formatCode>0.00%</c:formatCode>
                <c:ptCount val="8"/>
                <c:pt idx="0">
                  <c:v>0.48899999999999999</c:v>
                </c:pt>
                <c:pt idx="1">
                  <c:v>0.36199999999999999</c:v>
                </c:pt>
                <c:pt idx="2">
                  <c:v>0.26900000000000002</c:v>
                </c:pt>
                <c:pt idx="3">
                  <c:v>0.51900000000000002</c:v>
                </c:pt>
                <c:pt idx="4">
                  <c:v>0.81299999999999994</c:v>
                </c:pt>
                <c:pt idx="5">
                  <c:v>0.72</c:v>
                </c:pt>
                <c:pt idx="6">
                  <c:v>0.56799999999999995</c:v>
                </c:pt>
                <c:pt idx="7">
                  <c:v>0.61099999999999999</c:v>
                </c:pt>
              </c:numCache>
            </c:numRef>
          </c:val>
          <c:extLst>
            <c:ext xmlns:c15="http://schemas.microsoft.com/office/drawing/2012/chart" uri="{02D57815-91ED-43cb-92C2-25804820EDAC}">
              <c15:datalabelsRange>
                <c15:f>'[Data Cuts for SoN Report v2.xlsx]England'!$C$64:$J$64</c15:f>
                <c15:dlblRangeCache>
                  <c:ptCount val="8"/>
                  <c:pt idx="0">
                    <c:v>199</c:v>
                  </c:pt>
                  <c:pt idx="1">
                    <c:v>92</c:v>
                  </c:pt>
                  <c:pt idx="2">
                    <c:v>78</c:v>
                  </c:pt>
                  <c:pt idx="3">
                    <c:v>161</c:v>
                  </c:pt>
                  <c:pt idx="4">
                    <c:v>331</c:v>
                  </c:pt>
                  <c:pt idx="5">
                    <c:v>293</c:v>
                  </c:pt>
                  <c:pt idx="6">
                    <c:v>231</c:v>
                  </c:pt>
                  <c:pt idx="7">
                    <c:v>22</c:v>
                  </c:pt>
                </c15:dlblRangeCache>
              </c15:datalabelsRange>
            </c:ext>
            <c:ext xmlns:c16="http://schemas.microsoft.com/office/drawing/2014/chart" uri="{C3380CC4-5D6E-409C-BE32-E72D297353CC}">
              <c16:uniqueId val="{0000002D-840F-44F8-84DD-F0CD913C0B67}"/>
            </c:ext>
          </c:extLst>
        </c:ser>
        <c:ser>
          <c:idx val="6"/>
          <c:order val="6"/>
          <c:tx>
            <c:strRef>
              <c:f>'[Data Cuts for SoN Report v2.xlsx]England'!$B$57</c:f>
              <c:strCache>
                <c:ptCount val="1"/>
                <c:pt idx="0">
                  <c:v>Unknown</c:v>
                </c:pt>
              </c:strCache>
            </c:strRef>
          </c:tx>
          <c:spPr>
            <a:solidFill>
              <a:schemeClr val="accent6"/>
            </a:solidFill>
            <a:ln>
              <a:noFill/>
            </a:ln>
            <a:effectLst/>
          </c:spPr>
          <c:invertIfNegative val="0"/>
          <c:dPt>
            <c:idx val="3"/>
            <c:invertIfNegative val="0"/>
            <c:bubble3D val="0"/>
            <c:spPr>
              <a:solidFill>
                <a:srgbClr val="4EA72E"/>
              </a:solidFill>
              <a:ln>
                <a:noFill/>
              </a:ln>
              <a:effectLst/>
            </c:spPr>
            <c:extLst>
              <c:ext xmlns:c16="http://schemas.microsoft.com/office/drawing/2014/chart" uri="{C3380CC4-5D6E-409C-BE32-E72D297353CC}">
                <c16:uniqueId val="{00000031-840F-44F8-84DD-F0CD913C0B67}"/>
              </c:ext>
            </c:extLst>
          </c:dPt>
          <c:dLbls>
            <c:dLbl>
              <c:idx val="0"/>
              <c:tx>
                <c:rich>
                  <a:bodyPr/>
                  <a:lstStyle/>
                  <a:p>
                    <a:fld id="{6B262980-A259-4E88-81D3-FA628C433AE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840F-44F8-84DD-F0CD913C0B67}"/>
                </c:ext>
              </c:extLst>
            </c:dLbl>
            <c:dLbl>
              <c:idx val="1"/>
              <c:tx>
                <c:rich>
                  <a:bodyPr/>
                  <a:lstStyle/>
                  <a:p>
                    <a:fld id="{AE90D54C-1C0A-4D62-B1D8-A19108066D8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840F-44F8-84DD-F0CD913C0B67}"/>
                </c:ext>
              </c:extLst>
            </c:dLbl>
            <c:dLbl>
              <c:idx val="2"/>
              <c:tx>
                <c:rich>
                  <a:bodyPr/>
                  <a:lstStyle/>
                  <a:p>
                    <a:fld id="{B3458180-3187-4988-8212-ABCC33033DE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840F-44F8-84DD-F0CD913C0B67}"/>
                </c:ext>
              </c:extLst>
            </c:dLbl>
            <c:dLbl>
              <c:idx val="3"/>
              <c:tx>
                <c:rich>
                  <a:bodyPr/>
                  <a:lstStyle/>
                  <a:p>
                    <a:fld id="{A642ACD6-09FE-4215-86FF-62469558AAC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840F-44F8-84DD-F0CD913C0B67}"/>
                </c:ext>
              </c:extLst>
            </c:dLbl>
            <c:dLbl>
              <c:idx val="4"/>
              <c:tx>
                <c:rich>
                  <a:bodyPr/>
                  <a:lstStyle/>
                  <a:p>
                    <a:fld id="{95B486A4-89C9-486C-9BEC-FBA413C3F35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840F-44F8-84DD-F0CD913C0B67}"/>
                </c:ext>
              </c:extLst>
            </c:dLbl>
            <c:dLbl>
              <c:idx val="5"/>
              <c:tx>
                <c:rich>
                  <a:bodyPr/>
                  <a:lstStyle/>
                  <a:p>
                    <a:fld id="{349702C3-20D2-4645-9E09-A4165005810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840F-44F8-84DD-F0CD913C0B67}"/>
                </c:ext>
              </c:extLst>
            </c:dLbl>
            <c:dLbl>
              <c:idx val="6"/>
              <c:tx>
                <c:rich>
                  <a:bodyPr/>
                  <a:lstStyle/>
                  <a:p>
                    <a:fld id="{538C2383-5EDA-4E5A-A39E-AA1CC9B4337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840F-44F8-84DD-F0CD913C0B67}"/>
                </c:ext>
              </c:extLst>
            </c:dLbl>
            <c:dLbl>
              <c:idx val="7"/>
              <c:tx>
                <c:rich>
                  <a:bodyPr/>
                  <a:lstStyle/>
                  <a:p>
                    <a:fld id="{08BA6D99-3510-48C4-A84E-9DADDC97A8E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840F-44F8-84DD-F0CD913C0B6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v2.xlsx]England'!$C$50:$J$50</c:f>
              <c:strCache>
                <c:ptCount val="8"/>
                <c:pt idx="0">
                  <c:v>CBTp (n=10386)</c:v>
                </c:pt>
                <c:pt idx="1">
                  <c:v>SEE (n=6213)</c:v>
                </c:pt>
                <c:pt idx="2">
                  <c:v>FI (n=7796)</c:v>
                </c:pt>
                <c:pt idx="3">
                  <c:v>CESP (n=8270)</c:v>
                </c:pt>
                <c:pt idx="4">
                  <c:v>PH Screening (n=10386)</c:v>
                </c:pt>
                <c:pt idx="5">
                  <c:v>PH Intervention (n=10386)</c:v>
                </c:pt>
                <c:pt idx="6">
                  <c:v>OM (n=10386)</c:v>
                </c:pt>
                <c:pt idx="7">
                  <c:v>Clozapine (n=855)</c:v>
                </c:pt>
              </c:strCache>
            </c:strRef>
          </c:cat>
          <c:val>
            <c:numRef>
              <c:f>'[Data Cuts for SoN Report v2.xlsx]England'!$C$57:$J$57</c:f>
              <c:numCache>
                <c:formatCode>0.00%</c:formatCode>
                <c:ptCount val="8"/>
                <c:pt idx="0">
                  <c:v>0.497</c:v>
                </c:pt>
                <c:pt idx="1">
                  <c:v>0.35799999999999998</c:v>
                </c:pt>
                <c:pt idx="2">
                  <c:v>0.20119999999999999</c:v>
                </c:pt>
                <c:pt idx="3">
                  <c:v>0.60699999999999998</c:v>
                </c:pt>
                <c:pt idx="4">
                  <c:v>0.81100000000000005</c:v>
                </c:pt>
                <c:pt idx="5">
                  <c:v>0.75900000000000001</c:v>
                </c:pt>
                <c:pt idx="6">
                  <c:v>0.54700000000000004</c:v>
                </c:pt>
                <c:pt idx="7">
                  <c:v>0.61099999999999999</c:v>
                </c:pt>
              </c:numCache>
            </c:numRef>
          </c:val>
          <c:extLst>
            <c:ext xmlns:c15="http://schemas.microsoft.com/office/drawing/2012/chart" uri="{02D57815-91ED-43cb-92C2-25804820EDAC}">
              <c15:datalabelsRange>
                <c15:f>'[Data Cuts for SoN Report v2.xlsx]England'!$C$65:$J$65</c15:f>
                <c15:dlblRangeCache>
                  <c:ptCount val="8"/>
                  <c:pt idx="0">
                    <c:v>237</c:v>
                  </c:pt>
                  <c:pt idx="1">
                    <c:v>93</c:v>
                  </c:pt>
                  <c:pt idx="2">
                    <c:v>69</c:v>
                  </c:pt>
                  <c:pt idx="3">
                    <c:v>218</c:v>
                  </c:pt>
                  <c:pt idx="4">
                    <c:v>387</c:v>
                  </c:pt>
                  <c:pt idx="5">
                    <c:v>362</c:v>
                  </c:pt>
                  <c:pt idx="6">
                    <c:v>261</c:v>
                  </c:pt>
                  <c:pt idx="7">
                    <c:v>22</c:v>
                  </c:pt>
                </c15:dlblRangeCache>
              </c15:datalabelsRange>
            </c:ext>
            <c:ext xmlns:c16="http://schemas.microsoft.com/office/drawing/2014/chart" uri="{C3380CC4-5D6E-409C-BE32-E72D297353CC}">
              <c16:uniqueId val="{00000036-840F-44F8-84DD-F0CD913C0B67}"/>
            </c:ext>
          </c:extLst>
        </c:ser>
        <c:dLbls>
          <c:showLegendKey val="0"/>
          <c:showVal val="0"/>
          <c:showCatName val="0"/>
          <c:showSerName val="0"/>
          <c:showPercent val="0"/>
          <c:showBubbleSize val="0"/>
        </c:dLbls>
        <c:gapWidth val="219"/>
        <c:overlap val="-27"/>
        <c:axId val="1190963928"/>
        <c:axId val="1190970408"/>
      </c:barChart>
      <c:catAx>
        <c:axId val="119096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0970408"/>
        <c:crosses val="autoZero"/>
        <c:auto val="1"/>
        <c:lblAlgn val="ctr"/>
        <c:lblOffset val="100"/>
        <c:noMultiLvlLbl val="0"/>
      </c:catAx>
      <c:valAx>
        <c:axId val="1190970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96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2022/23 and 2023/24 Comparison of Standards Met by 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Cuts for SoN Report v2.xlsx]HI- Ethnicity (Updated)'!$AH$4</c:f>
              <c:strCache>
                <c:ptCount val="1"/>
                <c:pt idx="0">
                  <c:v>2022/23 Standard Met</c:v>
                </c:pt>
              </c:strCache>
            </c:strRef>
          </c:tx>
          <c:spPr>
            <a:solidFill>
              <a:schemeClr val="accent1"/>
            </a:solidFill>
            <a:ln>
              <a:noFill/>
            </a:ln>
            <a:effectLst/>
          </c:spPr>
          <c:invertIfNegative val="0"/>
          <c:dLbls>
            <c:dLbl>
              <c:idx val="0"/>
              <c:tx>
                <c:rich>
                  <a:bodyPr/>
                  <a:lstStyle/>
                  <a:p>
                    <a:fld id="{D6CCDD21-AFFA-4A50-8CAE-334876CCFBF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EB3-4994-BADC-2F4D2B809FE0}"/>
                </c:ext>
              </c:extLst>
            </c:dLbl>
            <c:dLbl>
              <c:idx val="1"/>
              <c:tx>
                <c:rich>
                  <a:bodyPr/>
                  <a:lstStyle/>
                  <a:p>
                    <a:fld id="{E34004C7-7DBF-4CF1-B081-5A6DDFDAF77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B3-4994-BADC-2F4D2B809FE0}"/>
                </c:ext>
              </c:extLst>
            </c:dLbl>
            <c:dLbl>
              <c:idx val="2"/>
              <c:tx>
                <c:rich>
                  <a:bodyPr/>
                  <a:lstStyle/>
                  <a:p>
                    <a:fld id="{7D834B64-4889-404B-BB00-8FAA96A3799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B3-4994-BADC-2F4D2B809FE0}"/>
                </c:ext>
              </c:extLst>
            </c:dLbl>
            <c:dLbl>
              <c:idx val="3"/>
              <c:tx>
                <c:rich>
                  <a:bodyPr/>
                  <a:lstStyle/>
                  <a:p>
                    <a:fld id="{1B14FA36-3A99-497B-B93C-316412177A4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B3-4994-BADC-2F4D2B809FE0}"/>
                </c:ext>
              </c:extLst>
            </c:dLbl>
            <c:dLbl>
              <c:idx val="4"/>
              <c:tx>
                <c:rich>
                  <a:bodyPr/>
                  <a:lstStyle/>
                  <a:p>
                    <a:fld id="{ABD05FCD-836A-4D21-A6C7-B8429F3C65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B3-4994-BADC-2F4D2B809FE0}"/>
                </c:ext>
              </c:extLst>
            </c:dLbl>
            <c:dLbl>
              <c:idx val="5"/>
              <c:tx>
                <c:rich>
                  <a:bodyPr/>
                  <a:lstStyle/>
                  <a:p>
                    <a:fld id="{B2F3A516-20E3-4142-83F8-E8D300C7055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B3-4994-BADC-2F4D2B809FE0}"/>
                </c:ext>
              </c:extLst>
            </c:dLbl>
            <c:dLbl>
              <c:idx val="6"/>
              <c:tx>
                <c:rich>
                  <a:bodyPr/>
                  <a:lstStyle/>
                  <a:p>
                    <a:fld id="{C92A02D4-6F5C-4E61-8356-654DCA10912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B3-4994-BADC-2F4D2B809FE0}"/>
                </c:ext>
              </c:extLst>
            </c:dLbl>
            <c:dLbl>
              <c:idx val="7"/>
              <c:tx>
                <c:rich>
                  <a:bodyPr/>
                  <a:lstStyle/>
                  <a:p>
                    <a:fld id="{9C6B90E5-DBEE-4F4C-846C-D8166F0D8D9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EB3-4994-BADC-2F4D2B809FE0}"/>
                </c:ext>
              </c:extLst>
            </c:dLbl>
            <c:dLbl>
              <c:idx val="8"/>
              <c:tx>
                <c:rich>
                  <a:bodyPr/>
                  <a:lstStyle/>
                  <a:p>
                    <a:fld id="{62761046-9E67-400E-A8EC-A36078649E0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EB3-4994-BADC-2F4D2B809FE0}"/>
                </c:ext>
              </c:extLst>
            </c:dLbl>
            <c:dLbl>
              <c:idx val="9"/>
              <c:tx>
                <c:rich>
                  <a:bodyPr/>
                  <a:lstStyle/>
                  <a:p>
                    <a:fld id="{95104D80-3C5D-4978-A5FE-43DBD9E3328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EB3-4994-BADC-2F4D2B809FE0}"/>
                </c:ext>
              </c:extLst>
            </c:dLbl>
            <c:dLbl>
              <c:idx val="10"/>
              <c:tx>
                <c:rich>
                  <a:bodyPr/>
                  <a:lstStyle/>
                  <a:p>
                    <a:fld id="{EEFCA704-88C4-4859-9DF5-A056C7D5B7C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EB3-4994-BADC-2F4D2B809FE0}"/>
                </c:ext>
              </c:extLst>
            </c:dLbl>
            <c:dLbl>
              <c:idx val="11"/>
              <c:tx>
                <c:rich>
                  <a:bodyPr/>
                  <a:lstStyle/>
                  <a:p>
                    <a:fld id="{963CE39B-E182-40A3-8A02-DD05149FFC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EB3-4994-BADC-2F4D2B809FE0}"/>
                </c:ext>
              </c:extLst>
            </c:dLbl>
            <c:dLbl>
              <c:idx val="12"/>
              <c:tx>
                <c:rich>
                  <a:bodyPr/>
                  <a:lstStyle/>
                  <a:p>
                    <a:fld id="{DD6393FF-149C-4220-B4B3-F3983CD1BD3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EB3-4994-BADC-2F4D2B809FE0}"/>
                </c:ext>
              </c:extLst>
            </c:dLbl>
            <c:dLbl>
              <c:idx val="13"/>
              <c:tx>
                <c:rich>
                  <a:bodyPr/>
                  <a:lstStyle/>
                  <a:p>
                    <a:fld id="{D9C1A774-CA0A-4999-8096-3A596100E9B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EB3-4994-BADC-2F4D2B809FE0}"/>
                </c:ext>
              </c:extLst>
            </c:dLbl>
            <c:dLbl>
              <c:idx val="14"/>
              <c:tx>
                <c:rich>
                  <a:bodyPr/>
                  <a:lstStyle/>
                  <a:p>
                    <a:fld id="{B4467311-349E-4A51-8FE7-90DEBB38D22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EB3-4994-BADC-2F4D2B809FE0}"/>
                </c:ext>
              </c:extLst>
            </c:dLbl>
            <c:dLbl>
              <c:idx val="15"/>
              <c:tx>
                <c:rich>
                  <a:bodyPr/>
                  <a:lstStyle/>
                  <a:p>
                    <a:fld id="{3F34939D-A7B8-4106-9CD7-59B048B411C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EB3-4994-BADC-2F4D2B809FE0}"/>
                </c:ext>
              </c:extLst>
            </c:dLbl>
            <c:dLbl>
              <c:idx val="16"/>
              <c:tx>
                <c:rich>
                  <a:bodyPr/>
                  <a:lstStyle/>
                  <a:p>
                    <a:fld id="{83693FF9-96C5-40C4-8C96-C2D6C91EA10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EB3-4994-BADC-2F4D2B809FE0}"/>
                </c:ext>
              </c:extLst>
            </c:dLbl>
            <c:dLbl>
              <c:idx val="17"/>
              <c:tx>
                <c:rich>
                  <a:bodyPr/>
                  <a:lstStyle/>
                  <a:p>
                    <a:fld id="{F7925F44-F539-4475-AF70-38322A5B55C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EB3-4994-BADC-2F4D2B809FE0}"/>
                </c:ext>
              </c:extLst>
            </c:dLbl>
            <c:dLbl>
              <c:idx val="18"/>
              <c:tx>
                <c:rich>
                  <a:bodyPr/>
                  <a:lstStyle/>
                  <a:p>
                    <a:fld id="{FCF3E7F2-6E40-49C3-92F9-4CA69B675D9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EB3-4994-BADC-2F4D2B809FE0}"/>
                </c:ext>
              </c:extLst>
            </c:dLbl>
            <c:dLbl>
              <c:idx val="19"/>
              <c:tx>
                <c:rich>
                  <a:bodyPr/>
                  <a:lstStyle/>
                  <a:p>
                    <a:fld id="{C6FF32B3-ED70-48BC-9832-AB53486306A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EB3-4994-BADC-2F4D2B809FE0}"/>
                </c:ext>
              </c:extLst>
            </c:dLbl>
            <c:dLbl>
              <c:idx val="20"/>
              <c:tx>
                <c:rich>
                  <a:bodyPr/>
                  <a:lstStyle/>
                  <a:p>
                    <a:fld id="{D2CE39F5-F08F-4753-B99B-2AA6AB0D63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EB3-4994-BADC-2F4D2B809FE0}"/>
                </c:ext>
              </c:extLst>
            </c:dLbl>
            <c:dLbl>
              <c:idx val="21"/>
              <c:tx>
                <c:rich>
                  <a:bodyPr/>
                  <a:lstStyle/>
                  <a:p>
                    <a:fld id="{4ADCC514-F46E-4D9B-941F-5BC5A958CAF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EB3-4994-BADC-2F4D2B809FE0}"/>
                </c:ext>
              </c:extLst>
            </c:dLbl>
            <c:dLbl>
              <c:idx val="22"/>
              <c:tx>
                <c:rich>
                  <a:bodyPr/>
                  <a:lstStyle/>
                  <a:p>
                    <a:fld id="{C2F0CAFA-6AD6-45DB-8758-E370B651F1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EB3-4994-BADC-2F4D2B809FE0}"/>
                </c:ext>
              </c:extLst>
            </c:dLbl>
            <c:dLbl>
              <c:idx val="23"/>
              <c:tx>
                <c:rich>
                  <a:bodyPr/>
                  <a:lstStyle/>
                  <a:p>
                    <a:fld id="{326F9162-8E85-40CD-B21A-48431848595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EB3-4994-BADC-2F4D2B809FE0}"/>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'[Data Cuts for SoN Report v2.xlsx]HI- Ethnicity (Updated)'!$AI$2:$BF$3</c:f>
              <c:multiLvlStrCache>
                <c:ptCount val="24"/>
                <c:lvl>
                  <c:pt idx="0">
                    <c:v>White</c:v>
                  </c:pt>
                  <c:pt idx="1">
                    <c:v>Mixed</c:v>
                  </c:pt>
                  <c:pt idx="2">
                    <c:v>Asian</c:v>
                  </c:pt>
                  <c:pt idx="3">
                    <c:v>Black</c:v>
                  </c:pt>
                  <c:pt idx="4">
                    <c:v>Other</c:v>
                  </c:pt>
                  <c:pt idx="5">
                    <c:v>Unknown</c:v>
                  </c:pt>
                  <c:pt idx="6">
                    <c:v>White</c:v>
                  </c:pt>
                  <c:pt idx="7">
                    <c:v>Mixed</c:v>
                  </c:pt>
                  <c:pt idx="8">
                    <c:v>Asian</c:v>
                  </c:pt>
                  <c:pt idx="9">
                    <c:v>Black</c:v>
                  </c:pt>
                  <c:pt idx="10">
                    <c:v>Other</c:v>
                  </c:pt>
                  <c:pt idx="11">
                    <c:v>Unknown</c:v>
                  </c:pt>
                  <c:pt idx="12">
                    <c:v>White</c:v>
                  </c:pt>
                  <c:pt idx="13">
                    <c:v>Mixed</c:v>
                  </c:pt>
                  <c:pt idx="14">
                    <c:v>Asian</c:v>
                  </c:pt>
                  <c:pt idx="15">
                    <c:v>Black</c:v>
                  </c:pt>
                  <c:pt idx="16">
                    <c:v>Other</c:v>
                  </c:pt>
                  <c:pt idx="17">
                    <c:v>Unknown</c:v>
                  </c:pt>
                  <c:pt idx="18">
                    <c:v>White</c:v>
                  </c:pt>
                  <c:pt idx="19">
                    <c:v>Mixed</c:v>
                  </c:pt>
                  <c:pt idx="20">
                    <c:v>Asian</c:v>
                  </c:pt>
                  <c:pt idx="21">
                    <c:v>Black</c:v>
                  </c:pt>
                  <c:pt idx="22">
                    <c:v>Other</c:v>
                  </c:pt>
                  <c:pt idx="23">
                    <c:v>Unknown</c:v>
                  </c:pt>
                </c:lvl>
                <c:lvl>
                  <c:pt idx="0">
                    <c:v>CBTp</c:v>
                  </c:pt>
                  <c:pt idx="6">
                    <c:v>Supported Employment and Education</c:v>
                  </c:pt>
                  <c:pt idx="12">
                    <c:v>Outcome Measures</c:v>
                  </c:pt>
                  <c:pt idx="18">
                    <c:v>Clozapine</c:v>
                  </c:pt>
                </c:lvl>
              </c:multiLvlStrCache>
            </c:multiLvlStrRef>
          </c:cat>
          <c:val>
            <c:numRef>
              <c:f>'[Data Cuts for SoN Report v2.xlsx]HI- Ethnicity (Updated)'!$AI$4:$BF$4</c:f>
              <c:numCache>
                <c:formatCode>0.00%</c:formatCode>
                <c:ptCount val="24"/>
                <c:pt idx="0">
                  <c:v>0.51200000000000001</c:v>
                </c:pt>
                <c:pt idx="1">
                  <c:v>0.47099999999999997</c:v>
                </c:pt>
                <c:pt idx="2">
                  <c:v>0.44400000000000001</c:v>
                </c:pt>
                <c:pt idx="3">
                  <c:v>0.47399999999999998</c:v>
                </c:pt>
                <c:pt idx="4">
                  <c:v>0.41</c:v>
                </c:pt>
                <c:pt idx="5">
                  <c:v>0.41399999999999998</c:v>
                </c:pt>
                <c:pt idx="6">
                  <c:v>0.35399999999999998</c:v>
                </c:pt>
                <c:pt idx="7">
                  <c:v>0.45100000000000001</c:v>
                </c:pt>
                <c:pt idx="8">
                  <c:v>0.39</c:v>
                </c:pt>
                <c:pt idx="9">
                  <c:v>0.47099999999999997</c:v>
                </c:pt>
                <c:pt idx="10">
                  <c:v>0.32100000000000001</c:v>
                </c:pt>
                <c:pt idx="11">
                  <c:v>0.378</c:v>
                </c:pt>
                <c:pt idx="12">
                  <c:v>0.65800000000000003</c:v>
                </c:pt>
                <c:pt idx="13">
                  <c:v>0.60499999999999998</c:v>
                </c:pt>
                <c:pt idx="14">
                  <c:v>0.65200000000000002</c:v>
                </c:pt>
                <c:pt idx="15">
                  <c:v>0.66900000000000004</c:v>
                </c:pt>
                <c:pt idx="16">
                  <c:v>0.61699999999999999</c:v>
                </c:pt>
                <c:pt idx="17">
                  <c:v>0.51</c:v>
                </c:pt>
                <c:pt idx="18">
                  <c:v>0.58299999999999996</c:v>
                </c:pt>
                <c:pt idx="19">
                  <c:v>0.76500000000000001</c:v>
                </c:pt>
                <c:pt idx="20">
                  <c:v>0.63900000000000001</c:v>
                </c:pt>
                <c:pt idx="21">
                  <c:v>0.53500000000000003</c:v>
                </c:pt>
                <c:pt idx="22">
                  <c:v>0.72699999999999998</c:v>
                </c:pt>
                <c:pt idx="23">
                  <c:v>0.66700000000000004</c:v>
                </c:pt>
              </c:numCache>
            </c:numRef>
          </c:val>
          <c:extLst>
            <c:ext xmlns:c15="http://schemas.microsoft.com/office/drawing/2012/chart" uri="{02D57815-91ED-43cb-92C2-25804820EDAC}">
              <c15:datalabelsRange>
                <c15:f>'[Data Cuts for SoN Report v2.xlsx]HI- Ethnicity (Updated)'!$AI$10:$BF$10</c15:f>
                <c15:dlblRangeCache>
                  <c:ptCount val="24"/>
                  <c:pt idx="0">
                    <c:v>3051</c:v>
                  </c:pt>
                  <c:pt idx="1">
                    <c:v>180</c:v>
                  </c:pt>
                  <c:pt idx="2">
                    <c:v>507</c:v>
                  </c:pt>
                  <c:pt idx="3">
                    <c:v>495</c:v>
                  </c:pt>
                  <c:pt idx="4">
                    <c:v>139</c:v>
                  </c:pt>
                  <c:pt idx="5">
                    <c:v>126</c:v>
                  </c:pt>
                  <c:pt idx="6">
                    <c:v>1282</c:v>
                  </c:pt>
                  <c:pt idx="7">
                    <c:v>93</c:v>
                  </c:pt>
                  <c:pt idx="8">
                    <c:v>265</c:v>
                  </c:pt>
                  <c:pt idx="9">
                    <c:v>281</c:v>
                  </c:pt>
                  <c:pt idx="10">
                    <c:v>61</c:v>
                  </c:pt>
                  <c:pt idx="11">
                    <c:v>59</c:v>
                  </c:pt>
                  <c:pt idx="12">
                    <c:v>3926</c:v>
                  </c:pt>
                  <c:pt idx="13">
                    <c:v>231</c:v>
                  </c:pt>
                  <c:pt idx="14">
                    <c:v>745</c:v>
                  </c:pt>
                  <c:pt idx="15">
                    <c:v>699</c:v>
                  </c:pt>
                  <c:pt idx="16">
                    <c:v>209</c:v>
                  </c:pt>
                  <c:pt idx="17">
                    <c:v>155</c:v>
                  </c:pt>
                  <c:pt idx="18">
                    <c:v>288</c:v>
                  </c:pt>
                  <c:pt idx="19">
                    <c:v>26</c:v>
                  </c:pt>
                  <c:pt idx="20">
                    <c:v>76</c:v>
                  </c:pt>
                  <c:pt idx="21">
                    <c:v>54</c:v>
                  </c:pt>
                  <c:pt idx="22">
                    <c:v>16</c:v>
                  </c:pt>
                  <c:pt idx="23">
                    <c:v>12</c:v>
                  </c:pt>
                </c15:dlblRangeCache>
              </c15:datalabelsRange>
            </c:ext>
            <c:ext xmlns:c16="http://schemas.microsoft.com/office/drawing/2014/chart" uri="{C3380CC4-5D6E-409C-BE32-E72D297353CC}">
              <c16:uniqueId val="{00000018-3EB3-4994-BADC-2F4D2B809FE0}"/>
            </c:ext>
          </c:extLst>
        </c:ser>
        <c:ser>
          <c:idx val="1"/>
          <c:order val="1"/>
          <c:tx>
            <c:strRef>
              <c:f>'[Data Cuts for SoN Report v2.xlsx]HI- Ethnicity (Updated)'!$AH$5</c:f>
              <c:strCache>
                <c:ptCount val="1"/>
                <c:pt idx="0">
                  <c:v>2023/24 Standard Met</c:v>
                </c:pt>
              </c:strCache>
            </c:strRef>
          </c:tx>
          <c:spPr>
            <a:solidFill>
              <a:schemeClr val="accent2"/>
            </a:solidFill>
            <a:ln>
              <a:noFill/>
            </a:ln>
            <a:effectLst/>
          </c:spPr>
          <c:invertIfNegative val="0"/>
          <c:dLbls>
            <c:dLbl>
              <c:idx val="0"/>
              <c:tx>
                <c:rich>
                  <a:bodyPr/>
                  <a:lstStyle/>
                  <a:p>
                    <a:fld id="{8E0E5AA4-2218-4A5B-AD6B-FCFF96BC1B9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3EB3-4994-BADC-2F4D2B809FE0}"/>
                </c:ext>
              </c:extLst>
            </c:dLbl>
            <c:dLbl>
              <c:idx val="1"/>
              <c:tx>
                <c:rich>
                  <a:bodyPr/>
                  <a:lstStyle/>
                  <a:p>
                    <a:fld id="{15780D6C-E8DF-465A-9B2D-6C76080600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3EB3-4994-BADC-2F4D2B809FE0}"/>
                </c:ext>
              </c:extLst>
            </c:dLbl>
            <c:dLbl>
              <c:idx val="2"/>
              <c:tx>
                <c:rich>
                  <a:bodyPr/>
                  <a:lstStyle/>
                  <a:p>
                    <a:fld id="{5D29A516-A2A6-4DF6-A04A-15A8AF8DFF1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EB3-4994-BADC-2F4D2B809FE0}"/>
                </c:ext>
              </c:extLst>
            </c:dLbl>
            <c:dLbl>
              <c:idx val="3"/>
              <c:tx>
                <c:rich>
                  <a:bodyPr/>
                  <a:lstStyle/>
                  <a:p>
                    <a:fld id="{10671AAA-6A99-46F7-916A-5270569C78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EB3-4994-BADC-2F4D2B809FE0}"/>
                </c:ext>
              </c:extLst>
            </c:dLbl>
            <c:dLbl>
              <c:idx val="4"/>
              <c:tx>
                <c:rich>
                  <a:bodyPr/>
                  <a:lstStyle/>
                  <a:p>
                    <a:fld id="{E1F11AAB-37F7-478C-8C21-B053057E94F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3EB3-4994-BADC-2F4D2B809FE0}"/>
                </c:ext>
              </c:extLst>
            </c:dLbl>
            <c:dLbl>
              <c:idx val="5"/>
              <c:tx>
                <c:rich>
                  <a:bodyPr/>
                  <a:lstStyle/>
                  <a:p>
                    <a:fld id="{65670F97-A3E1-4BFD-BEE6-B5197AD9FB3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3EB3-4994-BADC-2F4D2B809FE0}"/>
                </c:ext>
              </c:extLst>
            </c:dLbl>
            <c:dLbl>
              <c:idx val="6"/>
              <c:tx>
                <c:rich>
                  <a:bodyPr/>
                  <a:lstStyle/>
                  <a:p>
                    <a:fld id="{5ABB485F-5381-4AC1-A5B7-C7C1C0D271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3EB3-4994-BADC-2F4D2B809FE0}"/>
                </c:ext>
              </c:extLst>
            </c:dLbl>
            <c:dLbl>
              <c:idx val="7"/>
              <c:tx>
                <c:rich>
                  <a:bodyPr/>
                  <a:lstStyle/>
                  <a:p>
                    <a:fld id="{82B611C4-7501-421E-A472-A48A6B6D601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3EB3-4994-BADC-2F4D2B809FE0}"/>
                </c:ext>
              </c:extLst>
            </c:dLbl>
            <c:dLbl>
              <c:idx val="8"/>
              <c:tx>
                <c:rich>
                  <a:bodyPr/>
                  <a:lstStyle/>
                  <a:p>
                    <a:fld id="{1C952403-039F-40A2-8438-0E60B717E5B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3EB3-4994-BADC-2F4D2B809FE0}"/>
                </c:ext>
              </c:extLst>
            </c:dLbl>
            <c:dLbl>
              <c:idx val="9"/>
              <c:tx>
                <c:rich>
                  <a:bodyPr/>
                  <a:lstStyle/>
                  <a:p>
                    <a:fld id="{73769798-BEBA-4338-A61A-B4F84EDB40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3EB3-4994-BADC-2F4D2B809FE0}"/>
                </c:ext>
              </c:extLst>
            </c:dLbl>
            <c:dLbl>
              <c:idx val="10"/>
              <c:tx>
                <c:rich>
                  <a:bodyPr/>
                  <a:lstStyle/>
                  <a:p>
                    <a:fld id="{68662174-BEDD-4361-B9AF-7800D99E5B9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3EB3-4994-BADC-2F4D2B809FE0}"/>
                </c:ext>
              </c:extLst>
            </c:dLbl>
            <c:dLbl>
              <c:idx val="11"/>
              <c:tx>
                <c:rich>
                  <a:bodyPr/>
                  <a:lstStyle/>
                  <a:p>
                    <a:fld id="{3D6D9E07-846A-4FAF-A40A-D40FA19103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3EB3-4994-BADC-2F4D2B809FE0}"/>
                </c:ext>
              </c:extLst>
            </c:dLbl>
            <c:dLbl>
              <c:idx val="12"/>
              <c:tx>
                <c:rich>
                  <a:bodyPr/>
                  <a:lstStyle/>
                  <a:p>
                    <a:fld id="{6D45E70B-B6EE-4E8E-B336-82256107596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3EB3-4994-BADC-2F4D2B809FE0}"/>
                </c:ext>
              </c:extLst>
            </c:dLbl>
            <c:dLbl>
              <c:idx val="13"/>
              <c:tx>
                <c:rich>
                  <a:bodyPr/>
                  <a:lstStyle/>
                  <a:p>
                    <a:fld id="{2EFC741A-ED0A-4883-8169-8BA5F043BCD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3EB3-4994-BADC-2F4D2B809FE0}"/>
                </c:ext>
              </c:extLst>
            </c:dLbl>
            <c:dLbl>
              <c:idx val="14"/>
              <c:tx>
                <c:rich>
                  <a:bodyPr/>
                  <a:lstStyle/>
                  <a:p>
                    <a:fld id="{F47BD387-71CC-4E09-A0B9-679541DA18D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3EB3-4994-BADC-2F4D2B809FE0}"/>
                </c:ext>
              </c:extLst>
            </c:dLbl>
            <c:dLbl>
              <c:idx val="15"/>
              <c:tx>
                <c:rich>
                  <a:bodyPr/>
                  <a:lstStyle/>
                  <a:p>
                    <a:fld id="{F14268C8-6CA7-4B9A-8B5A-596E9BF0692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3EB3-4994-BADC-2F4D2B809FE0}"/>
                </c:ext>
              </c:extLst>
            </c:dLbl>
            <c:dLbl>
              <c:idx val="16"/>
              <c:tx>
                <c:rich>
                  <a:bodyPr/>
                  <a:lstStyle/>
                  <a:p>
                    <a:fld id="{60E244D2-FB96-41F4-BB8A-7D999566374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3EB3-4994-BADC-2F4D2B809FE0}"/>
                </c:ext>
              </c:extLst>
            </c:dLbl>
            <c:dLbl>
              <c:idx val="17"/>
              <c:tx>
                <c:rich>
                  <a:bodyPr/>
                  <a:lstStyle/>
                  <a:p>
                    <a:fld id="{009DAD90-6578-4446-9518-43617BE0C32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3EB3-4994-BADC-2F4D2B809FE0}"/>
                </c:ext>
              </c:extLst>
            </c:dLbl>
            <c:dLbl>
              <c:idx val="18"/>
              <c:tx>
                <c:rich>
                  <a:bodyPr/>
                  <a:lstStyle/>
                  <a:p>
                    <a:fld id="{1060D224-B9A4-49C7-A783-84108D598DF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3EB3-4994-BADC-2F4D2B809FE0}"/>
                </c:ext>
              </c:extLst>
            </c:dLbl>
            <c:dLbl>
              <c:idx val="19"/>
              <c:tx>
                <c:rich>
                  <a:bodyPr/>
                  <a:lstStyle/>
                  <a:p>
                    <a:fld id="{31B795FC-3A9A-4AF9-ABC9-CDFEE619FCB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3EB3-4994-BADC-2F4D2B809FE0}"/>
                </c:ext>
              </c:extLst>
            </c:dLbl>
            <c:dLbl>
              <c:idx val="20"/>
              <c:tx>
                <c:rich>
                  <a:bodyPr/>
                  <a:lstStyle/>
                  <a:p>
                    <a:fld id="{0AA6C9A5-D2F7-4D02-BFC4-20D85B3020D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3EB3-4994-BADC-2F4D2B809FE0}"/>
                </c:ext>
              </c:extLst>
            </c:dLbl>
            <c:dLbl>
              <c:idx val="21"/>
              <c:tx>
                <c:rich>
                  <a:bodyPr/>
                  <a:lstStyle/>
                  <a:p>
                    <a:fld id="{6199FBD1-317D-4A35-96D5-35751EEF212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3EB3-4994-BADC-2F4D2B809FE0}"/>
                </c:ext>
              </c:extLst>
            </c:dLbl>
            <c:dLbl>
              <c:idx val="22"/>
              <c:tx>
                <c:rich>
                  <a:bodyPr/>
                  <a:lstStyle/>
                  <a:p>
                    <a:fld id="{4F6EBDD5-9F94-4E16-A125-03AEACFE153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3EB3-4994-BADC-2F4D2B809FE0}"/>
                </c:ext>
              </c:extLst>
            </c:dLbl>
            <c:dLbl>
              <c:idx val="23"/>
              <c:tx>
                <c:rich>
                  <a:bodyPr/>
                  <a:lstStyle/>
                  <a:p>
                    <a:fld id="{0E919C4F-BD40-4F7C-BFCF-8FD4C3B84B8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3EB3-4994-BADC-2F4D2B809FE0}"/>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'[Data Cuts for SoN Report v2.xlsx]HI- Ethnicity (Updated)'!$AI$2:$BF$3</c:f>
              <c:multiLvlStrCache>
                <c:ptCount val="24"/>
                <c:lvl>
                  <c:pt idx="0">
                    <c:v>White</c:v>
                  </c:pt>
                  <c:pt idx="1">
                    <c:v>Mixed</c:v>
                  </c:pt>
                  <c:pt idx="2">
                    <c:v>Asian</c:v>
                  </c:pt>
                  <c:pt idx="3">
                    <c:v>Black</c:v>
                  </c:pt>
                  <c:pt idx="4">
                    <c:v>Other</c:v>
                  </c:pt>
                  <c:pt idx="5">
                    <c:v>Unknown</c:v>
                  </c:pt>
                  <c:pt idx="6">
                    <c:v>White</c:v>
                  </c:pt>
                  <c:pt idx="7">
                    <c:v>Mixed</c:v>
                  </c:pt>
                  <c:pt idx="8">
                    <c:v>Asian</c:v>
                  </c:pt>
                  <c:pt idx="9">
                    <c:v>Black</c:v>
                  </c:pt>
                  <c:pt idx="10">
                    <c:v>Other</c:v>
                  </c:pt>
                  <c:pt idx="11">
                    <c:v>Unknown</c:v>
                  </c:pt>
                  <c:pt idx="12">
                    <c:v>White</c:v>
                  </c:pt>
                  <c:pt idx="13">
                    <c:v>Mixed</c:v>
                  </c:pt>
                  <c:pt idx="14">
                    <c:v>Asian</c:v>
                  </c:pt>
                  <c:pt idx="15">
                    <c:v>Black</c:v>
                  </c:pt>
                  <c:pt idx="16">
                    <c:v>Other</c:v>
                  </c:pt>
                  <c:pt idx="17">
                    <c:v>Unknown</c:v>
                  </c:pt>
                  <c:pt idx="18">
                    <c:v>White</c:v>
                  </c:pt>
                  <c:pt idx="19">
                    <c:v>Mixed</c:v>
                  </c:pt>
                  <c:pt idx="20">
                    <c:v>Asian</c:v>
                  </c:pt>
                  <c:pt idx="21">
                    <c:v>Black</c:v>
                  </c:pt>
                  <c:pt idx="22">
                    <c:v>Other</c:v>
                  </c:pt>
                  <c:pt idx="23">
                    <c:v>Unknown</c:v>
                  </c:pt>
                </c:lvl>
                <c:lvl>
                  <c:pt idx="0">
                    <c:v>CBTp</c:v>
                  </c:pt>
                  <c:pt idx="6">
                    <c:v>Supported Employment and Education</c:v>
                  </c:pt>
                  <c:pt idx="12">
                    <c:v>Outcome Measures</c:v>
                  </c:pt>
                  <c:pt idx="18">
                    <c:v>Clozapine</c:v>
                  </c:pt>
                </c:lvl>
              </c:multiLvlStrCache>
            </c:multiLvlStrRef>
          </c:cat>
          <c:val>
            <c:numRef>
              <c:f>'[Data Cuts for SoN Report v2.xlsx]HI- Ethnicity (Updated)'!$AI$5:$BF$5</c:f>
              <c:numCache>
                <c:formatCode>0.00%</c:formatCode>
                <c:ptCount val="24"/>
                <c:pt idx="0">
                  <c:v>0.53100000000000003</c:v>
                </c:pt>
                <c:pt idx="1">
                  <c:v>0.48699999999999999</c:v>
                </c:pt>
                <c:pt idx="2">
                  <c:v>0.42599999999999999</c:v>
                </c:pt>
                <c:pt idx="3">
                  <c:v>0.47199999999999998</c:v>
                </c:pt>
                <c:pt idx="4">
                  <c:v>0.48899999999999999</c:v>
                </c:pt>
                <c:pt idx="5">
                  <c:v>0.497</c:v>
                </c:pt>
                <c:pt idx="6">
                  <c:v>0.373</c:v>
                </c:pt>
                <c:pt idx="7">
                  <c:v>0.42699999999999999</c:v>
                </c:pt>
                <c:pt idx="8">
                  <c:v>0.38900000000000001</c:v>
                </c:pt>
                <c:pt idx="9">
                  <c:v>0.45100000000000001</c:v>
                </c:pt>
                <c:pt idx="10">
                  <c:v>0.36199999999999999</c:v>
                </c:pt>
                <c:pt idx="11">
                  <c:v>0.35799999999999998</c:v>
                </c:pt>
                <c:pt idx="12">
                  <c:v>0.69399999999999995</c:v>
                </c:pt>
                <c:pt idx="13">
                  <c:v>0.628</c:v>
                </c:pt>
                <c:pt idx="14">
                  <c:v>0.65200000000000002</c:v>
                </c:pt>
                <c:pt idx="15">
                  <c:v>0.60399999999999998</c:v>
                </c:pt>
                <c:pt idx="16">
                  <c:v>0.56799999999999995</c:v>
                </c:pt>
                <c:pt idx="17">
                  <c:v>0.54700000000000004</c:v>
                </c:pt>
                <c:pt idx="18">
                  <c:v>0.58799999999999997</c:v>
                </c:pt>
                <c:pt idx="19">
                  <c:v>0.56799999999999995</c:v>
                </c:pt>
                <c:pt idx="20">
                  <c:v>0.64300000000000002</c:v>
                </c:pt>
                <c:pt idx="21">
                  <c:v>0.63900000000000001</c:v>
                </c:pt>
                <c:pt idx="22">
                  <c:v>0.61099999999999999</c:v>
                </c:pt>
                <c:pt idx="23">
                  <c:v>0.61099999999999999</c:v>
                </c:pt>
              </c:numCache>
            </c:numRef>
          </c:val>
          <c:extLst>
            <c:ext xmlns:c15="http://schemas.microsoft.com/office/drawing/2012/chart" uri="{02D57815-91ED-43cb-92C2-25804820EDAC}">
              <c15:datalabelsRange>
                <c15:f>'[Data Cuts for SoN Report v2.xlsx]HI- Ethnicity (Updated)'!$AI$11:$BF$11</c15:f>
                <c15:dlblRangeCache>
                  <c:ptCount val="24"/>
                  <c:pt idx="0">
                    <c:v>3365</c:v>
                  </c:pt>
                  <c:pt idx="1">
                    <c:v>203</c:v>
                  </c:pt>
                  <c:pt idx="2">
                    <c:v>582</c:v>
                  </c:pt>
                  <c:pt idx="3">
                    <c:v>653</c:v>
                  </c:pt>
                  <c:pt idx="4">
                    <c:v>199</c:v>
                  </c:pt>
                  <c:pt idx="5">
                    <c:v>237</c:v>
                  </c:pt>
                  <c:pt idx="6">
                    <c:v>1419</c:v>
                  </c:pt>
                  <c:pt idx="7">
                    <c:v>106</c:v>
                  </c:pt>
                  <c:pt idx="8">
                    <c:v>330</c:v>
                  </c:pt>
                  <c:pt idx="9">
                    <c:v>362</c:v>
                  </c:pt>
                  <c:pt idx="10">
                    <c:v>92</c:v>
                  </c:pt>
                  <c:pt idx="11">
                    <c:v>93</c:v>
                  </c:pt>
                  <c:pt idx="12">
                    <c:v>4395</c:v>
                  </c:pt>
                  <c:pt idx="13">
                    <c:v>262</c:v>
                  </c:pt>
                  <c:pt idx="14">
                    <c:v>891</c:v>
                  </c:pt>
                  <c:pt idx="15">
                    <c:v>836</c:v>
                  </c:pt>
                  <c:pt idx="16">
                    <c:v>231</c:v>
                  </c:pt>
                  <c:pt idx="17">
                    <c:v>261</c:v>
                  </c:pt>
                  <c:pt idx="18">
                    <c:v>289</c:v>
                  </c:pt>
                  <c:pt idx="19">
                    <c:v>25</c:v>
                  </c:pt>
                  <c:pt idx="20">
                    <c:v>81</c:v>
                  </c:pt>
                  <c:pt idx="21">
                    <c:v>78</c:v>
                  </c:pt>
                  <c:pt idx="22">
                    <c:v>22</c:v>
                  </c:pt>
                  <c:pt idx="23">
                    <c:v>22</c:v>
                  </c:pt>
                </c15:dlblRangeCache>
              </c15:datalabelsRange>
            </c:ext>
            <c:ext xmlns:c16="http://schemas.microsoft.com/office/drawing/2014/chart" uri="{C3380CC4-5D6E-409C-BE32-E72D297353CC}">
              <c16:uniqueId val="{00000031-3EB3-4994-BADC-2F4D2B809FE0}"/>
            </c:ext>
          </c:extLst>
        </c:ser>
        <c:dLbls>
          <c:showLegendKey val="0"/>
          <c:showVal val="0"/>
          <c:showCatName val="0"/>
          <c:showSerName val="0"/>
          <c:showPercent val="0"/>
          <c:showBubbleSize val="0"/>
        </c:dLbls>
        <c:gapWidth val="219"/>
        <c:overlap val="-27"/>
        <c:axId val="246917640"/>
        <c:axId val="246923784"/>
      </c:barChart>
      <c:catAx>
        <c:axId val="24691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923784"/>
        <c:crosses val="autoZero"/>
        <c:auto val="1"/>
        <c:lblAlgn val="ctr"/>
        <c:lblOffset val="100"/>
        <c:noMultiLvlLbl val="0"/>
      </c:catAx>
      <c:valAx>
        <c:axId val="2469237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91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CBTp</a:t>
            </a:r>
            <a:r>
              <a:rPr lang="en-GB" baseline="0"/>
              <a:t> Uptake by Ethnicity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percentStacked"/>
        <c:varyColors val="0"/>
        <c:ser>
          <c:idx val="0"/>
          <c:order val="0"/>
          <c:tx>
            <c:strRef>
              <c:f>'[Data Cuts for SoN Report v2.xlsx]HI- Ethnicity (Updated)'!$B$12</c:f>
              <c:strCache>
                <c:ptCount val="1"/>
                <c:pt idx="0">
                  <c:v>Taken up</c:v>
                </c:pt>
              </c:strCache>
            </c:strRef>
          </c:tx>
          <c:spPr>
            <a:solidFill>
              <a:schemeClr val="accent1"/>
            </a:solidFill>
            <a:ln>
              <a:noFill/>
            </a:ln>
            <a:effectLst/>
          </c:spPr>
          <c:invertIfNegative val="0"/>
          <c:dLbls>
            <c:dLbl>
              <c:idx val="0"/>
              <c:tx>
                <c:rich>
                  <a:bodyPr/>
                  <a:lstStyle/>
                  <a:p>
                    <a:fld id="{B32C3ECA-F544-4581-8BB7-E7EA9A9C181B}"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620-4A28-BAB0-6BC42A3A20D6}"/>
                </c:ext>
              </c:extLst>
            </c:dLbl>
            <c:dLbl>
              <c:idx val="1"/>
              <c:tx>
                <c:rich>
                  <a:bodyPr/>
                  <a:lstStyle/>
                  <a:p>
                    <a:fld id="{A48C1987-4C37-4C05-A6F1-B65302EAD78E}"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620-4A28-BAB0-6BC42A3A20D6}"/>
                </c:ext>
              </c:extLst>
            </c:dLbl>
            <c:dLbl>
              <c:idx val="2"/>
              <c:tx>
                <c:rich>
                  <a:bodyPr/>
                  <a:lstStyle/>
                  <a:p>
                    <a:fld id="{36E423BA-379C-4EB4-8712-6F4CB98F731E}"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620-4A28-BAB0-6BC42A3A20D6}"/>
                </c:ext>
              </c:extLst>
            </c:dLbl>
            <c:dLbl>
              <c:idx val="3"/>
              <c:tx>
                <c:rich>
                  <a:bodyPr/>
                  <a:lstStyle/>
                  <a:p>
                    <a:fld id="{4220B4DC-9B48-4CAF-B63E-673BDC7BE471}"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620-4A28-BAB0-6BC42A3A20D6}"/>
                </c:ext>
              </c:extLst>
            </c:dLbl>
            <c:dLbl>
              <c:idx val="4"/>
              <c:tx>
                <c:rich>
                  <a:bodyPr/>
                  <a:lstStyle/>
                  <a:p>
                    <a:fld id="{2049F539-1D6E-421A-8AC3-91C1E7132D06}"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620-4A28-BAB0-6BC42A3A20D6}"/>
                </c:ext>
              </c:extLst>
            </c:dLbl>
            <c:dLbl>
              <c:idx val="5"/>
              <c:tx>
                <c:rich>
                  <a:bodyPr/>
                  <a:lstStyle/>
                  <a:p>
                    <a:fld id="{BD3568F0-11ED-4C3B-80AC-E5A778AC34CC}"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620-4A28-BAB0-6BC42A3A2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(Updated)'!$C$11:$H$11</c:f>
              <c:strCache>
                <c:ptCount val="6"/>
                <c:pt idx="0">
                  <c:v>White (n=6334)</c:v>
                </c:pt>
                <c:pt idx="1">
                  <c:v>Mixed (n=417)</c:v>
                </c:pt>
                <c:pt idx="2">
                  <c:v>Asian (n=1367)</c:v>
                </c:pt>
                <c:pt idx="3">
                  <c:v>Black (n=1384)</c:v>
                </c:pt>
                <c:pt idx="4">
                  <c:v>Other (n=407)</c:v>
                </c:pt>
                <c:pt idx="5">
                  <c:v>Unknown (n=477)</c:v>
                </c:pt>
              </c:strCache>
            </c:strRef>
          </c:cat>
          <c:val>
            <c:numRef>
              <c:f>'[Data Cuts for SoN Report v2.xlsx]HI- Ethnicity (Updated)'!$C$12:$H$12</c:f>
              <c:numCache>
                <c:formatCode>0.00%</c:formatCode>
                <c:ptCount val="6"/>
                <c:pt idx="0">
                  <c:v>0.53100000000000003</c:v>
                </c:pt>
                <c:pt idx="1">
                  <c:v>0.48699999999999999</c:v>
                </c:pt>
                <c:pt idx="2">
                  <c:v>0.42599999999999999</c:v>
                </c:pt>
                <c:pt idx="3">
                  <c:v>0.47199999999999998</c:v>
                </c:pt>
                <c:pt idx="4">
                  <c:v>0.48899999999999999</c:v>
                </c:pt>
                <c:pt idx="5">
                  <c:v>0.497</c:v>
                </c:pt>
              </c:numCache>
            </c:numRef>
          </c:val>
          <c:extLst>
            <c:ext xmlns:c15="http://schemas.microsoft.com/office/drawing/2012/chart" uri="{02D57815-91ED-43cb-92C2-25804820EDAC}">
              <c15:datalabelsRange>
                <c15:f>'[Data Cuts for SoN Report v2.xlsx]HI- Ethnicity (Updated)'!$J$14:$J$19</c15:f>
                <c15:dlblRangeCache>
                  <c:ptCount val="6"/>
                  <c:pt idx="0">
                    <c:v>3365</c:v>
                  </c:pt>
                  <c:pt idx="1">
                    <c:v>203</c:v>
                  </c:pt>
                  <c:pt idx="2">
                    <c:v>582</c:v>
                  </c:pt>
                  <c:pt idx="3">
                    <c:v>653</c:v>
                  </c:pt>
                  <c:pt idx="4">
                    <c:v>199</c:v>
                  </c:pt>
                  <c:pt idx="5">
                    <c:v>237</c:v>
                  </c:pt>
                </c15:dlblRangeCache>
              </c15:datalabelsRange>
            </c:ext>
            <c:ext xmlns:c16="http://schemas.microsoft.com/office/drawing/2014/chart" uri="{C3380CC4-5D6E-409C-BE32-E72D297353CC}">
              <c16:uniqueId val="{00000006-6620-4A28-BAB0-6BC42A3A20D6}"/>
            </c:ext>
          </c:extLst>
        </c:ser>
        <c:ser>
          <c:idx val="1"/>
          <c:order val="1"/>
          <c:tx>
            <c:strRef>
              <c:f>'[Data Cuts for SoN Report v2.xlsx]HI- Ethnicity (Updated)'!$B$13</c:f>
              <c:strCache>
                <c:ptCount val="1"/>
                <c:pt idx="0">
                  <c:v>Declined</c:v>
                </c:pt>
              </c:strCache>
            </c:strRef>
          </c:tx>
          <c:spPr>
            <a:solidFill>
              <a:schemeClr val="accent2"/>
            </a:solidFill>
            <a:ln>
              <a:noFill/>
            </a:ln>
            <a:effectLst/>
          </c:spPr>
          <c:invertIfNegative val="0"/>
          <c:dLbls>
            <c:dLbl>
              <c:idx val="0"/>
              <c:tx>
                <c:rich>
                  <a:bodyPr/>
                  <a:lstStyle/>
                  <a:p>
                    <a:fld id="{87832082-D2A0-4CB4-9F97-C39A9F15B56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620-4A28-BAB0-6BC42A3A20D6}"/>
                </c:ext>
              </c:extLst>
            </c:dLbl>
            <c:dLbl>
              <c:idx val="1"/>
              <c:tx>
                <c:rich>
                  <a:bodyPr/>
                  <a:lstStyle/>
                  <a:p>
                    <a:fld id="{100F22B4-D49B-4C89-A3D7-7452318748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620-4A28-BAB0-6BC42A3A20D6}"/>
                </c:ext>
              </c:extLst>
            </c:dLbl>
            <c:dLbl>
              <c:idx val="2"/>
              <c:tx>
                <c:rich>
                  <a:bodyPr/>
                  <a:lstStyle/>
                  <a:p>
                    <a:fld id="{DC73C4C5-BFCB-4EBF-8022-BFEDEB5F9C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620-4A28-BAB0-6BC42A3A20D6}"/>
                </c:ext>
              </c:extLst>
            </c:dLbl>
            <c:dLbl>
              <c:idx val="3"/>
              <c:tx>
                <c:rich>
                  <a:bodyPr/>
                  <a:lstStyle/>
                  <a:p>
                    <a:fld id="{3FF7B720-B12A-49DC-94FB-0A986E64EA5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620-4A28-BAB0-6BC42A3A20D6}"/>
                </c:ext>
              </c:extLst>
            </c:dLbl>
            <c:dLbl>
              <c:idx val="4"/>
              <c:tx>
                <c:rich>
                  <a:bodyPr/>
                  <a:lstStyle/>
                  <a:p>
                    <a:fld id="{B247205D-ED2D-4FFB-B1AA-D25736F7DF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620-4A28-BAB0-6BC42A3A20D6}"/>
                </c:ext>
              </c:extLst>
            </c:dLbl>
            <c:dLbl>
              <c:idx val="5"/>
              <c:tx>
                <c:rich>
                  <a:bodyPr/>
                  <a:lstStyle/>
                  <a:p>
                    <a:fld id="{2A77061C-1C4E-4B79-9241-957CF0DED8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620-4A28-BAB0-6BC42A3A2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(Updated)'!$C$11:$H$11</c:f>
              <c:strCache>
                <c:ptCount val="6"/>
                <c:pt idx="0">
                  <c:v>White (n=6334)</c:v>
                </c:pt>
                <c:pt idx="1">
                  <c:v>Mixed (n=417)</c:v>
                </c:pt>
                <c:pt idx="2">
                  <c:v>Asian (n=1367)</c:v>
                </c:pt>
                <c:pt idx="3">
                  <c:v>Black (n=1384)</c:v>
                </c:pt>
                <c:pt idx="4">
                  <c:v>Other (n=407)</c:v>
                </c:pt>
                <c:pt idx="5">
                  <c:v>Unknown (n=477)</c:v>
                </c:pt>
              </c:strCache>
            </c:strRef>
          </c:cat>
          <c:val>
            <c:numRef>
              <c:f>'[Data Cuts for SoN Report v2.xlsx]HI- Ethnicity (Updated)'!$C$13:$H$13</c:f>
              <c:numCache>
                <c:formatCode>0.00%</c:formatCode>
                <c:ptCount val="6"/>
                <c:pt idx="0">
                  <c:v>0.26300000000000001</c:v>
                </c:pt>
                <c:pt idx="1">
                  <c:v>0.28799999999999998</c:v>
                </c:pt>
                <c:pt idx="2">
                  <c:v>0.318</c:v>
                </c:pt>
                <c:pt idx="3">
                  <c:v>0.309</c:v>
                </c:pt>
                <c:pt idx="4">
                  <c:v>0.248</c:v>
                </c:pt>
                <c:pt idx="5">
                  <c:v>0.22900000000000001</c:v>
                </c:pt>
              </c:numCache>
            </c:numRef>
          </c:val>
          <c:extLst>
            <c:ext xmlns:c15="http://schemas.microsoft.com/office/drawing/2012/chart" uri="{02D57815-91ED-43cb-92C2-25804820EDAC}">
              <c15:datalabelsRange>
                <c15:f>'[Data Cuts for SoN Report v2.xlsx]HI- Ethnicity (Updated)'!$K$14:$K$19</c15:f>
                <c15:dlblRangeCache>
                  <c:ptCount val="6"/>
                  <c:pt idx="0">
                    <c:v>1667</c:v>
                  </c:pt>
                  <c:pt idx="1">
                    <c:v>120</c:v>
                  </c:pt>
                  <c:pt idx="2">
                    <c:v>435</c:v>
                  </c:pt>
                  <c:pt idx="3">
                    <c:v>427</c:v>
                  </c:pt>
                  <c:pt idx="4">
                    <c:v>101</c:v>
                  </c:pt>
                  <c:pt idx="5">
                    <c:v>109</c:v>
                  </c:pt>
                </c15:dlblRangeCache>
              </c15:datalabelsRange>
            </c:ext>
            <c:ext xmlns:c16="http://schemas.microsoft.com/office/drawing/2014/chart" uri="{C3380CC4-5D6E-409C-BE32-E72D297353CC}">
              <c16:uniqueId val="{0000000D-6620-4A28-BAB0-6BC42A3A20D6}"/>
            </c:ext>
          </c:extLst>
        </c:ser>
        <c:ser>
          <c:idx val="2"/>
          <c:order val="2"/>
          <c:tx>
            <c:strRef>
              <c:f>'[Data Cuts for SoN Report v2.xlsx]HI- Ethnicity (Updated)'!$B$14</c:f>
              <c:strCache>
                <c:ptCount val="1"/>
                <c:pt idx="0">
                  <c:v>Not offered</c:v>
                </c:pt>
              </c:strCache>
            </c:strRef>
          </c:tx>
          <c:spPr>
            <a:solidFill>
              <a:schemeClr val="accent3"/>
            </a:solidFill>
            <a:ln>
              <a:noFill/>
            </a:ln>
            <a:effectLst/>
          </c:spPr>
          <c:invertIfNegative val="0"/>
          <c:dLbls>
            <c:dLbl>
              <c:idx val="0"/>
              <c:tx>
                <c:rich>
                  <a:bodyPr/>
                  <a:lstStyle/>
                  <a:p>
                    <a:fld id="{0C8A4B8E-2CBB-4B33-9FE2-AC6CB4FEE6A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620-4A28-BAB0-6BC42A3A20D6}"/>
                </c:ext>
              </c:extLst>
            </c:dLbl>
            <c:dLbl>
              <c:idx val="1"/>
              <c:tx>
                <c:rich>
                  <a:bodyPr/>
                  <a:lstStyle/>
                  <a:p>
                    <a:fld id="{BECE178C-F16F-4D5A-B1F5-9735F37915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620-4A28-BAB0-6BC42A3A20D6}"/>
                </c:ext>
              </c:extLst>
            </c:dLbl>
            <c:dLbl>
              <c:idx val="2"/>
              <c:tx>
                <c:rich>
                  <a:bodyPr/>
                  <a:lstStyle/>
                  <a:p>
                    <a:fld id="{A32CE880-BEF7-4CE9-8861-F6EE64F14A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620-4A28-BAB0-6BC42A3A20D6}"/>
                </c:ext>
              </c:extLst>
            </c:dLbl>
            <c:dLbl>
              <c:idx val="3"/>
              <c:tx>
                <c:rich>
                  <a:bodyPr/>
                  <a:lstStyle/>
                  <a:p>
                    <a:fld id="{A087D8A0-DB11-4531-9775-FFB6C7F758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620-4A28-BAB0-6BC42A3A20D6}"/>
                </c:ext>
              </c:extLst>
            </c:dLbl>
            <c:dLbl>
              <c:idx val="4"/>
              <c:tx>
                <c:rich>
                  <a:bodyPr/>
                  <a:lstStyle/>
                  <a:p>
                    <a:fld id="{442F044E-6D41-42B8-BA1C-12A92D6545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620-4A28-BAB0-6BC42A3A20D6}"/>
                </c:ext>
              </c:extLst>
            </c:dLbl>
            <c:dLbl>
              <c:idx val="5"/>
              <c:tx>
                <c:rich>
                  <a:bodyPr/>
                  <a:lstStyle/>
                  <a:p>
                    <a:fld id="{FA21E7AB-048B-403A-B809-0D3409496B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620-4A28-BAB0-6BC42A3A2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(Updated)'!$C$11:$H$11</c:f>
              <c:strCache>
                <c:ptCount val="6"/>
                <c:pt idx="0">
                  <c:v>White (n=6334)</c:v>
                </c:pt>
                <c:pt idx="1">
                  <c:v>Mixed (n=417)</c:v>
                </c:pt>
                <c:pt idx="2">
                  <c:v>Asian (n=1367)</c:v>
                </c:pt>
                <c:pt idx="3">
                  <c:v>Black (n=1384)</c:v>
                </c:pt>
                <c:pt idx="4">
                  <c:v>Other (n=407)</c:v>
                </c:pt>
                <c:pt idx="5">
                  <c:v>Unknown (n=477)</c:v>
                </c:pt>
              </c:strCache>
            </c:strRef>
          </c:cat>
          <c:val>
            <c:numRef>
              <c:f>'[Data Cuts for SoN Report v2.xlsx]HI- Ethnicity (Updated)'!$C$14:$H$14</c:f>
              <c:numCache>
                <c:formatCode>0.00%</c:formatCode>
                <c:ptCount val="6"/>
                <c:pt idx="0">
                  <c:v>0.113</c:v>
                </c:pt>
                <c:pt idx="1">
                  <c:v>0.125</c:v>
                </c:pt>
                <c:pt idx="2">
                  <c:v>0.156</c:v>
                </c:pt>
                <c:pt idx="3">
                  <c:v>0.11799999999999999</c:v>
                </c:pt>
                <c:pt idx="4">
                  <c:v>0.16</c:v>
                </c:pt>
                <c:pt idx="5">
                  <c:v>0.20300000000000001</c:v>
                </c:pt>
              </c:numCache>
            </c:numRef>
          </c:val>
          <c:extLst>
            <c:ext xmlns:c15="http://schemas.microsoft.com/office/drawing/2012/chart" uri="{02D57815-91ED-43cb-92C2-25804820EDAC}">
              <c15:datalabelsRange>
                <c15:f>'[Data Cuts for SoN Report v2.xlsx]HI- Ethnicity (Updated)'!$L$14:$L$19</c15:f>
                <c15:dlblRangeCache>
                  <c:ptCount val="6"/>
                  <c:pt idx="0">
                    <c:v>716</c:v>
                  </c:pt>
                  <c:pt idx="1">
                    <c:v>52</c:v>
                  </c:pt>
                  <c:pt idx="2">
                    <c:v>213</c:v>
                  </c:pt>
                  <c:pt idx="3">
                    <c:v>164</c:v>
                  </c:pt>
                  <c:pt idx="4">
                    <c:v>65</c:v>
                  </c:pt>
                  <c:pt idx="5">
                    <c:v>97</c:v>
                  </c:pt>
                </c15:dlblRangeCache>
              </c15:datalabelsRange>
            </c:ext>
            <c:ext xmlns:c16="http://schemas.microsoft.com/office/drawing/2014/chart" uri="{C3380CC4-5D6E-409C-BE32-E72D297353CC}">
              <c16:uniqueId val="{00000014-6620-4A28-BAB0-6BC42A3A20D6}"/>
            </c:ext>
          </c:extLst>
        </c:ser>
        <c:ser>
          <c:idx val="3"/>
          <c:order val="3"/>
          <c:tx>
            <c:strRef>
              <c:f>'[Data Cuts for SoN Report v2.xlsx]HI- Ethnicity (Updated)'!$B$15</c:f>
              <c:strCache>
                <c:ptCount val="1"/>
                <c:pt idx="0">
                  <c:v>Waiting</c:v>
                </c:pt>
              </c:strCache>
            </c:strRef>
          </c:tx>
          <c:spPr>
            <a:solidFill>
              <a:schemeClr val="accent4"/>
            </a:solidFill>
            <a:ln>
              <a:noFill/>
            </a:ln>
            <a:effectLst/>
          </c:spPr>
          <c:invertIfNegative val="0"/>
          <c:dLbls>
            <c:dLbl>
              <c:idx val="0"/>
              <c:tx>
                <c:rich>
                  <a:bodyPr/>
                  <a:lstStyle/>
                  <a:p>
                    <a:fld id="{AD1E65D1-E86E-45C4-BFCC-39CFFE58FE5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620-4A28-BAB0-6BC42A3A20D6}"/>
                </c:ext>
              </c:extLst>
            </c:dLbl>
            <c:dLbl>
              <c:idx val="1"/>
              <c:tx>
                <c:rich>
                  <a:bodyPr/>
                  <a:lstStyle/>
                  <a:p>
                    <a:fld id="{6B8ACDB9-C7DD-4428-A535-E3EA96447C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620-4A28-BAB0-6BC42A3A20D6}"/>
                </c:ext>
              </c:extLst>
            </c:dLbl>
            <c:dLbl>
              <c:idx val="2"/>
              <c:tx>
                <c:rich>
                  <a:bodyPr/>
                  <a:lstStyle/>
                  <a:p>
                    <a:fld id="{FF03F958-08A6-4635-BBA5-2172225ED9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620-4A28-BAB0-6BC42A3A20D6}"/>
                </c:ext>
              </c:extLst>
            </c:dLbl>
            <c:dLbl>
              <c:idx val="3"/>
              <c:tx>
                <c:rich>
                  <a:bodyPr/>
                  <a:lstStyle/>
                  <a:p>
                    <a:fld id="{AB75D6C3-907B-4F7B-887C-C016C112E3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620-4A28-BAB0-6BC42A3A20D6}"/>
                </c:ext>
              </c:extLst>
            </c:dLbl>
            <c:dLbl>
              <c:idx val="4"/>
              <c:tx>
                <c:rich>
                  <a:bodyPr/>
                  <a:lstStyle/>
                  <a:p>
                    <a:fld id="{EFD967B8-40A0-4C10-8DBD-C0B9169E3B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620-4A28-BAB0-6BC42A3A20D6}"/>
                </c:ext>
              </c:extLst>
            </c:dLbl>
            <c:dLbl>
              <c:idx val="5"/>
              <c:tx>
                <c:rich>
                  <a:bodyPr/>
                  <a:lstStyle/>
                  <a:p>
                    <a:fld id="{0236622F-3275-4EAD-9EA3-2212BDEB01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620-4A28-BAB0-6BC42A3A2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(Updated)'!$C$11:$H$11</c:f>
              <c:strCache>
                <c:ptCount val="6"/>
                <c:pt idx="0">
                  <c:v>White (n=6334)</c:v>
                </c:pt>
                <c:pt idx="1">
                  <c:v>Mixed (n=417)</c:v>
                </c:pt>
                <c:pt idx="2">
                  <c:v>Asian (n=1367)</c:v>
                </c:pt>
                <c:pt idx="3">
                  <c:v>Black (n=1384)</c:v>
                </c:pt>
                <c:pt idx="4">
                  <c:v>Other (n=407)</c:v>
                </c:pt>
                <c:pt idx="5">
                  <c:v>Unknown (n=477)</c:v>
                </c:pt>
              </c:strCache>
            </c:strRef>
          </c:cat>
          <c:val>
            <c:numRef>
              <c:f>'[Data Cuts for SoN Report v2.xlsx]HI- Ethnicity (Updated)'!$C$15:$H$15</c:f>
              <c:numCache>
                <c:formatCode>0.00%</c:formatCode>
                <c:ptCount val="6"/>
                <c:pt idx="0">
                  <c:v>9.2999999999999999E-2</c:v>
                </c:pt>
                <c:pt idx="1">
                  <c:v>0.10100000000000001</c:v>
                </c:pt>
                <c:pt idx="2">
                  <c:v>0.1</c:v>
                </c:pt>
                <c:pt idx="3">
                  <c:v>0.10100000000000001</c:v>
                </c:pt>
                <c:pt idx="4">
                  <c:v>0.10299999999999999</c:v>
                </c:pt>
                <c:pt idx="5">
                  <c:v>7.0999999999999994E-2</c:v>
                </c:pt>
              </c:numCache>
            </c:numRef>
          </c:val>
          <c:extLst>
            <c:ext xmlns:c15="http://schemas.microsoft.com/office/drawing/2012/chart" uri="{02D57815-91ED-43cb-92C2-25804820EDAC}">
              <c15:datalabelsRange>
                <c15:f>'[Data Cuts for SoN Report v2.xlsx]HI- Ethnicity (Updated)'!$M$14:$M$19</c15:f>
                <c15:dlblRangeCache>
                  <c:ptCount val="6"/>
                  <c:pt idx="0">
                    <c:v>586</c:v>
                  </c:pt>
                  <c:pt idx="1">
                    <c:v>42</c:v>
                  </c:pt>
                  <c:pt idx="2">
                    <c:v>137</c:v>
                  </c:pt>
                  <c:pt idx="3">
                    <c:v>140</c:v>
                  </c:pt>
                  <c:pt idx="4">
                    <c:v>42</c:v>
                  </c:pt>
                  <c:pt idx="5">
                    <c:v>34</c:v>
                  </c:pt>
                </c15:dlblRangeCache>
              </c15:datalabelsRange>
            </c:ext>
            <c:ext xmlns:c16="http://schemas.microsoft.com/office/drawing/2014/chart" uri="{C3380CC4-5D6E-409C-BE32-E72D297353CC}">
              <c16:uniqueId val="{0000001B-6620-4A28-BAB0-6BC42A3A20D6}"/>
            </c:ext>
          </c:extLst>
        </c:ser>
        <c:dLbls>
          <c:showLegendKey val="0"/>
          <c:showVal val="0"/>
          <c:showCatName val="0"/>
          <c:showSerName val="0"/>
          <c:showPercent val="0"/>
          <c:showBubbleSize val="0"/>
        </c:dLbls>
        <c:gapWidth val="150"/>
        <c:overlap val="100"/>
        <c:axId val="779753792"/>
        <c:axId val="779751632"/>
      </c:barChart>
      <c:catAx>
        <c:axId val="779753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751632"/>
        <c:crosses val="autoZero"/>
        <c:auto val="1"/>
        <c:lblAlgn val="ctr"/>
        <c:lblOffset val="100"/>
        <c:noMultiLvlLbl val="0"/>
      </c:catAx>
      <c:valAx>
        <c:axId val="779751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779753792"/>
        <c:crosses val="max"/>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Supported Employment and Education Uptake by Ethnicity 2023/24</a:t>
            </a:r>
          </a:p>
        </c:rich>
      </c:tx>
      <c:layout>
        <c:manualLayout>
          <c:xMode val="edge"/>
          <c:yMode val="edge"/>
          <c:x val="0.13730555555555554"/>
          <c:y val="4.38116100766703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Ethnicity (Updated)'!$B$34</c:f>
              <c:strCache>
                <c:ptCount val="1"/>
                <c:pt idx="0">
                  <c:v>Taken up</c:v>
                </c:pt>
              </c:strCache>
            </c:strRef>
          </c:tx>
          <c:spPr>
            <a:solidFill>
              <a:schemeClr val="accent1"/>
            </a:solidFill>
            <a:ln>
              <a:noFill/>
            </a:ln>
            <a:effectLst/>
          </c:spPr>
          <c:invertIfNegative val="0"/>
          <c:dLbls>
            <c:dLbl>
              <c:idx val="0"/>
              <c:tx>
                <c:rich>
                  <a:bodyPr/>
                  <a:lstStyle/>
                  <a:p>
                    <a:fld id="{D8002BCF-640A-4E20-9076-47E0371BEBB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C15-473A-BAF4-76275AB6CBEA}"/>
                </c:ext>
              </c:extLst>
            </c:dLbl>
            <c:dLbl>
              <c:idx val="1"/>
              <c:tx>
                <c:rich>
                  <a:bodyPr/>
                  <a:lstStyle/>
                  <a:p>
                    <a:fld id="{0FFE5891-C6FF-44D0-8AB6-9169510F3D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C15-473A-BAF4-76275AB6CBEA}"/>
                </c:ext>
              </c:extLst>
            </c:dLbl>
            <c:dLbl>
              <c:idx val="2"/>
              <c:tx>
                <c:rich>
                  <a:bodyPr/>
                  <a:lstStyle/>
                  <a:p>
                    <a:fld id="{3146FBB7-0FFD-42A5-B975-968ABB718E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C15-473A-BAF4-76275AB6CBEA}"/>
                </c:ext>
              </c:extLst>
            </c:dLbl>
            <c:dLbl>
              <c:idx val="3"/>
              <c:tx>
                <c:rich>
                  <a:bodyPr/>
                  <a:lstStyle/>
                  <a:p>
                    <a:fld id="{968329A6-AC6E-420B-B4E4-4B3927EEB7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C15-473A-BAF4-76275AB6CBEA}"/>
                </c:ext>
              </c:extLst>
            </c:dLbl>
            <c:dLbl>
              <c:idx val="4"/>
              <c:tx>
                <c:rich>
                  <a:bodyPr/>
                  <a:lstStyle/>
                  <a:p>
                    <a:fld id="{DEB6A6CF-F2F7-495E-AED8-7BED69CE51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C15-473A-BAF4-76275AB6CBEA}"/>
                </c:ext>
              </c:extLst>
            </c:dLbl>
            <c:dLbl>
              <c:idx val="5"/>
              <c:tx>
                <c:rich>
                  <a:bodyPr/>
                  <a:lstStyle/>
                  <a:p>
                    <a:fld id="{F8AEF2FB-4E0A-489F-A797-C4FB9728DA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C15-473A-BAF4-76275AB6CB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(Updated)'!$C$33:$H$33</c:f>
              <c:strCache>
                <c:ptCount val="6"/>
                <c:pt idx="0">
                  <c:v>White (n=3800)</c:v>
                </c:pt>
                <c:pt idx="1">
                  <c:v>Mixed (n=248)</c:v>
                </c:pt>
                <c:pt idx="2">
                  <c:v>Asian (n=848)</c:v>
                </c:pt>
                <c:pt idx="3">
                  <c:v>Black (n=803)</c:v>
                </c:pt>
                <c:pt idx="4">
                  <c:v>Other (n=254)</c:v>
                </c:pt>
                <c:pt idx="5">
                  <c:v>Unknown (n=260)</c:v>
                </c:pt>
              </c:strCache>
            </c:strRef>
          </c:cat>
          <c:val>
            <c:numRef>
              <c:f>'[Data Cuts for SoN Report v2.xlsx]HI- Ethnicity (Updated)'!$C$34:$H$34</c:f>
              <c:numCache>
                <c:formatCode>0.0%</c:formatCode>
                <c:ptCount val="6"/>
                <c:pt idx="0">
                  <c:v>0.373</c:v>
                </c:pt>
                <c:pt idx="1">
                  <c:v>0.42699999999999999</c:v>
                </c:pt>
                <c:pt idx="2">
                  <c:v>0.38900000000000001</c:v>
                </c:pt>
                <c:pt idx="3">
                  <c:v>0.45100000000000001</c:v>
                </c:pt>
                <c:pt idx="4">
                  <c:v>0.36199999999999999</c:v>
                </c:pt>
                <c:pt idx="5">
                  <c:v>0.35799999999999998</c:v>
                </c:pt>
              </c:numCache>
            </c:numRef>
          </c:val>
          <c:extLst>
            <c:ext xmlns:c15="http://schemas.microsoft.com/office/drawing/2012/chart" uri="{02D57815-91ED-43cb-92C2-25804820EDAC}">
              <c15:datalabelsRange>
                <c15:f>'[Data Cuts for SoN Report v2.xlsx]HI- Ethnicity (Updated)'!$J$40:$J$45</c15:f>
                <c15:dlblRangeCache>
                  <c:ptCount val="6"/>
                  <c:pt idx="0">
                    <c:v>1419</c:v>
                  </c:pt>
                  <c:pt idx="1">
                    <c:v>106</c:v>
                  </c:pt>
                  <c:pt idx="2">
                    <c:v>330</c:v>
                  </c:pt>
                  <c:pt idx="3">
                    <c:v>362</c:v>
                  </c:pt>
                  <c:pt idx="4">
                    <c:v>92</c:v>
                  </c:pt>
                  <c:pt idx="5">
                    <c:v>93</c:v>
                  </c:pt>
                </c15:dlblRangeCache>
              </c15:datalabelsRange>
            </c:ext>
            <c:ext xmlns:c16="http://schemas.microsoft.com/office/drawing/2014/chart" uri="{C3380CC4-5D6E-409C-BE32-E72D297353CC}">
              <c16:uniqueId val="{00000006-6C15-473A-BAF4-76275AB6CBEA}"/>
            </c:ext>
          </c:extLst>
        </c:ser>
        <c:ser>
          <c:idx val="1"/>
          <c:order val="1"/>
          <c:tx>
            <c:strRef>
              <c:f>'[Data Cuts for SoN Report v2.xlsx]HI- Ethnicity (Updated)'!$B$35</c:f>
              <c:strCache>
                <c:ptCount val="1"/>
                <c:pt idx="0">
                  <c:v>Declined</c:v>
                </c:pt>
              </c:strCache>
            </c:strRef>
          </c:tx>
          <c:spPr>
            <a:solidFill>
              <a:schemeClr val="accent2"/>
            </a:solidFill>
            <a:ln>
              <a:noFill/>
            </a:ln>
            <a:effectLst/>
          </c:spPr>
          <c:invertIfNegative val="0"/>
          <c:dLbls>
            <c:dLbl>
              <c:idx val="0"/>
              <c:tx>
                <c:rich>
                  <a:bodyPr/>
                  <a:lstStyle/>
                  <a:p>
                    <a:fld id="{744C2434-8CE2-48E6-A547-51C1118B19B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C15-473A-BAF4-76275AB6CBEA}"/>
                </c:ext>
              </c:extLst>
            </c:dLbl>
            <c:dLbl>
              <c:idx val="1"/>
              <c:tx>
                <c:rich>
                  <a:bodyPr/>
                  <a:lstStyle/>
                  <a:p>
                    <a:fld id="{411C1257-88AC-4A3E-B807-DA9F1FEE96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C15-473A-BAF4-76275AB6CBEA}"/>
                </c:ext>
              </c:extLst>
            </c:dLbl>
            <c:dLbl>
              <c:idx val="2"/>
              <c:tx>
                <c:rich>
                  <a:bodyPr/>
                  <a:lstStyle/>
                  <a:p>
                    <a:fld id="{55AA0019-7F49-4832-AC4A-60122C45FD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C15-473A-BAF4-76275AB6CBEA}"/>
                </c:ext>
              </c:extLst>
            </c:dLbl>
            <c:dLbl>
              <c:idx val="3"/>
              <c:tx>
                <c:rich>
                  <a:bodyPr/>
                  <a:lstStyle/>
                  <a:p>
                    <a:fld id="{EF586645-C8B7-4603-97FB-59A4FDD4DB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C15-473A-BAF4-76275AB6CBEA}"/>
                </c:ext>
              </c:extLst>
            </c:dLbl>
            <c:dLbl>
              <c:idx val="4"/>
              <c:tx>
                <c:rich>
                  <a:bodyPr/>
                  <a:lstStyle/>
                  <a:p>
                    <a:fld id="{9AF7270C-573C-422F-B708-C4FEE46B01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C15-473A-BAF4-76275AB6CBEA}"/>
                </c:ext>
              </c:extLst>
            </c:dLbl>
            <c:dLbl>
              <c:idx val="5"/>
              <c:tx>
                <c:rich>
                  <a:bodyPr/>
                  <a:lstStyle/>
                  <a:p>
                    <a:fld id="{B063D7DE-3930-46AD-A859-BB054496571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C15-473A-BAF4-76275AB6CB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(Updated)'!$C$33:$H$33</c:f>
              <c:strCache>
                <c:ptCount val="6"/>
                <c:pt idx="0">
                  <c:v>White (n=3800)</c:v>
                </c:pt>
                <c:pt idx="1">
                  <c:v>Mixed (n=248)</c:v>
                </c:pt>
                <c:pt idx="2">
                  <c:v>Asian (n=848)</c:v>
                </c:pt>
                <c:pt idx="3">
                  <c:v>Black (n=803)</c:v>
                </c:pt>
                <c:pt idx="4">
                  <c:v>Other (n=254)</c:v>
                </c:pt>
                <c:pt idx="5">
                  <c:v>Unknown (n=260)</c:v>
                </c:pt>
              </c:strCache>
            </c:strRef>
          </c:cat>
          <c:val>
            <c:numRef>
              <c:f>'[Data Cuts for SoN Report v2.xlsx]HI- Ethnicity (Updated)'!$C$35:$H$35</c:f>
              <c:numCache>
                <c:formatCode>0.0%</c:formatCode>
                <c:ptCount val="6"/>
                <c:pt idx="0">
                  <c:v>0.41699999999999998</c:v>
                </c:pt>
                <c:pt idx="1">
                  <c:v>0.375</c:v>
                </c:pt>
                <c:pt idx="2">
                  <c:v>0.39400000000000002</c:v>
                </c:pt>
                <c:pt idx="3">
                  <c:v>0.36</c:v>
                </c:pt>
                <c:pt idx="4">
                  <c:v>0.39400000000000002</c:v>
                </c:pt>
                <c:pt idx="5">
                  <c:v>0.31900000000000001</c:v>
                </c:pt>
              </c:numCache>
            </c:numRef>
          </c:val>
          <c:extLst>
            <c:ext xmlns:c15="http://schemas.microsoft.com/office/drawing/2012/chart" uri="{02D57815-91ED-43cb-92C2-25804820EDAC}">
              <c15:datalabelsRange>
                <c15:f>'[Data Cuts for SoN Report v2.xlsx]HI- Ethnicity (Updated)'!$K$40:$K$45</c15:f>
                <c15:dlblRangeCache>
                  <c:ptCount val="6"/>
                  <c:pt idx="0">
                    <c:v>1583</c:v>
                  </c:pt>
                  <c:pt idx="1">
                    <c:v>93</c:v>
                  </c:pt>
                  <c:pt idx="2">
                    <c:v>334</c:v>
                  </c:pt>
                  <c:pt idx="3">
                    <c:v>289</c:v>
                  </c:pt>
                  <c:pt idx="4">
                    <c:v>100</c:v>
                  </c:pt>
                  <c:pt idx="5">
                    <c:v>83</c:v>
                  </c:pt>
                </c15:dlblRangeCache>
              </c15:datalabelsRange>
            </c:ext>
            <c:ext xmlns:c16="http://schemas.microsoft.com/office/drawing/2014/chart" uri="{C3380CC4-5D6E-409C-BE32-E72D297353CC}">
              <c16:uniqueId val="{0000000D-6C15-473A-BAF4-76275AB6CBEA}"/>
            </c:ext>
          </c:extLst>
        </c:ser>
        <c:ser>
          <c:idx val="2"/>
          <c:order val="2"/>
          <c:tx>
            <c:strRef>
              <c:f>'[Data Cuts for SoN Report v2.xlsx]HI- Ethnicity (Updated)'!$B$36</c:f>
              <c:strCache>
                <c:ptCount val="1"/>
                <c:pt idx="0">
                  <c:v>Not offered</c:v>
                </c:pt>
              </c:strCache>
            </c:strRef>
          </c:tx>
          <c:spPr>
            <a:solidFill>
              <a:schemeClr val="accent3"/>
            </a:solidFill>
            <a:ln>
              <a:noFill/>
            </a:ln>
            <a:effectLst/>
          </c:spPr>
          <c:invertIfNegative val="0"/>
          <c:dLbls>
            <c:dLbl>
              <c:idx val="0"/>
              <c:tx>
                <c:rich>
                  <a:bodyPr/>
                  <a:lstStyle/>
                  <a:p>
                    <a:fld id="{7FE1FA70-F9D1-4906-891F-9EF88AD5A0F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C15-473A-BAF4-76275AB6CBEA}"/>
                </c:ext>
              </c:extLst>
            </c:dLbl>
            <c:dLbl>
              <c:idx val="1"/>
              <c:tx>
                <c:rich>
                  <a:bodyPr/>
                  <a:lstStyle/>
                  <a:p>
                    <a:fld id="{67E76815-B187-4AA6-B514-A54E720577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C15-473A-BAF4-76275AB6CBEA}"/>
                </c:ext>
              </c:extLst>
            </c:dLbl>
            <c:dLbl>
              <c:idx val="2"/>
              <c:tx>
                <c:rich>
                  <a:bodyPr/>
                  <a:lstStyle/>
                  <a:p>
                    <a:fld id="{381F25C5-1021-408C-B92E-02F0064D2F3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C15-473A-BAF4-76275AB6CBEA}"/>
                </c:ext>
              </c:extLst>
            </c:dLbl>
            <c:dLbl>
              <c:idx val="3"/>
              <c:tx>
                <c:rich>
                  <a:bodyPr/>
                  <a:lstStyle/>
                  <a:p>
                    <a:fld id="{91F13A27-1298-4B69-A7D7-D5DED03B2E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C15-473A-BAF4-76275AB6CBEA}"/>
                </c:ext>
              </c:extLst>
            </c:dLbl>
            <c:dLbl>
              <c:idx val="4"/>
              <c:tx>
                <c:rich>
                  <a:bodyPr/>
                  <a:lstStyle/>
                  <a:p>
                    <a:fld id="{5C5BF9ED-A2B2-407E-9BED-390692FF45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C15-473A-BAF4-76275AB6CBEA}"/>
                </c:ext>
              </c:extLst>
            </c:dLbl>
            <c:dLbl>
              <c:idx val="5"/>
              <c:tx>
                <c:rich>
                  <a:bodyPr/>
                  <a:lstStyle/>
                  <a:p>
                    <a:fld id="{C38C0BB0-8E73-4E54-919D-3600BDB8BD1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C15-473A-BAF4-76275AB6CB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(Updated)'!$C$33:$H$33</c:f>
              <c:strCache>
                <c:ptCount val="6"/>
                <c:pt idx="0">
                  <c:v>White (n=3800)</c:v>
                </c:pt>
                <c:pt idx="1">
                  <c:v>Mixed (n=248)</c:v>
                </c:pt>
                <c:pt idx="2">
                  <c:v>Asian (n=848)</c:v>
                </c:pt>
                <c:pt idx="3">
                  <c:v>Black (n=803)</c:v>
                </c:pt>
                <c:pt idx="4">
                  <c:v>Other (n=254)</c:v>
                </c:pt>
                <c:pt idx="5">
                  <c:v>Unknown (n=260)</c:v>
                </c:pt>
              </c:strCache>
            </c:strRef>
          </c:cat>
          <c:val>
            <c:numRef>
              <c:f>'[Data Cuts for SoN Report v2.xlsx]HI- Ethnicity (Updated)'!$C$36:$H$36</c:f>
              <c:numCache>
                <c:formatCode>0.0%</c:formatCode>
                <c:ptCount val="6"/>
                <c:pt idx="0">
                  <c:v>0.18</c:v>
                </c:pt>
                <c:pt idx="1">
                  <c:v>0.16900000000000001</c:v>
                </c:pt>
                <c:pt idx="2">
                  <c:v>0.182</c:v>
                </c:pt>
                <c:pt idx="3">
                  <c:v>0.13600000000000001</c:v>
                </c:pt>
                <c:pt idx="4">
                  <c:v>0.20899999999999999</c:v>
                </c:pt>
                <c:pt idx="5">
                  <c:v>0.27700000000000002</c:v>
                </c:pt>
              </c:numCache>
            </c:numRef>
          </c:val>
          <c:extLst>
            <c:ext xmlns:c15="http://schemas.microsoft.com/office/drawing/2012/chart" uri="{02D57815-91ED-43cb-92C2-25804820EDAC}">
              <c15:datalabelsRange>
                <c15:f>'[Data Cuts for SoN Report v2.xlsx]HI- Ethnicity (Updated)'!$L$40:$L$45</c15:f>
                <c15:dlblRangeCache>
                  <c:ptCount val="6"/>
                  <c:pt idx="0">
                    <c:v>683</c:v>
                  </c:pt>
                  <c:pt idx="1">
                    <c:v>42</c:v>
                  </c:pt>
                  <c:pt idx="2">
                    <c:v>154</c:v>
                  </c:pt>
                  <c:pt idx="3">
                    <c:v>109</c:v>
                  </c:pt>
                  <c:pt idx="4">
                    <c:v>53</c:v>
                  </c:pt>
                  <c:pt idx="5">
                    <c:v>72</c:v>
                  </c:pt>
                </c15:dlblRangeCache>
              </c15:datalabelsRange>
            </c:ext>
            <c:ext xmlns:c16="http://schemas.microsoft.com/office/drawing/2014/chart" uri="{C3380CC4-5D6E-409C-BE32-E72D297353CC}">
              <c16:uniqueId val="{00000014-6C15-473A-BAF4-76275AB6CBEA}"/>
            </c:ext>
          </c:extLst>
        </c:ser>
        <c:ser>
          <c:idx val="3"/>
          <c:order val="3"/>
          <c:tx>
            <c:strRef>
              <c:f>'[Data Cuts for SoN Report v2.xlsx]HI- Ethnicity (Updated)'!$B$37</c:f>
              <c:strCache>
                <c:ptCount val="1"/>
                <c:pt idx="0">
                  <c:v>Waiting</c:v>
                </c:pt>
              </c:strCache>
            </c:strRef>
          </c:tx>
          <c:spPr>
            <a:solidFill>
              <a:schemeClr val="accent4"/>
            </a:solidFill>
            <a:ln>
              <a:noFill/>
            </a:ln>
            <a:effectLst/>
          </c:spPr>
          <c:invertIfNegative val="0"/>
          <c:dLbls>
            <c:dLbl>
              <c:idx val="0"/>
              <c:tx>
                <c:rich>
                  <a:bodyPr/>
                  <a:lstStyle/>
                  <a:p>
                    <a:fld id="{C087AA4D-CAE0-41E0-ACC2-D5209A6619F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C15-473A-BAF4-76275AB6CBEA}"/>
                </c:ext>
              </c:extLst>
            </c:dLbl>
            <c:dLbl>
              <c:idx val="1"/>
              <c:tx>
                <c:rich>
                  <a:bodyPr/>
                  <a:lstStyle/>
                  <a:p>
                    <a:fld id="{62EADA4D-CD85-4627-A264-C9930E6447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C15-473A-BAF4-76275AB6CBEA}"/>
                </c:ext>
              </c:extLst>
            </c:dLbl>
            <c:dLbl>
              <c:idx val="2"/>
              <c:tx>
                <c:rich>
                  <a:bodyPr/>
                  <a:lstStyle/>
                  <a:p>
                    <a:fld id="{9BC1E327-088D-4C3D-89ED-7F8357C476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C15-473A-BAF4-76275AB6CBEA}"/>
                </c:ext>
              </c:extLst>
            </c:dLbl>
            <c:dLbl>
              <c:idx val="3"/>
              <c:tx>
                <c:rich>
                  <a:bodyPr/>
                  <a:lstStyle/>
                  <a:p>
                    <a:fld id="{E9AEC40F-3C63-4F29-8D36-73EF8F2D64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C15-473A-BAF4-76275AB6CBEA}"/>
                </c:ext>
              </c:extLst>
            </c:dLbl>
            <c:dLbl>
              <c:idx val="4"/>
              <c:tx>
                <c:rich>
                  <a:bodyPr/>
                  <a:lstStyle/>
                  <a:p>
                    <a:fld id="{3A85589D-A011-43D9-9A30-B7D28EF6BE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C15-473A-BAF4-76275AB6CBEA}"/>
                </c:ext>
              </c:extLst>
            </c:dLbl>
            <c:dLbl>
              <c:idx val="5"/>
              <c:tx>
                <c:rich>
                  <a:bodyPr/>
                  <a:lstStyle/>
                  <a:p>
                    <a:fld id="{56F05753-5B0E-453B-A0E8-41AAF11F2A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C15-473A-BAF4-76275AB6CB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(Updated)'!$C$33:$H$33</c:f>
              <c:strCache>
                <c:ptCount val="6"/>
                <c:pt idx="0">
                  <c:v>White (n=3800)</c:v>
                </c:pt>
                <c:pt idx="1">
                  <c:v>Mixed (n=248)</c:v>
                </c:pt>
                <c:pt idx="2">
                  <c:v>Asian (n=848)</c:v>
                </c:pt>
                <c:pt idx="3">
                  <c:v>Black (n=803)</c:v>
                </c:pt>
                <c:pt idx="4">
                  <c:v>Other (n=254)</c:v>
                </c:pt>
                <c:pt idx="5">
                  <c:v>Unknown (n=260)</c:v>
                </c:pt>
              </c:strCache>
            </c:strRef>
          </c:cat>
          <c:val>
            <c:numRef>
              <c:f>'[Data Cuts for SoN Report v2.xlsx]HI- Ethnicity (Updated)'!$C$37:$H$37</c:f>
              <c:numCache>
                <c:formatCode>0.0%</c:formatCode>
                <c:ptCount val="6"/>
                <c:pt idx="0">
                  <c:v>0.03</c:v>
                </c:pt>
                <c:pt idx="1">
                  <c:v>2.8000000000000001E-2</c:v>
                </c:pt>
                <c:pt idx="2">
                  <c:v>3.5000000000000003E-2</c:v>
                </c:pt>
                <c:pt idx="3">
                  <c:v>5.3999999999999999E-2</c:v>
                </c:pt>
                <c:pt idx="4">
                  <c:v>3.5000000000000003E-2</c:v>
                </c:pt>
                <c:pt idx="5">
                  <c:v>4.5999999999999999E-2</c:v>
                </c:pt>
              </c:numCache>
            </c:numRef>
          </c:val>
          <c:extLst>
            <c:ext xmlns:c15="http://schemas.microsoft.com/office/drawing/2012/chart" uri="{02D57815-91ED-43cb-92C2-25804820EDAC}">
              <c15:datalabelsRange>
                <c15:f>'[Data Cuts for SoN Report v2.xlsx]HI- Ethnicity (Updated)'!$M$40:$M$45</c15:f>
                <c15:dlblRangeCache>
                  <c:ptCount val="6"/>
                  <c:pt idx="0">
                    <c:v>115</c:v>
                  </c:pt>
                  <c:pt idx="1">
                    <c:v>7</c:v>
                  </c:pt>
                  <c:pt idx="2">
                    <c:v>30</c:v>
                  </c:pt>
                  <c:pt idx="3">
                    <c:v>43</c:v>
                  </c:pt>
                  <c:pt idx="4">
                    <c:v>9</c:v>
                  </c:pt>
                  <c:pt idx="5">
                    <c:v>12</c:v>
                  </c:pt>
                </c15:dlblRangeCache>
              </c15:datalabelsRange>
            </c:ext>
            <c:ext xmlns:c16="http://schemas.microsoft.com/office/drawing/2014/chart" uri="{C3380CC4-5D6E-409C-BE32-E72D297353CC}">
              <c16:uniqueId val="{0000001B-6C15-473A-BAF4-76275AB6CBEA}"/>
            </c:ext>
          </c:extLst>
        </c:ser>
        <c:dLbls>
          <c:showLegendKey val="0"/>
          <c:showVal val="0"/>
          <c:showCatName val="0"/>
          <c:showSerName val="0"/>
          <c:showPercent val="0"/>
          <c:showBubbleSize val="0"/>
        </c:dLbls>
        <c:gapWidth val="182"/>
        <c:overlap val="100"/>
        <c:axId val="208173064"/>
        <c:axId val="759611911"/>
      </c:barChart>
      <c:catAx>
        <c:axId val="208173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9611911"/>
        <c:crosses val="autoZero"/>
        <c:auto val="1"/>
        <c:lblAlgn val="ctr"/>
        <c:lblOffset val="100"/>
        <c:noMultiLvlLbl val="0"/>
      </c:catAx>
      <c:valAx>
        <c:axId val="7596119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173064"/>
        <c:crosses val="max"/>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 Intervention Uptake by Ethnicity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Ethnicity (Updated)'!$B$56</c:f>
              <c:strCache>
                <c:ptCount val="1"/>
                <c:pt idx="0">
                  <c:v>Taken up</c:v>
                </c:pt>
              </c:strCache>
            </c:strRef>
          </c:tx>
          <c:spPr>
            <a:solidFill>
              <a:schemeClr val="accent1"/>
            </a:solidFill>
            <a:ln>
              <a:noFill/>
            </a:ln>
            <a:effectLst/>
          </c:spPr>
          <c:invertIfNegative val="0"/>
          <c:dLbls>
            <c:dLbl>
              <c:idx val="0"/>
              <c:tx>
                <c:rich>
                  <a:bodyPr/>
                  <a:lstStyle/>
                  <a:p>
                    <a:fld id="{276D3996-35FE-4928-8C88-6A3645B7586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F2C-4085-888D-CAAAAC5D15D8}"/>
                </c:ext>
              </c:extLst>
            </c:dLbl>
            <c:dLbl>
              <c:idx val="1"/>
              <c:tx>
                <c:rich>
                  <a:bodyPr/>
                  <a:lstStyle/>
                  <a:p>
                    <a:fld id="{64B2F337-03FE-4E8B-8DF3-67EF9577A5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2C-4085-888D-CAAAAC5D15D8}"/>
                </c:ext>
              </c:extLst>
            </c:dLbl>
            <c:dLbl>
              <c:idx val="2"/>
              <c:tx>
                <c:rich>
                  <a:bodyPr/>
                  <a:lstStyle/>
                  <a:p>
                    <a:fld id="{04CF7949-CF8A-448B-BA53-EF595B2070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F2C-4085-888D-CAAAAC5D15D8}"/>
                </c:ext>
              </c:extLst>
            </c:dLbl>
            <c:dLbl>
              <c:idx val="3"/>
              <c:tx>
                <c:rich>
                  <a:bodyPr/>
                  <a:lstStyle/>
                  <a:p>
                    <a:fld id="{AC5697DE-6E2C-4524-BDFF-EDB0E3D1F3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F2C-4085-888D-CAAAAC5D15D8}"/>
                </c:ext>
              </c:extLst>
            </c:dLbl>
            <c:dLbl>
              <c:idx val="4"/>
              <c:tx>
                <c:rich>
                  <a:bodyPr/>
                  <a:lstStyle/>
                  <a:p>
                    <a:fld id="{B911C293-34C6-48C2-A960-A4A1623F713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2C-4085-888D-CAAAAC5D15D8}"/>
                </c:ext>
              </c:extLst>
            </c:dLbl>
            <c:dLbl>
              <c:idx val="5"/>
              <c:tx>
                <c:rich>
                  <a:bodyPr/>
                  <a:lstStyle/>
                  <a:p>
                    <a:fld id="{EEE9B28D-2C9A-4DAE-B5C7-BA9875C19F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F2C-4085-888D-CAAAAC5D1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(Updated)'!$C$55:$H$55</c:f>
              <c:strCache>
                <c:ptCount val="6"/>
                <c:pt idx="0">
                  <c:v>White (n=4767)</c:v>
                </c:pt>
                <c:pt idx="1">
                  <c:v>Mixed (n=314)</c:v>
                </c:pt>
                <c:pt idx="2">
                  <c:v>Asian (n=1064)</c:v>
                </c:pt>
                <c:pt idx="3">
                  <c:v>Black (n=1018)</c:v>
                </c:pt>
                <c:pt idx="4">
                  <c:v>Other (n=290)</c:v>
                </c:pt>
                <c:pt idx="5">
                  <c:v>Unknown (n=343)</c:v>
                </c:pt>
              </c:strCache>
            </c:strRef>
          </c:cat>
          <c:val>
            <c:numRef>
              <c:f>'[Data Cuts for SoN Report v2.xlsx]HI- Ethnicity (Updated)'!$C$56:$H$56</c:f>
              <c:numCache>
                <c:formatCode>0.00%</c:formatCode>
                <c:ptCount val="6"/>
                <c:pt idx="0">
                  <c:v>0.30840000000000001</c:v>
                </c:pt>
                <c:pt idx="1">
                  <c:v>0.31850000000000001</c:v>
                </c:pt>
                <c:pt idx="2">
                  <c:v>0.2697</c:v>
                </c:pt>
                <c:pt idx="3">
                  <c:v>0.25929999999999997</c:v>
                </c:pt>
                <c:pt idx="4">
                  <c:v>0.26900000000000002</c:v>
                </c:pt>
                <c:pt idx="5">
                  <c:v>0.20119999999999999</c:v>
                </c:pt>
              </c:numCache>
            </c:numRef>
          </c:val>
          <c:extLst>
            <c:ext xmlns:c15="http://schemas.microsoft.com/office/drawing/2012/chart" uri="{02D57815-91ED-43cb-92C2-25804820EDAC}">
              <c15:datalabelsRange>
                <c15:f>'[Data Cuts for SoN Report v2.xlsx]HI- Ethnicity (Updated)'!$K$55:$K$60</c15:f>
                <c15:dlblRangeCache>
                  <c:ptCount val="6"/>
                  <c:pt idx="0">
                    <c:v>1470</c:v>
                  </c:pt>
                  <c:pt idx="1">
                    <c:v>100</c:v>
                  </c:pt>
                  <c:pt idx="2">
                    <c:v>287</c:v>
                  </c:pt>
                  <c:pt idx="3">
                    <c:v>264</c:v>
                  </c:pt>
                  <c:pt idx="4">
                    <c:v>78</c:v>
                  </c:pt>
                  <c:pt idx="5">
                    <c:v>69</c:v>
                  </c:pt>
                </c15:dlblRangeCache>
              </c15:datalabelsRange>
            </c:ext>
            <c:ext xmlns:c16="http://schemas.microsoft.com/office/drawing/2014/chart" uri="{C3380CC4-5D6E-409C-BE32-E72D297353CC}">
              <c16:uniqueId val="{00000006-EF2C-4085-888D-CAAAAC5D15D8}"/>
            </c:ext>
          </c:extLst>
        </c:ser>
        <c:ser>
          <c:idx val="1"/>
          <c:order val="1"/>
          <c:tx>
            <c:strRef>
              <c:f>'[Data Cuts for SoN Report v2.xlsx]HI- Ethnicity (Updated)'!$B$57</c:f>
              <c:strCache>
                <c:ptCount val="1"/>
                <c:pt idx="0">
                  <c:v>Declined</c:v>
                </c:pt>
              </c:strCache>
            </c:strRef>
          </c:tx>
          <c:spPr>
            <a:solidFill>
              <a:schemeClr val="accent2"/>
            </a:solidFill>
            <a:ln>
              <a:noFill/>
            </a:ln>
            <a:effectLst/>
          </c:spPr>
          <c:invertIfNegative val="0"/>
          <c:dLbls>
            <c:dLbl>
              <c:idx val="0"/>
              <c:tx>
                <c:rich>
                  <a:bodyPr/>
                  <a:lstStyle/>
                  <a:p>
                    <a:fld id="{BB0E422B-53CD-454C-B3AE-B5D21F60837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F2C-4085-888D-CAAAAC5D15D8}"/>
                </c:ext>
              </c:extLst>
            </c:dLbl>
            <c:dLbl>
              <c:idx val="1"/>
              <c:tx>
                <c:rich>
                  <a:bodyPr/>
                  <a:lstStyle/>
                  <a:p>
                    <a:fld id="{0EB43C96-4B86-4467-99A3-1F7C0B6018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F2C-4085-888D-CAAAAC5D15D8}"/>
                </c:ext>
              </c:extLst>
            </c:dLbl>
            <c:dLbl>
              <c:idx val="2"/>
              <c:tx>
                <c:rich>
                  <a:bodyPr/>
                  <a:lstStyle/>
                  <a:p>
                    <a:fld id="{81FB9530-59D7-4BF4-AC80-C171793ECD3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F2C-4085-888D-CAAAAC5D15D8}"/>
                </c:ext>
              </c:extLst>
            </c:dLbl>
            <c:dLbl>
              <c:idx val="3"/>
              <c:tx>
                <c:rich>
                  <a:bodyPr/>
                  <a:lstStyle/>
                  <a:p>
                    <a:fld id="{4EA2CA9E-BB20-4D83-85DA-98E322FDA1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F2C-4085-888D-CAAAAC5D15D8}"/>
                </c:ext>
              </c:extLst>
            </c:dLbl>
            <c:dLbl>
              <c:idx val="4"/>
              <c:tx>
                <c:rich>
                  <a:bodyPr/>
                  <a:lstStyle/>
                  <a:p>
                    <a:fld id="{D0C25F05-61E4-43F2-A55C-AA29F07906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F2C-4085-888D-CAAAAC5D15D8}"/>
                </c:ext>
              </c:extLst>
            </c:dLbl>
            <c:dLbl>
              <c:idx val="5"/>
              <c:tx>
                <c:rich>
                  <a:bodyPr/>
                  <a:lstStyle/>
                  <a:p>
                    <a:fld id="{AF069240-8775-4E6A-B569-5D5EEA3238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F2C-4085-888D-CAAAAC5D1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(Updated)'!$C$55:$H$55</c:f>
              <c:strCache>
                <c:ptCount val="6"/>
                <c:pt idx="0">
                  <c:v>White (n=4767)</c:v>
                </c:pt>
                <c:pt idx="1">
                  <c:v>Mixed (n=314)</c:v>
                </c:pt>
                <c:pt idx="2">
                  <c:v>Asian (n=1064)</c:v>
                </c:pt>
                <c:pt idx="3">
                  <c:v>Black (n=1018)</c:v>
                </c:pt>
                <c:pt idx="4">
                  <c:v>Other (n=290)</c:v>
                </c:pt>
                <c:pt idx="5">
                  <c:v>Unknown (n=343)</c:v>
                </c:pt>
              </c:strCache>
            </c:strRef>
          </c:cat>
          <c:val>
            <c:numRef>
              <c:f>'[Data Cuts for SoN Report v2.xlsx]HI- Ethnicity (Updated)'!$C$57:$H$57</c:f>
              <c:numCache>
                <c:formatCode>0.00%</c:formatCode>
                <c:ptCount val="6"/>
                <c:pt idx="0">
                  <c:v>0.42480000000000001</c:v>
                </c:pt>
                <c:pt idx="1">
                  <c:v>0.4108</c:v>
                </c:pt>
                <c:pt idx="2">
                  <c:v>0.4098</c:v>
                </c:pt>
                <c:pt idx="3">
                  <c:v>0.443</c:v>
                </c:pt>
                <c:pt idx="4">
                  <c:v>0.42070000000000002</c:v>
                </c:pt>
                <c:pt idx="5">
                  <c:v>0.3644</c:v>
                </c:pt>
              </c:numCache>
            </c:numRef>
          </c:val>
          <c:extLst>
            <c:ext xmlns:c15="http://schemas.microsoft.com/office/drawing/2012/chart" uri="{02D57815-91ED-43cb-92C2-25804820EDAC}">
              <c15:datalabelsRange>
                <c15:f>'[Data Cuts for SoN Report v2.xlsx]HI- Ethnicity (Updated)'!$L$55:$L$60</c15:f>
                <c15:dlblRangeCache>
                  <c:ptCount val="6"/>
                  <c:pt idx="0">
                    <c:v>2025</c:v>
                  </c:pt>
                  <c:pt idx="1">
                    <c:v>129</c:v>
                  </c:pt>
                  <c:pt idx="2">
                    <c:v>436</c:v>
                  </c:pt>
                  <c:pt idx="3">
                    <c:v>451</c:v>
                  </c:pt>
                  <c:pt idx="4">
                    <c:v>122</c:v>
                  </c:pt>
                  <c:pt idx="5">
                    <c:v>125</c:v>
                  </c:pt>
                </c15:dlblRangeCache>
              </c15:datalabelsRange>
            </c:ext>
            <c:ext xmlns:c16="http://schemas.microsoft.com/office/drawing/2014/chart" uri="{C3380CC4-5D6E-409C-BE32-E72D297353CC}">
              <c16:uniqueId val="{0000000D-EF2C-4085-888D-CAAAAC5D15D8}"/>
            </c:ext>
          </c:extLst>
        </c:ser>
        <c:ser>
          <c:idx val="2"/>
          <c:order val="2"/>
          <c:tx>
            <c:strRef>
              <c:f>'[Data Cuts for SoN Report v2.xlsx]HI- Ethnicity (Updated)'!$B$58</c:f>
              <c:strCache>
                <c:ptCount val="1"/>
                <c:pt idx="0">
                  <c:v>Not offered</c:v>
                </c:pt>
              </c:strCache>
            </c:strRef>
          </c:tx>
          <c:spPr>
            <a:solidFill>
              <a:schemeClr val="accent3"/>
            </a:solidFill>
            <a:ln>
              <a:noFill/>
            </a:ln>
            <a:effectLst/>
          </c:spPr>
          <c:invertIfNegative val="0"/>
          <c:dLbls>
            <c:dLbl>
              <c:idx val="0"/>
              <c:tx>
                <c:rich>
                  <a:bodyPr/>
                  <a:lstStyle/>
                  <a:p>
                    <a:fld id="{34BDD625-D738-43A9-BF72-FBAE7DF9E3A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EF2C-4085-888D-CAAAAC5D15D8}"/>
                </c:ext>
              </c:extLst>
            </c:dLbl>
            <c:dLbl>
              <c:idx val="1"/>
              <c:tx>
                <c:rich>
                  <a:bodyPr/>
                  <a:lstStyle/>
                  <a:p>
                    <a:fld id="{43314D55-4919-4EE3-99C0-913C2F7008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F2C-4085-888D-CAAAAC5D15D8}"/>
                </c:ext>
              </c:extLst>
            </c:dLbl>
            <c:dLbl>
              <c:idx val="2"/>
              <c:tx>
                <c:rich>
                  <a:bodyPr/>
                  <a:lstStyle/>
                  <a:p>
                    <a:fld id="{D0186318-D70F-4D68-A195-1662F5B379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F2C-4085-888D-CAAAAC5D15D8}"/>
                </c:ext>
              </c:extLst>
            </c:dLbl>
            <c:dLbl>
              <c:idx val="3"/>
              <c:tx>
                <c:rich>
                  <a:bodyPr/>
                  <a:lstStyle/>
                  <a:p>
                    <a:fld id="{F071016A-414C-4A1A-BB91-5507F9F078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F2C-4085-888D-CAAAAC5D15D8}"/>
                </c:ext>
              </c:extLst>
            </c:dLbl>
            <c:dLbl>
              <c:idx val="4"/>
              <c:tx>
                <c:rich>
                  <a:bodyPr/>
                  <a:lstStyle/>
                  <a:p>
                    <a:fld id="{0D867764-41C4-4234-AC79-5ED2A1F344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F2C-4085-888D-CAAAAC5D15D8}"/>
                </c:ext>
              </c:extLst>
            </c:dLbl>
            <c:dLbl>
              <c:idx val="5"/>
              <c:tx>
                <c:rich>
                  <a:bodyPr/>
                  <a:lstStyle/>
                  <a:p>
                    <a:fld id="{D0A6974A-0366-4C01-8A0C-3FB2D96620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F2C-4085-888D-CAAAAC5D1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(Updated)'!$C$55:$H$55</c:f>
              <c:strCache>
                <c:ptCount val="6"/>
                <c:pt idx="0">
                  <c:v>White (n=4767)</c:v>
                </c:pt>
                <c:pt idx="1">
                  <c:v>Mixed (n=314)</c:v>
                </c:pt>
                <c:pt idx="2">
                  <c:v>Asian (n=1064)</c:v>
                </c:pt>
                <c:pt idx="3">
                  <c:v>Black (n=1018)</c:v>
                </c:pt>
                <c:pt idx="4">
                  <c:v>Other (n=290)</c:v>
                </c:pt>
                <c:pt idx="5">
                  <c:v>Unknown (n=343)</c:v>
                </c:pt>
              </c:strCache>
            </c:strRef>
          </c:cat>
          <c:val>
            <c:numRef>
              <c:f>'[Data Cuts for SoN Report v2.xlsx]HI- Ethnicity (Updated)'!$C$58:$H$58</c:f>
              <c:numCache>
                <c:formatCode>0.00%</c:formatCode>
                <c:ptCount val="6"/>
                <c:pt idx="0">
                  <c:v>0.19239999999999999</c:v>
                </c:pt>
                <c:pt idx="1">
                  <c:v>0.21970000000000001</c:v>
                </c:pt>
                <c:pt idx="2">
                  <c:v>0.2359</c:v>
                </c:pt>
                <c:pt idx="3">
                  <c:v>0.20830000000000001</c:v>
                </c:pt>
                <c:pt idx="4">
                  <c:v>0.22070000000000001</c:v>
                </c:pt>
                <c:pt idx="5">
                  <c:v>0.34110000000000001</c:v>
                </c:pt>
              </c:numCache>
            </c:numRef>
          </c:val>
          <c:extLst>
            <c:ext xmlns:c15="http://schemas.microsoft.com/office/drawing/2012/chart" uri="{02D57815-91ED-43cb-92C2-25804820EDAC}">
              <c15:datalabelsRange>
                <c15:f>'[Data Cuts for SoN Report v2.xlsx]HI- Ethnicity (Updated)'!$M$55:$M$60</c15:f>
                <c15:dlblRangeCache>
                  <c:ptCount val="6"/>
                  <c:pt idx="0">
                    <c:v>917</c:v>
                  </c:pt>
                  <c:pt idx="1">
                    <c:v>69</c:v>
                  </c:pt>
                  <c:pt idx="2">
                    <c:v>251</c:v>
                  </c:pt>
                  <c:pt idx="3">
                    <c:v>212</c:v>
                  </c:pt>
                  <c:pt idx="4">
                    <c:v>64</c:v>
                  </c:pt>
                  <c:pt idx="5">
                    <c:v>117</c:v>
                  </c:pt>
                </c15:dlblRangeCache>
              </c15:datalabelsRange>
            </c:ext>
            <c:ext xmlns:c16="http://schemas.microsoft.com/office/drawing/2014/chart" uri="{C3380CC4-5D6E-409C-BE32-E72D297353CC}">
              <c16:uniqueId val="{00000014-EF2C-4085-888D-CAAAAC5D15D8}"/>
            </c:ext>
          </c:extLst>
        </c:ser>
        <c:ser>
          <c:idx val="3"/>
          <c:order val="3"/>
          <c:tx>
            <c:strRef>
              <c:f>'[Data Cuts for SoN Report v2.xlsx]HI- Ethnicity (Updated)'!$B$59</c:f>
              <c:strCache>
                <c:ptCount val="1"/>
                <c:pt idx="0">
                  <c:v>Waiting</c:v>
                </c:pt>
              </c:strCache>
            </c:strRef>
          </c:tx>
          <c:spPr>
            <a:solidFill>
              <a:schemeClr val="accent4"/>
            </a:solidFill>
            <a:ln>
              <a:noFill/>
            </a:ln>
            <a:effectLst/>
          </c:spPr>
          <c:invertIfNegative val="0"/>
          <c:dLbls>
            <c:dLbl>
              <c:idx val="0"/>
              <c:tx>
                <c:rich>
                  <a:bodyPr/>
                  <a:lstStyle/>
                  <a:p>
                    <a:fld id="{05F3549E-80D9-46CB-A782-5923A57FD5F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EF2C-4085-888D-CAAAAC5D15D8}"/>
                </c:ext>
              </c:extLst>
            </c:dLbl>
            <c:dLbl>
              <c:idx val="1"/>
              <c:tx>
                <c:rich>
                  <a:bodyPr/>
                  <a:lstStyle/>
                  <a:p>
                    <a:fld id="{E6B669E8-A75F-4D77-9872-EF32D0EDA3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F2C-4085-888D-CAAAAC5D15D8}"/>
                </c:ext>
              </c:extLst>
            </c:dLbl>
            <c:dLbl>
              <c:idx val="2"/>
              <c:tx>
                <c:rich>
                  <a:bodyPr/>
                  <a:lstStyle/>
                  <a:p>
                    <a:fld id="{58C1C02C-F3AB-4FEE-B8BA-656C8B7B6B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F2C-4085-888D-CAAAAC5D15D8}"/>
                </c:ext>
              </c:extLst>
            </c:dLbl>
            <c:dLbl>
              <c:idx val="3"/>
              <c:tx>
                <c:rich>
                  <a:bodyPr/>
                  <a:lstStyle/>
                  <a:p>
                    <a:fld id="{4C186044-A3B0-4EE1-A4A4-8A63516110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F2C-4085-888D-CAAAAC5D15D8}"/>
                </c:ext>
              </c:extLst>
            </c:dLbl>
            <c:dLbl>
              <c:idx val="4"/>
              <c:tx>
                <c:rich>
                  <a:bodyPr/>
                  <a:lstStyle/>
                  <a:p>
                    <a:fld id="{F00886A2-A76A-4F7B-98AD-D080FC293D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F2C-4085-888D-CAAAAC5D15D8}"/>
                </c:ext>
              </c:extLst>
            </c:dLbl>
            <c:dLbl>
              <c:idx val="5"/>
              <c:tx>
                <c:rich>
                  <a:bodyPr/>
                  <a:lstStyle/>
                  <a:p>
                    <a:fld id="{4BD23C5D-472D-406C-A591-CE7F4C8832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EF2C-4085-888D-CAAAAC5D1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(Updated)'!$C$55:$H$55</c:f>
              <c:strCache>
                <c:ptCount val="6"/>
                <c:pt idx="0">
                  <c:v>White (n=4767)</c:v>
                </c:pt>
                <c:pt idx="1">
                  <c:v>Mixed (n=314)</c:v>
                </c:pt>
                <c:pt idx="2">
                  <c:v>Asian (n=1064)</c:v>
                </c:pt>
                <c:pt idx="3">
                  <c:v>Black (n=1018)</c:v>
                </c:pt>
                <c:pt idx="4">
                  <c:v>Other (n=290)</c:v>
                </c:pt>
                <c:pt idx="5">
                  <c:v>Unknown (n=343)</c:v>
                </c:pt>
              </c:strCache>
            </c:strRef>
          </c:cat>
          <c:val>
            <c:numRef>
              <c:f>'[Data Cuts for SoN Report v2.xlsx]HI- Ethnicity (Updated)'!$C$59:$H$59</c:f>
              <c:numCache>
                <c:formatCode>0.00%</c:formatCode>
                <c:ptCount val="6"/>
                <c:pt idx="0">
                  <c:v>7.4499999999999997E-2</c:v>
                </c:pt>
                <c:pt idx="1">
                  <c:v>5.0999999999999997E-2</c:v>
                </c:pt>
                <c:pt idx="2">
                  <c:v>8.4599999999999995E-2</c:v>
                </c:pt>
                <c:pt idx="3">
                  <c:v>8.9399999999999993E-2</c:v>
                </c:pt>
                <c:pt idx="4">
                  <c:v>8.9700000000000002E-2</c:v>
                </c:pt>
                <c:pt idx="5">
                  <c:v>9.3299999999999994E-2</c:v>
                </c:pt>
              </c:numCache>
            </c:numRef>
          </c:val>
          <c:extLst>
            <c:ext xmlns:c15="http://schemas.microsoft.com/office/drawing/2012/chart" uri="{02D57815-91ED-43cb-92C2-25804820EDAC}">
              <c15:datalabelsRange>
                <c15:f>'[Data Cuts for SoN Report v2.xlsx]HI- Ethnicity (Updated)'!$N$55:$N$60</c15:f>
                <c15:dlblRangeCache>
                  <c:ptCount val="6"/>
                  <c:pt idx="0">
                    <c:v>355</c:v>
                  </c:pt>
                  <c:pt idx="1">
                    <c:v>16</c:v>
                  </c:pt>
                  <c:pt idx="2">
                    <c:v>90</c:v>
                  </c:pt>
                  <c:pt idx="3">
                    <c:v>91</c:v>
                  </c:pt>
                  <c:pt idx="4">
                    <c:v>26</c:v>
                  </c:pt>
                  <c:pt idx="5">
                    <c:v>32</c:v>
                  </c:pt>
                </c15:dlblRangeCache>
              </c15:datalabelsRange>
            </c:ext>
            <c:ext xmlns:c16="http://schemas.microsoft.com/office/drawing/2014/chart" uri="{C3380CC4-5D6E-409C-BE32-E72D297353CC}">
              <c16:uniqueId val="{0000001B-EF2C-4085-888D-CAAAAC5D15D8}"/>
            </c:ext>
          </c:extLst>
        </c:ser>
        <c:dLbls>
          <c:showLegendKey val="0"/>
          <c:showVal val="0"/>
          <c:showCatName val="0"/>
          <c:showSerName val="0"/>
          <c:showPercent val="0"/>
          <c:showBubbleSize val="0"/>
        </c:dLbls>
        <c:gapWidth val="150"/>
        <c:overlap val="100"/>
        <c:axId val="979093000"/>
        <c:axId val="979095560"/>
      </c:barChart>
      <c:catAx>
        <c:axId val="979093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095560"/>
        <c:crosses val="autoZero"/>
        <c:auto val="1"/>
        <c:lblAlgn val="ctr"/>
        <c:lblOffset val="100"/>
        <c:noMultiLvlLbl val="0"/>
      </c:catAx>
      <c:valAx>
        <c:axId val="979095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093000"/>
        <c:crosses val="max"/>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Carer-focused Education and Support by Ethnicity 2023/24</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'[Data Cuts for SoN Report v2.xlsx]HI- Ethnicity (Updated)'!$B$68</c:f>
              <c:strCache>
                <c:ptCount val="1"/>
                <c:pt idx="0">
                  <c:v>Standard Met</c:v>
                </c:pt>
              </c:strCache>
            </c:strRef>
          </c:tx>
          <c:spPr>
            <a:solidFill>
              <a:schemeClr val="accent1"/>
            </a:solidFill>
            <a:ln>
              <a:noFill/>
            </a:ln>
            <a:effectLst/>
          </c:spPr>
          <c:invertIfNegative val="0"/>
          <c:dLbls>
            <c:dLbl>
              <c:idx val="0"/>
              <c:tx>
                <c:rich>
                  <a:bodyPr/>
                  <a:lstStyle/>
                  <a:p>
                    <a:fld id="{9CC48EF1-90BC-49DD-8A80-40170C4B78C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F86-431A-8D3E-845C655AE2B6}"/>
                </c:ext>
              </c:extLst>
            </c:dLbl>
            <c:dLbl>
              <c:idx val="1"/>
              <c:tx>
                <c:rich>
                  <a:bodyPr/>
                  <a:lstStyle/>
                  <a:p>
                    <a:fld id="{BB794982-8C4E-473F-BA4B-B99250F11B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86-431A-8D3E-845C655AE2B6}"/>
                </c:ext>
              </c:extLst>
            </c:dLbl>
            <c:dLbl>
              <c:idx val="2"/>
              <c:tx>
                <c:rich>
                  <a:bodyPr/>
                  <a:lstStyle/>
                  <a:p>
                    <a:fld id="{0C4D0752-9E6F-4679-A3DE-17CA4FE2089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86-431A-8D3E-845C655AE2B6}"/>
                </c:ext>
              </c:extLst>
            </c:dLbl>
            <c:dLbl>
              <c:idx val="3"/>
              <c:tx>
                <c:rich>
                  <a:bodyPr/>
                  <a:lstStyle/>
                  <a:p>
                    <a:fld id="{B4251ABF-4567-413F-8EE4-11D6FB9CC1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86-431A-8D3E-845C655AE2B6}"/>
                </c:ext>
              </c:extLst>
            </c:dLbl>
            <c:dLbl>
              <c:idx val="4"/>
              <c:tx>
                <c:rich>
                  <a:bodyPr/>
                  <a:lstStyle/>
                  <a:p>
                    <a:fld id="{75DCE4F3-E3C0-4858-A38A-8A2745BB2B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86-431A-8D3E-845C655AE2B6}"/>
                </c:ext>
              </c:extLst>
            </c:dLbl>
            <c:dLbl>
              <c:idx val="5"/>
              <c:tx>
                <c:rich>
                  <a:bodyPr/>
                  <a:lstStyle/>
                  <a:p>
                    <a:fld id="{B7C7A7CB-E1DD-42FE-BBF0-25D20F98D1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86-431A-8D3E-845C655AE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(Updated)'!$A$69:$A$74</c:f>
              <c:strCache>
                <c:ptCount val="6"/>
                <c:pt idx="0">
                  <c:v>White (n=5080)</c:v>
                </c:pt>
                <c:pt idx="1">
                  <c:v>Mixed (n=335)</c:v>
                </c:pt>
                <c:pt idx="2">
                  <c:v>Asian (n=1111)</c:v>
                </c:pt>
                <c:pt idx="3">
                  <c:v>Black (n=1075)</c:v>
                </c:pt>
                <c:pt idx="4">
                  <c:v>Other (n=310)</c:v>
                </c:pt>
                <c:pt idx="5">
                  <c:v>Unknown (n=359)</c:v>
                </c:pt>
              </c:strCache>
            </c:strRef>
          </c:cat>
          <c:val>
            <c:numRef>
              <c:f>'[Data Cuts for SoN Report v2.xlsx]HI- Ethnicity (Updated)'!$B$69:$B$74</c:f>
              <c:numCache>
                <c:formatCode>0.00%</c:formatCode>
                <c:ptCount val="6"/>
                <c:pt idx="0">
                  <c:v>0.64400000000000002</c:v>
                </c:pt>
                <c:pt idx="1">
                  <c:v>0.6</c:v>
                </c:pt>
                <c:pt idx="2">
                  <c:v>0.61799999999999999</c:v>
                </c:pt>
                <c:pt idx="3">
                  <c:v>0.52100000000000002</c:v>
                </c:pt>
                <c:pt idx="4">
                  <c:v>0.51900000000000002</c:v>
                </c:pt>
                <c:pt idx="5">
                  <c:v>0.60699999999999998</c:v>
                </c:pt>
              </c:numCache>
            </c:numRef>
          </c:val>
          <c:extLst>
            <c:ext xmlns:c15="http://schemas.microsoft.com/office/drawing/2012/chart" uri="{02D57815-91ED-43cb-92C2-25804820EDAC}">
              <c15:datalabelsRange>
                <c15:f>'[Data Cuts for SoN Report v2.xlsx]HI- Ethnicity (Updated)'!$K$69:$K$74</c15:f>
                <c15:dlblRangeCache>
                  <c:ptCount val="6"/>
                  <c:pt idx="0">
                    <c:v>3270</c:v>
                  </c:pt>
                  <c:pt idx="1">
                    <c:v>201</c:v>
                  </c:pt>
                  <c:pt idx="2">
                    <c:v>687</c:v>
                  </c:pt>
                  <c:pt idx="3">
                    <c:v>560</c:v>
                  </c:pt>
                  <c:pt idx="4">
                    <c:v>161</c:v>
                  </c:pt>
                  <c:pt idx="5">
                    <c:v>218</c:v>
                  </c:pt>
                </c15:dlblRangeCache>
              </c15:datalabelsRange>
            </c:ext>
            <c:ext xmlns:c16="http://schemas.microsoft.com/office/drawing/2014/chart" uri="{C3380CC4-5D6E-409C-BE32-E72D297353CC}">
              <c16:uniqueId val="{00000006-0F86-431A-8D3E-845C655AE2B6}"/>
            </c:ext>
          </c:extLst>
        </c:ser>
        <c:ser>
          <c:idx val="1"/>
          <c:order val="1"/>
          <c:tx>
            <c:strRef>
              <c:f>'[Data Cuts for SoN Report v2.xlsx]HI- Ethnicity (Updated)'!$C$68</c:f>
              <c:strCache>
                <c:ptCount val="1"/>
                <c:pt idx="0">
                  <c:v>Not Met</c:v>
                </c:pt>
              </c:strCache>
            </c:strRef>
          </c:tx>
          <c:spPr>
            <a:solidFill>
              <a:schemeClr val="accent2"/>
            </a:solidFill>
            <a:ln>
              <a:noFill/>
            </a:ln>
            <a:effectLst/>
          </c:spPr>
          <c:invertIfNegative val="0"/>
          <c:dLbls>
            <c:dLbl>
              <c:idx val="0"/>
              <c:tx>
                <c:rich>
                  <a:bodyPr/>
                  <a:lstStyle/>
                  <a:p>
                    <a:fld id="{853DEC11-5275-4134-83F3-A14774629C7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F86-431A-8D3E-845C655AE2B6}"/>
                </c:ext>
              </c:extLst>
            </c:dLbl>
            <c:dLbl>
              <c:idx val="1"/>
              <c:tx>
                <c:rich>
                  <a:bodyPr/>
                  <a:lstStyle/>
                  <a:p>
                    <a:fld id="{512030C6-58D7-4E16-813F-FA7C705653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86-431A-8D3E-845C655AE2B6}"/>
                </c:ext>
              </c:extLst>
            </c:dLbl>
            <c:dLbl>
              <c:idx val="2"/>
              <c:tx>
                <c:rich>
                  <a:bodyPr/>
                  <a:lstStyle/>
                  <a:p>
                    <a:fld id="{7CC7585F-81BD-4D4E-BA46-BD453DCAC1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86-431A-8D3E-845C655AE2B6}"/>
                </c:ext>
              </c:extLst>
            </c:dLbl>
            <c:dLbl>
              <c:idx val="3"/>
              <c:tx>
                <c:rich>
                  <a:bodyPr/>
                  <a:lstStyle/>
                  <a:p>
                    <a:fld id="{68EA565A-6204-45CB-A21D-43B0F21366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F86-431A-8D3E-845C655AE2B6}"/>
                </c:ext>
              </c:extLst>
            </c:dLbl>
            <c:dLbl>
              <c:idx val="4"/>
              <c:tx>
                <c:rich>
                  <a:bodyPr/>
                  <a:lstStyle/>
                  <a:p>
                    <a:fld id="{59952B83-4275-44A8-93DF-4FBEBAC7A3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F86-431A-8D3E-845C655AE2B6}"/>
                </c:ext>
              </c:extLst>
            </c:dLbl>
            <c:dLbl>
              <c:idx val="5"/>
              <c:tx>
                <c:rich>
                  <a:bodyPr/>
                  <a:lstStyle/>
                  <a:p>
                    <a:fld id="{413B5111-845B-4297-BF35-D668900C09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F86-431A-8D3E-845C655AE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(Updated)'!$A$69:$A$74</c:f>
              <c:strCache>
                <c:ptCount val="6"/>
                <c:pt idx="0">
                  <c:v>White (n=5080)</c:v>
                </c:pt>
                <c:pt idx="1">
                  <c:v>Mixed (n=335)</c:v>
                </c:pt>
                <c:pt idx="2">
                  <c:v>Asian (n=1111)</c:v>
                </c:pt>
                <c:pt idx="3">
                  <c:v>Black (n=1075)</c:v>
                </c:pt>
                <c:pt idx="4">
                  <c:v>Other (n=310)</c:v>
                </c:pt>
                <c:pt idx="5">
                  <c:v>Unknown (n=359)</c:v>
                </c:pt>
              </c:strCache>
            </c:strRef>
          </c:cat>
          <c:val>
            <c:numRef>
              <c:f>'[Data Cuts for SoN Report v2.xlsx]HI- Ethnicity (Updated)'!$C$69:$C$74</c:f>
              <c:numCache>
                <c:formatCode>0.00%</c:formatCode>
                <c:ptCount val="6"/>
                <c:pt idx="0">
                  <c:v>0.35599999999999998</c:v>
                </c:pt>
                <c:pt idx="1">
                  <c:v>0.4</c:v>
                </c:pt>
                <c:pt idx="2">
                  <c:v>0.38200000000000001</c:v>
                </c:pt>
                <c:pt idx="3">
                  <c:v>0.47899999999999998</c:v>
                </c:pt>
                <c:pt idx="4">
                  <c:v>0.48099999999999998</c:v>
                </c:pt>
                <c:pt idx="5">
                  <c:v>0.39300000000000002</c:v>
                </c:pt>
              </c:numCache>
            </c:numRef>
          </c:val>
          <c:extLst>
            <c:ext xmlns:c15="http://schemas.microsoft.com/office/drawing/2012/chart" uri="{02D57815-91ED-43cb-92C2-25804820EDAC}">
              <c15:datalabelsRange>
                <c15:f>'[Data Cuts for SoN Report v2.xlsx]HI- Ethnicity (Updated)'!$N$69:$N$74</c15:f>
                <c15:dlblRangeCache>
                  <c:ptCount val="6"/>
                  <c:pt idx="0">
                    <c:v>1810</c:v>
                  </c:pt>
                  <c:pt idx="1">
                    <c:v>134</c:v>
                  </c:pt>
                  <c:pt idx="2">
                    <c:v>424</c:v>
                  </c:pt>
                  <c:pt idx="3">
                    <c:v>515</c:v>
                  </c:pt>
                  <c:pt idx="4">
                    <c:v>149</c:v>
                  </c:pt>
                  <c:pt idx="5">
                    <c:v>141</c:v>
                  </c:pt>
                </c15:dlblRangeCache>
              </c15:datalabelsRange>
            </c:ext>
            <c:ext xmlns:c16="http://schemas.microsoft.com/office/drawing/2014/chart" uri="{C3380CC4-5D6E-409C-BE32-E72D297353CC}">
              <c16:uniqueId val="{0000000D-0F86-431A-8D3E-845C655AE2B6}"/>
            </c:ext>
          </c:extLst>
        </c:ser>
        <c:dLbls>
          <c:showLegendKey val="0"/>
          <c:showVal val="0"/>
          <c:showCatName val="0"/>
          <c:showSerName val="0"/>
          <c:showPercent val="0"/>
          <c:showBubbleSize val="0"/>
        </c:dLbls>
        <c:gapWidth val="150"/>
        <c:overlap val="100"/>
        <c:axId val="965852552"/>
        <c:axId val="965853272"/>
      </c:barChart>
      <c:catAx>
        <c:axId val="965852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53272"/>
        <c:crosses val="autoZero"/>
        <c:auto val="1"/>
        <c:lblAlgn val="ctr"/>
        <c:lblOffset val="100"/>
        <c:noMultiLvlLbl val="0"/>
      </c:catAx>
      <c:valAx>
        <c:axId val="965853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52552"/>
        <c:crosses val="max"/>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CBTp Not Offered by Ethnicity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'[Data Cuts for SoN Report v2.xlsx]HI- Ethnicity (Updated)'!$BI$3</c:f>
              <c:strCache>
                <c:ptCount val="1"/>
                <c:pt idx="0">
                  <c:v>2024</c:v>
                </c:pt>
              </c:strCache>
            </c:strRef>
          </c:tx>
          <c:spPr>
            <a:ln w="38100">
              <a:noFill/>
            </a:ln>
          </c:spPr>
          <c:invertIfNegative val="0"/>
          <c:dPt>
            <c:idx val="0"/>
            <c:invertIfNegative val="0"/>
            <c:bubble3D val="0"/>
            <c:spPr>
              <a:solidFill>
                <a:schemeClr val="accent1"/>
              </a:solidFill>
              <a:ln w="38100">
                <a:noFill/>
              </a:ln>
              <a:effectLst/>
            </c:spPr>
            <c:extLst>
              <c:ext xmlns:c16="http://schemas.microsoft.com/office/drawing/2014/chart" uri="{C3380CC4-5D6E-409C-BE32-E72D297353CC}">
                <c16:uniqueId val="{00000001-1F30-44F3-884C-75BA1CCED1C0}"/>
              </c:ext>
            </c:extLst>
          </c:dPt>
          <c:dPt>
            <c:idx val="1"/>
            <c:invertIfNegative val="0"/>
            <c:bubble3D val="0"/>
            <c:spPr>
              <a:solidFill>
                <a:schemeClr val="accent2"/>
              </a:solidFill>
              <a:ln w="38100">
                <a:noFill/>
              </a:ln>
              <a:effectLst/>
            </c:spPr>
            <c:extLst>
              <c:ext xmlns:c16="http://schemas.microsoft.com/office/drawing/2014/chart" uri="{C3380CC4-5D6E-409C-BE32-E72D297353CC}">
                <c16:uniqueId val="{00000003-1F30-44F3-884C-75BA1CCED1C0}"/>
              </c:ext>
            </c:extLst>
          </c:dPt>
          <c:dPt>
            <c:idx val="2"/>
            <c:invertIfNegative val="0"/>
            <c:bubble3D val="0"/>
            <c:spPr>
              <a:solidFill>
                <a:schemeClr val="accent3"/>
              </a:solidFill>
              <a:ln w="38100">
                <a:noFill/>
              </a:ln>
              <a:effectLst/>
            </c:spPr>
            <c:extLst>
              <c:ext xmlns:c16="http://schemas.microsoft.com/office/drawing/2014/chart" uri="{C3380CC4-5D6E-409C-BE32-E72D297353CC}">
                <c16:uniqueId val="{00000005-1F30-44F3-884C-75BA1CCED1C0}"/>
              </c:ext>
            </c:extLst>
          </c:dPt>
          <c:dPt>
            <c:idx val="3"/>
            <c:invertIfNegative val="0"/>
            <c:bubble3D val="0"/>
            <c:spPr>
              <a:solidFill>
                <a:schemeClr val="accent4"/>
              </a:solidFill>
              <a:ln w="38100">
                <a:noFill/>
              </a:ln>
              <a:effectLst/>
            </c:spPr>
            <c:extLst>
              <c:ext xmlns:c16="http://schemas.microsoft.com/office/drawing/2014/chart" uri="{C3380CC4-5D6E-409C-BE32-E72D297353CC}">
                <c16:uniqueId val="{00000007-1F30-44F3-884C-75BA1CCED1C0}"/>
              </c:ext>
            </c:extLst>
          </c:dPt>
          <c:dPt>
            <c:idx val="4"/>
            <c:invertIfNegative val="0"/>
            <c:bubble3D val="0"/>
            <c:spPr>
              <a:solidFill>
                <a:schemeClr val="accent5"/>
              </a:solidFill>
              <a:ln w="38100">
                <a:noFill/>
              </a:ln>
              <a:effectLst/>
            </c:spPr>
            <c:extLst>
              <c:ext xmlns:c16="http://schemas.microsoft.com/office/drawing/2014/chart" uri="{C3380CC4-5D6E-409C-BE32-E72D297353CC}">
                <c16:uniqueId val="{00000009-1F30-44F3-884C-75BA1CCED1C0}"/>
              </c:ext>
            </c:extLst>
          </c:dPt>
          <c:dPt>
            <c:idx val="5"/>
            <c:invertIfNegative val="0"/>
            <c:bubble3D val="0"/>
            <c:spPr>
              <a:solidFill>
                <a:schemeClr val="accent6"/>
              </a:solidFill>
              <a:ln w="38100">
                <a:noFill/>
              </a:ln>
              <a:effectLst/>
            </c:spPr>
            <c:extLst>
              <c:ext xmlns:c16="http://schemas.microsoft.com/office/drawing/2014/chart" uri="{C3380CC4-5D6E-409C-BE32-E72D297353CC}">
                <c16:uniqueId val="{0000000B-1F30-44F3-884C-75BA1CCED1C0}"/>
              </c:ext>
            </c:extLst>
          </c:dPt>
          <c:dLbls>
            <c:dLbl>
              <c:idx val="0"/>
              <c:tx>
                <c:rich>
                  <a:bodyPr/>
                  <a:lstStyle/>
                  <a:p>
                    <a:fld id="{C2A194EF-F64C-4EAF-800A-8823A3CA696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F30-44F3-884C-75BA1CCED1C0}"/>
                </c:ext>
              </c:extLst>
            </c:dLbl>
            <c:dLbl>
              <c:idx val="1"/>
              <c:tx>
                <c:rich>
                  <a:bodyPr/>
                  <a:lstStyle/>
                  <a:p>
                    <a:fld id="{D46BF9DE-B0C2-4215-9769-75AFC13497E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30-44F3-884C-75BA1CCED1C0}"/>
                </c:ext>
              </c:extLst>
            </c:dLbl>
            <c:dLbl>
              <c:idx val="2"/>
              <c:tx>
                <c:rich>
                  <a:bodyPr/>
                  <a:lstStyle/>
                  <a:p>
                    <a:fld id="{19342518-F3D8-4B0E-AB43-0D4238130EE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F30-44F3-884C-75BA1CCED1C0}"/>
                </c:ext>
              </c:extLst>
            </c:dLbl>
            <c:dLbl>
              <c:idx val="3"/>
              <c:tx>
                <c:rich>
                  <a:bodyPr/>
                  <a:lstStyle/>
                  <a:p>
                    <a:fld id="{2F288E56-EE5E-4A05-B00E-DD8B934CA0E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30-44F3-884C-75BA1CCED1C0}"/>
                </c:ext>
              </c:extLst>
            </c:dLbl>
            <c:dLbl>
              <c:idx val="4"/>
              <c:tx>
                <c:rich>
                  <a:bodyPr/>
                  <a:lstStyle/>
                  <a:p>
                    <a:fld id="{4C52E823-CF16-47D0-BD4C-F3EBB4F2515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30-44F3-884C-75BA1CCED1C0}"/>
                </c:ext>
              </c:extLst>
            </c:dLbl>
            <c:dLbl>
              <c:idx val="5"/>
              <c:tx>
                <c:rich>
                  <a:bodyPr/>
                  <a:lstStyle/>
                  <a:p>
                    <a:fld id="{9167FCA8-F664-41DD-B304-958776CB2AE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F30-44F3-884C-75BA1CCED1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(Updated)'!$BJ$2:$BO$2</c:f>
              <c:strCache>
                <c:ptCount val="6"/>
                <c:pt idx="0">
                  <c:v>White (n=6334)</c:v>
                </c:pt>
                <c:pt idx="1">
                  <c:v>Mixed (n=417)</c:v>
                </c:pt>
                <c:pt idx="2">
                  <c:v>Asian (n=1367)</c:v>
                </c:pt>
                <c:pt idx="3">
                  <c:v>Black (n=1384)</c:v>
                </c:pt>
                <c:pt idx="4">
                  <c:v>Other (n=407)</c:v>
                </c:pt>
                <c:pt idx="5">
                  <c:v>Unknown (n=477)</c:v>
                </c:pt>
              </c:strCache>
            </c:strRef>
          </c:cat>
          <c:val>
            <c:numRef>
              <c:f>'[Data Cuts for SoN Report v2.xlsx]HI- Ethnicity (Updated)'!$BJ$3:$BO$3</c:f>
              <c:numCache>
                <c:formatCode>0.00%</c:formatCode>
                <c:ptCount val="6"/>
                <c:pt idx="0">
                  <c:v>0.113</c:v>
                </c:pt>
                <c:pt idx="1">
                  <c:v>0.125</c:v>
                </c:pt>
                <c:pt idx="2">
                  <c:v>0.156</c:v>
                </c:pt>
                <c:pt idx="3">
                  <c:v>0.11799999999999999</c:v>
                </c:pt>
                <c:pt idx="4">
                  <c:v>0.16</c:v>
                </c:pt>
                <c:pt idx="5">
                  <c:v>0.20300000000000001</c:v>
                </c:pt>
              </c:numCache>
            </c:numRef>
          </c:val>
          <c:extLst>
            <c:ext xmlns:c15="http://schemas.microsoft.com/office/drawing/2012/chart" uri="{02D57815-91ED-43cb-92C2-25804820EDAC}">
              <c15:datalabelsRange>
                <c15:f>'[Data Cuts for SoN Report v2.xlsx]HI- Ethnicity (Updated)'!$BJ$4:$BO$4</c15:f>
                <c15:dlblRangeCache>
                  <c:ptCount val="6"/>
                  <c:pt idx="0">
                    <c:v>716</c:v>
                  </c:pt>
                  <c:pt idx="1">
                    <c:v>52</c:v>
                  </c:pt>
                  <c:pt idx="2">
                    <c:v>213</c:v>
                  </c:pt>
                  <c:pt idx="3">
                    <c:v>164</c:v>
                  </c:pt>
                  <c:pt idx="4">
                    <c:v>65</c:v>
                  </c:pt>
                  <c:pt idx="5">
                    <c:v>97</c:v>
                  </c:pt>
                </c15:dlblRangeCache>
              </c15:datalabelsRange>
            </c:ext>
            <c:ext xmlns:c16="http://schemas.microsoft.com/office/drawing/2014/chart" uri="{C3380CC4-5D6E-409C-BE32-E72D297353CC}">
              <c16:uniqueId val="{0000000C-1F30-44F3-884C-75BA1CCED1C0}"/>
            </c:ext>
          </c:extLst>
        </c:ser>
        <c:dLbls>
          <c:showLegendKey val="0"/>
          <c:showVal val="0"/>
          <c:showCatName val="0"/>
          <c:showSerName val="0"/>
          <c:showPercent val="0"/>
          <c:showBubbleSize val="0"/>
        </c:dLbls>
        <c:gapWidth val="111"/>
        <c:axId val="693256712"/>
        <c:axId val="693258760"/>
      </c:barChart>
      <c:catAx>
        <c:axId val="693256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258760"/>
        <c:crosses val="autoZero"/>
        <c:auto val="1"/>
        <c:lblAlgn val="ctr"/>
        <c:lblOffset val="100"/>
        <c:noMultiLvlLbl val="0"/>
      </c:catAx>
      <c:valAx>
        <c:axId val="693258760"/>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25671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91525900692939E-3"/>
          <c:y val="0"/>
          <c:w val="0.9530541596047678"/>
          <c:h val="0.61631655904603622"/>
        </c:manualLayout>
      </c:layout>
      <c:lineChart>
        <c:grouping val="standard"/>
        <c:varyColors val="0"/>
        <c:ser>
          <c:idx val="0"/>
          <c:order val="0"/>
          <c:tx>
            <c:strRef>
              <c:f>Sheet1!$A$5</c:f>
              <c:strCache>
                <c:ptCount val="1"/>
                <c:pt idx="0">
                  <c:v>Standard 4</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Sheet1!$B$5:$G$5</c:f>
              <c:numCache>
                <c:formatCode>General</c:formatCode>
                <c:ptCount val="6"/>
                <c:pt idx="0">
                  <c:v>54</c:v>
                </c:pt>
                <c:pt idx="1">
                  <c:v>52</c:v>
                </c:pt>
                <c:pt idx="2">
                  <c:v>50</c:v>
                </c:pt>
                <c:pt idx="3">
                  <c:v>52</c:v>
                </c:pt>
                <c:pt idx="4">
                  <c:v>60</c:v>
                </c:pt>
                <c:pt idx="5">
                  <c:v>60</c:v>
                </c:pt>
              </c:numCache>
            </c:numRef>
          </c:val>
          <c:smooth val="0"/>
          <c:extLst>
            <c:ext xmlns:c16="http://schemas.microsoft.com/office/drawing/2014/chart" uri="{C3380CC4-5D6E-409C-BE32-E72D297353CC}">
              <c16:uniqueId val="{00000000-33D2-4EF4-8E59-32315EDFC21E}"/>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 Intervention Not Offered by Ethnicity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'[Data Cuts for SoN Report v2.xlsx]HI- Ethnicity (Updated)'!$BI$45</c:f>
              <c:strCache>
                <c:ptCount val="1"/>
                <c:pt idx="0">
                  <c:v>2024</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2D1-47E2-BF71-6B9A18DAB3A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2D1-47E2-BF71-6B9A18DAB3A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2D1-47E2-BF71-6B9A18DAB3A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2D1-47E2-BF71-6B9A18DAB3A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F2D1-47E2-BF71-6B9A18DAB3A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F2D1-47E2-BF71-6B9A18DAB3A4}"/>
              </c:ext>
            </c:extLst>
          </c:dPt>
          <c:dLbls>
            <c:dLbl>
              <c:idx val="0"/>
              <c:tx>
                <c:rich>
                  <a:bodyPr/>
                  <a:lstStyle/>
                  <a:p>
                    <a:fld id="{B938FC7C-FDF3-4560-8FC2-AC6F3007883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2D1-47E2-BF71-6B9A18DAB3A4}"/>
                </c:ext>
              </c:extLst>
            </c:dLbl>
            <c:dLbl>
              <c:idx val="1"/>
              <c:tx>
                <c:rich>
                  <a:bodyPr/>
                  <a:lstStyle/>
                  <a:p>
                    <a:fld id="{57B635BD-A0AC-4662-8FD2-C9FB288809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2D1-47E2-BF71-6B9A18DAB3A4}"/>
                </c:ext>
              </c:extLst>
            </c:dLbl>
            <c:dLbl>
              <c:idx val="2"/>
              <c:tx>
                <c:rich>
                  <a:bodyPr/>
                  <a:lstStyle/>
                  <a:p>
                    <a:fld id="{1DB60697-D690-4C7A-AC6A-7169A761AA2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2D1-47E2-BF71-6B9A18DAB3A4}"/>
                </c:ext>
              </c:extLst>
            </c:dLbl>
            <c:dLbl>
              <c:idx val="3"/>
              <c:tx>
                <c:rich>
                  <a:bodyPr/>
                  <a:lstStyle/>
                  <a:p>
                    <a:fld id="{5BB05E5F-01E7-46B8-A2DE-03669D95E4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2D1-47E2-BF71-6B9A18DAB3A4}"/>
                </c:ext>
              </c:extLst>
            </c:dLbl>
            <c:dLbl>
              <c:idx val="4"/>
              <c:tx>
                <c:rich>
                  <a:bodyPr/>
                  <a:lstStyle/>
                  <a:p>
                    <a:fld id="{EEBC0310-A24A-4CD3-AEC4-9C09AEEEF49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2D1-47E2-BF71-6B9A18DAB3A4}"/>
                </c:ext>
              </c:extLst>
            </c:dLbl>
            <c:dLbl>
              <c:idx val="5"/>
              <c:tx>
                <c:rich>
                  <a:bodyPr/>
                  <a:lstStyle/>
                  <a:p>
                    <a:fld id="{EC802DDC-DC1D-484E-BB49-81F986FEC8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2D1-47E2-BF71-6B9A18DAB3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(Updated)'!$BJ$44:$BO$44</c:f>
              <c:strCache>
                <c:ptCount val="6"/>
                <c:pt idx="0">
                  <c:v>White (n=4767)</c:v>
                </c:pt>
                <c:pt idx="1">
                  <c:v>Mixed (n=314)</c:v>
                </c:pt>
                <c:pt idx="2">
                  <c:v>Asian (n=1064)</c:v>
                </c:pt>
                <c:pt idx="3">
                  <c:v>Black (n=1018)</c:v>
                </c:pt>
                <c:pt idx="4">
                  <c:v>Other (n=290)</c:v>
                </c:pt>
                <c:pt idx="5">
                  <c:v>Unknown (n=343)</c:v>
                </c:pt>
              </c:strCache>
            </c:strRef>
          </c:cat>
          <c:val>
            <c:numRef>
              <c:f>'[Data Cuts for SoN Report v2.xlsx]HI- Ethnicity (Updated)'!$BJ$45:$BO$45</c:f>
              <c:numCache>
                <c:formatCode>0.00%</c:formatCode>
                <c:ptCount val="6"/>
                <c:pt idx="0">
                  <c:v>0.19239999999999999</c:v>
                </c:pt>
                <c:pt idx="1">
                  <c:v>0.21970000000000001</c:v>
                </c:pt>
                <c:pt idx="2">
                  <c:v>0.2359</c:v>
                </c:pt>
                <c:pt idx="3">
                  <c:v>0.20830000000000001</c:v>
                </c:pt>
                <c:pt idx="4">
                  <c:v>0.22070000000000001</c:v>
                </c:pt>
                <c:pt idx="5">
                  <c:v>0.34110000000000001</c:v>
                </c:pt>
              </c:numCache>
            </c:numRef>
          </c:val>
          <c:extLst>
            <c:ext xmlns:c15="http://schemas.microsoft.com/office/drawing/2012/chart" uri="{02D57815-91ED-43cb-92C2-25804820EDAC}">
              <c15:datalabelsRange>
                <c15:f>'[Data Cuts for SoN Report v2.xlsx]HI- Ethnicity (Updated)'!$BJ$46:$BO$46</c15:f>
                <c15:dlblRangeCache>
                  <c:ptCount val="6"/>
                  <c:pt idx="0">
                    <c:v>917</c:v>
                  </c:pt>
                  <c:pt idx="1">
                    <c:v>69</c:v>
                  </c:pt>
                  <c:pt idx="2">
                    <c:v>251</c:v>
                  </c:pt>
                  <c:pt idx="3">
                    <c:v>212</c:v>
                  </c:pt>
                  <c:pt idx="4">
                    <c:v>64</c:v>
                  </c:pt>
                  <c:pt idx="5">
                    <c:v>117</c:v>
                  </c:pt>
                </c15:dlblRangeCache>
              </c15:datalabelsRange>
            </c:ext>
            <c:ext xmlns:c16="http://schemas.microsoft.com/office/drawing/2014/chart" uri="{C3380CC4-5D6E-409C-BE32-E72D297353CC}">
              <c16:uniqueId val="{0000000C-F2D1-47E2-BF71-6B9A18DAB3A4}"/>
            </c:ext>
          </c:extLst>
        </c:ser>
        <c:dLbls>
          <c:showLegendKey val="0"/>
          <c:showVal val="0"/>
          <c:showCatName val="0"/>
          <c:showSerName val="0"/>
          <c:showPercent val="0"/>
          <c:showBubbleSize val="0"/>
        </c:dLbls>
        <c:gapWidth val="111"/>
        <c:axId val="620173832"/>
        <c:axId val="1083524615"/>
      </c:barChart>
      <c:catAx>
        <c:axId val="620173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524615"/>
        <c:crosses val="autoZero"/>
        <c:auto val="1"/>
        <c:lblAlgn val="ctr"/>
        <c:lblOffset val="100"/>
        <c:noMultiLvlLbl val="0"/>
      </c:catAx>
      <c:valAx>
        <c:axId val="1083524615"/>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1738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Supported Employment and Education </a:t>
            </a:r>
          </a:p>
          <a:p>
            <a:pPr>
              <a:defRPr/>
            </a:pPr>
            <a:r>
              <a:rPr lang="en-US"/>
              <a:t>Not Offered by Ethnicity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'[Data Cuts for SoN Report v2.xlsx]HI- Ethnicity (Updated)'!$BI$24</c:f>
              <c:strCache>
                <c:ptCount val="1"/>
                <c:pt idx="0">
                  <c:v>2024</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136-493B-A86A-94D1879A4D8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136-493B-A86A-94D1879A4D8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136-493B-A86A-94D1879A4D8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136-493B-A86A-94D1879A4D8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F136-493B-A86A-94D1879A4D87}"/>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F136-493B-A86A-94D1879A4D87}"/>
              </c:ext>
            </c:extLst>
          </c:dPt>
          <c:dLbls>
            <c:dLbl>
              <c:idx val="0"/>
              <c:tx>
                <c:rich>
                  <a:bodyPr/>
                  <a:lstStyle/>
                  <a:p>
                    <a:fld id="{7A70A799-5FD5-4A21-B3F5-886ED04D031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136-493B-A86A-94D1879A4D87}"/>
                </c:ext>
              </c:extLst>
            </c:dLbl>
            <c:dLbl>
              <c:idx val="1"/>
              <c:tx>
                <c:rich>
                  <a:bodyPr/>
                  <a:lstStyle/>
                  <a:p>
                    <a:fld id="{60C30AD6-D49A-4661-8DD4-63505A053B2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136-493B-A86A-94D1879A4D87}"/>
                </c:ext>
              </c:extLst>
            </c:dLbl>
            <c:dLbl>
              <c:idx val="2"/>
              <c:tx>
                <c:rich>
                  <a:bodyPr/>
                  <a:lstStyle/>
                  <a:p>
                    <a:fld id="{6581C504-98E7-4520-9748-3509EAE6C1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136-493B-A86A-94D1879A4D87}"/>
                </c:ext>
              </c:extLst>
            </c:dLbl>
            <c:dLbl>
              <c:idx val="3"/>
              <c:tx>
                <c:rich>
                  <a:bodyPr/>
                  <a:lstStyle/>
                  <a:p>
                    <a:fld id="{0A80CA02-486C-4EBF-AC6B-197A1CEEBBE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136-493B-A86A-94D1879A4D87}"/>
                </c:ext>
              </c:extLst>
            </c:dLbl>
            <c:dLbl>
              <c:idx val="4"/>
              <c:tx>
                <c:rich>
                  <a:bodyPr/>
                  <a:lstStyle/>
                  <a:p>
                    <a:fld id="{CFCB60E2-C189-4AD4-9FBA-3131CB7CC2A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136-493B-A86A-94D1879A4D87}"/>
                </c:ext>
              </c:extLst>
            </c:dLbl>
            <c:dLbl>
              <c:idx val="5"/>
              <c:tx>
                <c:rich>
                  <a:bodyPr/>
                  <a:lstStyle/>
                  <a:p>
                    <a:fld id="{5D8E1630-67E5-41FC-9B59-EDF3E53D4D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136-493B-A86A-94D1879A4D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v2.xlsx]HI- Ethnicity (Updated)'!$BJ$23:$BO$23</c:f>
              <c:strCache>
                <c:ptCount val="6"/>
                <c:pt idx="0">
                  <c:v>White (n=3800)</c:v>
                </c:pt>
                <c:pt idx="1">
                  <c:v>Mixed (n=248)</c:v>
                </c:pt>
                <c:pt idx="2">
                  <c:v>Asian (n=848)</c:v>
                </c:pt>
                <c:pt idx="3">
                  <c:v>Black (n=803)</c:v>
                </c:pt>
                <c:pt idx="4">
                  <c:v>Other (n=254)</c:v>
                </c:pt>
                <c:pt idx="5">
                  <c:v>Unknown (n=260)</c:v>
                </c:pt>
              </c:strCache>
            </c:strRef>
          </c:cat>
          <c:val>
            <c:numRef>
              <c:f>'[Data Cuts for SoN Report v2.xlsx]HI- Ethnicity (Updated)'!$BJ$24:$BO$24</c:f>
              <c:numCache>
                <c:formatCode>0.00%</c:formatCode>
                <c:ptCount val="6"/>
                <c:pt idx="0">
                  <c:v>0.18</c:v>
                </c:pt>
                <c:pt idx="1">
                  <c:v>0.16900000000000001</c:v>
                </c:pt>
                <c:pt idx="2">
                  <c:v>0.182</c:v>
                </c:pt>
                <c:pt idx="3">
                  <c:v>0.13600000000000001</c:v>
                </c:pt>
                <c:pt idx="4">
                  <c:v>0.20899999999999999</c:v>
                </c:pt>
                <c:pt idx="5">
                  <c:v>0.27700000000000002</c:v>
                </c:pt>
              </c:numCache>
            </c:numRef>
          </c:val>
          <c:extLst>
            <c:ext xmlns:c15="http://schemas.microsoft.com/office/drawing/2012/chart" uri="{02D57815-91ED-43cb-92C2-25804820EDAC}">
              <c15:datalabelsRange>
                <c15:f>'[Data Cuts for SoN Report v2.xlsx]HI- Ethnicity (Updated)'!$BJ$25:$BO$25</c15:f>
                <c15:dlblRangeCache>
                  <c:ptCount val="6"/>
                  <c:pt idx="0">
                    <c:v>683</c:v>
                  </c:pt>
                  <c:pt idx="1">
                    <c:v>42</c:v>
                  </c:pt>
                  <c:pt idx="2">
                    <c:v>154</c:v>
                  </c:pt>
                  <c:pt idx="3">
                    <c:v>109</c:v>
                  </c:pt>
                  <c:pt idx="4">
                    <c:v>53</c:v>
                  </c:pt>
                  <c:pt idx="5">
                    <c:v>72</c:v>
                  </c:pt>
                </c15:dlblRangeCache>
              </c15:datalabelsRange>
            </c:ext>
            <c:ext xmlns:c16="http://schemas.microsoft.com/office/drawing/2014/chart" uri="{C3380CC4-5D6E-409C-BE32-E72D297353CC}">
              <c16:uniqueId val="{0000000C-F136-493B-A86A-94D1879A4D87}"/>
            </c:ext>
          </c:extLst>
        </c:ser>
        <c:dLbls>
          <c:showLegendKey val="0"/>
          <c:showVal val="0"/>
          <c:showCatName val="0"/>
          <c:showSerName val="0"/>
          <c:showPercent val="0"/>
          <c:showBubbleSize val="0"/>
        </c:dLbls>
        <c:gapWidth val="111"/>
        <c:axId val="1301900807"/>
        <c:axId val="1619273223"/>
      </c:barChart>
      <c:catAx>
        <c:axId val="1301900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9273223"/>
        <c:crosses val="autoZero"/>
        <c:auto val="1"/>
        <c:lblAlgn val="ctr"/>
        <c:lblOffset val="100"/>
        <c:noMultiLvlLbl val="0"/>
      </c:catAx>
      <c:valAx>
        <c:axId val="1619273223"/>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90080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England EIP Teams Performance based on CYP Sub-matrix Scores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'England Contextual'!$B$50</c:f>
              <c:strCache>
                <c:ptCount val="1"/>
                <c:pt idx="0">
                  <c:v>Greatest need for Improvement (L1)</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A97-47B4-A542-914ED9A4E593}"/>
                </c:ext>
              </c:extLst>
            </c:dLbl>
            <c:dLbl>
              <c:idx val="2"/>
              <c:delete val="1"/>
              <c:extLst>
                <c:ext xmlns:c15="http://schemas.microsoft.com/office/drawing/2012/chart" uri="{CE6537A1-D6FC-4f65-9D91-7224C49458BB}"/>
                <c:ext xmlns:c16="http://schemas.microsoft.com/office/drawing/2014/chart" uri="{C3380CC4-5D6E-409C-BE32-E72D297353CC}">
                  <c16:uniqueId val="{00000001-0A97-47B4-A542-914ED9A4E593}"/>
                </c:ext>
              </c:extLst>
            </c:dLbl>
            <c:dLbl>
              <c:idx val="3"/>
              <c:delete val="1"/>
              <c:extLst>
                <c:ext xmlns:c15="http://schemas.microsoft.com/office/drawing/2012/chart" uri="{CE6537A1-D6FC-4f65-9D91-7224C49458BB}"/>
                <c:ext xmlns:c16="http://schemas.microsoft.com/office/drawing/2014/chart" uri="{C3380CC4-5D6E-409C-BE32-E72D297353CC}">
                  <c16:uniqueId val="{00000002-0A97-47B4-A542-914ED9A4E593}"/>
                </c:ext>
              </c:extLst>
            </c:dLbl>
            <c:dLbl>
              <c:idx val="5"/>
              <c:delete val="1"/>
              <c:extLst>
                <c:ext xmlns:c15="http://schemas.microsoft.com/office/drawing/2012/chart" uri="{CE6537A1-D6FC-4f65-9D91-7224C49458BB}"/>
                <c:ext xmlns:c16="http://schemas.microsoft.com/office/drawing/2014/chart" uri="{C3380CC4-5D6E-409C-BE32-E72D297353CC}">
                  <c16:uniqueId val="{00000003-0A97-47B4-A542-914ED9A4E5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'England Contextual'!$C$49:$J$49</c:f>
              <c:strCache>
                <c:ptCount val="8"/>
                <c:pt idx="0">
                  <c:v>East of England 
(15 teams)</c:v>
                </c:pt>
                <c:pt idx="1">
                  <c:v>London 
(12 teams)</c:v>
                </c:pt>
                <c:pt idx="2">
                  <c:v>Midlands 
(25 teams)</c:v>
                </c:pt>
                <c:pt idx="3">
                  <c:v>North East and Yorkshire 
(27 teams)</c:v>
                </c:pt>
                <c:pt idx="4">
                  <c:v>North West 
(21 teams)</c:v>
                </c:pt>
                <c:pt idx="5">
                  <c:v>South East 
(21 teams)</c:v>
                </c:pt>
                <c:pt idx="6">
                  <c:v>South West 
(14 teams)</c:v>
                </c:pt>
                <c:pt idx="7">
                  <c:v>Total National Sample 
(155 teams)</c:v>
                </c:pt>
              </c:strCache>
            </c:strRef>
          </c:cat>
          <c:val>
            <c:numRef>
              <c:f>'England Contextual'!$C$50:$J$50</c:f>
              <c:numCache>
                <c:formatCode>0%</c:formatCode>
                <c:ptCount val="8"/>
                <c:pt idx="0">
                  <c:v>0</c:v>
                </c:pt>
                <c:pt idx="1">
                  <c:v>0.125</c:v>
                </c:pt>
                <c:pt idx="2">
                  <c:v>0</c:v>
                </c:pt>
                <c:pt idx="3">
                  <c:v>0</c:v>
                </c:pt>
                <c:pt idx="4">
                  <c:v>4.8000000000000001E-2</c:v>
                </c:pt>
                <c:pt idx="5">
                  <c:v>0</c:v>
                </c:pt>
                <c:pt idx="6">
                  <c:v>7.0999999999999994E-2</c:v>
                </c:pt>
                <c:pt idx="7">
                  <c:v>3.9E-2</c:v>
                </c:pt>
              </c:numCache>
            </c:numRef>
          </c:val>
          <c:extLst>
            <c:ext xmlns:c16="http://schemas.microsoft.com/office/drawing/2014/chart" uri="{C3380CC4-5D6E-409C-BE32-E72D297353CC}">
              <c16:uniqueId val="{00000004-0A97-47B4-A542-914ED9A4E593}"/>
            </c:ext>
          </c:extLst>
        </c:ser>
        <c:ser>
          <c:idx val="1"/>
          <c:order val="1"/>
          <c:tx>
            <c:strRef>
              <c:f>'England Contextual'!$B$51</c:f>
              <c:strCache>
                <c:ptCount val="1"/>
                <c:pt idx="0">
                  <c:v>Needs Improvement (L2)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'England Contextual'!$C$49:$J$49</c:f>
              <c:strCache>
                <c:ptCount val="8"/>
                <c:pt idx="0">
                  <c:v>East of England 
(15 teams)</c:v>
                </c:pt>
                <c:pt idx="1">
                  <c:v>London 
(12 teams)</c:v>
                </c:pt>
                <c:pt idx="2">
                  <c:v>Midlands 
(25 teams)</c:v>
                </c:pt>
                <c:pt idx="3">
                  <c:v>North East and Yorkshire 
(27 teams)</c:v>
                </c:pt>
                <c:pt idx="4">
                  <c:v>North West 
(21 teams)</c:v>
                </c:pt>
                <c:pt idx="5">
                  <c:v>South East 
(21 teams)</c:v>
                </c:pt>
                <c:pt idx="6">
                  <c:v>South West 
(14 teams)</c:v>
                </c:pt>
                <c:pt idx="7">
                  <c:v>Total National Sample 
(155 teams)</c:v>
                </c:pt>
              </c:strCache>
            </c:strRef>
          </c:cat>
          <c:val>
            <c:numRef>
              <c:f>'England Contextual'!$C$51:$J$51</c:f>
              <c:numCache>
                <c:formatCode>0%</c:formatCode>
                <c:ptCount val="8"/>
                <c:pt idx="0">
                  <c:v>0.53300000000000003</c:v>
                </c:pt>
                <c:pt idx="1">
                  <c:v>0.28100000000000003</c:v>
                </c:pt>
                <c:pt idx="2">
                  <c:v>0.28000000000000003</c:v>
                </c:pt>
                <c:pt idx="3">
                  <c:v>0.66700000000000004</c:v>
                </c:pt>
                <c:pt idx="4">
                  <c:v>0.57099999999999995</c:v>
                </c:pt>
                <c:pt idx="5">
                  <c:v>0.33300000000000002</c:v>
                </c:pt>
                <c:pt idx="6">
                  <c:v>0.57099999999999995</c:v>
                </c:pt>
                <c:pt idx="7">
                  <c:v>0.44500000000000001</c:v>
                </c:pt>
              </c:numCache>
            </c:numRef>
          </c:val>
          <c:extLst>
            <c:ext xmlns:c16="http://schemas.microsoft.com/office/drawing/2014/chart" uri="{C3380CC4-5D6E-409C-BE32-E72D297353CC}">
              <c16:uniqueId val="{00000005-0A97-47B4-A542-914ED9A4E593}"/>
            </c:ext>
          </c:extLst>
        </c:ser>
        <c:ser>
          <c:idx val="2"/>
          <c:order val="2"/>
          <c:tx>
            <c:strRef>
              <c:f>'England Contextual'!$B$52</c:f>
              <c:strCache>
                <c:ptCount val="1"/>
                <c:pt idx="0">
                  <c:v>Performing Well (L3)</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'England Contextual'!$C$49:$J$49</c:f>
              <c:strCache>
                <c:ptCount val="8"/>
                <c:pt idx="0">
                  <c:v>East of England 
(15 teams)</c:v>
                </c:pt>
                <c:pt idx="1">
                  <c:v>London 
(12 teams)</c:v>
                </c:pt>
                <c:pt idx="2">
                  <c:v>Midlands 
(25 teams)</c:v>
                </c:pt>
                <c:pt idx="3">
                  <c:v>North East and Yorkshire 
(27 teams)</c:v>
                </c:pt>
                <c:pt idx="4">
                  <c:v>North West 
(21 teams)</c:v>
                </c:pt>
                <c:pt idx="5">
                  <c:v>South East 
(21 teams)</c:v>
                </c:pt>
                <c:pt idx="6">
                  <c:v>South West 
(14 teams)</c:v>
                </c:pt>
                <c:pt idx="7">
                  <c:v>Total National Sample 
(155 teams)</c:v>
                </c:pt>
              </c:strCache>
            </c:strRef>
          </c:cat>
          <c:val>
            <c:numRef>
              <c:f>'England Contextual'!$C$52:$J$52</c:f>
              <c:numCache>
                <c:formatCode>0%</c:formatCode>
                <c:ptCount val="8"/>
                <c:pt idx="0">
                  <c:v>0.26700000000000002</c:v>
                </c:pt>
                <c:pt idx="1">
                  <c:v>0.34399999999999997</c:v>
                </c:pt>
                <c:pt idx="2">
                  <c:v>0.36</c:v>
                </c:pt>
                <c:pt idx="3">
                  <c:v>0.111</c:v>
                </c:pt>
                <c:pt idx="4">
                  <c:v>9.5000000000000001E-2</c:v>
                </c:pt>
                <c:pt idx="5">
                  <c:v>0.14299999999999999</c:v>
                </c:pt>
                <c:pt idx="6">
                  <c:v>0.35699999999999998</c:v>
                </c:pt>
                <c:pt idx="7">
                  <c:v>0.23899999999999999</c:v>
                </c:pt>
              </c:numCache>
            </c:numRef>
          </c:val>
          <c:extLst>
            <c:ext xmlns:c16="http://schemas.microsoft.com/office/drawing/2014/chart" uri="{C3380CC4-5D6E-409C-BE32-E72D297353CC}">
              <c16:uniqueId val="{00000006-0A97-47B4-A542-914ED9A4E593}"/>
            </c:ext>
          </c:extLst>
        </c:ser>
        <c:ser>
          <c:idx val="3"/>
          <c:order val="3"/>
          <c:tx>
            <c:strRef>
              <c:f>'England Contextual'!$B$53</c:f>
              <c:strCache>
                <c:ptCount val="1"/>
                <c:pt idx="0">
                  <c:v>Top performing (L4)</c:v>
                </c:pt>
              </c:strCache>
            </c:strRef>
          </c:tx>
          <c:spPr>
            <a:solidFill>
              <a:schemeClr val="accent1">
                <a:lumMod val="40000"/>
                <a:lumOff val="60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7-0A97-47B4-A542-914ED9A4E5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'England Contextual'!$C$49:$J$49</c:f>
              <c:strCache>
                <c:ptCount val="8"/>
                <c:pt idx="0">
                  <c:v>East of England 
(15 teams)</c:v>
                </c:pt>
                <c:pt idx="1">
                  <c:v>London 
(12 teams)</c:v>
                </c:pt>
                <c:pt idx="2">
                  <c:v>Midlands 
(25 teams)</c:v>
                </c:pt>
                <c:pt idx="3">
                  <c:v>North East and Yorkshire 
(27 teams)</c:v>
                </c:pt>
                <c:pt idx="4">
                  <c:v>North West 
(21 teams)</c:v>
                </c:pt>
                <c:pt idx="5">
                  <c:v>South East 
(21 teams)</c:v>
                </c:pt>
                <c:pt idx="6">
                  <c:v>South West 
(14 teams)</c:v>
                </c:pt>
                <c:pt idx="7">
                  <c:v>Total National Sample 
(155 teams)</c:v>
                </c:pt>
              </c:strCache>
            </c:strRef>
          </c:cat>
          <c:val>
            <c:numRef>
              <c:f>'England Contextual'!$C$53:$J$53</c:f>
              <c:numCache>
                <c:formatCode>0%</c:formatCode>
                <c:ptCount val="8"/>
                <c:pt idx="0">
                  <c:v>0.2</c:v>
                </c:pt>
                <c:pt idx="1">
                  <c:v>0.25</c:v>
                </c:pt>
                <c:pt idx="2">
                  <c:v>0.36</c:v>
                </c:pt>
                <c:pt idx="3">
                  <c:v>0.222</c:v>
                </c:pt>
                <c:pt idx="4">
                  <c:v>0.28599999999999998</c:v>
                </c:pt>
                <c:pt idx="5">
                  <c:v>0.52400000000000002</c:v>
                </c:pt>
                <c:pt idx="6">
                  <c:v>0</c:v>
                </c:pt>
                <c:pt idx="7">
                  <c:v>0.27700000000000002</c:v>
                </c:pt>
              </c:numCache>
            </c:numRef>
          </c:val>
          <c:extLst>
            <c:ext xmlns:c16="http://schemas.microsoft.com/office/drawing/2014/chart" uri="{C3380CC4-5D6E-409C-BE32-E72D297353CC}">
              <c16:uniqueId val="{00000008-0A97-47B4-A542-914ED9A4E593}"/>
            </c:ext>
          </c:extLst>
        </c:ser>
        <c:dLbls>
          <c:dLblPos val="ctr"/>
          <c:showLegendKey val="0"/>
          <c:showVal val="1"/>
          <c:showCatName val="0"/>
          <c:showSerName val="0"/>
          <c:showPercent val="0"/>
          <c:showBubbleSize val="0"/>
        </c:dLbls>
        <c:gapWidth val="150"/>
        <c:overlap val="100"/>
        <c:axId val="1912924679"/>
        <c:axId val="1917452807"/>
      </c:barChart>
      <c:catAx>
        <c:axId val="191292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7452807"/>
        <c:crosses val="autoZero"/>
        <c:auto val="1"/>
        <c:lblAlgn val="ctr"/>
        <c:lblOffset val="100"/>
        <c:noMultiLvlLbl val="0"/>
      </c:catAx>
      <c:valAx>
        <c:axId val="1917452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92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58699805630611E-2"/>
          <c:y val="0.11823795442685685"/>
          <c:w val="0.89439115651037371"/>
          <c:h val="0.75873979485032439"/>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Sheet1!$C$15:$G$15</c:f>
              <c:numCache>
                <c:formatCode>General</c:formatCode>
                <c:ptCount val="5"/>
                <c:pt idx="0">
                  <c:v>33</c:v>
                </c:pt>
                <c:pt idx="1">
                  <c:v>36</c:v>
                </c:pt>
                <c:pt idx="2">
                  <c:v>33</c:v>
                </c:pt>
                <c:pt idx="3">
                  <c:v>36</c:v>
                </c:pt>
                <c:pt idx="4">
                  <c:v>51</c:v>
                </c:pt>
              </c:numCache>
            </c:numRef>
          </c:val>
          <c:smooth val="0"/>
          <c:extLst>
            <c:ext xmlns:c16="http://schemas.microsoft.com/office/drawing/2014/chart" uri="{C3380CC4-5D6E-409C-BE32-E72D297353CC}">
              <c16:uniqueId val="{00000000-1D7F-42E2-AAD3-1042B72DB3C6}"/>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05002698730433E-3"/>
          <c:y val="0"/>
          <c:w val="0.9530541596047678"/>
          <c:h val="0.61631655904603622"/>
        </c:manualLayout>
      </c:layout>
      <c:lineChart>
        <c:grouping val="standard"/>
        <c:varyColors val="0"/>
        <c:ser>
          <c:idx val="0"/>
          <c:order val="0"/>
          <c:spPr>
            <a:ln w="28575" cap="rnd">
              <a:solidFill>
                <a:sysClr val="window" lastClr="FFFFFF"/>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Sheet1!$B$16:$G$16</c:f>
              <c:numCache>
                <c:formatCode>General</c:formatCode>
                <c:ptCount val="6"/>
                <c:pt idx="0">
                  <c:v>43</c:v>
                </c:pt>
                <c:pt idx="1">
                  <c:v>51</c:v>
                </c:pt>
                <c:pt idx="2">
                  <c:v>52</c:v>
                </c:pt>
                <c:pt idx="3">
                  <c:v>48</c:v>
                </c:pt>
                <c:pt idx="4">
                  <c:v>43</c:v>
                </c:pt>
                <c:pt idx="5">
                  <c:v>37</c:v>
                </c:pt>
              </c:numCache>
            </c:numRef>
          </c:val>
          <c:smooth val="0"/>
          <c:extLst>
            <c:ext xmlns:c16="http://schemas.microsoft.com/office/drawing/2014/chart" uri="{C3380CC4-5D6E-409C-BE32-E72D297353CC}">
              <c16:uniqueId val="{00000000-F601-46B1-A860-9DF46BC71E96}"/>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621947125713763E-3"/>
          <c:y val="0.31643667381816293"/>
          <c:w val="0.9867645149140433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Sheet1!$B$17:$G$17</c:f>
              <c:numCache>
                <c:formatCode>General</c:formatCode>
                <c:ptCount val="6"/>
                <c:pt idx="0">
                  <c:v>22</c:v>
                </c:pt>
                <c:pt idx="1">
                  <c:v>24</c:v>
                </c:pt>
                <c:pt idx="2">
                  <c:v>25</c:v>
                </c:pt>
                <c:pt idx="3">
                  <c:v>30</c:v>
                </c:pt>
                <c:pt idx="4">
                  <c:v>21</c:v>
                </c:pt>
                <c:pt idx="5">
                  <c:v>26</c:v>
                </c:pt>
              </c:numCache>
            </c:numRef>
          </c:val>
          <c:smooth val="0"/>
          <c:extLst>
            <c:ext xmlns:c16="http://schemas.microsoft.com/office/drawing/2014/chart" uri="{C3380CC4-5D6E-409C-BE32-E72D297353CC}">
              <c16:uniqueId val="{00000000-796E-4E40-82DB-F6832761E257}"/>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828293429772218E-3"/>
          <c:y val="0.20385345075179909"/>
          <c:w val="0.953054159604767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Sheet1!$B$18:$G$18</c:f>
              <c:numCache>
                <c:formatCode>General</c:formatCode>
                <c:ptCount val="6"/>
                <c:pt idx="0">
                  <c:v>55</c:v>
                </c:pt>
                <c:pt idx="1">
                  <c:v>66</c:v>
                </c:pt>
                <c:pt idx="2">
                  <c:v>61</c:v>
                </c:pt>
                <c:pt idx="3">
                  <c:v>85</c:v>
                </c:pt>
                <c:pt idx="4">
                  <c:v>80</c:v>
                </c:pt>
                <c:pt idx="5">
                  <c:v>87</c:v>
                </c:pt>
              </c:numCache>
            </c:numRef>
          </c:val>
          <c:smooth val="0"/>
          <c:extLst>
            <c:ext xmlns:c16="http://schemas.microsoft.com/office/drawing/2014/chart" uri="{C3380CC4-5D6E-409C-BE32-E72D297353CC}">
              <c16:uniqueId val="{00000000-4D6E-43F4-B320-10662112E073}"/>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2199875727428E-3"/>
          <c:y val="0.38368358996807911"/>
          <c:w val="0.953054159604767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Sheet1!$B$19:$G$19</c:f>
              <c:numCache>
                <c:formatCode>General</c:formatCode>
                <c:ptCount val="6"/>
                <c:pt idx="0">
                  <c:v>17</c:v>
                </c:pt>
                <c:pt idx="1">
                  <c:v>18</c:v>
                </c:pt>
                <c:pt idx="2">
                  <c:v>25</c:v>
                </c:pt>
                <c:pt idx="3">
                  <c:v>36</c:v>
                </c:pt>
                <c:pt idx="4">
                  <c:v>26</c:v>
                </c:pt>
                <c:pt idx="5">
                  <c:v>35</c:v>
                </c:pt>
              </c:numCache>
            </c:numRef>
          </c:val>
          <c:smooth val="0"/>
          <c:extLst>
            <c:ext xmlns:c16="http://schemas.microsoft.com/office/drawing/2014/chart" uri="{C3380CC4-5D6E-409C-BE32-E72D297353CC}">
              <c16:uniqueId val="{00000000-D478-4CDB-A0DF-3B143BD9BDAE}"/>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809251788513189E-2"/>
          <c:y val="0.19100949441185103"/>
          <c:w val="0.953054159604767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Sheet1!$B$21:$G$21</c:f>
              <c:numCache>
                <c:formatCode>General</c:formatCode>
                <c:ptCount val="6"/>
                <c:pt idx="0">
                  <c:v>12</c:v>
                </c:pt>
                <c:pt idx="1">
                  <c:v>12</c:v>
                </c:pt>
                <c:pt idx="2">
                  <c:v>13</c:v>
                </c:pt>
                <c:pt idx="3">
                  <c:v>30</c:v>
                </c:pt>
                <c:pt idx="4">
                  <c:v>59</c:v>
                </c:pt>
                <c:pt idx="5">
                  <c:v>71</c:v>
                </c:pt>
              </c:numCache>
            </c:numRef>
          </c:val>
          <c:smooth val="0"/>
          <c:extLst>
            <c:ext xmlns:c16="http://schemas.microsoft.com/office/drawing/2014/chart" uri="{C3380CC4-5D6E-409C-BE32-E72D297353CC}">
              <c16:uniqueId val="{00000000-1DB9-4FCF-A333-42F8BAF7134A}"/>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942852739155174E-3"/>
          <c:y val="0.38368350917594396"/>
          <c:w val="0.953054159604767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Sheet1!$B$22:$G$22</c:f>
              <c:numCache>
                <c:formatCode>General</c:formatCode>
                <c:ptCount val="6"/>
                <c:pt idx="0">
                  <c:v>29</c:v>
                </c:pt>
                <c:pt idx="1">
                  <c:v>44</c:v>
                </c:pt>
                <c:pt idx="2">
                  <c:v>23</c:v>
                </c:pt>
                <c:pt idx="3">
                  <c:v>25</c:v>
                </c:pt>
                <c:pt idx="4">
                  <c:v>37</c:v>
                </c:pt>
                <c:pt idx="5">
                  <c:v>45</c:v>
                </c:pt>
              </c:numCache>
            </c:numRef>
          </c:val>
          <c:smooth val="0"/>
          <c:extLst>
            <c:ext xmlns:c16="http://schemas.microsoft.com/office/drawing/2014/chart" uri="{C3380CC4-5D6E-409C-BE32-E72D297353CC}">
              <c16:uniqueId val="{00000000-21E6-40AD-9FE1-7FBC91DEAC55}"/>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945756780402449E-2"/>
          <c:y val="0.20795178529160066"/>
          <c:w val="0.9530541596047678"/>
          <c:h val="0.78281021831357767"/>
        </c:manualLayout>
      </c:layout>
      <c:lineChart>
        <c:grouping val="standard"/>
        <c:varyColors val="0"/>
        <c:ser>
          <c:idx val="0"/>
          <c:order val="0"/>
          <c:tx>
            <c:strRef>
              <c:f>Sheet1!$A$6</c:f>
              <c:strCache>
                <c:ptCount val="1"/>
                <c:pt idx="0">
                  <c:v>Standard 5</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Sheet1!$B$6:$G$6</c:f>
              <c:numCache>
                <c:formatCode>General</c:formatCode>
                <c:ptCount val="6"/>
                <c:pt idx="0">
                  <c:v>28</c:v>
                </c:pt>
                <c:pt idx="1">
                  <c:v>31</c:v>
                </c:pt>
                <c:pt idx="2">
                  <c:v>31</c:v>
                </c:pt>
                <c:pt idx="3">
                  <c:v>32</c:v>
                </c:pt>
                <c:pt idx="4">
                  <c:v>38</c:v>
                </c:pt>
                <c:pt idx="5">
                  <c:v>39</c:v>
                </c:pt>
              </c:numCache>
            </c:numRef>
          </c:val>
          <c:smooth val="0"/>
          <c:extLst>
            <c:ext xmlns:c16="http://schemas.microsoft.com/office/drawing/2014/chart" uri="{C3380CC4-5D6E-409C-BE32-E72D297353CC}">
              <c16:uniqueId val="{00000000-79F0-4F28-8665-5C952B65ED5C}"/>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38368353559096452"/>
          <c:w val="0.9530541596047678"/>
          <c:h val="0.61631655904603622"/>
        </c:manualLayout>
      </c:layout>
      <c:lineChart>
        <c:grouping val="standard"/>
        <c:varyColors val="0"/>
        <c:ser>
          <c:idx val="0"/>
          <c:order val="0"/>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Sheet1!$B$23:$G$23</c:f>
              <c:numCache>
                <c:formatCode>General</c:formatCode>
                <c:ptCount val="6"/>
                <c:pt idx="0">
                  <c:v>0</c:v>
                </c:pt>
                <c:pt idx="1">
                  <c:v>5</c:v>
                </c:pt>
                <c:pt idx="2">
                  <c:v>7</c:v>
                </c:pt>
                <c:pt idx="3">
                  <c:v>15</c:v>
                </c:pt>
                <c:pt idx="4">
                  <c:v>17</c:v>
                </c:pt>
                <c:pt idx="5">
                  <c:v>16</c:v>
                </c:pt>
              </c:numCache>
            </c:numRef>
          </c:val>
          <c:smooth val="0"/>
          <c:extLst>
            <c:ext xmlns:c16="http://schemas.microsoft.com/office/drawing/2014/chart" uri="{C3380CC4-5D6E-409C-BE32-E72D297353CC}">
              <c16:uniqueId val="{00000000-6249-4190-8E65-A42780299D8E}"/>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164449977580852E-2"/>
          <c:y val="0.38368360077443281"/>
          <c:w val="0.9530541596047678"/>
          <c:h val="0.61631655904603622"/>
        </c:manualLayout>
      </c:layout>
      <c:lineChart>
        <c:grouping val="standard"/>
        <c:varyColors val="0"/>
        <c:ser>
          <c:idx val="0"/>
          <c:order val="0"/>
          <c:tx>
            <c:strRef>
              <c:f>Sheet1!$A$2</c:f>
              <c:strCache>
                <c:ptCount val="1"/>
              </c:strCache>
            </c:strRef>
          </c:tx>
          <c:spPr>
            <a:ln w="28575" cap="rnd">
              <a:solidFill>
                <a:srgbClr val="00B050"/>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numCache>
            </c:numRef>
          </c:cat>
          <c:val>
            <c:numRef>
              <c:f>Sheet1!$B$2:$G$2</c:f>
              <c:numCache>
                <c:formatCode>General</c:formatCode>
                <c:ptCount val="6"/>
                <c:pt idx="0">
                  <c:v>15</c:v>
                </c:pt>
                <c:pt idx="1">
                  <c:v>21</c:v>
                </c:pt>
                <c:pt idx="2">
                  <c:v>24</c:v>
                </c:pt>
                <c:pt idx="3">
                  <c:v>51</c:v>
                </c:pt>
                <c:pt idx="4">
                  <c:v>66</c:v>
                </c:pt>
                <c:pt idx="5">
                  <c:v>77</c:v>
                </c:pt>
              </c:numCache>
            </c:numRef>
          </c:val>
          <c:smooth val="0"/>
          <c:extLst>
            <c:ext xmlns:c16="http://schemas.microsoft.com/office/drawing/2014/chart" uri="{C3380CC4-5D6E-409C-BE32-E72D297353CC}">
              <c16:uniqueId val="{00000000-44A9-49CE-BAAE-EB30385ECEDF}"/>
            </c:ext>
          </c:extLst>
        </c:ser>
        <c:ser>
          <c:idx val="1"/>
          <c:order val="1"/>
          <c:tx>
            <c:strRef>
              <c:f>Sheet1!$A$3</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numCache>
            </c:numRef>
          </c:cat>
          <c:val>
            <c:numRef>
              <c:f>Sheet1!$B$3:$G$3</c:f>
              <c:numCache>
                <c:formatCode>General</c:formatCode>
                <c:ptCount val="6"/>
              </c:numCache>
            </c:numRef>
          </c:val>
          <c:smooth val="0"/>
          <c:extLst>
            <c:ext xmlns:c16="http://schemas.microsoft.com/office/drawing/2014/chart" uri="{C3380CC4-5D6E-409C-BE32-E72D297353CC}">
              <c16:uniqueId val="{00000004-BFB2-4D53-99DE-67C9591EDA3A}"/>
            </c:ext>
          </c:extLst>
        </c:ser>
        <c:ser>
          <c:idx val="2"/>
          <c:order val="2"/>
          <c:tx>
            <c:strRef>
              <c:f>Sheet1!$A$4</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numCache>
            </c:numRef>
          </c:cat>
          <c:val>
            <c:numRef>
              <c:f>Sheet1!$B$4:$G$4</c:f>
              <c:numCache>
                <c:formatCode>General</c:formatCode>
                <c:ptCount val="6"/>
              </c:numCache>
            </c:numRef>
          </c:val>
          <c:smooth val="0"/>
          <c:extLst>
            <c:ext xmlns:c16="http://schemas.microsoft.com/office/drawing/2014/chart" uri="{C3380CC4-5D6E-409C-BE32-E72D297353CC}">
              <c16:uniqueId val="{00000005-BFB2-4D53-99DE-67C9591EDA3A}"/>
            </c:ext>
          </c:extLst>
        </c:ser>
        <c:ser>
          <c:idx val="3"/>
          <c:order val="3"/>
          <c:tx>
            <c:strRef>
              <c:f>Sheet1!$A$5</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numCache>
            </c:numRef>
          </c:cat>
          <c:val>
            <c:numRef>
              <c:f>Sheet1!$B$5:$G$5</c:f>
              <c:numCache>
                <c:formatCode>General</c:formatCode>
                <c:ptCount val="6"/>
              </c:numCache>
            </c:numRef>
          </c:val>
          <c:smooth val="0"/>
          <c:extLst>
            <c:ext xmlns:c16="http://schemas.microsoft.com/office/drawing/2014/chart" uri="{C3380CC4-5D6E-409C-BE32-E72D297353CC}">
              <c16:uniqueId val="{00000006-BFB2-4D53-99DE-67C9591EDA3A}"/>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a:noFill/>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8"/>
            <c:spPr>
              <a:solidFill>
                <a:schemeClr val="accent3">
                  <a:lumMod val="75000"/>
                </a:schemeClr>
              </a:solidFill>
              <a:ln w="19050">
                <a:solidFill>
                  <a:schemeClr val="lt1"/>
                </a:solidFill>
              </a:ln>
              <a:effectLst/>
            </c:spPr>
            <c:extLst>
              <c:ext xmlns:c16="http://schemas.microsoft.com/office/drawing/2014/chart" uri="{C3380CC4-5D6E-409C-BE32-E72D297353CC}">
                <c16:uniqueId val="{00000001-AA82-4C41-B9EB-04D1C8D543F2}"/>
              </c:ext>
            </c:extLst>
          </c:dPt>
          <c:dPt>
            <c:idx val="1"/>
            <c:bubble3D val="0"/>
            <c:explosion val="2"/>
            <c:spPr>
              <a:solidFill>
                <a:schemeClr val="accent6">
                  <a:lumMod val="75000"/>
                </a:schemeClr>
              </a:solidFill>
              <a:ln w="19050">
                <a:solidFill>
                  <a:schemeClr val="lt1"/>
                </a:solidFill>
              </a:ln>
              <a:effectLst/>
            </c:spPr>
            <c:extLst>
              <c:ext xmlns:c16="http://schemas.microsoft.com/office/drawing/2014/chart" uri="{C3380CC4-5D6E-409C-BE32-E72D297353CC}">
                <c16:uniqueId val="{00000003-AA82-4C41-B9EB-04D1C8D543F2}"/>
              </c:ext>
            </c:extLst>
          </c:dPt>
          <c:dPt>
            <c:idx val="2"/>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5-AA82-4C41-B9EB-04D1C8D543F2}"/>
              </c:ext>
            </c:extLst>
          </c:dPt>
          <c:dPt>
            <c:idx val="3"/>
            <c:bubble3D val="0"/>
            <c:explosion val="9"/>
            <c:spPr>
              <a:solidFill>
                <a:srgbClr val="2EC443"/>
              </a:solidFill>
              <a:ln w="19050">
                <a:solidFill>
                  <a:schemeClr val="lt1"/>
                </a:solidFill>
              </a:ln>
              <a:effectLst/>
            </c:spPr>
            <c:extLst>
              <c:ext xmlns:c16="http://schemas.microsoft.com/office/drawing/2014/chart" uri="{C3380CC4-5D6E-409C-BE32-E72D297353CC}">
                <c16:uniqueId val="{00000007-AA82-4C41-B9EB-04D1C8D543F2}"/>
              </c:ext>
            </c:extLst>
          </c:dPt>
          <c:dPt>
            <c:idx val="4"/>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AA82-4C41-B9EB-04D1C8D543F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A82-4C41-B9EB-04D1C8D543F2}"/>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A82-4C41-B9EB-04D1C8D543F2}"/>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A82-4C41-B9EB-04D1C8D543F2}"/>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A82-4C41-B9EB-04D1C8D543F2}"/>
                </c:ext>
              </c:extLst>
            </c:dLbl>
            <c:dLbl>
              <c:idx val="4"/>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A82-4C41-B9EB-04D1C8D543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(Wales!$AM$4,Wales!$AM$7,Wales!$AM$8,Wales!$AM$10,Wales!$AM$11)</c:f>
              <c:strCache>
                <c:ptCount val="5"/>
                <c:pt idx="0">
                  <c:v>AAQ</c:v>
                </c:pt>
                <c:pt idx="1">
                  <c:v>Core 10</c:v>
                </c:pt>
                <c:pt idx="2">
                  <c:v>Core10 GASS</c:v>
                </c:pt>
                <c:pt idx="3">
                  <c:v>GAD-7</c:v>
                </c:pt>
                <c:pt idx="4">
                  <c:v>LUNSERS</c:v>
                </c:pt>
              </c:strCache>
            </c:strRef>
          </c:cat>
          <c:val>
            <c:numRef>
              <c:f>(Wales!$AO$4,Wales!$AO$7,Wales!$AO$8,Wales!$AO$10,Wales!$AO$11)</c:f>
              <c:numCache>
                <c:formatCode>General</c:formatCode>
                <c:ptCount val="5"/>
                <c:pt idx="0">
                  <c:v>1</c:v>
                </c:pt>
                <c:pt idx="1">
                  <c:v>29</c:v>
                </c:pt>
                <c:pt idx="2">
                  <c:v>4</c:v>
                </c:pt>
                <c:pt idx="3">
                  <c:v>1</c:v>
                </c:pt>
                <c:pt idx="4">
                  <c:v>5</c:v>
                </c:pt>
              </c:numCache>
            </c:numRef>
          </c:val>
          <c:extLst>
            <c:ext xmlns:c16="http://schemas.microsoft.com/office/drawing/2014/chart" uri="{C3380CC4-5D6E-409C-BE32-E72D297353CC}">
              <c16:uniqueId val="{0000000A-AA82-4C41-B9EB-04D1C8D543F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320017065927969"/>
          <c:y val="0.79635651167763333"/>
          <c:w val="0.86231191796400197"/>
          <c:h val="0.172374333318674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prstClr val="black">
                    <a:lumMod val="65000"/>
                    <a:lumOff val="35000"/>
                  </a:prstClr>
                </a:solidFill>
              </a:rPr>
              <a:t>Frequency of Outcome Measures recorded </a:t>
            </a:r>
          </a:p>
          <a:p>
            <a:pPr>
              <a:defRPr sz="1600"/>
            </a:pPr>
            <a:r>
              <a:rPr lang="en-US" sz="1400" b="0" i="0" u="none" strike="noStrike" kern="1200" spc="0" baseline="0">
                <a:solidFill>
                  <a:prstClr val="black">
                    <a:lumMod val="65000"/>
                    <a:lumOff val="35000"/>
                  </a:prstClr>
                </a:solidFill>
              </a:rPr>
              <a:t>more than once in Wales 2023/24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650747346144276"/>
          <c:y val="0.18524908617320374"/>
          <c:w val="0.46448590749280111"/>
          <c:h val="0.60917100870330598"/>
        </c:manualLayout>
      </c:layout>
      <c:pieChart>
        <c:varyColors val="1"/>
        <c:ser>
          <c:idx val="0"/>
          <c:order val="0"/>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A5-4A82-910D-53ECA926DA48}"/>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DA5-4A82-910D-53ECA926DA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A5-4A82-910D-53ECA926DA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A5-4A82-910D-53ECA926DA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A5-4A82-910D-53ECA926DA48}"/>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DA5-4A82-910D-53ECA926DA48}"/>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DA5-4A82-910D-53ECA926DA48}"/>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DA5-4A82-910D-53ECA926DA48}"/>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A5-4A82-910D-53ECA926DA48}"/>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DA5-4A82-910D-53ECA926DA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Cuts for SoN Report v2.xlsx]Wales'!$AM$41:$AM$45</c:f>
              <c:strCache>
                <c:ptCount val="5"/>
                <c:pt idx="0">
                  <c:v>DIALOG</c:v>
                </c:pt>
                <c:pt idx="1">
                  <c:v>Other</c:v>
                </c:pt>
                <c:pt idx="2">
                  <c:v>QPR</c:v>
                </c:pt>
                <c:pt idx="3">
                  <c:v>ReQoL10</c:v>
                </c:pt>
                <c:pt idx="4">
                  <c:v>HoNOSCa</c:v>
                </c:pt>
              </c:strCache>
            </c:strRef>
          </c:cat>
          <c:val>
            <c:numRef>
              <c:f>'[Data Cuts for SoN Report v2.xlsx]Wales'!$AN$41:$AN$45</c:f>
              <c:numCache>
                <c:formatCode>General</c:formatCode>
                <c:ptCount val="5"/>
                <c:pt idx="0">
                  <c:v>103</c:v>
                </c:pt>
                <c:pt idx="1">
                  <c:v>40</c:v>
                </c:pt>
                <c:pt idx="2">
                  <c:v>3</c:v>
                </c:pt>
                <c:pt idx="3">
                  <c:v>3</c:v>
                </c:pt>
                <c:pt idx="4">
                  <c:v>1</c:v>
                </c:pt>
              </c:numCache>
            </c:numRef>
          </c:val>
          <c:extLst>
            <c:ext xmlns:c16="http://schemas.microsoft.com/office/drawing/2014/chart" uri="{C3380CC4-5D6E-409C-BE32-E72D297353CC}">
              <c16:uniqueId val="{0000000A-3DA5-4A82-910D-53ECA926DA48}"/>
            </c:ext>
          </c:extLst>
        </c:ser>
        <c:dLbls>
          <c:showLegendKey val="0"/>
          <c:showVal val="0"/>
          <c:showCatName val="0"/>
          <c:showSerName val="0"/>
          <c:showPercent val="0"/>
          <c:showBubbleSize val="0"/>
          <c:showLeaderLines val="1"/>
        </c:dLbls>
        <c:firstSliceAng val="150"/>
      </c:pieChart>
      <c:spPr>
        <a:noFill/>
        <a:ln>
          <a:noFill/>
        </a:ln>
        <a:effectLst/>
      </c:spPr>
    </c:plotArea>
    <c:legend>
      <c:legendPos val="b"/>
      <c:layout>
        <c:manualLayout>
          <c:xMode val="edge"/>
          <c:yMode val="edge"/>
          <c:x val="3.6817325800376652E-2"/>
          <c:y val="0.82929743951497592"/>
          <c:w val="0.92448210922787188"/>
          <c:h val="0.119048000355887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Wales Health</a:t>
            </a:r>
            <a:r>
              <a:rPr lang="en-GB" baseline="0"/>
              <a:t> Board performance across standards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'[Data Cuts for SoN Report v2.xlsx]2024 Wales HB'!$B$81</c:f>
              <c:strCache>
                <c:ptCount val="1"/>
                <c:pt idx="0">
                  <c:v>ORG03</c:v>
                </c:pt>
              </c:strCache>
            </c:strRef>
          </c:tx>
          <c:spPr>
            <a:solidFill>
              <a:schemeClr val="accent1"/>
            </a:solidFill>
            <a:ln>
              <a:noFill/>
            </a:ln>
            <a:effectLst/>
          </c:spPr>
          <c:invertIfNegative val="0"/>
          <c:dLbls>
            <c:dLbl>
              <c:idx val="0"/>
              <c:tx>
                <c:rich>
                  <a:bodyPr/>
                  <a:lstStyle/>
                  <a:p>
                    <a:fld id="{4101F421-7084-4CCA-90DD-904B6F35BE2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F46-42EB-B0A3-1433E50B96AD}"/>
                </c:ext>
              </c:extLst>
            </c:dLbl>
            <c:dLbl>
              <c:idx val="1"/>
              <c:tx>
                <c:rich>
                  <a:bodyPr/>
                  <a:lstStyle/>
                  <a:p>
                    <a:fld id="{7A527045-1255-413F-AB98-BAF7DB2DDB7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46-42EB-B0A3-1433E50B96AD}"/>
                </c:ext>
              </c:extLst>
            </c:dLbl>
            <c:dLbl>
              <c:idx val="2"/>
              <c:tx>
                <c:rich>
                  <a:bodyPr/>
                  <a:lstStyle/>
                  <a:p>
                    <a:fld id="{A8E30255-EF03-4036-9CF5-6827163696E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46-42EB-B0A3-1433E50B96AD}"/>
                </c:ext>
              </c:extLst>
            </c:dLbl>
            <c:dLbl>
              <c:idx val="3"/>
              <c:tx>
                <c:rich>
                  <a:bodyPr/>
                  <a:lstStyle/>
                  <a:p>
                    <a:fld id="{A50636CD-A235-46B0-B2F9-2B29A37EA54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46-42EB-B0A3-1433E50B96AD}"/>
                </c:ext>
              </c:extLst>
            </c:dLbl>
            <c:dLbl>
              <c:idx val="4"/>
              <c:tx>
                <c:rich>
                  <a:bodyPr/>
                  <a:lstStyle/>
                  <a:p>
                    <a:fld id="{F9DB1BA6-104A-428E-8DEC-263DD9EAE1A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46-42EB-B0A3-1433E50B96AD}"/>
                </c:ext>
              </c:extLst>
            </c:dLbl>
            <c:dLbl>
              <c:idx val="5"/>
              <c:tx>
                <c:rich>
                  <a:bodyPr/>
                  <a:lstStyle/>
                  <a:p>
                    <a:fld id="{DC411C2B-3BB7-453D-8766-A3040CF9D54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46-42EB-B0A3-1433E50B96AD}"/>
                </c:ext>
              </c:extLst>
            </c:dLbl>
            <c:dLbl>
              <c:idx val="6"/>
              <c:tx>
                <c:rich>
                  <a:bodyPr/>
                  <a:lstStyle/>
                  <a:p>
                    <a:fld id="{CB0AE327-5CF6-41C1-9AA1-DA059BEA21E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F46-42EB-B0A3-1433E50B96AD}"/>
                </c:ext>
              </c:extLst>
            </c:dLbl>
            <c:dLbl>
              <c:idx val="7"/>
              <c:tx>
                <c:rich>
                  <a:bodyPr/>
                  <a:lstStyle/>
                  <a:p>
                    <a:fld id="{FF757146-FFCF-4860-87F1-5E58A776405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HB'!$C$81:$J$81</c:f>
              <c:numCache>
                <c:formatCode>0.00%</c:formatCode>
                <c:ptCount val="8"/>
                <c:pt idx="0">
                  <c:v>0.23199999999999998</c:v>
                </c:pt>
                <c:pt idx="1">
                  <c:v>0.40600000000000003</c:v>
                </c:pt>
                <c:pt idx="2">
                  <c:v>0.33299999999999996</c:v>
                </c:pt>
                <c:pt idx="3">
                  <c:v>0.3654</c:v>
                </c:pt>
                <c:pt idx="4">
                  <c:v>0.88900000000000001</c:v>
                </c:pt>
                <c:pt idx="5">
                  <c:v>0.7390000000000001</c:v>
                </c:pt>
                <c:pt idx="6">
                  <c:v>0</c:v>
                </c:pt>
                <c:pt idx="7">
                  <c:v>1</c:v>
                </c:pt>
              </c:numCache>
            </c:numRef>
          </c:val>
          <c:extLst>
            <c:ext xmlns:c15="http://schemas.microsoft.com/office/drawing/2012/chart" uri="{02D57815-91ED-43cb-92C2-25804820EDAC}">
              <c15:datalabelsRange>
                <c15:f>'[Data Cuts for SoN Report v2.xlsx]2024 Wales HB'!$C$90:$J$90</c15:f>
                <c15:dlblRangeCache>
                  <c:ptCount val="8"/>
                  <c:pt idx="0">
                    <c:v>16</c:v>
                  </c:pt>
                  <c:pt idx="1">
                    <c:v>28</c:v>
                  </c:pt>
                  <c:pt idx="2">
                    <c:v>12</c:v>
                  </c:pt>
                  <c:pt idx="3">
                    <c:v>19</c:v>
                  </c:pt>
                  <c:pt idx="4">
                    <c:v>48</c:v>
                  </c:pt>
                  <c:pt idx="5">
                    <c:v>51</c:v>
                  </c:pt>
                  <c:pt idx="6">
                    <c:v>0</c:v>
                  </c:pt>
                  <c:pt idx="7">
                    <c:v>18</c:v>
                  </c:pt>
                </c15:dlblRangeCache>
              </c15:datalabelsRange>
            </c:ext>
            <c:ext xmlns:c16="http://schemas.microsoft.com/office/drawing/2014/chart" uri="{C3380CC4-5D6E-409C-BE32-E72D297353CC}">
              <c16:uniqueId val="{00000008-4F46-42EB-B0A3-1433E50B96AD}"/>
            </c:ext>
          </c:extLst>
        </c:ser>
        <c:ser>
          <c:idx val="1"/>
          <c:order val="1"/>
          <c:tx>
            <c:strRef>
              <c:f>'[Data Cuts for SoN Report v2.xlsx]2024 Wales HB'!$B$82</c:f>
              <c:strCache>
                <c:ptCount val="1"/>
                <c:pt idx="0">
                  <c:v>ORG07 (2 teams)</c:v>
                </c:pt>
              </c:strCache>
            </c:strRef>
          </c:tx>
          <c:spPr>
            <a:solidFill>
              <a:schemeClr val="accent2"/>
            </a:solidFill>
            <a:ln>
              <a:noFill/>
            </a:ln>
            <a:effectLst/>
          </c:spPr>
          <c:invertIfNegative val="0"/>
          <c:dLbls>
            <c:dLbl>
              <c:idx val="0"/>
              <c:tx>
                <c:rich>
                  <a:bodyPr/>
                  <a:lstStyle/>
                  <a:p>
                    <a:fld id="{786FDC2A-6CC7-4D31-A8AC-D3EC04A78C8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F46-42EB-B0A3-1433E50B96AD}"/>
                </c:ext>
              </c:extLst>
            </c:dLbl>
            <c:dLbl>
              <c:idx val="1"/>
              <c:tx>
                <c:rich>
                  <a:bodyPr/>
                  <a:lstStyle/>
                  <a:p>
                    <a:fld id="{09D0B8EA-7F2E-48DB-B807-83357B0450C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F46-42EB-B0A3-1433E50B96AD}"/>
                </c:ext>
              </c:extLst>
            </c:dLbl>
            <c:dLbl>
              <c:idx val="2"/>
              <c:tx>
                <c:rich>
                  <a:bodyPr/>
                  <a:lstStyle/>
                  <a:p>
                    <a:fld id="{CC3AC1B6-E599-4AF7-A526-7D799454B61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F46-42EB-B0A3-1433E50B96AD}"/>
                </c:ext>
              </c:extLst>
            </c:dLbl>
            <c:dLbl>
              <c:idx val="3"/>
              <c:tx>
                <c:rich>
                  <a:bodyPr/>
                  <a:lstStyle/>
                  <a:p>
                    <a:fld id="{49F776F6-75C5-4819-B887-526F48DEBC9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F46-42EB-B0A3-1433E50B96AD}"/>
                </c:ext>
              </c:extLst>
            </c:dLbl>
            <c:dLbl>
              <c:idx val="4"/>
              <c:tx>
                <c:rich>
                  <a:bodyPr/>
                  <a:lstStyle/>
                  <a:p>
                    <a:fld id="{371A7749-B78F-470B-8BD7-7B8EF63A386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F46-42EB-B0A3-1433E50B96AD}"/>
                </c:ext>
              </c:extLst>
            </c:dLbl>
            <c:dLbl>
              <c:idx val="5"/>
              <c:tx>
                <c:rich>
                  <a:bodyPr/>
                  <a:lstStyle/>
                  <a:p>
                    <a:fld id="{F1D45C18-BB07-4E89-9309-E428E24E28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F46-42EB-B0A3-1433E50B96AD}"/>
                </c:ext>
              </c:extLst>
            </c:dLbl>
            <c:dLbl>
              <c:idx val="6"/>
              <c:tx>
                <c:rich>
                  <a:bodyPr/>
                  <a:lstStyle/>
                  <a:p>
                    <a:fld id="{F06F430D-77B1-4462-A17F-D152E9437B9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F46-42EB-B0A3-1433E50B96AD}"/>
                </c:ext>
              </c:extLst>
            </c:dLbl>
            <c:dLbl>
              <c:idx val="7"/>
              <c:tx>
                <c:rich>
                  <a:bodyPr/>
                  <a:lstStyle/>
                  <a:p>
                    <a:fld id="{49B7D78D-3396-4186-8639-A1AEA0CA4B8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HB'!$C$82:$J$82</c:f>
              <c:numCache>
                <c:formatCode>0.00%</c:formatCode>
                <c:ptCount val="8"/>
                <c:pt idx="0">
                  <c:v>0.5</c:v>
                </c:pt>
                <c:pt idx="1">
                  <c:v>1</c:v>
                </c:pt>
                <c:pt idx="2">
                  <c:v>0.5</c:v>
                </c:pt>
                <c:pt idx="3">
                  <c:v>0.2</c:v>
                </c:pt>
                <c:pt idx="4">
                  <c:v>0.5</c:v>
                </c:pt>
                <c:pt idx="5">
                  <c:v>0.5</c:v>
                </c:pt>
                <c:pt idx="6">
                  <c:v>0.33299999999999996</c:v>
                </c:pt>
                <c:pt idx="7">
                  <c:v>1</c:v>
                </c:pt>
              </c:numCache>
            </c:numRef>
          </c:val>
          <c:extLst>
            <c:ext xmlns:c15="http://schemas.microsoft.com/office/drawing/2012/chart" uri="{02D57815-91ED-43cb-92C2-25804820EDAC}">
              <c15:datalabelsRange>
                <c15:f>'[Data Cuts for SoN Report v2.xlsx]2024 Wales HB'!$C$91:$J$91</c15:f>
                <c15:dlblRangeCache>
                  <c:ptCount val="8"/>
                  <c:pt idx="0">
                    <c:v>3</c:v>
                  </c:pt>
                  <c:pt idx="1">
                    <c:v>6</c:v>
                  </c:pt>
                  <c:pt idx="2">
                    <c:v>2</c:v>
                  </c:pt>
                  <c:pt idx="3">
                    <c:v>1</c:v>
                  </c:pt>
                  <c:pt idx="4">
                    <c:v>3</c:v>
                  </c:pt>
                  <c:pt idx="5">
                    <c:v>3</c:v>
                  </c:pt>
                  <c:pt idx="6">
                    <c:v>2</c:v>
                  </c:pt>
                  <c:pt idx="7">
                    <c:v>1</c:v>
                  </c:pt>
                </c15:dlblRangeCache>
              </c15:datalabelsRange>
            </c:ext>
            <c:ext xmlns:c16="http://schemas.microsoft.com/office/drawing/2014/chart" uri="{C3380CC4-5D6E-409C-BE32-E72D297353CC}">
              <c16:uniqueId val="{00000011-4F46-42EB-B0A3-1433E50B96AD}"/>
            </c:ext>
          </c:extLst>
        </c:ser>
        <c:ser>
          <c:idx val="2"/>
          <c:order val="2"/>
          <c:tx>
            <c:strRef>
              <c:f>'[Data Cuts for SoN Report v2.xlsx]2024 Wales HB'!$B$83</c:f>
              <c:strCache>
                <c:ptCount val="1"/>
                <c:pt idx="0">
                  <c:v>ORG13</c:v>
                </c:pt>
              </c:strCache>
            </c:strRef>
          </c:tx>
          <c:spPr>
            <a:solidFill>
              <a:schemeClr val="accent3"/>
            </a:solidFill>
            <a:ln>
              <a:noFill/>
            </a:ln>
            <a:effectLst/>
          </c:spPr>
          <c:invertIfNegative val="0"/>
          <c:dLbls>
            <c:dLbl>
              <c:idx val="0"/>
              <c:tx>
                <c:rich>
                  <a:bodyPr/>
                  <a:lstStyle/>
                  <a:p>
                    <a:fld id="{305736F0-CB8A-4282-AEC4-08F1CD0215E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F46-42EB-B0A3-1433E50B96AD}"/>
                </c:ext>
              </c:extLst>
            </c:dLbl>
            <c:dLbl>
              <c:idx val="1"/>
              <c:tx>
                <c:rich>
                  <a:bodyPr/>
                  <a:lstStyle/>
                  <a:p>
                    <a:fld id="{6516F68B-4C28-4478-A76C-007744F6A22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F46-42EB-B0A3-1433E50B96AD}"/>
                </c:ext>
              </c:extLst>
            </c:dLbl>
            <c:dLbl>
              <c:idx val="2"/>
              <c:tx>
                <c:rich>
                  <a:bodyPr/>
                  <a:lstStyle/>
                  <a:p>
                    <a:fld id="{7948493C-C5CE-46D4-9DBC-824062D4BA2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4F46-42EB-B0A3-1433E50B96AD}"/>
                </c:ext>
              </c:extLst>
            </c:dLbl>
            <c:dLbl>
              <c:idx val="3"/>
              <c:tx>
                <c:rich>
                  <a:bodyPr/>
                  <a:lstStyle/>
                  <a:p>
                    <a:fld id="{75196593-A9C5-48BD-8DE1-B31E340D862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F46-42EB-B0A3-1433E50B96AD}"/>
                </c:ext>
              </c:extLst>
            </c:dLbl>
            <c:dLbl>
              <c:idx val="4"/>
              <c:tx>
                <c:rich>
                  <a:bodyPr/>
                  <a:lstStyle/>
                  <a:p>
                    <a:fld id="{531289D4-1DCC-48E9-B1FA-5B2EED4DAB6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F46-42EB-B0A3-1433E50B96AD}"/>
                </c:ext>
              </c:extLst>
            </c:dLbl>
            <c:dLbl>
              <c:idx val="5"/>
              <c:tx>
                <c:rich>
                  <a:bodyPr/>
                  <a:lstStyle/>
                  <a:p>
                    <a:fld id="{79A785C2-3E43-4FC6-8573-A99079DAAAE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F46-42EB-B0A3-1433E50B96AD}"/>
                </c:ext>
              </c:extLst>
            </c:dLbl>
            <c:dLbl>
              <c:idx val="6"/>
              <c:tx>
                <c:rich>
                  <a:bodyPr/>
                  <a:lstStyle/>
                  <a:p>
                    <a:fld id="{F30FBE14-BF22-41D0-B562-6E28CB34F58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F46-42EB-B0A3-1433E50B96AD}"/>
                </c:ext>
              </c:extLst>
            </c:dLbl>
            <c:dLbl>
              <c:idx val="7"/>
              <c:tx>
                <c:rich>
                  <a:bodyPr/>
                  <a:lstStyle/>
                  <a:p>
                    <a:fld id="{13DC988A-73C2-4215-81EF-FB6272222D3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HB'!$C$83:$J$83</c:f>
              <c:numCache>
                <c:formatCode>0.00%</c:formatCode>
                <c:ptCount val="8"/>
                <c:pt idx="0">
                  <c:v>0.5</c:v>
                </c:pt>
                <c:pt idx="1">
                  <c:v>0.47299999999999998</c:v>
                </c:pt>
                <c:pt idx="2">
                  <c:v>0.13500000000000001</c:v>
                </c:pt>
                <c:pt idx="3">
                  <c:v>0.25640000000000002</c:v>
                </c:pt>
                <c:pt idx="4">
                  <c:v>0.33299999999999996</c:v>
                </c:pt>
                <c:pt idx="5">
                  <c:v>0.59499999999999997</c:v>
                </c:pt>
                <c:pt idx="6">
                  <c:v>0.43200000000000005</c:v>
                </c:pt>
                <c:pt idx="7">
                  <c:v>0.71400000000000008</c:v>
                </c:pt>
              </c:numCache>
            </c:numRef>
          </c:val>
          <c:extLst>
            <c:ext xmlns:c15="http://schemas.microsoft.com/office/drawing/2012/chart" uri="{02D57815-91ED-43cb-92C2-25804820EDAC}">
              <c15:datalabelsRange>
                <c15:f>'[Data Cuts for SoN Report v2.xlsx]2024 Wales HB'!$C$92:$J$92</c15:f>
                <c15:dlblRangeCache>
                  <c:ptCount val="8"/>
                  <c:pt idx="0">
                    <c:v>37</c:v>
                  </c:pt>
                  <c:pt idx="1">
                    <c:v>35</c:v>
                  </c:pt>
                  <c:pt idx="2">
                    <c:v>5</c:v>
                  </c:pt>
                  <c:pt idx="3">
                    <c:v>10</c:v>
                  </c:pt>
                  <c:pt idx="4">
                    <c:v>13</c:v>
                  </c:pt>
                  <c:pt idx="5">
                    <c:v>44</c:v>
                  </c:pt>
                  <c:pt idx="6">
                    <c:v>32</c:v>
                  </c:pt>
                  <c:pt idx="7">
                    <c:v>5</c:v>
                  </c:pt>
                </c15:dlblRangeCache>
              </c15:datalabelsRange>
            </c:ext>
            <c:ext xmlns:c16="http://schemas.microsoft.com/office/drawing/2014/chart" uri="{C3380CC4-5D6E-409C-BE32-E72D297353CC}">
              <c16:uniqueId val="{0000001A-4F46-42EB-B0A3-1433E50B96AD}"/>
            </c:ext>
          </c:extLst>
        </c:ser>
        <c:ser>
          <c:idx val="3"/>
          <c:order val="3"/>
          <c:tx>
            <c:strRef>
              <c:f>'[Data Cuts for SoN Report v2.xlsx]2024 Wales HB'!$B$84</c:f>
              <c:strCache>
                <c:ptCount val="1"/>
                <c:pt idx="0">
                  <c:v>ORG19</c:v>
                </c:pt>
              </c:strCache>
            </c:strRef>
          </c:tx>
          <c:spPr>
            <a:solidFill>
              <a:schemeClr val="accent4"/>
            </a:solidFill>
            <a:ln>
              <a:noFill/>
            </a:ln>
            <a:effectLst/>
          </c:spPr>
          <c:invertIfNegative val="0"/>
          <c:dLbls>
            <c:dLbl>
              <c:idx val="0"/>
              <c:tx>
                <c:rich>
                  <a:bodyPr/>
                  <a:lstStyle/>
                  <a:p>
                    <a:fld id="{CFF649AA-00A4-4FA8-91B8-8653C547760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F46-42EB-B0A3-1433E50B96AD}"/>
                </c:ext>
              </c:extLst>
            </c:dLbl>
            <c:dLbl>
              <c:idx val="1"/>
              <c:tx>
                <c:rich>
                  <a:bodyPr/>
                  <a:lstStyle/>
                  <a:p>
                    <a:fld id="{1A2055DE-1690-487D-A1FE-F2272CEE299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F46-42EB-B0A3-1433E50B96AD}"/>
                </c:ext>
              </c:extLst>
            </c:dLbl>
            <c:dLbl>
              <c:idx val="2"/>
              <c:tx>
                <c:rich>
                  <a:bodyPr/>
                  <a:lstStyle/>
                  <a:p>
                    <a:fld id="{17CB2455-194F-45D7-9E1A-F2FCCE1C052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F46-42EB-B0A3-1433E50B96AD}"/>
                </c:ext>
              </c:extLst>
            </c:dLbl>
            <c:dLbl>
              <c:idx val="3"/>
              <c:tx>
                <c:rich>
                  <a:bodyPr/>
                  <a:lstStyle/>
                  <a:p>
                    <a:fld id="{4044ECB3-CEDC-4562-8330-36526B5766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4F46-42EB-B0A3-1433E50B96AD}"/>
                </c:ext>
              </c:extLst>
            </c:dLbl>
            <c:dLbl>
              <c:idx val="4"/>
              <c:tx>
                <c:rich>
                  <a:bodyPr/>
                  <a:lstStyle/>
                  <a:p>
                    <a:fld id="{0CEAE226-8EB9-46B2-AF7B-577F7F936DF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4F46-42EB-B0A3-1433E50B96AD}"/>
                </c:ext>
              </c:extLst>
            </c:dLbl>
            <c:dLbl>
              <c:idx val="5"/>
              <c:tx>
                <c:rich>
                  <a:bodyPr/>
                  <a:lstStyle/>
                  <a:p>
                    <a:fld id="{389E5188-0459-4B96-B4B0-72D64A0156F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4F46-42EB-B0A3-1433E50B96AD}"/>
                </c:ext>
              </c:extLst>
            </c:dLbl>
            <c:dLbl>
              <c:idx val="6"/>
              <c:tx>
                <c:rich>
                  <a:bodyPr/>
                  <a:lstStyle/>
                  <a:p>
                    <a:fld id="{1F2B34C0-FE9E-4BD6-B781-3E2DC19B07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4F46-42EB-B0A3-1433E50B96AD}"/>
                </c:ext>
              </c:extLst>
            </c:dLbl>
            <c:dLbl>
              <c:idx val="7"/>
              <c:tx>
                <c:rich>
                  <a:bodyPr/>
                  <a:lstStyle/>
                  <a:p>
                    <a:fld id="{29925DEE-CA24-4238-A3DB-12C533EB72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HB'!$C$84:$J$84</c:f>
              <c:numCache>
                <c:formatCode>0.00%</c:formatCode>
                <c:ptCount val="8"/>
                <c:pt idx="0">
                  <c:v>0.53799999999999992</c:v>
                </c:pt>
                <c:pt idx="1">
                  <c:v>0.53799999999999992</c:v>
                </c:pt>
                <c:pt idx="2">
                  <c:v>0.7</c:v>
                </c:pt>
                <c:pt idx="3">
                  <c:v>0.45450000000000002</c:v>
                </c:pt>
                <c:pt idx="4">
                  <c:v>0.54500000000000004</c:v>
                </c:pt>
                <c:pt idx="5">
                  <c:v>0.61499999999999999</c:v>
                </c:pt>
                <c:pt idx="6">
                  <c:v>0</c:v>
                </c:pt>
                <c:pt idx="7">
                  <c:v>0.66700000000000004</c:v>
                </c:pt>
              </c:numCache>
            </c:numRef>
          </c:val>
          <c:extLst>
            <c:ext xmlns:c15="http://schemas.microsoft.com/office/drawing/2012/chart" uri="{02D57815-91ED-43cb-92C2-25804820EDAC}">
              <c15:datalabelsRange>
                <c15:f>'[Data Cuts for SoN Report v2.xlsx]2024 Wales HB'!$C$93:$J$93</c15:f>
                <c15:dlblRangeCache>
                  <c:ptCount val="8"/>
                  <c:pt idx="0">
                    <c:v>7</c:v>
                  </c:pt>
                  <c:pt idx="1">
                    <c:v>7</c:v>
                  </c:pt>
                  <c:pt idx="2">
                    <c:v>7</c:v>
                  </c:pt>
                  <c:pt idx="3">
                    <c:v>5</c:v>
                  </c:pt>
                  <c:pt idx="4">
                    <c:v>6</c:v>
                  </c:pt>
                  <c:pt idx="5">
                    <c:v>8</c:v>
                  </c:pt>
                  <c:pt idx="6">
                    <c:v>0</c:v>
                  </c:pt>
                  <c:pt idx="7">
                    <c:v>2</c:v>
                  </c:pt>
                </c15:dlblRangeCache>
              </c15:datalabelsRange>
            </c:ext>
            <c:ext xmlns:c16="http://schemas.microsoft.com/office/drawing/2014/chart" uri="{C3380CC4-5D6E-409C-BE32-E72D297353CC}">
              <c16:uniqueId val="{00000023-4F46-42EB-B0A3-1433E50B96AD}"/>
            </c:ext>
          </c:extLst>
        </c:ser>
        <c:ser>
          <c:idx val="4"/>
          <c:order val="4"/>
          <c:tx>
            <c:strRef>
              <c:f>'[Data Cuts for SoN Report v2.xlsx]2024 Wales HB'!$B$85</c:f>
              <c:strCache>
                <c:ptCount val="1"/>
                <c:pt idx="0">
                  <c:v>ORG29</c:v>
                </c:pt>
              </c:strCache>
            </c:strRef>
          </c:tx>
          <c:spPr>
            <a:solidFill>
              <a:schemeClr val="accent5"/>
            </a:solidFill>
            <a:ln>
              <a:noFill/>
            </a:ln>
            <a:effectLst/>
          </c:spPr>
          <c:invertIfNegative val="0"/>
          <c:dLbls>
            <c:dLbl>
              <c:idx val="0"/>
              <c:tx>
                <c:rich>
                  <a:bodyPr/>
                  <a:lstStyle/>
                  <a:p>
                    <a:fld id="{95ABD73A-7314-4D45-A77A-5F40AF4D87F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4F46-42EB-B0A3-1433E50B96AD}"/>
                </c:ext>
              </c:extLst>
            </c:dLbl>
            <c:dLbl>
              <c:idx val="1"/>
              <c:tx>
                <c:rich>
                  <a:bodyPr/>
                  <a:lstStyle/>
                  <a:p>
                    <a:fld id="{D1D2D4DB-C0BF-4D0F-81E8-F054196988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4F46-42EB-B0A3-1433E50B96AD}"/>
                </c:ext>
              </c:extLst>
            </c:dLbl>
            <c:dLbl>
              <c:idx val="2"/>
              <c:tx>
                <c:rich>
                  <a:bodyPr/>
                  <a:lstStyle/>
                  <a:p>
                    <a:fld id="{BF609AE2-C4E0-4E6E-9B6F-73E77C544EB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4F46-42EB-B0A3-1433E50B96AD}"/>
                </c:ext>
              </c:extLst>
            </c:dLbl>
            <c:dLbl>
              <c:idx val="3"/>
              <c:tx>
                <c:rich>
                  <a:bodyPr/>
                  <a:lstStyle/>
                  <a:p>
                    <a:fld id="{1A8190B6-8547-44EB-9567-A1790B999D5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4F46-42EB-B0A3-1433E50B96AD}"/>
                </c:ext>
              </c:extLst>
            </c:dLbl>
            <c:dLbl>
              <c:idx val="4"/>
              <c:tx>
                <c:rich>
                  <a:bodyPr/>
                  <a:lstStyle/>
                  <a:p>
                    <a:fld id="{60AD9AE4-D501-48FA-90E6-D24DBED3996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4F46-42EB-B0A3-1433E50B96AD}"/>
                </c:ext>
              </c:extLst>
            </c:dLbl>
            <c:dLbl>
              <c:idx val="5"/>
              <c:tx>
                <c:rich>
                  <a:bodyPr/>
                  <a:lstStyle/>
                  <a:p>
                    <a:fld id="{1FB221A5-F437-41E4-AFD5-2302A23E730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4F46-42EB-B0A3-1433E50B96AD}"/>
                </c:ext>
              </c:extLst>
            </c:dLbl>
            <c:dLbl>
              <c:idx val="6"/>
              <c:tx>
                <c:rich>
                  <a:bodyPr/>
                  <a:lstStyle/>
                  <a:p>
                    <a:fld id="{E66747C3-5EAC-44BE-8B2E-FFC1138A3B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4F46-42EB-B0A3-1433E50B96AD}"/>
                </c:ext>
              </c:extLst>
            </c:dLbl>
            <c:dLbl>
              <c:idx val="7"/>
              <c:tx>
                <c:rich>
                  <a:bodyPr/>
                  <a:lstStyle/>
                  <a:p>
                    <a:fld id="{AC28FFAC-8EFF-4708-A952-5DB527FA37D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HB'!$C$85:$J$85</c:f>
              <c:numCache>
                <c:formatCode>0.00%</c:formatCode>
                <c:ptCount val="8"/>
                <c:pt idx="0">
                  <c:v>0.92900000000000005</c:v>
                </c:pt>
                <c:pt idx="1">
                  <c:v>0.11900000000000001</c:v>
                </c:pt>
                <c:pt idx="2">
                  <c:v>0.65400000000000003</c:v>
                </c:pt>
                <c:pt idx="3">
                  <c:v>0</c:v>
                </c:pt>
                <c:pt idx="4">
                  <c:v>0</c:v>
                </c:pt>
                <c:pt idx="5">
                  <c:v>0.97599999999999998</c:v>
                </c:pt>
                <c:pt idx="6">
                  <c:v>0</c:v>
                </c:pt>
                <c:pt idx="7">
                  <c:v>1</c:v>
                </c:pt>
              </c:numCache>
            </c:numRef>
          </c:val>
          <c:extLst>
            <c:ext xmlns:c15="http://schemas.microsoft.com/office/drawing/2012/chart" uri="{02D57815-91ED-43cb-92C2-25804820EDAC}">
              <c15:datalabelsRange>
                <c15:f>'[Data Cuts for SoN Report v2.xlsx]2024 Wales HB'!$C$94:$J$94</c15:f>
                <c15:dlblRangeCache>
                  <c:ptCount val="8"/>
                  <c:pt idx="0">
                    <c:v>39</c:v>
                  </c:pt>
                  <c:pt idx="1">
                    <c:v>5</c:v>
                  </c:pt>
                  <c:pt idx="2">
                    <c:v>17</c:v>
                  </c:pt>
                  <c:pt idx="3">
                    <c:v>0</c:v>
                  </c:pt>
                  <c:pt idx="4">
                    <c:v>0</c:v>
                  </c:pt>
                  <c:pt idx="5">
                    <c:v>41</c:v>
                  </c:pt>
                  <c:pt idx="6">
                    <c:v>0</c:v>
                  </c:pt>
                  <c:pt idx="7">
                    <c:v>7</c:v>
                  </c:pt>
                </c15:dlblRangeCache>
              </c15:datalabelsRange>
            </c:ext>
            <c:ext xmlns:c16="http://schemas.microsoft.com/office/drawing/2014/chart" uri="{C3380CC4-5D6E-409C-BE32-E72D297353CC}">
              <c16:uniqueId val="{0000002C-4F46-42EB-B0A3-1433E50B96AD}"/>
            </c:ext>
          </c:extLst>
        </c:ser>
        <c:ser>
          <c:idx val="5"/>
          <c:order val="5"/>
          <c:tx>
            <c:strRef>
              <c:f>'[Data Cuts for SoN Report v2.xlsx]2024 Wales HB'!$B$86</c:f>
              <c:strCache>
                <c:ptCount val="1"/>
                <c:pt idx="0">
                  <c:v>ORG66</c:v>
                </c:pt>
              </c:strCache>
            </c:strRef>
          </c:tx>
          <c:spPr>
            <a:solidFill>
              <a:schemeClr val="accent6"/>
            </a:solidFill>
            <a:ln>
              <a:noFill/>
            </a:ln>
            <a:effectLst/>
          </c:spPr>
          <c:invertIfNegative val="0"/>
          <c:dLbls>
            <c:dLbl>
              <c:idx val="0"/>
              <c:tx>
                <c:rich>
                  <a:bodyPr/>
                  <a:lstStyle/>
                  <a:p>
                    <a:fld id="{FA5B277E-7C10-42D5-AA04-4DEEF277F4E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4F46-42EB-B0A3-1433E50B96AD}"/>
                </c:ext>
              </c:extLst>
            </c:dLbl>
            <c:dLbl>
              <c:idx val="1"/>
              <c:tx>
                <c:rich>
                  <a:bodyPr/>
                  <a:lstStyle/>
                  <a:p>
                    <a:fld id="{B7ED93E9-84EC-4080-AEB9-5D09C03F44A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4F46-42EB-B0A3-1433E50B96AD}"/>
                </c:ext>
              </c:extLst>
            </c:dLbl>
            <c:dLbl>
              <c:idx val="2"/>
              <c:tx>
                <c:rich>
                  <a:bodyPr/>
                  <a:lstStyle/>
                  <a:p>
                    <a:fld id="{11C67EC6-9C19-4014-8423-9F22DE6A290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4F46-42EB-B0A3-1433E50B96AD}"/>
                </c:ext>
              </c:extLst>
            </c:dLbl>
            <c:dLbl>
              <c:idx val="3"/>
              <c:tx>
                <c:rich>
                  <a:bodyPr/>
                  <a:lstStyle/>
                  <a:p>
                    <a:fld id="{3D02524A-A3A9-40F6-A073-7E94FBD6AC4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4F46-42EB-B0A3-1433E50B96AD}"/>
                </c:ext>
              </c:extLst>
            </c:dLbl>
            <c:dLbl>
              <c:idx val="4"/>
              <c:tx>
                <c:rich>
                  <a:bodyPr/>
                  <a:lstStyle/>
                  <a:p>
                    <a:fld id="{325721CD-35D8-4EAD-BF11-25571524798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4F46-42EB-B0A3-1433E50B96AD}"/>
                </c:ext>
              </c:extLst>
            </c:dLbl>
            <c:dLbl>
              <c:idx val="5"/>
              <c:tx>
                <c:rich>
                  <a:bodyPr/>
                  <a:lstStyle/>
                  <a:p>
                    <a:fld id="{404B1CD0-367E-4138-8D58-AA9F0BCF596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4F46-42EB-B0A3-1433E50B96AD}"/>
                </c:ext>
              </c:extLst>
            </c:dLbl>
            <c:dLbl>
              <c:idx val="6"/>
              <c:tx>
                <c:rich>
                  <a:bodyPr/>
                  <a:lstStyle/>
                  <a:p>
                    <a:fld id="{75DBF66F-27B3-4754-9850-57BA1222CF9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4F46-42EB-B0A3-1433E50B96AD}"/>
                </c:ext>
              </c:extLst>
            </c:dLbl>
            <c:dLbl>
              <c:idx val="7"/>
              <c:tx>
                <c:rich>
                  <a:bodyPr/>
                  <a:lstStyle/>
                  <a:p>
                    <a:fld id="{7EB32CF5-C67F-43CC-87DC-E614C0F33B1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HB'!$C$86:$J$86</c:f>
              <c:numCache>
                <c:formatCode>0.00%</c:formatCode>
                <c:ptCount val="8"/>
                <c:pt idx="0">
                  <c:v>0.44400000000000001</c:v>
                </c:pt>
                <c:pt idx="1">
                  <c:v>0.55600000000000005</c:v>
                </c:pt>
                <c:pt idx="2">
                  <c:v>0.2</c:v>
                </c:pt>
                <c:pt idx="3">
                  <c:v>0</c:v>
                </c:pt>
                <c:pt idx="4">
                  <c:v>0</c:v>
                </c:pt>
                <c:pt idx="5">
                  <c:v>0.55600000000000005</c:v>
                </c:pt>
                <c:pt idx="6">
                  <c:v>0</c:v>
                </c:pt>
                <c:pt idx="7">
                  <c:v>0.4</c:v>
                </c:pt>
              </c:numCache>
            </c:numRef>
          </c:val>
          <c:extLst>
            <c:ext xmlns:c15="http://schemas.microsoft.com/office/drawing/2012/chart" uri="{02D57815-91ED-43cb-92C2-25804820EDAC}">
              <c15:datalabelsRange>
                <c15:f>'[Data Cuts for SoN Report v2.xlsx]2024 Wales HB'!$C$95:$J$95</c15:f>
                <c15:dlblRangeCache>
                  <c:ptCount val="8"/>
                  <c:pt idx="0">
                    <c:v>4</c:v>
                  </c:pt>
                  <c:pt idx="1">
                    <c:v>5</c:v>
                  </c:pt>
                  <c:pt idx="2">
                    <c:v>1</c:v>
                  </c:pt>
                  <c:pt idx="3">
                    <c:v>0</c:v>
                  </c:pt>
                  <c:pt idx="4">
                    <c:v>0</c:v>
                  </c:pt>
                  <c:pt idx="5">
                    <c:v>5</c:v>
                  </c:pt>
                  <c:pt idx="6">
                    <c:v>0</c:v>
                  </c:pt>
                  <c:pt idx="7">
                    <c:v>2</c:v>
                  </c:pt>
                </c15:dlblRangeCache>
              </c15:datalabelsRange>
            </c:ext>
            <c:ext xmlns:c16="http://schemas.microsoft.com/office/drawing/2014/chart" uri="{C3380CC4-5D6E-409C-BE32-E72D297353CC}">
              <c16:uniqueId val="{00000035-4F46-42EB-B0A3-1433E50B96AD}"/>
            </c:ext>
          </c:extLst>
        </c:ser>
        <c:ser>
          <c:idx val="6"/>
          <c:order val="6"/>
          <c:tx>
            <c:strRef>
              <c:f>'[Data Cuts for SoN Report v2.xlsx]2024 Wales HB'!$B$87</c:f>
              <c:strCache>
                <c:ptCount val="1"/>
                <c:pt idx="0">
                  <c:v>ORG02</c:v>
                </c:pt>
              </c:strCache>
            </c:strRef>
          </c:tx>
          <c:spPr>
            <a:solidFill>
              <a:schemeClr val="accent1">
                <a:lumMod val="60000"/>
              </a:schemeClr>
            </a:solidFill>
            <a:ln>
              <a:noFill/>
            </a:ln>
            <a:effectLst/>
          </c:spPr>
          <c:invertIfNegative val="0"/>
          <c:dLbls>
            <c:dLbl>
              <c:idx val="0"/>
              <c:tx>
                <c:rich>
                  <a:bodyPr/>
                  <a:lstStyle/>
                  <a:p>
                    <a:fld id="{5605A161-EF57-4A74-9285-4EB2B2FFBCC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4F46-42EB-B0A3-1433E50B96AD}"/>
                </c:ext>
              </c:extLst>
            </c:dLbl>
            <c:dLbl>
              <c:idx val="1"/>
              <c:tx>
                <c:rich>
                  <a:bodyPr/>
                  <a:lstStyle/>
                  <a:p>
                    <a:fld id="{0ED6F5C4-535B-4A90-B4B4-70C1297B94E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4F46-42EB-B0A3-1433E50B96AD}"/>
                </c:ext>
              </c:extLst>
            </c:dLbl>
            <c:dLbl>
              <c:idx val="2"/>
              <c:tx>
                <c:rich>
                  <a:bodyPr/>
                  <a:lstStyle/>
                  <a:p>
                    <a:fld id="{98F63FB4-9007-4648-8D85-762ED5C0733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4F46-42EB-B0A3-1433E50B96AD}"/>
                </c:ext>
              </c:extLst>
            </c:dLbl>
            <c:dLbl>
              <c:idx val="3"/>
              <c:tx>
                <c:rich>
                  <a:bodyPr/>
                  <a:lstStyle/>
                  <a:p>
                    <a:fld id="{3BAD61B7-D6D1-41FB-9F33-B3D018759BD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4F46-42EB-B0A3-1433E50B96AD}"/>
                </c:ext>
              </c:extLst>
            </c:dLbl>
            <c:dLbl>
              <c:idx val="4"/>
              <c:tx>
                <c:rich>
                  <a:bodyPr/>
                  <a:lstStyle/>
                  <a:p>
                    <a:fld id="{AB485613-A27F-4DD9-BC3F-0DDE257629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4F46-42EB-B0A3-1433E50B96AD}"/>
                </c:ext>
              </c:extLst>
            </c:dLbl>
            <c:dLbl>
              <c:idx val="5"/>
              <c:tx>
                <c:rich>
                  <a:bodyPr/>
                  <a:lstStyle/>
                  <a:p>
                    <a:fld id="{A0440137-A9AA-4A47-BB97-44737E6FDAC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4F46-42EB-B0A3-1433E50B96AD}"/>
                </c:ext>
              </c:extLst>
            </c:dLbl>
            <c:dLbl>
              <c:idx val="6"/>
              <c:tx>
                <c:rich>
                  <a:bodyPr/>
                  <a:lstStyle/>
                  <a:p>
                    <a:fld id="{D2FD4F9E-5C96-4EA7-9153-4DB19230F32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4F46-42EB-B0A3-1433E50B96AD}"/>
                </c:ext>
              </c:extLst>
            </c:dLbl>
            <c:dLbl>
              <c:idx val="7"/>
              <c:tx>
                <c:rich>
                  <a:bodyPr/>
                  <a:lstStyle/>
                  <a:p>
                    <a:fld id="{2AE2C4AA-301C-4C39-B58F-EA94EBE8B18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4F46-42EB-B0A3-1433E50B96A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HB'!$C$80:$J$80</c:f>
              <c:strCache>
                <c:ptCount val="8"/>
                <c:pt idx="0">
                  <c:v>AWT (N=239)</c:v>
                </c:pt>
                <c:pt idx="1">
                  <c:v>CBTp (N=239)</c:v>
                </c:pt>
                <c:pt idx="2">
                  <c:v>SE (N=130)</c:v>
                </c:pt>
                <c:pt idx="3">
                  <c:v>FI (N=159)</c:v>
                </c:pt>
                <c:pt idx="4">
                  <c:v>CFES (N=162)</c:v>
                </c:pt>
                <c:pt idx="5">
                  <c:v>PH (N=239)</c:v>
                </c:pt>
                <c:pt idx="6">
                  <c:v>OM (N=239)</c:v>
                </c:pt>
                <c:pt idx="7">
                  <c:v>Clozapine (N=47)</c:v>
                </c:pt>
              </c:strCache>
            </c:strRef>
          </c:cat>
          <c:val>
            <c:numRef>
              <c:f>'[Data Cuts for SoN Report v2.xlsx]2024 Wales HB'!$C$87:$J$87</c:f>
              <c:numCache>
                <c:formatCode>0.00%</c:formatCode>
                <c:ptCount val="8"/>
                <c:pt idx="0">
                  <c:v>0.61499999999999999</c:v>
                </c:pt>
                <c:pt idx="1">
                  <c:v>0.115</c:v>
                </c:pt>
                <c:pt idx="2">
                  <c:v>0.16699999999999998</c:v>
                </c:pt>
                <c:pt idx="3">
                  <c:v>0.26090000000000002</c:v>
                </c:pt>
                <c:pt idx="4">
                  <c:v>0.13</c:v>
                </c:pt>
                <c:pt idx="5">
                  <c:v>0.69200000000000006</c:v>
                </c:pt>
                <c:pt idx="6">
                  <c:v>0.192</c:v>
                </c:pt>
                <c:pt idx="7">
                  <c:v>1</c:v>
                </c:pt>
              </c:numCache>
            </c:numRef>
          </c:val>
          <c:extLst>
            <c:ext xmlns:c15="http://schemas.microsoft.com/office/drawing/2012/chart" uri="{02D57815-91ED-43cb-92C2-25804820EDAC}">
              <c15:datalabelsRange>
                <c15:f>'[Data Cuts for SoN Report v2.xlsx]2024 Wales HB'!$C$96:$J$96</c15:f>
                <c15:dlblRangeCache>
                  <c:ptCount val="8"/>
                  <c:pt idx="0">
                    <c:v>16</c:v>
                  </c:pt>
                  <c:pt idx="1">
                    <c:v>3</c:v>
                  </c:pt>
                  <c:pt idx="2">
                    <c:v>2</c:v>
                  </c:pt>
                  <c:pt idx="3">
                    <c:v>6</c:v>
                  </c:pt>
                  <c:pt idx="4">
                    <c:v>3</c:v>
                  </c:pt>
                  <c:pt idx="5">
                    <c:v>18</c:v>
                  </c:pt>
                  <c:pt idx="6">
                    <c:v>5</c:v>
                  </c:pt>
                  <c:pt idx="7">
                    <c:v>6</c:v>
                  </c:pt>
                </c15:dlblRangeCache>
              </c15:datalabelsRange>
            </c:ext>
            <c:ext xmlns:c16="http://schemas.microsoft.com/office/drawing/2014/chart" uri="{C3380CC4-5D6E-409C-BE32-E72D297353CC}">
              <c16:uniqueId val="{0000003E-4F46-42EB-B0A3-1433E50B96AD}"/>
            </c:ext>
          </c:extLst>
        </c:ser>
        <c:dLbls>
          <c:dLblPos val="outEnd"/>
          <c:showLegendKey val="0"/>
          <c:showVal val="1"/>
          <c:showCatName val="0"/>
          <c:showSerName val="0"/>
          <c:showPercent val="0"/>
          <c:showBubbleSize val="0"/>
        </c:dLbls>
        <c:gapWidth val="219"/>
        <c:overlap val="-27"/>
        <c:axId val="318788160"/>
        <c:axId val="318788520"/>
      </c:barChart>
      <c:catAx>
        <c:axId val="31878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88520"/>
        <c:crosses val="autoZero"/>
        <c:auto val="1"/>
        <c:lblAlgn val="ctr"/>
        <c:lblOffset val="100"/>
        <c:noMultiLvlLbl val="0"/>
      </c:catAx>
      <c:valAx>
        <c:axId val="318788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8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400"/>
              <a:t>Access and Waiting time by Wales Health Boards 2023/24</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Wales HB'!$C$40</c:f>
              <c:strCache>
                <c:ptCount val="1"/>
                <c:pt idx="0">
                  <c:v>Standard Met</c:v>
                </c:pt>
              </c:strCache>
            </c:strRef>
          </c:tx>
          <c:spPr>
            <a:solidFill>
              <a:schemeClr val="accent1"/>
            </a:solidFill>
            <a:ln>
              <a:noFill/>
            </a:ln>
            <a:effectLst/>
          </c:spPr>
          <c:invertIfNegative val="0"/>
          <c:dLbls>
            <c:dLbl>
              <c:idx val="0"/>
              <c:tx>
                <c:rich>
                  <a:bodyPr/>
                  <a:lstStyle/>
                  <a:p>
                    <a:fld id="{3F1F55BC-EB2F-4CBE-A778-B8AA90C071E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8CC-416F-85B5-F919758DF00D}"/>
                </c:ext>
              </c:extLst>
            </c:dLbl>
            <c:dLbl>
              <c:idx val="1"/>
              <c:tx>
                <c:rich>
                  <a:bodyPr/>
                  <a:lstStyle/>
                  <a:p>
                    <a:fld id="{B61CD386-50E5-415E-A35C-8AFC6C45E3E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CC-416F-85B5-F919758DF00D}"/>
                </c:ext>
              </c:extLst>
            </c:dLbl>
            <c:dLbl>
              <c:idx val="2"/>
              <c:tx>
                <c:rich>
                  <a:bodyPr/>
                  <a:lstStyle/>
                  <a:p>
                    <a:fld id="{1B7E6B7A-F593-454F-84C2-7A024E32DB1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8CC-416F-85B5-F919758DF00D}"/>
                </c:ext>
              </c:extLst>
            </c:dLbl>
            <c:dLbl>
              <c:idx val="3"/>
              <c:tx>
                <c:rich>
                  <a:bodyPr/>
                  <a:lstStyle/>
                  <a:p>
                    <a:fld id="{685F21B2-119E-4FAB-B06E-2B0E1A3DE35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8CC-416F-85B5-F919758DF00D}"/>
                </c:ext>
              </c:extLst>
            </c:dLbl>
            <c:dLbl>
              <c:idx val="4"/>
              <c:tx>
                <c:rich>
                  <a:bodyPr/>
                  <a:lstStyle/>
                  <a:p>
                    <a:fld id="{CD524796-A403-4AB0-9057-15951C9AF4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8CC-416F-85B5-F919758DF00D}"/>
                </c:ext>
              </c:extLst>
            </c:dLbl>
            <c:dLbl>
              <c:idx val="5"/>
              <c:tx>
                <c:rich>
                  <a:bodyPr/>
                  <a:lstStyle/>
                  <a:p>
                    <a:fld id="{EDC93612-59F5-4FA9-9D1F-23EAC08701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8CC-416F-85B5-F919758DF00D}"/>
                </c:ext>
              </c:extLst>
            </c:dLbl>
            <c:dLbl>
              <c:idx val="6"/>
              <c:tx>
                <c:rich>
                  <a:bodyPr/>
                  <a:lstStyle/>
                  <a:p>
                    <a:fld id="{29CA2386-3BBB-45ED-BCDC-E72834D1912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8CC-416F-85B5-F919758DF0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HB'!$B$41:$B$47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HB'!$C$41:$C$47</c:f>
              <c:numCache>
                <c:formatCode>0.0%</c:formatCode>
                <c:ptCount val="7"/>
                <c:pt idx="0">
                  <c:v>0.61499999999999999</c:v>
                </c:pt>
                <c:pt idx="1">
                  <c:v>0.23200000000000001</c:v>
                </c:pt>
                <c:pt idx="2">
                  <c:v>0.5</c:v>
                </c:pt>
                <c:pt idx="3">
                  <c:v>0.5</c:v>
                </c:pt>
                <c:pt idx="4">
                  <c:v>0.53800000000000003</c:v>
                </c:pt>
                <c:pt idx="5">
                  <c:v>0.92900000000000005</c:v>
                </c:pt>
                <c:pt idx="6">
                  <c:v>0.44400000000000001</c:v>
                </c:pt>
              </c:numCache>
            </c:numRef>
          </c:val>
          <c:extLst>
            <c:ext xmlns:c15="http://schemas.microsoft.com/office/drawing/2012/chart" uri="{02D57815-91ED-43cb-92C2-25804820EDAC}">
              <c15:datalabelsRange>
                <c15:f>'[Data Cuts for SoN Report v2.xlsx]2024 Wales HB'!$F$41:$F$47</c15:f>
                <c15:dlblRangeCache>
                  <c:ptCount val="7"/>
                  <c:pt idx="0">
                    <c:v>16</c:v>
                  </c:pt>
                  <c:pt idx="1">
                    <c:v>16</c:v>
                  </c:pt>
                  <c:pt idx="2">
                    <c:v>3</c:v>
                  </c:pt>
                  <c:pt idx="3">
                    <c:v>37</c:v>
                  </c:pt>
                  <c:pt idx="4">
                    <c:v>7</c:v>
                  </c:pt>
                  <c:pt idx="5">
                    <c:v>39</c:v>
                  </c:pt>
                  <c:pt idx="6">
                    <c:v>4</c:v>
                  </c:pt>
                </c15:dlblRangeCache>
              </c15:datalabelsRange>
            </c:ext>
            <c:ext xmlns:c16="http://schemas.microsoft.com/office/drawing/2014/chart" uri="{C3380CC4-5D6E-409C-BE32-E72D297353CC}">
              <c16:uniqueId val="{00000007-A8CC-416F-85B5-F919758DF00D}"/>
            </c:ext>
          </c:extLst>
        </c:ser>
        <c:ser>
          <c:idx val="1"/>
          <c:order val="1"/>
          <c:tx>
            <c:strRef>
              <c:f>'[Data Cuts for SoN Report v2.xlsx]2024 Wales HB'!$D$40</c:f>
              <c:strCache>
                <c:ptCount val="1"/>
                <c:pt idx="0">
                  <c:v>Standard Not Met</c:v>
                </c:pt>
              </c:strCache>
            </c:strRef>
          </c:tx>
          <c:spPr>
            <a:solidFill>
              <a:schemeClr val="accent2"/>
            </a:solidFill>
            <a:ln>
              <a:noFill/>
            </a:ln>
            <a:effectLst/>
          </c:spPr>
          <c:invertIfNegative val="0"/>
          <c:dLbls>
            <c:dLbl>
              <c:idx val="0"/>
              <c:tx>
                <c:rich>
                  <a:bodyPr/>
                  <a:lstStyle/>
                  <a:p>
                    <a:fld id="{F5D2C726-7A29-49BD-80C6-D6BC5320627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8CC-416F-85B5-F919758DF00D}"/>
                </c:ext>
              </c:extLst>
            </c:dLbl>
            <c:dLbl>
              <c:idx val="1"/>
              <c:tx>
                <c:rich>
                  <a:bodyPr/>
                  <a:lstStyle/>
                  <a:p>
                    <a:fld id="{5AC18AC0-EDE2-4F97-B1D6-69129A3CBBD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8CC-416F-85B5-F919758DF00D}"/>
                </c:ext>
              </c:extLst>
            </c:dLbl>
            <c:dLbl>
              <c:idx val="2"/>
              <c:tx>
                <c:rich>
                  <a:bodyPr/>
                  <a:lstStyle/>
                  <a:p>
                    <a:fld id="{29B8E246-3637-4E36-8898-ACC37AEFC9B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8CC-416F-85B5-F919758DF00D}"/>
                </c:ext>
              </c:extLst>
            </c:dLbl>
            <c:dLbl>
              <c:idx val="3"/>
              <c:tx>
                <c:rich>
                  <a:bodyPr/>
                  <a:lstStyle/>
                  <a:p>
                    <a:fld id="{0A9C90DE-340E-464A-8EAB-C267966322F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8CC-416F-85B5-F919758DF00D}"/>
                </c:ext>
              </c:extLst>
            </c:dLbl>
            <c:dLbl>
              <c:idx val="4"/>
              <c:tx>
                <c:rich>
                  <a:bodyPr/>
                  <a:lstStyle/>
                  <a:p>
                    <a:fld id="{F1AF39D8-28C3-44C9-ACEC-DD64EF86BC3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8CC-416F-85B5-F919758DF00D}"/>
                </c:ext>
              </c:extLst>
            </c:dLbl>
            <c:dLbl>
              <c:idx val="5"/>
              <c:tx>
                <c:rich>
                  <a:bodyPr/>
                  <a:lstStyle/>
                  <a:p>
                    <a:fld id="{62553AC2-D121-4B93-A115-B68C70384F0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8CC-416F-85B5-F919758DF00D}"/>
                </c:ext>
              </c:extLst>
            </c:dLbl>
            <c:dLbl>
              <c:idx val="6"/>
              <c:tx>
                <c:rich>
                  <a:bodyPr/>
                  <a:lstStyle/>
                  <a:p>
                    <a:fld id="{4060AB6B-F096-4B39-BE30-5A47C99B98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8CC-416F-85B5-F919758DF0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HB'!$B$41:$B$47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HB'!$D$41:$D$47</c:f>
              <c:numCache>
                <c:formatCode>0.0%</c:formatCode>
                <c:ptCount val="7"/>
                <c:pt idx="0">
                  <c:v>0.38500000000000001</c:v>
                </c:pt>
                <c:pt idx="1">
                  <c:v>0.76800000000000002</c:v>
                </c:pt>
                <c:pt idx="2">
                  <c:v>0.5</c:v>
                </c:pt>
                <c:pt idx="3">
                  <c:v>0.5</c:v>
                </c:pt>
                <c:pt idx="4">
                  <c:v>0.46200000000000002</c:v>
                </c:pt>
                <c:pt idx="5">
                  <c:v>7.0999999999999994E-2</c:v>
                </c:pt>
                <c:pt idx="6">
                  <c:v>0.55600000000000005</c:v>
                </c:pt>
              </c:numCache>
            </c:numRef>
          </c:val>
          <c:extLst>
            <c:ext xmlns:c15="http://schemas.microsoft.com/office/drawing/2012/chart" uri="{02D57815-91ED-43cb-92C2-25804820EDAC}">
              <c15:datalabelsRange>
                <c15:f>'[Data Cuts for SoN Report v2.xlsx]2024 Wales HB'!$G$41:$G$47</c15:f>
                <c15:dlblRangeCache>
                  <c:ptCount val="7"/>
                  <c:pt idx="0">
                    <c:v>10</c:v>
                  </c:pt>
                  <c:pt idx="1">
                    <c:v>53</c:v>
                  </c:pt>
                  <c:pt idx="2">
                    <c:v>3</c:v>
                  </c:pt>
                  <c:pt idx="3">
                    <c:v>37</c:v>
                  </c:pt>
                  <c:pt idx="4">
                    <c:v>6</c:v>
                  </c:pt>
                  <c:pt idx="5">
                    <c:v>3</c:v>
                  </c:pt>
                  <c:pt idx="6">
                    <c:v>5</c:v>
                  </c:pt>
                </c15:dlblRangeCache>
              </c15:datalabelsRange>
            </c:ext>
            <c:ext xmlns:c16="http://schemas.microsoft.com/office/drawing/2014/chart" uri="{C3380CC4-5D6E-409C-BE32-E72D297353CC}">
              <c16:uniqueId val="{0000000F-A8CC-416F-85B5-F919758DF00D}"/>
            </c:ext>
          </c:extLst>
        </c:ser>
        <c:dLbls>
          <c:dLblPos val="ctr"/>
          <c:showLegendKey val="0"/>
          <c:showVal val="1"/>
          <c:showCatName val="0"/>
          <c:showSerName val="0"/>
          <c:showPercent val="0"/>
          <c:showBubbleSize val="0"/>
        </c:dLbls>
        <c:gapWidth val="150"/>
        <c:overlap val="100"/>
        <c:axId val="768365904"/>
        <c:axId val="768357264"/>
      </c:barChart>
      <c:catAx>
        <c:axId val="76836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357264"/>
        <c:crosses val="autoZero"/>
        <c:auto val="1"/>
        <c:lblAlgn val="ctr"/>
        <c:lblOffset val="100"/>
        <c:noMultiLvlLbl val="0"/>
      </c:catAx>
      <c:valAx>
        <c:axId val="768357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36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CBT Uptake by Wales Health Boards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Wales HB'!$C$31</c:f>
              <c:strCache>
                <c:ptCount val="1"/>
                <c:pt idx="0">
                  <c:v>Taken Up</c:v>
                </c:pt>
              </c:strCache>
            </c:strRef>
          </c:tx>
          <c:spPr>
            <a:solidFill>
              <a:schemeClr val="accent1"/>
            </a:solidFill>
            <a:ln>
              <a:noFill/>
            </a:ln>
            <a:effectLst/>
          </c:spPr>
          <c:invertIfNegative val="0"/>
          <c:dLbls>
            <c:dLbl>
              <c:idx val="0"/>
              <c:tx>
                <c:rich>
                  <a:bodyPr/>
                  <a:lstStyle/>
                  <a:p>
                    <a:fld id="{5FDBC38E-7477-4C2A-964D-EE49E300731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2D8-4451-9130-7BD028F2DD5D}"/>
                </c:ext>
              </c:extLst>
            </c:dLbl>
            <c:dLbl>
              <c:idx val="1"/>
              <c:tx>
                <c:rich>
                  <a:bodyPr/>
                  <a:lstStyle/>
                  <a:p>
                    <a:fld id="{4AC9E5B4-9003-46A9-A3A8-EA7EFB8D0A0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D8-4451-9130-7BD028F2DD5D}"/>
                </c:ext>
              </c:extLst>
            </c:dLbl>
            <c:dLbl>
              <c:idx val="2"/>
              <c:tx>
                <c:rich>
                  <a:bodyPr/>
                  <a:lstStyle/>
                  <a:p>
                    <a:fld id="{416E6D95-E41E-400B-9724-4A3FBCC939F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D8-4451-9130-7BD028F2DD5D}"/>
                </c:ext>
              </c:extLst>
            </c:dLbl>
            <c:dLbl>
              <c:idx val="3"/>
              <c:tx>
                <c:rich>
                  <a:bodyPr/>
                  <a:lstStyle/>
                  <a:p>
                    <a:fld id="{CA0EB2B5-348F-4B79-B709-F8A2A38A61D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D8-4451-9130-7BD028F2DD5D}"/>
                </c:ext>
              </c:extLst>
            </c:dLbl>
            <c:dLbl>
              <c:idx val="4"/>
              <c:tx>
                <c:rich>
                  <a:bodyPr/>
                  <a:lstStyle/>
                  <a:p>
                    <a:fld id="{AE892070-AD55-4977-B784-9F0FC8B6997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D8-4451-9130-7BD028F2DD5D}"/>
                </c:ext>
              </c:extLst>
            </c:dLbl>
            <c:dLbl>
              <c:idx val="5"/>
              <c:tx>
                <c:rich>
                  <a:bodyPr/>
                  <a:lstStyle/>
                  <a:p>
                    <a:fld id="{537FED30-0728-43F2-8FDD-BE9E6948916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D8-4451-9130-7BD028F2DD5D}"/>
                </c:ext>
              </c:extLst>
            </c:dLbl>
            <c:dLbl>
              <c:idx val="6"/>
              <c:tx>
                <c:rich>
                  <a:bodyPr/>
                  <a:lstStyle/>
                  <a:p>
                    <a:fld id="{E11783A2-9EFE-4AF1-B643-7C7591531A5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D8-4451-9130-7BD028F2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 Cuts for SoN Report v2.xlsx]2024 Wales HB'!$B$32:$B$38</c:f>
              <c:strCache>
                <c:ptCount val="7"/>
                <c:pt idx="0">
                  <c:v>ORG02</c:v>
                </c:pt>
                <c:pt idx="1">
                  <c:v>ORG03</c:v>
                </c:pt>
                <c:pt idx="2">
                  <c:v>ORG07
(2 teams)</c:v>
                </c:pt>
                <c:pt idx="3">
                  <c:v>ORG13</c:v>
                </c:pt>
                <c:pt idx="4">
                  <c:v>ORG19</c:v>
                </c:pt>
                <c:pt idx="5">
                  <c:v>ORG29</c:v>
                </c:pt>
                <c:pt idx="6">
                  <c:v>ORG66</c:v>
                </c:pt>
              </c:strCache>
            </c:strRef>
          </c:cat>
          <c:val>
            <c:numRef>
              <c:f>'[Data Cuts for SoN Report v2.xlsx]2024 Wales HB'!$C$32:$C$38</c:f>
              <c:numCache>
                <c:formatCode>0%</c:formatCode>
                <c:ptCount val="7"/>
                <c:pt idx="0" formatCode="0.00%">
                  <c:v>0.115</c:v>
                </c:pt>
                <c:pt idx="1">
                  <c:v>0.40600000000000003</c:v>
                </c:pt>
                <c:pt idx="2" formatCode="0.0%">
                  <c:v>1</c:v>
                </c:pt>
                <c:pt idx="3" formatCode="0.0%">
                  <c:v>0.47299999999999998</c:v>
                </c:pt>
                <c:pt idx="4" formatCode="0.0%">
                  <c:v>0.53800000000000003</c:v>
                </c:pt>
                <c:pt idx="5" formatCode="0.0%">
                  <c:v>0.11899999999999999</c:v>
                </c:pt>
                <c:pt idx="6" formatCode="0.00%">
                  <c:v>0.55600000000000005</c:v>
                </c:pt>
              </c:numCache>
            </c:numRef>
          </c:val>
          <c:extLst>
            <c:ext xmlns:c15="http://schemas.microsoft.com/office/drawing/2012/chart" uri="{02D57815-91ED-43cb-92C2-25804820EDAC}">
              <c15:datalabelsRange>
                <c15:f>'[Data Cuts for SoN Report v2.xlsx]2024 Wales HB'!$H$32:$H$38</c15:f>
                <c15:dlblRangeCache>
                  <c:ptCount val="7"/>
                  <c:pt idx="0">
                    <c:v>3</c:v>
                  </c:pt>
                  <c:pt idx="1">
                    <c:v>28</c:v>
                  </c:pt>
                  <c:pt idx="2">
                    <c:v>6</c:v>
                  </c:pt>
                  <c:pt idx="3">
                    <c:v>35</c:v>
                  </c:pt>
                  <c:pt idx="4">
                    <c:v>7</c:v>
                  </c:pt>
                  <c:pt idx="5">
                    <c:v>5</c:v>
                  </c:pt>
                  <c:pt idx="6">
                    <c:v>5</c:v>
                  </c:pt>
                </c15:dlblRangeCache>
              </c15:datalabelsRange>
            </c:ext>
            <c:ext xmlns:c16="http://schemas.microsoft.com/office/drawing/2014/chart" uri="{C3380CC4-5D6E-409C-BE32-E72D297353CC}">
              <c16:uniqueId val="{00000007-B2D8-4451-9130-7BD028F2DD5D}"/>
            </c:ext>
          </c:extLst>
        </c:ser>
        <c:ser>
          <c:idx val="1"/>
          <c:order val="1"/>
          <c:tx>
            <c:strRef>
              <c:f>'[Data Cuts for SoN Report v2.xlsx]2024 Wales HB'!$D$31</c:f>
              <c:strCache>
                <c:ptCount val="1"/>
                <c:pt idx="0">
                  <c:v>Declined</c:v>
                </c:pt>
              </c:strCache>
            </c:strRef>
          </c:tx>
          <c:spPr>
            <a:solidFill>
              <a:schemeClr val="accent2"/>
            </a:solidFill>
            <a:ln>
              <a:noFill/>
            </a:ln>
            <a:effectLst/>
          </c:spPr>
          <c:invertIfNegative val="0"/>
          <c:dLbls>
            <c:dLbl>
              <c:idx val="0"/>
              <c:tx>
                <c:rich>
                  <a:bodyPr/>
                  <a:lstStyle/>
                  <a:p>
                    <a:fld id="{CA6EF2C6-80B0-47CF-9317-6ED43827326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2D8-4451-9130-7BD028F2DD5D}"/>
                </c:ext>
              </c:extLst>
            </c:dLbl>
            <c:dLbl>
              <c:idx val="1"/>
              <c:tx>
                <c:rich>
                  <a:bodyPr/>
                  <a:lstStyle/>
                  <a:p>
                    <a:fld id="{EF67C667-2CCA-4E4F-AB2D-12D553D77E6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2D8-4451-9130-7BD028F2DD5D}"/>
                </c:ext>
              </c:extLst>
            </c:dLbl>
            <c:dLbl>
              <c:idx val="2"/>
              <c:delete val="1"/>
              <c:extLst>
                <c:ext xmlns:c15="http://schemas.microsoft.com/office/drawing/2012/chart" uri="{CE6537A1-D6FC-4f65-9D91-7224C49458BB}"/>
                <c:ext xmlns:c16="http://schemas.microsoft.com/office/drawing/2014/chart" uri="{C3380CC4-5D6E-409C-BE32-E72D297353CC}">
                  <c16:uniqueId val="{0000000A-B2D8-4451-9130-7BD028F2DD5D}"/>
                </c:ext>
              </c:extLst>
            </c:dLbl>
            <c:dLbl>
              <c:idx val="3"/>
              <c:tx>
                <c:rich>
                  <a:bodyPr/>
                  <a:lstStyle/>
                  <a:p>
                    <a:fld id="{D004A888-C3D3-4BBF-AE00-22066FA11FA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2D8-4451-9130-7BD028F2DD5D}"/>
                </c:ext>
              </c:extLst>
            </c:dLbl>
            <c:dLbl>
              <c:idx val="4"/>
              <c:tx>
                <c:rich>
                  <a:bodyPr/>
                  <a:lstStyle/>
                  <a:p>
                    <a:fld id="{946DECCF-C12E-4033-86B2-90261E163FA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2D8-4451-9130-7BD028F2DD5D}"/>
                </c:ext>
              </c:extLst>
            </c:dLbl>
            <c:dLbl>
              <c:idx val="5"/>
              <c:tx>
                <c:rich>
                  <a:bodyPr/>
                  <a:lstStyle/>
                  <a:p>
                    <a:fld id="{3BF70306-C83B-4ED3-845F-0EAA84ACD56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2D8-4451-9130-7BD028F2DD5D}"/>
                </c:ext>
              </c:extLst>
            </c:dLbl>
            <c:dLbl>
              <c:idx val="6"/>
              <c:tx>
                <c:rich>
                  <a:bodyPr/>
                  <a:lstStyle/>
                  <a:p>
                    <a:fld id="{674D38C1-DA41-4180-B2C0-01C69715E32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2D8-4451-9130-7BD028F2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HB'!$B$32:$B$38</c:f>
              <c:strCache>
                <c:ptCount val="7"/>
                <c:pt idx="0">
                  <c:v>ORG02</c:v>
                </c:pt>
                <c:pt idx="1">
                  <c:v>ORG03</c:v>
                </c:pt>
                <c:pt idx="2">
                  <c:v>ORG07
(2 teams)</c:v>
                </c:pt>
                <c:pt idx="3">
                  <c:v>ORG13</c:v>
                </c:pt>
                <c:pt idx="4">
                  <c:v>ORG19</c:v>
                </c:pt>
                <c:pt idx="5">
                  <c:v>ORG29</c:v>
                </c:pt>
                <c:pt idx="6">
                  <c:v>ORG66</c:v>
                </c:pt>
              </c:strCache>
            </c:strRef>
          </c:cat>
          <c:val>
            <c:numRef>
              <c:f>'[Data Cuts for SoN Report v2.xlsx]2024 Wales HB'!$D$32:$D$38</c:f>
              <c:numCache>
                <c:formatCode>0%</c:formatCode>
                <c:ptCount val="7"/>
                <c:pt idx="0" formatCode="0.0%">
                  <c:v>0.26900000000000002</c:v>
                </c:pt>
                <c:pt idx="1">
                  <c:v>0.40600000000000003</c:v>
                </c:pt>
                <c:pt idx="2" formatCode="0.0%">
                  <c:v>0</c:v>
                </c:pt>
                <c:pt idx="3" formatCode="0.0%">
                  <c:v>0.23</c:v>
                </c:pt>
                <c:pt idx="4" formatCode="0.0%">
                  <c:v>7.6999999999999999E-2</c:v>
                </c:pt>
                <c:pt idx="5" formatCode="0.0%">
                  <c:v>7.0999999999999994E-2</c:v>
                </c:pt>
                <c:pt idx="6" formatCode="0.00%">
                  <c:v>0.44400000000000001</c:v>
                </c:pt>
              </c:numCache>
            </c:numRef>
          </c:val>
          <c:extLst>
            <c:ext xmlns:c15="http://schemas.microsoft.com/office/drawing/2012/chart" uri="{02D57815-91ED-43cb-92C2-25804820EDAC}">
              <c15:datalabelsRange>
                <c15:f>'[Data Cuts for SoN Report v2.xlsx]2024 Wales HB'!$I$32:$I$38</c15:f>
                <c15:dlblRangeCache>
                  <c:ptCount val="7"/>
                  <c:pt idx="0">
                    <c:v>7</c:v>
                  </c:pt>
                  <c:pt idx="1">
                    <c:v>28</c:v>
                  </c:pt>
                  <c:pt idx="2">
                    <c:v>0</c:v>
                  </c:pt>
                  <c:pt idx="3">
                    <c:v>17</c:v>
                  </c:pt>
                  <c:pt idx="4">
                    <c:v>1</c:v>
                  </c:pt>
                  <c:pt idx="5">
                    <c:v>3</c:v>
                  </c:pt>
                  <c:pt idx="6">
                    <c:v>4</c:v>
                  </c:pt>
                </c15:dlblRangeCache>
              </c15:datalabelsRange>
            </c:ext>
            <c:ext xmlns:c16="http://schemas.microsoft.com/office/drawing/2014/chart" uri="{C3380CC4-5D6E-409C-BE32-E72D297353CC}">
              <c16:uniqueId val="{0000000F-B2D8-4451-9130-7BD028F2DD5D}"/>
            </c:ext>
          </c:extLst>
        </c:ser>
        <c:ser>
          <c:idx val="2"/>
          <c:order val="2"/>
          <c:tx>
            <c:strRef>
              <c:f>'[Data Cuts for SoN Report v2.xlsx]2024 Wales HB'!$E$31</c:f>
              <c:strCache>
                <c:ptCount val="1"/>
                <c:pt idx="0">
                  <c:v>Not Offered</c:v>
                </c:pt>
              </c:strCache>
            </c:strRef>
          </c:tx>
          <c:spPr>
            <a:solidFill>
              <a:schemeClr val="accent3"/>
            </a:solidFill>
            <a:ln>
              <a:noFill/>
            </a:ln>
            <a:effectLst/>
          </c:spPr>
          <c:invertIfNegative val="0"/>
          <c:dLbls>
            <c:dLbl>
              <c:idx val="0"/>
              <c:tx>
                <c:rich>
                  <a:bodyPr/>
                  <a:lstStyle/>
                  <a:p>
                    <a:fld id="{F00CF190-DD4F-478C-A847-CC0FAD0F4DD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2D8-4451-9130-7BD028F2DD5D}"/>
                </c:ext>
              </c:extLst>
            </c:dLbl>
            <c:dLbl>
              <c:idx val="1"/>
              <c:tx>
                <c:rich>
                  <a:bodyPr/>
                  <a:lstStyle/>
                  <a:p>
                    <a:fld id="{BC7F75BF-021C-4071-8A8D-DECF8497D5E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2D8-4451-9130-7BD028F2DD5D}"/>
                </c:ext>
              </c:extLst>
            </c:dLbl>
            <c:dLbl>
              <c:idx val="2"/>
              <c:delete val="1"/>
              <c:extLst>
                <c:ext xmlns:c15="http://schemas.microsoft.com/office/drawing/2012/chart" uri="{CE6537A1-D6FC-4f65-9D91-7224C49458BB}"/>
                <c:ext xmlns:c16="http://schemas.microsoft.com/office/drawing/2014/chart" uri="{C3380CC4-5D6E-409C-BE32-E72D297353CC}">
                  <c16:uniqueId val="{00000012-B2D8-4451-9130-7BD028F2DD5D}"/>
                </c:ext>
              </c:extLst>
            </c:dLbl>
            <c:dLbl>
              <c:idx val="3"/>
              <c:tx>
                <c:rich>
                  <a:bodyPr/>
                  <a:lstStyle/>
                  <a:p>
                    <a:fld id="{0959C299-E18A-4F8E-B014-06E19D5BE0F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2D8-4451-9130-7BD028F2DD5D}"/>
                </c:ext>
              </c:extLst>
            </c:dLbl>
            <c:dLbl>
              <c:idx val="4"/>
              <c:tx>
                <c:rich>
                  <a:bodyPr/>
                  <a:lstStyle/>
                  <a:p>
                    <a:fld id="{151AB718-38DC-49EC-9196-C138D546DF5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2D8-4451-9130-7BD028F2DD5D}"/>
                </c:ext>
              </c:extLst>
            </c:dLbl>
            <c:dLbl>
              <c:idx val="5"/>
              <c:tx>
                <c:rich>
                  <a:bodyPr/>
                  <a:lstStyle/>
                  <a:p>
                    <a:fld id="{60C0DA86-995D-44E2-AD02-9955517E634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2D8-4451-9130-7BD028F2DD5D}"/>
                </c:ext>
              </c:extLst>
            </c:dLbl>
            <c:dLbl>
              <c:idx val="6"/>
              <c:delete val="1"/>
              <c:extLst>
                <c:ext xmlns:c15="http://schemas.microsoft.com/office/drawing/2012/chart" uri="{CE6537A1-D6FC-4f65-9D91-7224C49458BB}"/>
                <c:ext xmlns:c16="http://schemas.microsoft.com/office/drawing/2014/chart" uri="{C3380CC4-5D6E-409C-BE32-E72D297353CC}">
                  <c16:uniqueId val="{00000016-B2D8-4451-9130-7BD028F2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HB'!$B$32:$B$38</c:f>
              <c:strCache>
                <c:ptCount val="7"/>
                <c:pt idx="0">
                  <c:v>ORG02</c:v>
                </c:pt>
                <c:pt idx="1">
                  <c:v>ORG03</c:v>
                </c:pt>
                <c:pt idx="2">
                  <c:v>ORG07
(2 teams)</c:v>
                </c:pt>
                <c:pt idx="3">
                  <c:v>ORG13</c:v>
                </c:pt>
                <c:pt idx="4">
                  <c:v>ORG19</c:v>
                </c:pt>
                <c:pt idx="5">
                  <c:v>ORG29</c:v>
                </c:pt>
                <c:pt idx="6">
                  <c:v>ORG66</c:v>
                </c:pt>
              </c:strCache>
            </c:strRef>
          </c:cat>
          <c:val>
            <c:numRef>
              <c:f>'[Data Cuts for SoN Report v2.xlsx]2024 Wales HB'!$E$32:$E$38</c:f>
              <c:numCache>
                <c:formatCode>0.00%</c:formatCode>
                <c:ptCount val="7"/>
                <c:pt idx="0">
                  <c:v>3.7999999999999999E-2</c:v>
                </c:pt>
                <c:pt idx="1">
                  <c:v>0.188</c:v>
                </c:pt>
                <c:pt idx="2">
                  <c:v>0</c:v>
                </c:pt>
                <c:pt idx="3">
                  <c:v>0.108</c:v>
                </c:pt>
                <c:pt idx="4">
                  <c:v>0.23100000000000001</c:v>
                </c:pt>
                <c:pt idx="5">
                  <c:v>0.71399999999999997</c:v>
                </c:pt>
                <c:pt idx="6">
                  <c:v>0</c:v>
                </c:pt>
              </c:numCache>
            </c:numRef>
          </c:val>
          <c:extLst>
            <c:ext xmlns:c15="http://schemas.microsoft.com/office/drawing/2012/chart" uri="{02D57815-91ED-43cb-92C2-25804820EDAC}">
              <c15:datalabelsRange>
                <c15:f>'[Data Cuts for SoN Report v2.xlsx]2024 Wales HB'!$J$32:$J$38</c15:f>
                <c15:dlblRangeCache>
                  <c:ptCount val="7"/>
                  <c:pt idx="0">
                    <c:v>1</c:v>
                  </c:pt>
                  <c:pt idx="1">
                    <c:v>13</c:v>
                  </c:pt>
                  <c:pt idx="2">
                    <c:v>0</c:v>
                  </c:pt>
                  <c:pt idx="3">
                    <c:v>8</c:v>
                  </c:pt>
                  <c:pt idx="4">
                    <c:v>3</c:v>
                  </c:pt>
                  <c:pt idx="5">
                    <c:v>30</c:v>
                  </c:pt>
                  <c:pt idx="6">
                    <c:v>0</c:v>
                  </c:pt>
                </c15:dlblRangeCache>
              </c15:datalabelsRange>
            </c:ext>
            <c:ext xmlns:c16="http://schemas.microsoft.com/office/drawing/2014/chart" uri="{C3380CC4-5D6E-409C-BE32-E72D297353CC}">
              <c16:uniqueId val="{00000017-B2D8-4451-9130-7BD028F2DD5D}"/>
            </c:ext>
          </c:extLst>
        </c:ser>
        <c:ser>
          <c:idx val="3"/>
          <c:order val="3"/>
          <c:tx>
            <c:strRef>
              <c:f>'[Data Cuts for SoN Report v2.xlsx]2024 Wales HB'!$F$31</c:f>
              <c:strCache>
                <c:ptCount val="1"/>
                <c:pt idx="0">
                  <c:v>Waiting</c:v>
                </c:pt>
              </c:strCache>
            </c:strRef>
          </c:tx>
          <c:spPr>
            <a:solidFill>
              <a:schemeClr val="accent4"/>
            </a:solidFill>
            <a:ln>
              <a:noFill/>
            </a:ln>
            <a:effectLst/>
          </c:spPr>
          <c:invertIfNegative val="0"/>
          <c:dLbls>
            <c:dLbl>
              <c:idx val="0"/>
              <c:tx>
                <c:rich>
                  <a:bodyPr/>
                  <a:lstStyle/>
                  <a:p>
                    <a:fld id="{079362D8-4CAA-4273-8CE1-0490A7838EB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B2D8-4451-9130-7BD028F2DD5D}"/>
                </c:ext>
              </c:extLst>
            </c:dLbl>
            <c:dLbl>
              <c:idx val="1"/>
              <c:delete val="1"/>
              <c:extLst>
                <c:ext xmlns:c15="http://schemas.microsoft.com/office/drawing/2012/chart" uri="{CE6537A1-D6FC-4f65-9D91-7224C49458BB}"/>
                <c:ext xmlns:c16="http://schemas.microsoft.com/office/drawing/2014/chart" uri="{C3380CC4-5D6E-409C-BE32-E72D297353CC}">
                  <c16:uniqueId val="{00000019-B2D8-4451-9130-7BD028F2DD5D}"/>
                </c:ext>
              </c:extLst>
            </c:dLbl>
            <c:dLbl>
              <c:idx val="2"/>
              <c:delete val="1"/>
              <c:extLst>
                <c:ext xmlns:c15="http://schemas.microsoft.com/office/drawing/2012/chart" uri="{CE6537A1-D6FC-4f65-9D91-7224C49458BB}"/>
                <c:ext xmlns:c16="http://schemas.microsoft.com/office/drawing/2014/chart" uri="{C3380CC4-5D6E-409C-BE32-E72D297353CC}">
                  <c16:uniqueId val="{0000001A-B2D8-4451-9130-7BD028F2DD5D}"/>
                </c:ext>
              </c:extLst>
            </c:dLbl>
            <c:dLbl>
              <c:idx val="3"/>
              <c:tx>
                <c:rich>
                  <a:bodyPr/>
                  <a:lstStyle/>
                  <a:p>
                    <a:fld id="{C27103F1-3514-4725-9249-5099D3DFA1B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2D8-4451-9130-7BD028F2DD5D}"/>
                </c:ext>
              </c:extLst>
            </c:dLbl>
            <c:dLbl>
              <c:idx val="4"/>
              <c:tx>
                <c:rich>
                  <a:bodyPr/>
                  <a:lstStyle/>
                  <a:p>
                    <a:fld id="{E468B3F4-30A0-4CE3-BD2E-1C0A6ADDFCD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2D8-4451-9130-7BD028F2DD5D}"/>
                </c:ext>
              </c:extLst>
            </c:dLbl>
            <c:dLbl>
              <c:idx val="5"/>
              <c:tx>
                <c:rich>
                  <a:bodyPr/>
                  <a:lstStyle/>
                  <a:p>
                    <a:fld id="{824E837D-89AF-44AB-BC71-07C0367425F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B2D8-4451-9130-7BD028F2DD5D}"/>
                </c:ext>
              </c:extLst>
            </c:dLbl>
            <c:dLbl>
              <c:idx val="6"/>
              <c:delete val="1"/>
              <c:extLst>
                <c:ext xmlns:c15="http://schemas.microsoft.com/office/drawing/2012/chart" uri="{CE6537A1-D6FC-4f65-9D91-7224C49458BB}"/>
                <c:ext xmlns:c16="http://schemas.microsoft.com/office/drawing/2014/chart" uri="{C3380CC4-5D6E-409C-BE32-E72D297353CC}">
                  <c16:uniqueId val="{0000001E-B2D8-4451-9130-7BD028F2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HB'!$B$32:$B$38</c:f>
              <c:strCache>
                <c:ptCount val="7"/>
                <c:pt idx="0">
                  <c:v>ORG02</c:v>
                </c:pt>
                <c:pt idx="1">
                  <c:v>ORG03</c:v>
                </c:pt>
                <c:pt idx="2">
                  <c:v>ORG07
(2 teams)</c:v>
                </c:pt>
                <c:pt idx="3">
                  <c:v>ORG13</c:v>
                </c:pt>
                <c:pt idx="4">
                  <c:v>ORG19</c:v>
                </c:pt>
                <c:pt idx="5">
                  <c:v>ORG29</c:v>
                </c:pt>
                <c:pt idx="6">
                  <c:v>ORG66</c:v>
                </c:pt>
              </c:strCache>
            </c:strRef>
          </c:cat>
          <c:val>
            <c:numRef>
              <c:f>'[Data Cuts for SoN Report v2.xlsx]2024 Wales HB'!$F$32:$F$38</c:f>
              <c:numCache>
                <c:formatCode>General</c:formatCode>
                <c:ptCount val="7"/>
                <c:pt idx="0" formatCode="0.00%">
                  <c:v>0.57699999999999996</c:v>
                </c:pt>
                <c:pt idx="1">
                  <c:v>0</c:v>
                </c:pt>
                <c:pt idx="2">
                  <c:v>0</c:v>
                </c:pt>
                <c:pt idx="3" formatCode="0.00%">
                  <c:v>0.189</c:v>
                </c:pt>
                <c:pt idx="4" formatCode="0.00%">
                  <c:v>0.154</c:v>
                </c:pt>
                <c:pt idx="5" formatCode="0.00%">
                  <c:v>9.5000000000000001E-2</c:v>
                </c:pt>
                <c:pt idx="6">
                  <c:v>0</c:v>
                </c:pt>
              </c:numCache>
            </c:numRef>
          </c:val>
          <c:extLst>
            <c:ext xmlns:c15="http://schemas.microsoft.com/office/drawing/2012/chart" uri="{02D57815-91ED-43cb-92C2-25804820EDAC}">
              <c15:datalabelsRange>
                <c15:f>'[Data Cuts for SoN Report v2.xlsx]2024 Wales HB'!$K$32:$K$38</c15:f>
                <c15:dlblRangeCache>
                  <c:ptCount val="7"/>
                  <c:pt idx="0">
                    <c:v>15</c:v>
                  </c:pt>
                  <c:pt idx="1">
                    <c:v>0</c:v>
                  </c:pt>
                  <c:pt idx="2">
                    <c:v>0</c:v>
                  </c:pt>
                  <c:pt idx="3">
                    <c:v>14</c:v>
                  </c:pt>
                  <c:pt idx="4">
                    <c:v>2</c:v>
                  </c:pt>
                  <c:pt idx="5">
                    <c:v>4</c:v>
                  </c:pt>
                  <c:pt idx="6">
                    <c:v>0</c:v>
                  </c:pt>
                </c15:dlblRangeCache>
              </c15:datalabelsRange>
            </c:ext>
            <c:ext xmlns:c16="http://schemas.microsoft.com/office/drawing/2014/chart" uri="{C3380CC4-5D6E-409C-BE32-E72D297353CC}">
              <c16:uniqueId val="{0000001F-B2D8-4451-9130-7BD028F2DD5D}"/>
            </c:ext>
          </c:extLst>
        </c:ser>
        <c:dLbls>
          <c:dLblPos val="ctr"/>
          <c:showLegendKey val="0"/>
          <c:showVal val="1"/>
          <c:showCatName val="0"/>
          <c:showSerName val="0"/>
          <c:showPercent val="0"/>
          <c:showBubbleSize val="0"/>
        </c:dLbls>
        <c:gapWidth val="150"/>
        <c:overlap val="100"/>
        <c:axId val="924450176"/>
        <c:axId val="924451256"/>
      </c:barChart>
      <c:catAx>
        <c:axId val="9244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51256"/>
        <c:crosses val="autoZero"/>
        <c:auto val="1"/>
        <c:lblAlgn val="ctr"/>
        <c:lblOffset val="100"/>
        <c:noMultiLvlLbl val="0"/>
      </c:catAx>
      <c:valAx>
        <c:axId val="9244512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5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Family Intervention</a:t>
            </a:r>
            <a:r>
              <a:rPr lang="en-GB" baseline="0"/>
              <a:t> Uptake by Wales Health Boards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percentStacked"/>
        <c:varyColors val="0"/>
        <c:ser>
          <c:idx val="0"/>
          <c:order val="0"/>
          <c:tx>
            <c:strRef>
              <c:f>'[Data Cuts for SoN Report v2.xlsx]2024 Wales HB'!$C$129</c:f>
              <c:strCache>
                <c:ptCount val="1"/>
                <c:pt idx="0">
                  <c:v>Taken Up</c:v>
                </c:pt>
              </c:strCache>
            </c:strRef>
          </c:tx>
          <c:spPr>
            <a:solidFill>
              <a:schemeClr val="accent1"/>
            </a:solidFill>
            <a:ln>
              <a:noFill/>
            </a:ln>
            <a:effectLst/>
          </c:spPr>
          <c:invertIfNegative val="0"/>
          <c:dLbls>
            <c:dLbl>
              <c:idx val="0"/>
              <c:tx>
                <c:rich>
                  <a:bodyPr/>
                  <a:lstStyle/>
                  <a:p>
                    <a:fld id="{FD43D105-CCC0-4A11-A179-D73013206A5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CC-4E1A-8444-43E703A362FB}"/>
                </c:ext>
              </c:extLst>
            </c:dLbl>
            <c:dLbl>
              <c:idx val="1"/>
              <c:tx>
                <c:rich>
                  <a:bodyPr/>
                  <a:lstStyle/>
                  <a:p>
                    <a:fld id="{5F186F8F-E486-44B0-8BC5-507317DF460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BCC-4E1A-8444-43E703A362FB}"/>
                </c:ext>
              </c:extLst>
            </c:dLbl>
            <c:dLbl>
              <c:idx val="2"/>
              <c:tx>
                <c:rich>
                  <a:bodyPr/>
                  <a:lstStyle/>
                  <a:p>
                    <a:fld id="{FFFF4122-458C-42D4-ABB4-E3ED1E92E8C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BCC-4E1A-8444-43E703A362FB}"/>
                </c:ext>
              </c:extLst>
            </c:dLbl>
            <c:dLbl>
              <c:idx val="3"/>
              <c:tx>
                <c:rich>
                  <a:bodyPr/>
                  <a:lstStyle/>
                  <a:p>
                    <a:fld id="{C63D772A-AC8C-408B-8788-2F81D29E1A0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BCC-4E1A-8444-43E703A362FB}"/>
                </c:ext>
              </c:extLst>
            </c:dLbl>
            <c:dLbl>
              <c:idx val="4"/>
              <c:tx>
                <c:rich>
                  <a:bodyPr/>
                  <a:lstStyle/>
                  <a:p>
                    <a:fld id="{BEE1F701-11C9-4293-9E48-41ADA0B538E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BCC-4E1A-8444-43E703A362FB}"/>
                </c:ext>
              </c:extLst>
            </c:dLbl>
            <c:dLbl>
              <c:idx val="5"/>
              <c:delete val="1"/>
              <c:extLst>
                <c:ext xmlns:c15="http://schemas.microsoft.com/office/drawing/2012/chart" uri="{CE6537A1-D6FC-4f65-9D91-7224C49458BB}"/>
                <c:ext xmlns:c16="http://schemas.microsoft.com/office/drawing/2014/chart" uri="{C3380CC4-5D6E-409C-BE32-E72D297353CC}">
                  <c16:uniqueId val="{00000005-2BCC-4E1A-8444-43E703A362FB}"/>
                </c:ext>
              </c:extLst>
            </c:dLbl>
            <c:dLbl>
              <c:idx val="6"/>
              <c:delete val="1"/>
              <c:extLst>
                <c:ext xmlns:c15="http://schemas.microsoft.com/office/drawing/2012/chart" uri="{CE6537A1-D6FC-4f65-9D91-7224C49458BB}"/>
                <c:ext xmlns:c16="http://schemas.microsoft.com/office/drawing/2014/chart" uri="{C3380CC4-5D6E-409C-BE32-E72D297353CC}">
                  <c16:uniqueId val="{00000006-2BCC-4E1A-8444-43E703A362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 Cuts for SoN Report v2.xlsx]2024 Wales HB'!$B$130:$B$136</c:f>
              <c:strCache>
                <c:ptCount val="7"/>
                <c:pt idx="0">
                  <c:v>ORG02</c:v>
                </c:pt>
                <c:pt idx="1">
                  <c:v>ORG03</c:v>
                </c:pt>
                <c:pt idx="2">
                  <c:v>ORG07
(2 teams)</c:v>
                </c:pt>
                <c:pt idx="3">
                  <c:v>ORG13</c:v>
                </c:pt>
                <c:pt idx="4">
                  <c:v>ORG19</c:v>
                </c:pt>
                <c:pt idx="5">
                  <c:v>ORG29</c:v>
                </c:pt>
                <c:pt idx="6">
                  <c:v>ORG66</c:v>
                </c:pt>
              </c:strCache>
            </c:strRef>
          </c:cat>
          <c:val>
            <c:numRef>
              <c:f>'[Data Cuts for SoN Report v2.xlsx]2024 Wales HB'!$C$130:$C$136</c:f>
              <c:numCache>
                <c:formatCode>0.00%</c:formatCode>
                <c:ptCount val="7"/>
                <c:pt idx="0">
                  <c:v>0.26090000000000002</c:v>
                </c:pt>
                <c:pt idx="1">
                  <c:v>0.3654</c:v>
                </c:pt>
                <c:pt idx="2" formatCode="0%">
                  <c:v>0.2</c:v>
                </c:pt>
                <c:pt idx="3">
                  <c:v>0.25640000000000002</c:v>
                </c:pt>
                <c:pt idx="4">
                  <c:v>0.45450000000000002</c:v>
                </c:pt>
                <c:pt idx="5" formatCode="General">
                  <c:v>0</c:v>
                </c:pt>
                <c:pt idx="6" formatCode="General">
                  <c:v>0</c:v>
                </c:pt>
              </c:numCache>
            </c:numRef>
          </c:val>
          <c:extLst>
            <c:ext xmlns:c15="http://schemas.microsoft.com/office/drawing/2012/chart" uri="{02D57815-91ED-43cb-92C2-25804820EDAC}">
              <c15:datalabelsRange>
                <c15:f>'[Data Cuts for SoN Report v2.xlsx]2024 Wales HB'!$I$130:$I$136</c15:f>
                <c15:dlblRangeCache>
                  <c:ptCount val="7"/>
                  <c:pt idx="0">
                    <c:v>6</c:v>
                  </c:pt>
                  <c:pt idx="1">
                    <c:v>19</c:v>
                  </c:pt>
                  <c:pt idx="2">
                    <c:v>1</c:v>
                  </c:pt>
                  <c:pt idx="3">
                    <c:v>10</c:v>
                  </c:pt>
                  <c:pt idx="4">
                    <c:v>5</c:v>
                  </c:pt>
                  <c:pt idx="5">
                    <c:v>0</c:v>
                  </c:pt>
                  <c:pt idx="6">
                    <c:v>0</c:v>
                  </c:pt>
                </c15:dlblRangeCache>
              </c15:datalabelsRange>
            </c:ext>
            <c:ext xmlns:c16="http://schemas.microsoft.com/office/drawing/2014/chart" uri="{C3380CC4-5D6E-409C-BE32-E72D297353CC}">
              <c16:uniqueId val="{00000000-4178-4E62-A73F-F0077EB9F090}"/>
            </c:ext>
          </c:extLst>
        </c:ser>
        <c:ser>
          <c:idx val="1"/>
          <c:order val="1"/>
          <c:tx>
            <c:strRef>
              <c:f>'[Data Cuts for SoN Report v2.xlsx]2024 Wales HB'!$D$129</c:f>
              <c:strCache>
                <c:ptCount val="1"/>
                <c:pt idx="0">
                  <c:v>Declined</c:v>
                </c:pt>
              </c:strCache>
            </c:strRef>
          </c:tx>
          <c:spPr>
            <a:solidFill>
              <a:schemeClr val="accent2"/>
            </a:solidFill>
            <a:ln>
              <a:noFill/>
            </a:ln>
            <a:effectLst/>
          </c:spPr>
          <c:invertIfNegative val="0"/>
          <c:dLbls>
            <c:dLbl>
              <c:idx val="0"/>
              <c:tx>
                <c:rich>
                  <a:bodyPr/>
                  <a:lstStyle/>
                  <a:p>
                    <a:fld id="{3EE3B6C2-4A41-4FCD-8DBD-B9175A0846D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BCC-4E1A-8444-43E703A362FB}"/>
                </c:ext>
              </c:extLst>
            </c:dLbl>
            <c:dLbl>
              <c:idx val="1"/>
              <c:tx>
                <c:rich>
                  <a:bodyPr/>
                  <a:lstStyle/>
                  <a:p>
                    <a:fld id="{5B4C5CBC-5549-4F9F-83CC-1280A37AD0C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CC-4E1A-8444-43E703A362FB}"/>
                </c:ext>
              </c:extLst>
            </c:dLbl>
            <c:dLbl>
              <c:idx val="2"/>
              <c:tx>
                <c:rich>
                  <a:bodyPr/>
                  <a:lstStyle/>
                  <a:p>
                    <a:fld id="{1C01FFB9-E7CA-4E98-8200-823AA27742D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BCC-4E1A-8444-43E703A362FB}"/>
                </c:ext>
              </c:extLst>
            </c:dLbl>
            <c:dLbl>
              <c:idx val="3"/>
              <c:tx>
                <c:rich>
                  <a:bodyPr/>
                  <a:lstStyle/>
                  <a:p>
                    <a:fld id="{A668B1E5-3446-4499-9B22-370660B5E5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BCC-4E1A-8444-43E703A362FB}"/>
                </c:ext>
              </c:extLst>
            </c:dLbl>
            <c:dLbl>
              <c:idx val="4"/>
              <c:tx>
                <c:rich>
                  <a:bodyPr/>
                  <a:lstStyle/>
                  <a:p>
                    <a:fld id="{34A7AE41-3589-4C27-8B74-C1A5FBE52C8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CC-4E1A-8444-43E703A362FB}"/>
                </c:ext>
              </c:extLst>
            </c:dLbl>
            <c:dLbl>
              <c:idx val="5"/>
              <c:delete val="1"/>
              <c:extLst>
                <c:ext xmlns:c15="http://schemas.microsoft.com/office/drawing/2012/chart" uri="{CE6537A1-D6FC-4f65-9D91-7224C49458BB}"/>
                <c:ext xmlns:c16="http://schemas.microsoft.com/office/drawing/2014/chart" uri="{C3380CC4-5D6E-409C-BE32-E72D297353CC}">
                  <c16:uniqueId val="{0000000C-2BCC-4E1A-8444-43E703A362FB}"/>
                </c:ext>
              </c:extLst>
            </c:dLbl>
            <c:dLbl>
              <c:idx val="6"/>
              <c:tx>
                <c:rich>
                  <a:bodyPr/>
                  <a:lstStyle/>
                  <a:p>
                    <a:fld id="{621FC1F3-C0A3-42BF-91CF-9F315055CFB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BCC-4E1A-8444-43E703A362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HB'!$B$130:$B$136</c:f>
              <c:strCache>
                <c:ptCount val="7"/>
                <c:pt idx="0">
                  <c:v>ORG02</c:v>
                </c:pt>
                <c:pt idx="1">
                  <c:v>ORG03</c:v>
                </c:pt>
                <c:pt idx="2">
                  <c:v>ORG07
(2 teams)</c:v>
                </c:pt>
                <c:pt idx="3">
                  <c:v>ORG13</c:v>
                </c:pt>
                <c:pt idx="4">
                  <c:v>ORG19</c:v>
                </c:pt>
                <c:pt idx="5">
                  <c:v>ORG29</c:v>
                </c:pt>
                <c:pt idx="6">
                  <c:v>ORG66</c:v>
                </c:pt>
              </c:strCache>
            </c:strRef>
          </c:cat>
          <c:val>
            <c:numRef>
              <c:f>'[Data Cuts for SoN Report v2.xlsx]2024 Wales HB'!$D$130:$D$136</c:f>
              <c:numCache>
                <c:formatCode>0.00%</c:formatCode>
                <c:ptCount val="7"/>
                <c:pt idx="0">
                  <c:v>0.60870000000000002</c:v>
                </c:pt>
                <c:pt idx="1">
                  <c:v>0.57689999999999997</c:v>
                </c:pt>
                <c:pt idx="2" formatCode="0%">
                  <c:v>0.2</c:v>
                </c:pt>
                <c:pt idx="3">
                  <c:v>0.33329999999999999</c:v>
                </c:pt>
                <c:pt idx="4">
                  <c:v>0.45450000000000002</c:v>
                </c:pt>
                <c:pt idx="5" formatCode="General">
                  <c:v>0</c:v>
                </c:pt>
                <c:pt idx="6">
                  <c:v>0.57140000000000002</c:v>
                </c:pt>
              </c:numCache>
            </c:numRef>
          </c:val>
          <c:extLst>
            <c:ext xmlns:c15="http://schemas.microsoft.com/office/drawing/2012/chart" uri="{02D57815-91ED-43cb-92C2-25804820EDAC}">
              <c15:datalabelsRange>
                <c15:f>'[Data Cuts for SoN Report v2.xlsx]2024 Wales HB'!$J$130:$J$136</c15:f>
                <c15:dlblRangeCache>
                  <c:ptCount val="7"/>
                  <c:pt idx="0">
                    <c:v>14</c:v>
                  </c:pt>
                  <c:pt idx="1">
                    <c:v>30</c:v>
                  </c:pt>
                  <c:pt idx="2">
                    <c:v>1</c:v>
                  </c:pt>
                  <c:pt idx="3">
                    <c:v>13</c:v>
                  </c:pt>
                  <c:pt idx="4">
                    <c:v>5</c:v>
                  </c:pt>
                  <c:pt idx="5">
                    <c:v>0</c:v>
                  </c:pt>
                  <c:pt idx="6">
                    <c:v>4</c:v>
                  </c:pt>
                </c15:dlblRangeCache>
              </c15:datalabelsRange>
            </c:ext>
            <c:ext xmlns:c16="http://schemas.microsoft.com/office/drawing/2014/chart" uri="{C3380CC4-5D6E-409C-BE32-E72D297353CC}">
              <c16:uniqueId val="{00000000-C18F-4376-9482-31CA1A639222}"/>
            </c:ext>
          </c:extLst>
        </c:ser>
        <c:ser>
          <c:idx val="2"/>
          <c:order val="2"/>
          <c:tx>
            <c:strRef>
              <c:f>'[Data Cuts for SoN Report v2.xlsx]2024 Wales HB'!$E$129</c:f>
              <c:strCache>
                <c:ptCount val="1"/>
                <c:pt idx="0">
                  <c:v>Not Offered</c:v>
                </c:pt>
              </c:strCache>
            </c:strRef>
          </c:tx>
          <c:spPr>
            <a:solidFill>
              <a:schemeClr val="accent3"/>
            </a:solidFill>
            <a:ln>
              <a:noFill/>
            </a:ln>
            <a:effectLst/>
          </c:spPr>
          <c:invertIfNegative val="0"/>
          <c:dLbls>
            <c:dLbl>
              <c:idx val="0"/>
              <c:tx>
                <c:rich>
                  <a:bodyPr/>
                  <a:lstStyle/>
                  <a:p>
                    <a:fld id="{F00D59FE-5DFB-4FD0-8A9A-03EFA740037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BCC-4E1A-8444-43E703A362FB}"/>
                </c:ext>
              </c:extLst>
            </c:dLbl>
            <c:dLbl>
              <c:idx val="1"/>
              <c:tx>
                <c:rich>
                  <a:bodyPr/>
                  <a:lstStyle/>
                  <a:p>
                    <a:fld id="{0F6BC0B3-293E-4CCD-AA70-6D9F35BF95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BCC-4E1A-8444-43E703A362FB}"/>
                </c:ext>
              </c:extLst>
            </c:dLbl>
            <c:dLbl>
              <c:idx val="2"/>
              <c:tx>
                <c:rich>
                  <a:bodyPr/>
                  <a:lstStyle/>
                  <a:p>
                    <a:fld id="{5C0CB528-620A-4421-867E-D0E832BB1F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BCC-4E1A-8444-43E703A362FB}"/>
                </c:ext>
              </c:extLst>
            </c:dLbl>
            <c:dLbl>
              <c:idx val="3"/>
              <c:tx>
                <c:rich>
                  <a:bodyPr/>
                  <a:lstStyle/>
                  <a:p>
                    <a:fld id="{920E94B2-7B5B-4148-B5E9-A4DFFFC2810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CC-4E1A-8444-43E703A362FB}"/>
                </c:ext>
              </c:extLst>
            </c:dLbl>
            <c:dLbl>
              <c:idx val="4"/>
              <c:tx>
                <c:rich>
                  <a:bodyPr/>
                  <a:lstStyle/>
                  <a:p>
                    <a:fld id="{84E89C41-C35D-43F7-8B78-AB0B4FE616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CC-4E1A-8444-43E703A362FB}"/>
                </c:ext>
              </c:extLst>
            </c:dLbl>
            <c:dLbl>
              <c:idx val="5"/>
              <c:tx>
                <c:rich>
                  <a:bodyPr/>
                  <a:lstStyle/>
                  <a:p>
                    <a:fld id="{E84A6814-DAA7-4C9A-8B70-597584DB67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CC-4E1A-8444-43E703A362FB}"/>
                </c:ext>
              </c:extLst>
            </c:dLbl>
            <c:dLbl>
              <c:idx val="6"/>
              <c:tx>
                <c:rich>
                  <a:bodyPr/>
                  <a:lstStyle/>
                  <a:p>
                    <a:fld id="{7EE6B794-4B23-405D-8B68-7F3739AC66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CC-4E1A-8444-43E703A362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HB'!$B$130:$B$136</c:f>
              <c:strCache>
                <c:ptCount val="7"/>
                <c:pt idx="0">
                  <c:v>ORG02</c:v>
                </c:pt>
                <c:pt idx="1">
                  <c:v>ORG03</c:v>
                </c:pt>
                <c:pt idx="2">
                  <c:v>ORG07
(2 teams)</c:v>
                </c:pt>
                <c:pt idx="3">
                  <c:v>ORG13</c:v>
                </c:pt>
                <c:pt idx="4">
                  <c:v>ORG19</c:v>
                </c:pt>
                <c:pt idx="5">
                  <c:v>ORG29</c:v>
                </c:pt>
                <c:pt idx="6">
                  <c:v>ORG66</c:v>
                </c:pt>
              </c:strCache>
            </c:strRef>
          </c:cat>
          <c:val>
            <c:numRef>
              <c:f>'[Data Cuts for SoN Report v2.xlsx]2024 Wales HB'!$E$130:$E$136</c:f>
              <c:numCache>
                <c:formatCode>0.00%</c:formatCode>
                <c:ptCount val="7"/>
                <c:pt idx="0">
                  <c:v>4.3499999999999997E-2</c:v>
                </c:pt>
                <c:pt idx="1">
                  <c:v>5.7700000000000001E-2</c:v>
                </c:pt>
                <c:pt idx="2" formatCode="0%">
                  <c:v>0.6</c:v>
                </c:pt>
                <c:pt idx="3">
                  <c:v>0.2051</c:v>
                </c:pt>
                <c:pt idx="4">
                  <c:v>9.0899999999999995E-2</c:v>
                </c:pt>
                <c:pt idx="5" formatCode="0%">
                  <c:v>1</c:v>
                </c:pt>
                <c:pt idx="6">
                  <c:v>0.1429</c:v>
                </c:pt>
              </c:numCache>
            </c:numRef>
          </c:val>
          <c:extLst>
            <c:ext xmlns:c15="http://schemas.microsoft.com/office/drawing/2012/chart" uri="{02D57815-91ED-43cb-92C2-25804820EDAC}">
              <c15:datalabelsRange>
                <c15:f>'[Data Cuts for SoN Report v2.xlsx]2024 Wales HB'!$L$130:$L$136</c15:f>
                <c15:dlblRangeCache>
                  <c:ptCount val="7"/>
                  <c:pt idx="0">
                    <c:v>1</c:v>
                  </c:pt>
                  <c:pt idx="1">
                    <c:v>3</c:v>
                  </c:pt>
                  <c:pt idx="2">
                    <c:v>3</c:v>
                  </c:pt>
                  <c:pt idx="3">
                    <c:v>8</c:v>
                  </c:pt>
                  <c:pt idx="4">
                    <c:v>1</c:v>
                  </c:pt>
                  <c:pt idx="5">
                    <c:v>22</c:v>
                  </c:pt>
                  <c:pt idx="6">
                    <c:v>1</c:v>
                  </c:pt>
                </c15:dlblRangeCache>
              </c15:datalabelsRange>
            </c:ext>
            <c:ext xmlns:c16="http://schemas.microsoft.com/office/drawing/2014/chart" uri="{C3380CC4-5D6E-409C-BE32-E72D297353CC}">
              <c16:uniqueId val="{00000001-C18F-4376-9482-31CA1A639222}"/>
            </c:ext>
          </c:extLst>
        </c:ser>
        <c:ser>
          <c:idx val="3"/>
          <c:order val="3"/>
          <c:tx>
            <c:strRef>
              <c:f>'[Data Cuts for SoN Report v2.xlsx]2024 Wales HB'!$F$129</c:f>
              <c:strCache>
                <c:ptCount val="1"/>
                <c:pt idx="0">
                  <c:v>Waiting</c:v>
                </c:pt>
              </c:strCache>
            </c:strRef>
          </c:tx>
          <c:spPr>
            <a:solidFill>
              <a:schemeClr val="accent4"/>
            </a:solidFill>
            <a:ln>
              <a:noFill/>
            </a:ln>
            <a:effectLst/>
          </c:spPr>
          <c:invertIfNegative val="0"/>
          <c:dLbls>
            <c:dLbl>
              <c:idx val="0"/>
              <c:tx>
                <c:rich>
                  <a:bodyPr/>
                  <a:lstStyle/>
                  <a:p>
                    <a:fld id="{D78DC78B-4B0A-4076-BC1C-4AF92607D78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2BCC-4E1A-8444-43E703A362FB}"/>
                </c:ext>
              </c:extLst>
            </c:dLbl>
            <c:dLbl>
              <c:idx val="1"/>
              <c:delete val="1"/>
              <c:extLst>
                <c:ext xmlns:c15="http://schemas.microsoft.com/office/drawing/2012/chart" uri="{CE6537A1-D6FC-4f65-9D91-7224C49458BB}"/>
                <c:ext xmlns:c16="http://schemas.microsoft.com/office/drawing/2014/chart" uri="{C3380CC4-5D6E-409C-BE32-E72D297353CC}">
                  <c16:uniqueId val="{00000016-2BCC-4E1A-8444-43E703A362FB}"/>
                </c:ext>
              </c:extLst>
            </c:dLbl>
            <c:dLbl>
              <c:idx val="2"/>
              <c:delete val="1"/>
              <c:extLst>
                <c:ext xmlns:c15="http://schemas.microsoft.com/office/drawing/2012/chart" uri="{CE6537A1-D6FC-4f65-9D91-7224C49458BB}"/>
                <c:ext xmlns:c16="http://schemas.microsoft.com/office/drawing/2014/chart" uri="{C3380CC4-5D6E-409C-BE32-E72D297353CC}">
                  <c16:uniqueId val="{00000017-2BCC-4E1A-8444-43E703A362FB}"/>
                </c:ext>
              </c:extLst>
            </c:dLbl>
            <c:dLbl>
              <c:idx val="3"/>
              <c:tx>
                <c:rich>
                  <a:bodyPr/>
                  <a:lstStyle/>
                  <a:p>
                    <a:fld id="{522F1A32-DE87-4EA5-B847-529F6EA1A37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CC-4E1A-8444-43E703A362FB}"/>
                </c:ext>
              </c:extLst>
            </c:dLbl>
            <c:dLbl>
              <c:idx val="4"/>
              <c:delete val="1"/>
              <c:extLst>
                <c:ext xmlns:c15="http://schemas.microsoft.com/office/drawing/2012/chart" uri="{CE6537A1-D6FC-4f65-9D91-7224C49458BB}"/>
                <c:ext xmlns:c16="http://schemas.microsoft.com/office/drawing/2014/chart" uri="{C3380CC4-5D6E-409C-BE32-E72D297353CC}">
                  <c16:uniqueId val="{00000019-2BCC-4E1A-8444-43E703A362FB}"/>
                </c:ext>
              </c:extLst>
            </c:dLbl>
            <c:dLbl>
              <c:idx val="5"/>
              <c:delete val="1"/>
              <c:extLst>
                <c:ext xmlns:c15="http://schemas.microsoft.com/office/drawing/2012/chart" uri="{CE6537A1-D6FC-4f65-9D91-7224C49458BB}"/>
                <c:ext xmlns:c16="http://schemas.microsoft.com/office/drawing/2014/chart" uri="{C3380CC4-5D6E-409C-BE32-E72D297353CC}">
                  <c16:uniqueId val="{0000001A-2BCC-4E1A-8444-43E703A362FB}"/>
                </c:ext>
              </c:extLst>
            </c:dLbl>
            <c:dLbl>
              <c:idx val="6"/>
              <c:tx>
                <c:rich>
                  <a:bodyPr/>
                  <a:lstStyle/>
                  <a:p>
                    <a:fld id="{74005480-E0C0-4D78-B953-E52160D9604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CC-4E1A-8444-43E703A362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HB'!$B$130:$B$136</c:f>
              <c:strCache>
                <c:ptCount val="7"/>
                <c:pt idx="0">
                  <c:v>ORG02</c:v>
                </c:pt>
                <c:pt idx="1">
                  <c:v>ORG03</c:v>
                </c:pt>
                <c:pt idx="2">
                  <c:v>ORG07
(2 teams)</c:v>
                </c:pt>
                <c:pt idx="3">
                  <c:v>ORG13</c:v>
                </c:pt>
                <c:pt idx="4">
                  <c:v>ORG19</c:v>
                </c:pt>
                <c:pt idx="5">
                  <c:v>ORG29</c:v>
                </c:pt>
                <c:pt idx="6">
                  <c:v>ORG66</c:v>
                </c:pt>
              </c:strCache>
            </c:strRef>
          </c:cat>
          <c:val>
            <c:numRef>
              <c:f>'[Data Cuts for SoN Report v2.xlsx]2024 Wales HB'!$F$130:$F$136</c:f>
              <c:numCache>
                <c:formatCode>General</c:formatCode>
                <c:ptCount val="7"/>
                <c:pt idx="0" formatCode="0.00%">
                  <c:v>8.6999999999999994E-2</c:v>
                </c:pt>
                <c:pt idx="1">
                  <c:v>0</c:v>
                </c:pt>
                <c:pt idx="2">
                  <c:v>0</c:v>
                </c:pt>
                <c:pt idx="3" formatCode="0.00%">
                  <c:v>0.2051</c:v>
                </c:pt>
                <c:pt idx="4">
                  <c:v>0</c:v>
                </c:pt>
                <c:pt idx="5">
                  <c:v>0</c:v>
                </c:pt>
                <c:pt idx="6" formatCode="0.00%">
                  <c:v>0.28570000000000001</c:v>
                </c:pt>
              </c:numCache>
            </c:numRef>
          </c:val>
          <c:extLst>
            <c:ext xmlns:c15="http://schemas.microsoft.com/office/drawing/2012/chart" uri="{02D57815-91ED-43cb-92C2-25804820EDAC}">
              <c15:datalabelsRange>
                <c15:f>'[Data Cuts for SoN Report v2.xlsx]2024 Wales HB'!$K$130:$K$136</c15:f>
                <c15:dlblRangeCache>
                  <c:ptCount val="7"/>
                  <c:pt idx="0">
                    <c:v>2</c:v>
                  </c:pt>
                  <c:pt idx="1">
                    <c:v>0</c:v>
                  </c:pt>
                  <c:pt idx="2">
                    <c:v>0</c:v>
                  </c:pt>
                  <c:pt idx="3">
                    <c:v>8</c:v>
                  </c:pt>
                  <c:pt idx="4">
                    <c:v>0</c:v>
                  </c:pt>
                  <c:pt idx="5">
                    <c:v>0</c:v>
                  </c:pt>
                  <c:pt idx="6">
                    <c:v>2</c:v>
                  </c:pt>
                </c15:dlblRangeCache>
              </c15:datalabelsRange>
            </c:ext>
            <c:ext xmlns:c16="http://schemas.microsoft.com/office/drawing/2014/chart" uri="{C3380CC4-5D6E-409C-BE32-E72D297353CC}">
              <c16:uniqueId val="{00000002-C18F-4376-9482-31CA1A639222}"/>
            </c:ext>
          </c:extLst>
        </c:ser>
        <c:dLbls>
          <c:showLegendKey val="0"/>
          <c:showVal val="1"/>
          <c:showCatName val="0"/>
          <c:showSerName val="0"/>
          <c:showPercent val="0"/>
          <c:showBubbleSize val="0"/>
        </c:dLbls>
        <c:gapWidth val="150"/>
        <c:overlap val="100"/>
        <c:axId val="977459688"/>
        <c:axId val="977458968"/>
      </c:barChart>
      <c:catAx>
        <c:axId val="97745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458968"/>
        <c:crosses val="autoZero"/>
        <c:auto val="1"/>
        <c:lblAlgn val="ctr"/>
        <c:lblOffset val="100"/>
        <c:noMultiLvlLbl val="0"/>
      </c:catAx>
      <c:valAx>
        <c:axId val="977458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45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Clozapine Uptake by Wales Health Boards</a:t>
            </a:r>
            <a:r>
              <a:rPr lang="en-GB" baseline="0"/>
              <a:t>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Wales HB'!$C$206</c:f>
              <c:strCache>
                <c:ptCount val="1"/>
                <c:pt idx="0">
                  <c:v>Accepted</c:v>
                </c:pt>
              </c:strCache>
            </c:strRef>
          </c:tx>
          <c:spPr>
            <a:solidFill>
              <a:schemeClr val="accent1"/>
            </a:solidFill>
            <a:ln>
              <a:noFill/>
            </a:ln>
            <a:effectLst/>
          </c:spPr>
          <c:invertIfNegative val="0"/>
          <c:dLbls>
            <c:dLbl>
              <c:idx val="0"/>
              <c:tx>
                <c:rich>
                  <a:bodyPr/>
                  <a:lstStyle/>
                  <a:p>
                    <a:fld id="{A8658EC8-E503-49A3-8196-B3BB0B3997A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608-44D2-B277-68B8196DC21E}"/>
                </c:ext>
              </c:extLst>
            </c:dLbl>
            <c:dLbl>
              <c:idx val="1"/>
              <c:tx>
                <c:rich>
                  <a:bodyPr/>
                  <a:lstStyle/>
                  <a:p>
                    <a:fld id="{56D6EE12-9646-40E8-9F95-4F449C81E2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608-44D2-B277-68B8196DC21E}"/>
                </c:ext>
              </c:extLst>
            </c:dLbl>
            <c:dLbl>
              <c:idx val="2"/>
              <c:delete val="1"/>
              <c:extLst>
                <c:ext xmlns:c15="http://schemas.microsoft.com/office/drawing/2012/chart" uri="{CE6537A1-D6FC-4f65-9D91-7224C49458BB}"/>
                <c:ext xmlns:c16="http://schemas.microsoft.com/office/drawing/2014/chart" uri="{C3380CC4-5D6E-409C-BE32-E72D297353CC}">
                  <c16:uniqueId val="{00000002-9608-44D2-B277-68B8196DC21E}"/>
                </c:ext>
              </c:extLst>
            </c:dLbl>
            <c:dLbl>
              <c:idx val="3"/>
              <c:tx>
                <c:rich>
                  <a:bodyPr/>
                  <a:lstStyle/>
                  <a:p>
                    <a:fld id="{0272C210-D952-41C1-90B7-D81C14FFE8A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08-44D2-B277-68B8196DC21E}"/>
                </c:ext>
              </c:extLst>
            </c:dLbl>
            <c:dLbl>
              <c:idx val="4"/>
              <c:tx>
                <c:rich>
                  <a:bodyPr/>
                  <a:lstStyle/>
                  <a:p>
                    <a:fld id="{454044BD-7540-4E9A-9D73-1C8EF9A7D28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608-44D2-B277-68B8196DC21E}"/>
                </c:ext>
              </c:extLst>
            </c:dLbl>
            <c:dLbl>
              <c:idx val="5"/>
              <c:tx>
                <c:rich>
                  <a:bodyPr/>
                  <a:lstStyle/>
                  <a:p>
                    <a:fld id="{59573E19-EB82-4F9A-B36A-ACC0FB2C880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608-44D2-B277-68B8196DC21E}"/>
                </c:ext>
              </c:extLst>
            </c:dLbl>
            <c:dLbl>
              <c:idx val="6"/>
              <c:tx>
                <c:rich>
                  <a:bodyPr/>
                  <a:lstStyle/>
                  <a:p>
                    <a:fld id="{81AB0177-A1B6-4BCD-8E71-7634BCE4BA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08-44D2-B277-68B8196DC2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 Cuts for SoN Report v2.xlsx]2024 Wales HB'!$B$207:$B$213</c:f>
              <c:strCache>
                <c:ptCount val="7"/>
                <c:pt idx="0">
                  <c:v>ORG02</c:v>
                </c:pt>
                <c:pt idx="1">
                  <c:v>ORG03</c:v>
                </c:pt>
                <c:pt idx="2">
                  <c:v>ORG07
(2 teams)</c:v>
                </c:pt>
                <c:pt idx="3">
                  <c:v>ORG13</c:v>
                </c:pt>
                <c:pt idx="4">
                  <c:v>ORG19</c:v>
                </c:pt>
                <c:pt idx="5">
                  <c:v>ORG29</c:v>
                </c:pt>
                <c:pt idx="6">
                  <c:v>ORG66</c:v>
                </c:pt>
              </c:strCache>
            </c:strRef>
          </c:cat>
          <c:val>
            <c:numRef>
              <c:f>'[Data Cuts for SoN Report v2.xlsx]2024 Wales HB'!$C$207:$C$213</c:f>
              <c:numCache>
                <c:formatCode>General"%"</c:formatCode>
                <c:ptCount val="7"/>
                <c:pt idx="0">
                  <c:v>83.3</c:v>
                </c:pt>
                <c:pt idx="1">
                  <c:v>61.1</c:v>
                </c:pt>
                <c:pt idx="2">
                  <c:v>0</c:v>
                </c:pt>
                <c:pt idx="3">
                  <c:v>71.400000000000006</c:v>
                </c:pt>
                <c:pt idx="4">
                  <c:v>66.7</c:v>
                </c:pt>
                <c:pt idx="5">
                  <c:v>85.7</c:v>
                </c:pt>
                <c:pt idx="6">
                  <c:v>40</c:v>
                </c:pt>
              </c:numCache>
            </c:numRef>
          </c:val>
          <c:extLst>
            <c:ext xmlns:c15="http://schemas.microsoft.com/office/drawing/2012/chart" uri="{02D57815-91ED-43cb-92C2-25804820EDAC}">
              <c15:datalabelsRange>
                <c15:f>'[Data Cuts for SoN Report v2.xlsx]2024 Wales HB'!$G$207:$G$213</c15:f>
                <c15:dlblRangeCache>
                  <c:ptCount val="7"/>
                  <c:pt idx="0">
                    <c:v>5</c:v>
                  </c:pt>
                  <c:pt idx="1">
                    <c:v>11</c:v>
                  </c:pt>
                  <c:pt idx="2">
                    <c:v>0</c:v>
                  </c:pt>
                  <c:pt idx="3">
                    <c:v>5</c:v>
                  </c:pt>
                  <c:pt idx="4">
                    <c:v>2</c:v>
                  </c:pt>
                  <c:pt idx="5">
                    <c:v>6</c:v>
                  </c:pt>
                  <c:pt idx="6">
                    <c:v>2</c:v>
                  </c:pt>
                </c15:dlblRangeCache>
              </c15:datalabelsRange>
            </c:ext>
            <c:ext xmlns:c16="http://schemas.microsoft.com/office/drawing/2014/chart" uri="{C3380CC4-5D6E-409C-BE32-E72D297353CC}">
              <c16:uniqueId val="{00000007-9608-44D2-B277-68B8196DC21E}"/>
            </c:ext>
          </c:extLst>
        </c:ser>
        <c:ser>
          <c:idx val="1"/>
          <c:order val="1"/>
          <c:tx>
            <c:strRef>
              <c:f>'[Data Cuts for SoN Report v2.xlsx]2024 Wales HB'!$D$206</c:f>
              <c:strCache>
                <c:ptCount val="1"/>
                <c:pt idx="0">
                  <c:v>Refused</c:v>
                </c:pt>
              </c:strCache>
            </c:strRef>
          </c:tx>
          <c:spPr>
            <a:solidFill>
              <a:schemeClr val="accent2"/>
            </a:solidFill>
            <a:ln>
              <a:noFill/>
            </a:ln>
            <a:effectLst/>
          </c:spPr>
          <c:invertIfNegative val="0"/>
          <c:dLbls>
            <c:dLbl>
              <c:idx val="0"/>
              <c:tx>
                <c:rich>
                  <a:bodyPr/>
                  <a:lstStyle/>
                  <a:p>
                    <a:fld id="{2D6799A4-FE8C-4778-B871-499128C4E5D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608-44D2-B277-68B8196DC21E}"/>
                </c:ext>
              </c:extLst>
            </c:dLbl>
            <c:dLbl>
              <c:idx val="1"/>
              <c:tx>
                <c:rich>
                  <a:bodyPr/>
                  <a:lstStyle/>
                  <a:p>
                    <a:fld id="{9EA0482D-878E-4DFC-9119-C4E1EFE582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608-44D2-B277-68B8196DC21E}"/>
                </c:ext>
              </c:extLst>
            </c:dLbl>
            <c:dLbl>
              <c:idx val="2"/>
              <c:tx>
                <c:rich>
                  <a:bodyPr/>
                  <a:lstStyle/>
                  <a:p>
                    <a:fld id="{F2D77D1E-475C-4690-B8BF-4A17D522507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608-44D2-B277-68B8196DC21E}"/>
                </c:ext>
              </c:extLst>
            </c:dLbl>
            <c:dLbl>
              <c:idx val="3"/>
              <c:delete val="1"/>
              <c:extLst>
                <c:ext xmlns:c15="http://schemas.microsoft.com/office/drawing/2012/chart" uri="{CE6537A1-D6FC-4f65-9D91-7224C49458BB}"/>
                <c:ext xmlns:c16="http://schemas.microsoft.com/office/drawing/2014/chart" uri="{C3380CC4-5D6E-409C-BE32-E72D297353CC}">
                  <c16:uniqueId val="{0000000B-9608-44D2-B277-68B8196DC21E}"/>
                </c:ext>
              </c:extLst>
            </c:dLbl>
            <c:dLbl>
              <c:idx val="4"/>
              <c:delete val="1"/>
              <c:extLst>
                <c:ext xmlns:c15="http://schemas.microsoft.com/office/drawing/2012/chart" uri="{CE6537A1-D6FC-4f65-9D91-7224C49458BB}"/>
                <c:ext xmlns:c16="http://schemas.microsoft.com/office/drawing/2014/chart" uri="{C3380CC4-5D6E-409C-BE32-E72D297353CC}">
                  <c16:uniqueId val="{0000000C-9608-44D2-B277-68B8196DC21E}"/>
                </c:ext>
              </c:extLst>
            </c:dLbl>
            <c:dLbl>
              <c:idx val="5"/>
              <c:tx>
                <c:rich>
                  <a:bodyPr/>
                  <a:lstStyle/>
                  <a:p>
                    <a:fld id="{3FACE78F-F733-41AF-AC3A-F7BE080208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608-44D2-B277-68B8196DC21E}"/>
                </c:ext>
              </c:extLst>
            </c:dLbl>
            <c:dLbl>
              <c:idx val="6"/>
              <c:delete val="1"/>
              <c:extLst>
                <c:ext xmlns:c15="http://schemas.microsoft.com/office/drawing/2012/chart" uri="{CE6537A1-D6FC-4f65-9D91-7224C49458BB}"/>
                <c:ext xmlns:c16="http://schemas.microsoft.com/office/drawing/2014/chart" uri="{C3380CC4-5D6E-409C-BE32-E72D297353CC}">
                  <c16:uniqueId val="{0000000E-9608-44D2-B277-68B8196DC2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HB'!$B$207:$B$213</c:f>
              <c:strCache>
                <c:ptCount val="7"/>
                <c:pt idx="0">
                  <c:v>ORG02</c:v>
                </c:pt>
                <c:pt idx="1">
                  <c:v>ORG03</c:v>
                </c:pt>
                <c:pt idx="2">
                  <c:v>ORG07
(2 teams)</c:v>
                </c:pt>
                <c:pt idx="3">
                  <c:v>ORG13</c:v>
                </c:pt>
                <c:pt idx="4">
                  <c:v>ORG19</c:v>
                </c:pt>
                <c:pt idx="5">
                  <c:v>ORG29</c:v>
                </c:pt>
                <c:pt idx="6">
                  <c:v>ORG66</c:v>
                </c:pt>
              </c:strCache>
            </c:strRef>
          </c:cat>
          <c:val>
            <c:numRef>
              <c:f>'[Data Cuts for SoN Report v2.xlsx]2024 Wales HB'!$D$207:$D$213</c:f>
              <c:numCache>
                <c:formatCode>General"%"</c:formatCode>
                <c:ptCount val="7"/>
                <c:pt idx="0">
                  <c:v>16.7</c:v>
                </c:pt>
                <c:pt idx="1">
                  <c:v>38.9</c:v>
                </c:pt>
                <c:pt idx="2">
                  <c:v>100</c:v>
                </c:pt>
                <c:pt idx="3">
                  <c:v>0</c:v>
                </c:pt>
                <c:pt idx="4">
                  <c:v>0</c:v>
                </c:pt>
                <c:pt idx="5">
                  <c:v>14.3</c:v>
                </c:pt>
                <c:pt idx="6">
                  <c:v>0</c:v>
                </c:pt>
              </c:numCache>
            </c:numRef>
          </c:val>
          <c:extLst>
            <c:ext xmlns:c15="http://schemas.microsoft.com/office/drawing/2012/chart" uri="{02D57815-91ED-43cb-92C2-25804820EDAC}">
              <c15:datalabelsRange>
                <c15:f>'[Data Cuts for SoN Report v2.xlsx]2024 Wales HB'!$H$207:$H$213</c15:f>
                <c15:dlblRangeCache>
                  <c:ptCount val="7"/>
                  <c:pt idx="0">
                    <c:v>1</c:v>
                  </c:pt>
                  <c:pt idx="1">
                    <c:v>7</c:v>
                  </c:pt>
                  <c:pt idx="2">
                    <c:v>1</c:v>
                  </c:pt>
                  <c:pt idx="3">
                    <c:v>0</c:v>
                  </c:pt>
                  <c:pt idx="4">
                    <c:v>0</c:v>
                  </c:pt>
                  <c:pt idx="5">
                    <c:v>1</c:v>
                  </c:pt>
                  <c:pt idx="6">
                    <c:v>0</c:v>
                  </c:pt>
                </c15:dlblRangeCache>
              </c15:datalabelsRange>
            </c:ext>
            <c:ext xmlns:c16="http://schemas.microsoft.com/office/drawing/2014/chart" uri="{C3380CC4-5D6E-409C-BE32-E72D297353CC}">
              <c16:uniqueId val="{0000000F-9608-44D2-B277-68B8196DC21E}"/>
            </c:ext>
          </c:extLst>
        </c:ser>
        <c:ser>
          <c:idx val="2"/>
          <c:order val="2"/>
          <c:tx>
            <c:strRef>
              <c:f>'[Data Cuts for SoN Report v2.xlsx]2024 Wales HB'!$E$206</c:f>
              <c:strCache>
                <c:ptCount val="1"/>
                <c:pt idx="0">
                  <c:v>Not Offered</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9608-44D2-B277-68B8196DC21E}"/>
                </c:ext>
              </c:extLst>
            </c:dLbl>
            <c:dLbl>
              <c:idx val="1"/>
              <c:delete val="1"/>
              <c:extLst>
                <c:ext xmlns:c15="http://schemas.microsoft.com/office/drawing/2012/chart" uri="{CE6537A1-D6FC-4f65-9D91-7224C49458BB}"/>
                <c:ext xmlns:c16="http://schemas.microsoft.com/office/drawing/2014/chart" uri="{C3380CC4-5D6E-409C-BE32-E72D297353CC}">
                  <c16:uniqueId val="{00000011-9608-44D2-B277-68B8196DC21E}"/>
                </c:ext>
              </c:extLst>
            </c:dLbl>
            <c:dLbl>
              <c:idx val="2"/>
              <c:delete val="1"/>
              <c:extLst>
                <c:ext xmlns:c15="http://schemas.microsoft.com/office/drawing/2012/chart" uri="{CE6537A1-D6FC-4f65-9D91-7224C49458BB}"/>
                <c:ext xmlns:c16="http://schemas.microsoft.com/office/drawing/2014/chart" uri="{C3380CC4-5D6E-409C-BE32-E72D297353CC}">
                  <c16:uniqueId val="{00000012-9608-44D2-B277-68B8196DC21E}"/>
                </c:ext>
              </c:extLst>
            </c:dLbl>
            <c:dLbl>
              <c:idx val="3"/>
              <c:tx>
                <c:rich>
                  <a:bodyPr/>
                  <a:lstStyle/>
                  <a:p>
                    <a:fld id="{1E6C3DE7-3A6A-4C70-83FC-CD23E060CEF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608-44D2-B277-68B8196DC21E}"/>
                </c:ext>
              </c:extLst>
            </c:dLbl>
            <c:dLbl>
              <c:idx val="4"/>
              <c:tx>
                <c:rich>
                  <a:bodyPr/>
                  <a:lstStyle/>
                  <a:p>
                    <a:fld id="{63FA60E2-AB51-4A46-8930-4CE0DDC3B2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608-44D2-B277-68B8196DC21E}"/>
                </c:ext>
              </c:extLst>
            </c:dLbl>
            <c:dLbl>
              <c:idx val="5"/>
              <c:delete val="1"/>
              <c:extLst>
                <c:ext xmlns:c15="http://schemas.microsoft.com/office/drawing/2012/chart" uri="{CE6537A1-D6FC-4f65-9D91-7224C49458BB}"/>
                <c:ext xmlns:c16="http://schemas.microsoft.com/office/drawing/2014/chart" uri="{C3380CC4-5D6E-409C-BE32-E72D297353CC}">
                  <c16:uniqueId val="{00000015-9608-44D2-B277-68B8196DC21E}"/>
                </c:ext>
              </c:extLst>
            </c:dLbl>
            <c:dLbl>
              <c:idx val="6"/>
              <c:tx>
                <c:rich>
                  <a:bodyPr/>
                  <a:lstStyle/>
                  <a:p>
                    <a:fld id="{A9A0F0EA-3247-4D0A-95CD-65A6B0C4D2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608-44D2-B277-68B8196DC2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HB'!$B$207:$B$213</c:f>
              <c:strCache>
                <c:ptCount val="7"/>
                <c:pt idx="0">
                  <c:v>ORG02</c:v>
                </c:pt>
                <c:pt idx="1">
                  <c:v>ORG03</c:v>
                </c:pt>
                <c:pt idx="2">
                  <c:v>ORG07
(2 teams)</c:v>
                </c:pt>
                <c:pt idx="3">
                  <c:v>ORG13</c:v>
                </c:pt>
                <c:pt idx="4">
                  <c:v>ORG19</c:v>
                </c:pt>
                <c:pt idx="5">
                  <c:v>ORG29</c:v>
                </c:pt>
                <c:pt idx="6">
                  <c:v>ORG66</c:v>
                </c:pt>
              </c:strCache>
            </c:strRef>
          </c:cat>
          <c:val>
            <c:numRef>
              <c:f>'[Data Cuts for SoN Report v2.xlsx]2024 Wales HB'!$E$207:$E$213</c:f>
              <c:numCache>
                <c:formatCode>General"%"</c:formatCode>
                <c:ptCount val="7"/>
                <c:pt idx="0">
                  <c:v>0</c:v>
                </c:pt>
                <c:pt idx="1">
                  <c:v>0</c:v>
                </c:pt>
                <c:pt idx="2">
                  <c:v>0</c:v>
                </c:pt>
                <c:pt idx="3">
                  <c:v>28.6</c:v>
                </c:pt>
                <c:pt idx="4">
                  <c:v>33.299999999999997</c:v>
                </c:pt>
                <c:pt idx="5">
                  <c:v>0</c:v>
                </c:pt>
                <c:pt idx="6">
                  <c:v>60</c:v>
                </c:pt>
              </c:numCache>
            </c:numRef>
          </c:val>
          <c:extLst>
            <c:ext xmlns:c15="http://schemas.microsoft.com/office/drawing/2012/chart" uri="{02D57815-91ED-43cb-92C2-25804820EDAC}">
              <c15:datalabelsRange>
                <c15:f>'[Data Cuts for SoN Report v2.xlsx]2024 Wales HB'!$I$207:$I$213</c15:f>
                <c15:dlblRangeCache>
                  <c:ptCount val="7"/>
                  <c:pt idx="0">
                    <c:v>0</c:v>
                  </c:pt>
                  <c:pt idx="1">
                    <c:v>0</c:v>
                  </c:pt>
                  <c:pt idx="2">
                    <c:v>0</c:v>
                  </c:pt>
                  <c:pt idx="3">
                    <c:v>2</c:v>
                  </c:pt>
                  <c:pt idx="4">
                    <c:v>1</c:v>
                  </c:pt>
                  <c:pt idx="5">
                    <c:v>0</c:v>
                  </c:pt>
                  <c:pt idx="6">
                    <c:v>3</c:v>
                  </c:pt>
                </c15:dlblRangeCache>
              </c15:datalabelsRange>
            </c:ext>
            <c:ext xmlns:c16="http://schemas.microsoft.com/office/drawing/2014/chart" uri="{C3380CC4-5D6E-409C-BE32-E72D297353CC}">
              <c16:uniqueId val="{00000017-9608-44D2-B277-68B8196DC21E}"/>
            </c:ext>
          </c:extLst>
        </c:ser>
        <c:dLbls>
          <c:dLblPos val="ctr"/>
          <c:showLegendKey val="0"/>
          <c:showVal val="1"/>
          <c:showCatName val="0"/>
          <c:showSerName val="0"/>
          <c:showPercent val="0"/>
          <c:showBubbleSize val="0"/>
        </c:dLbls>
        <c:gapWidth val="150"/>
        <c:overlap val="100"/>
        <c:axId val="958623488"/>
        <c:axId val="958620608"/>
      </c:barChart>
      <c:catAx>
        <c:axId val="9586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620608"/>
        <c:crosses val="autoZero"/>
        <c:auto val="1"/>
        <c:lblAlgn val="ctr"/>
        <c:lblOffset val="100"/>
        <c:noMultiLvlLbl val="0"/>
      </c:catAx>
      <c:valAx>
        <c:axId val="95862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62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Supported Employment and Education Uptake by Wales Health Boards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Wales HB'!$D$140</c:f>
              <c:strCache>
                <c:ptCount val="1"/>
                <c:pt idx="0">
                  <c:v>Taken Up</c:v>
                </c:pt>
              </c:strCache>
            </c:strRef>
          </c:tx>
          <c:spPr>
            <a:solidFill>
              <a:schemeClr val="accent1"/>
            </a:solidFill>
            <a:ln>
              <a:noFill/>
            </a:ln>
            <a:effectLst/>
          </c:spPr>
          <c:invertIfNegative val="0"/>
          <c:dLbls>
            <c:dLbl>
              <c:idx val="0"/>
              <c:tx>
                <c:rich>
                  <a:bodyPr/>
                  <a:lstStyle/>
                  <a:p>
                    <a:fld id="{4AF6C1E3-89CF-4E7F-8172-7D26EA45813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116-4851-AC57-CB56828974A4}"/>
                </c:ext>
              </c:extLst>
            </c:dLbl>
            <c:dLbl>
              <c:idx val="1"/>
              <c:tx>
                <c:rich>
                  <a:bodyPr/>
                  <a:lstStyle/>
                  <a:p>
                    <a:fld id="{494A6EE4-CAD5-42C9-920B-DC155D8AAF3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116-4851-AC57-CB56828974A4}"/>
                </c:ext>
              </c:extLst>
            </c:dLbl>
            <c:dLbl>
              <c:idx val="2"/>
              <c:tx>
                <c:rich>
                  <a:bodyPr/>
                  <a:lstStyle/>
                  <a:p>
                    <a:fld id="{34E96469-7536-4E56-B7DF-3311B2B0994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116-4851-AC57-CB56828974A4}"/>
                </c:ext>
              </c:extLst>
            </c:dLbl>
            <c:dLbl>
              <c:idx val="3"/>
              <c:tx>
                <c:rich>
                  <a:bodyPr/>
                  <a:lstStyle/>
                  <a:p>
                    <a:fld id="{CCC9720A-5C2E-4F23-B4C0-D0DD14549AC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116-4851-AC57-CB56828974A4}"/>
                </c:ext>
              </c:extLst>
            </c:dLbl>
            <c:dLbl>
              <c:idx val="4"/>
              <c:tx>
                <c:rich>
                  <a:bodyPr/>
                  <a:lstStyle/>
                  <a:p>
                    <a:fld id="{125401A4-7FEC-457B-9834-BF1D89B5C6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116-4851-AC57-CB56828974A4}"/>
                </c:ext>
              </c:extLst>
            </c:dLbl>
            <c:dLbl>
              <c:idx val="5"/>
              <c:tx>
                <c:rich>
                  <a:bodyPr/>
                  <a:lstStyle/>
                  <a:p>
                    <a:fld id="{C64FCAD1-D40E-4AE7-86AE-E0C9C4C00C8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116-4851-AC57-CB56828974A4}"/>
                </c:ext>
              </c:extLst>
            </c:dLbl>
            <c:dLbl>
              <c:idx val="6"/>
              <c:tx>
                <c:rich>
                  <a:bodyPr/>
                  <a:lstStyle/>
                  <a:p>
                    <a:fld id="{83344291-C842-4713-AC71-5F3EE0C367F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116-4851-AC57-CB56828974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HB'!$C$141:$C$147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HB'!$D$141:$D$147</c:f>
              <c:numCache>
                <c:formatCode>0.00%</c:formatCode>
                <c:ptCount val="7"/>
                <c:pt idx="0">
                  <c:v>0.16700000000000001</c:v>
                </c:pt>
                <c:pt idx="1">
                  <c:v>0.33300000000000002</c:v>
                </c:pt>
                <c:pt idx="2" formatCode="0%">
                  <c:v>0.5</c:v>
                </c:pt>
                <c:pt idx="3">
                  <c:v>0.13500000000000001</c:v>
                </c:pt>
                <c:pt idx="4" formatCode="0%">
                  <c:v>0.7</c:v>
                </c:pt>
                <c:pt idx="5">
                  <c:v>0.65400000000000003</c:v>
                </c:pt>
                <c:pt idx="6" formatCode="0%">
                  <c:v>0.2</c:v>
                </c:pt>
              </c:numCache>
            </c:numRef>
          </c:val>
          <c:extLst>
            <c:ext xmlns:c15="http://schemas.microsoft.com/office/drawing/2012/chart" uri="{02D57815-91ED-43cb-92C2-25804820EDAC}">
              <c15:datalabelsRange>
                <c15:f>'[Data Cuts for SoN Report v2.xlsx]2024 Wales HB'!$I$141:$I$147</c15:f>
                <c15:dlblRangeCache>
                  <c:ptCount val="7"/>
                  <c:pt idx="0">
                    <c:v>2</c:v>
                  </c:pt>
                  <c:pt idx="1">
                    <c:v>12</c:v>
                  </c:pt>
                  <c:pt idx="2">
                    <c:v>2</c:v>
                  </c:pt>
                  <c:pt idx="3">
                    <c:v>5</c:v>
                  </c:pt>
                  <c:pt idx="4">
                    <c:v>7</c:v>
                  </c:pt>
                  <c:pt idx="5">
                    <c:v>17</c:v>
                  </c:pt>
                  <c:pt idx="6">
                    <c:v>1</c:v>
                  </c:pt>
                </c15:dlblRangeCache>
              </c15:datalabelsRange>
            </c:ext>
            <c:ext xmlns:c16="http://schemas.microsoft.com/office/drawing/2014/chart" uri="{C3380CC4-5D6E-409C-BE32-E72D297353CC}">
              <c16:uniqueId val="{00000007-D078-4744-83BA-1001061290B2}"/>
            </c:ext>
          </c:extLst>
        </c:ser>
        <c:ser>
          <c:idx val="1"/>
          <c:order val="1"/>
          <c:tx>
            <c:strRef>
              <c:f>'[Data Cuts for SoN Report v2.xlsx]2024 Wales HB'!$E$140</c:f>
              <c:strCache>
                <c:ptCount val="1"/>
                <c:pt idx="0">
                  <c:v>Declined</c:v>
                </c:pt>
              </c:strCache>
            </c:strRef>
          </c:tx>
          <c:spPr>
            <a:solidFill>
              <a:schemeClr val="accent2"/>
            </a:solidFill>
            <a:ln>
              <a:noFill/>
            </a:ln>
            <a:effectLst/>
          </c:spPr>
          <c:invertIfNegative val="0"/>
          <c:dLbls>
            <c:dLbl>
              <c:idx val="0"/>
              <c:tx>
                <c:rich>
                  <a:bodyPr/>
                  <a:lstStyle/>
                  <a:p>
                    <a:fld id="{069DA1F6-B7C4-4E8A-BF45-EB7147D1C13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116-4851-AC57-CB56828974A4}"/>
                </c:ext>
              </c:extLst>
            </c:dLbl>
            <c:dLbl>
              <c:idx val="1"/>
              <c:tx>
                <c:rich>
                  <a:bodyPr/>
                  <a:lstStyle/>
                  <a:p>
                    <a:fld id="{057DD848-7DBB-4EED-9930-E6098CC2D65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116-4851-AC57-CB56828974A4}"/>
                </c:ext>
              </c:extLst>
            </c:dLbl>
            <c:dLbl>
              <c:idx val="2"/>
              <c:tx>
                <c:rich>
                  <a:bodyPr/>
                  <a:lstStyle/>
                  <a:p>
                    <a:fld id="{59CD7B4E-E829-4563-A13D-950B1A95D14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116-4851-AC57-CB56828974A4}"/>
                </c:ext>
              </c:extLst>
            </c:dLbl>
            <c:dLbl>
              <c:idx val="3"/>
              <c:tx>
                <c:rich>
                  <a:bodyPr/>
                  <a:lstStyle/>
                  <a:p>
                    <a:fld id="{3BF6DC0D-F0B3-4970-9B18-8428CD7A4C9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116-4851-AC57-CB56828974A4}"/>
                </c:ext>
              </c:extLst>
            </c:dLbl>
            <c:dLbl>
              <c:idx val="4"/>
              <c:tx>
                <c:rich>
                  <a:bodyPr/>
                  <a:lstStyle/>
                  <a:p>
                    <a:fld id="{CE40330C-6601-4FF5-918A-F7491E8D66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116-4851-AC57-CB56828974A4}"/>
                </c:ext>
              </c:extLst>
            </c:dLbl>
            <c:dLbl>
              <c:idx val="5"/>
              <c:delete val="1"/>
              <c:extLst>
                <c:ext xmlns:c15="http://schemas.microsoft.com/office/drawing/2012/chart" uri="{CE6537A1-D6FC-4f65-9D91-7224C49458BB}"/>
                <c:ext xmlns:c16="http://schemas.microsoft.com/office/drawing/2014/chart" uri="{C3380CC4-5D6E-409C-BE32-E72D297353CC}">
                  <c16:uniqueId val="{0000000C-0116-4851-AC57-CB56828974A4}"/>
                </c:ext>
              </c:extLst>
            </c:dLbl>
            <c:dLbl>
              <c:idx val="6"/>
              <c:tx>
                <c:rich>
                  <a:bodyPr/>
                  <a:lstStyle/>
                  <a:p>
                    <a:fld id="{60F9F900-D630-48ED-B5C1-B0DAAA5025F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116-4851-AC57-CB56828974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HB'!$C$141:$C$147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HB'!$E$141:$E$147</c:f>
              <c:numCache>
                <c:formatCode>0.00%</c:formatCode>
                <c:ptCount val="7"/>
                <c:pt idx="0">
                  <c:v>0.58299999999999996</c:v>
                </c:pt>
                <c:pt idx="1">
                  <c:v>0.47199999999999998</c:v>
                </c:pt>
                <c:pt idx="2" formatCode="0%">
                  <c:v>0.5</c:v>
                </c:pt>
                <c:pt idx="3">
                  <c:v>8.1000000000000003E-2</c:v>
                </c:pt>
                <c:pt idx="4" formatCode="0%">
                  <c:v>0.2</c:v>
                </c:pt>
                <c:pt idx="5" formatCode="General">
                  <c:v>0</c:v>
                </c:pt>
                <c:pt idx="6" formatCode="0%">
                  <c:v>0.6</c:v>
                </c:pt>
              </c:numCache>
            </c:numRef>
          </c:val>
          <c:extLst>
            <c:ext xmlns:c15="http://schemas.microsoft.com/office/drawing/2012/chart" uri="{02D57815-91ED-43cb-92C2-25804820EDAC}">
              <c15:datalabelsRange>
                <c15:f>'[Data Cuts for SoN Report v2.xlsx]2024 Wales HB'!$J$141:$J$147</c15:f>
                <c15:dlblRangeCache>
                  <c:ptCount val="7"/>
                  <c:pt idx="0">
                    <c:v>7</c:v>
                  </c:pt>
                  <c:pt idx="1">
                    <c:v>17</c:v>
                  </c:pt>
                  <c:pt idx="2">
                    <c:v>2</c:v>
                  </c:pt>
                  <c:pt idx="3">
                    <c:v>3</c:v>
                  </c:pt>
                  <c:pt idx="4">
                    <c:v>2</c:v>
                  </c:pt>
                  <c:pt idx="5">
                    <c:v>0</c:v>
                  </c:pt>
                  <c:pt idx="6">
                    <c:v>3</c:v>
                  </c:pt>
                </c15:dlblRangeCache>
              </c15:datalabelsRange>
            </c:ext>
            <c:ext xmlns:c16="http://schemas.microsoft.com/office/drawing/2014/chart" uri="{C3380CC4-5D6E-409C-BE32-E72D297353CC}">
              <c16:uniqueId val="{0000000F-D078-4744-83BA-1001061290B2}"/>
            </c:ext>
          </c:extLst>
        </c:ser>
        <c:ser>
          <c:idx val="2"/>
          <c:order val="2"/>
          <c:tx>
            <c:strRef>
              <c:f>'[Data Cuts for SoN Report v2.xlsx]2024 Wales HB'!$F$140</c:f>
              <c:strCache>
                <c:ptCount val="1"/>
                <c:pt idx="0">
                  <c:v>Not Offered</c:v>
                </c:pt>
              </c:strCache>
            </c:strRef>
          </c:tx>
          <c:spPr>
            <a:solidFill>
              <a:schemeClr val="accent3"/>
            </a:solidFill>
            <a:ln>
              <a:noFill/>
            </a:ln>
            <a:effectLst/>
          </c:spPr>
          <c:invertIfNegative val="0"/>
          <c:dLbls>
            <c:dLbl>
              <c:idx val="0"/>
              <c:tx>
                <c:rich>
                  <a:bodyPr/>
                  <a:lstStyle/>
                  <a:p>
                    <a:fld id="{06AAE007-C280-4984-8067-7AE7EEBAD4D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116-4851-AC57-CB56828974A4}"/>
                </c:ext>
              </c:extLst>
            </c:dLbl>
            <c:dLbl>
              <c:idx val="1"/>
              <c:tx>
                <c:rich>
                  <a:bodyPr/>
                  <a:lstStyle/>
                  <a:p>
                    <a:fld id="{B0D8C5B8-26BD-40FA-B515-64AF7E3B272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116-4851-AC57-CB56828974A4}"/>
                </c:ext>
              </c:extLst>
            </c:dLbl>
            <c:dLbl>
              <c:idx val="2"/>
              <c:delete val="1"/>
              <c:extLst>
                <c:ext xmlns:c15="http://schemas.microsoft.com/office/drawing/2012/chart" uri="{CE6537A1-D6FC-4f65-9D91-7224C49458BB}"/>
                <c:ext xmlns:c16="http://schemas.microsoft.com/office/drawing/2014/chart" uri="{C3380CC4-5D6E-409C-BE32-E72D297353CC}">
                  <c16:uniqueId val="{00000010-0116-4851-AC57-CB56828974A4}"/>
                </c:ext>
              </c:extLst>
            </c:dLbl>
            <c:dLbl>
              <c:idx val="3"/>
              <c:tx>
                <c:rich>
                  <a:bodyPr/>
                  <a:lstStyle/>
                  <a:p>
                    <a:fld id="{ED240E1B-EF30-4C08-A88F-186738C39B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116-4851-AC57-CB56828974A4}"/>
                </c:ext>
              </c:extLst>
            </c:dLbl>
            <c:dLbl>
              <c:idx val="4"/>
              <c:tx>
                <c:rich>
                  <a:bodyPr/>
                  <a:lstStyle/>
                  <a:p>
                    <a:fld id="{C25676B7-7AA8-4BB3-8CF3-03FE40769B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116-4851-AC57-CB56828974A4}"/>
                </c:ext>
              </c:extLst>
            </c:dLbl>
            <c:dLbl>
              <c:idx val="5"/>
              <c:tx>
                <c:rich>
                  <a:bodyPr/>
                  <a:lstStyle/>
                  <a:p>
                    <a:fld id="{7D17C71C-03E2-40BF-ABEB-C0B70995D0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116-4851-AC57-CB56828974A4}"/>
                </c:ext>
              </c:extLst>
            </c:dLbl>
            <c:dLbl>
              <c:idx val="6"/>
              <c:tx>
                <c:rich>
                  <a:bodyPr/>
                  <a:lstStyle/>
                  <a:p>
                    <a:fld id="{FA0F86CC-5C19-4D68-88D5-732EB1F59F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116-4851-AC57-CB56828974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HB'!$C$141:$C$147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HB'!$F$141:$F$147</c:f>
              <c:numCache>
                <c:formatCode>0.00%</c:formatCode>
                <c:ptCount val="7"/>
                <c:pt idx="0" formatCode="0%">
                  <c:v>0.25</c:v>
                </c:pt>
                <c:pt idx="1">
                  <c:v>0.16700000000000001</c:v>
                </c:pt>
                <c:pt idx="2" formatCode="General">
                  <c:v>0</c:v>
                </c:pt>
                <c:pt idx="3" formatCode="0%">
                  <c:v>0.73</c:v>
                </c:pt>
                <c:pt idx="4" formatCode="0%">
                  <c:v>0.1</c:v>
                </c:pt>
                <c:pt idx="5">
                  <c:v>0.34599999999999997</c:v>
                </c:pt>
                <c:pt idx="6" formatCode="0%">
                  <c:v>0.2</c:v>
                </c:pt>
              </c:numCache>
            </c:numRef>
          </c:val>
          <c:extLst>
            <c:ext xmlns:c15="http://schemas.microsoft.com/office/drawing/2012/chart" uri="{02D57815-91ED-43cb-92C2-25804820EDAC}">
              <c15:datalabelsRange>
                <c15:f>'[Data Cuts for SoN Report v2.xlsx]2024 Wales HB'!$K$141:$K$147</c15:f>
                <c15:dlblRangeCache>
                  <c:ptCount val="7"/>
                  <c:pt idx="0">
                    <c:v>3</c:v>
                  </c:pt>
                  <c:pt idx="1">
                    <c:v>6</c:v>
                  </c:pt>
                  <c:pt idx="2">
                    <c:v>0</c:v>
                  </c:pt>
                  <c:pt idx="3">
                    <c:v>27</c:v>
                  </c:pt>
                  <c:pt idx="4">
                    <c:v>1</c:v>
                  </c:pt>
                  <c:pt idx="5">
                    <c:v>9</c:v>
                  </c:pt>
                  <c:pt idx="6">
                    <c:v>1</c:v>
                  </c:pt>
                </c15:dlblRangeCache>
              </c15:datalabelsRange>
            </c:ext>
            <c:ext xmlns:c16="http://schemas.microsoft.com/office/drawing/2014/chart" uri="{C3380CC4-5D6E-409C-BE32-E72D297353CC}">
              <c16:uniqueId val="{00000017-D078-4744-83BA-1001061290B2}"/>
            </c:ext>
          </c:extLst>
        </c:ser>
        <c:ser>
          <c:idx val="3"/>
          <c:order val="3"/>
          <c:tx>
            <c:strRef>
              <c:f>'[Data Cuts for SoN Report v2.xlsx]2024 Wales HB'!$G$140</c:f>
              <c:strCache>
                <c:ptCount val="1"/>
                <c:pt idx="0">
                  <c:v>Waiting</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0116-4851-AC57-CB56828974A4}"/>
                </c:ext>
              </c:extLst>
            </c:dLbl>
            <c:dLbl>
              <c:idx val="1"/>
              <c:tx>
                <c:rich>
                  <a:bodyPr/>
                  <a:lstStyle/>
                  <a:p>
                    <a:fld id="{1DD51C3A-9053-4662-85FB-37C676C100F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0116-4851-AC57-CB56828974A4}"/>
                </c:ext>
              </c:extLst>
            </c:dLbl>
            <c:dLbl>
              <c:idx val="2"/>
              <c:delete val="1"/>
              <c:extLst>
                <c:ext xmlns:c15="http://schemas.microsoft.com/office/drawing/2012/chart" uri="{CE6537A1-D6FC-4f65-9D91-7224C49458BB}"/>
                <c:ext xmlns:c16="http://schemas.microsoft.com/office/drawing/2014/chart" uri="{C3380CC4-5D6E-409C-BE32-E72D297353CC}">
                  <c16:uniqueId val="{00000017-0116-4851-AC57-CB56828974A4}"/>
                </c:ext>
              </c:extLst>
            </c:dLbl>
            <c:dLbl>
              <c:idx val="3"/>
              <c:tx>
                <c:rich>
                  <a:bodyPr/>
                  <a:lstStyle/>
                  <a:p>
                    <a:fld id="{0D4B7729-B9F8-48BF-94AF-C4603D37251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116-4851-AC57-CB56828974A4}"/>
                </c:ext>
              </c:extLst>
            </c:dLbl>
            <c:dLbl>
              <c:idx val="4"/>
              <c:delete val="1"/>
              <c:extLst>
                <c:ext xmlns:c15="http://schemas.microsoft.com/office/drawing/2012/chart" uri="{CE6537A1-D6FC-4f65-9D91-7224C49458BB}"/>
                <c:ext xmlns:c16="http://schemas.microsoft.com/office/drawing/2014/chart" uri="{C3380CC4-5D6E-409C-BE32-E72D297353CC}">
                  <c16:uniqueId val="{00000019-0116-4851-AC57-CB56828974A4}"/>
                </c:ext>
              </c:extLst>
            </c:dLbl>
            <c:dLbl>
              <c:idx val="5"/>
              <c:delete val="1"/>
              <c:extLst>
                <c:ext xmlns:c15="http://schemas.microsoft.com/office/drawing/2012/chart" uri="{CE6537A1-D6FC-4f65-9D91-7224C49458BB}"/>
                <c:ext xmlns:c16="http://schemas.microsoft.com/office/drawing/2014/chart" uri="{C3380CC4-5D6E-409C-BE32-E72D297353CC}">
                  <c16:uniqueId val="{0000001A-0116-4851-AC57-CB56828974A4}"/>
                </c:ext>
              </c:extLst>
            </c:dLbl>
            <c:dLbl>
              <c:idx val="6"/>
              <c:delete val="1"/>
              <c:extLst>
                <c:ext xmlns:c15="http://schemas.microsoft.com/office/drawing/2012/chart" uri="{CE6537A1-D6FC-4f65-9D91-7224C49458BB}"/>
                <c:ext xmlns:c16="http://schemas.microsoft.com/office/drawing/2014/chart" uri="{C3380CC4-5D6E-409C-BE32-E72D297353CC}">
                  <c16:uniqueId val="{0000001B-0116-4851-AC57-CB56828974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HB'!$C$141:$C$147</c:f>
              <c:strCache>
                <c:ptCount val="7"/>
                <c:pt idx="0">
                  <c:v>ORG02</c:v>
                </c:pt>
                <c:pt idx="1">
                  <c:v>ORG03</c:v>
                </c:pt>
                <c:pt idx="2">
                  <c:v>ORG07
(2 teams)</c:v>
                </c:pt>
                <c:pt idx="3">
                  <c:v>ORG13</c:v>
                </c:pt>
                <c:pt idx="4">
                  <c:v>ORG19</c:v>
                </c:pt>
                <c:pt idx="5">
                  <c:v>ORG29</c:v>
                </c:pt>
                <c:pt idx="6">
                  <c:v>ORG66</c:v>
                </c:pt>
              </c:strCache>
            </c:strRef>
          </c:cat>
          <c:val>
            <c:numRef>
              <c:f>'[Data Cuts for SoN Report v2.xlsx]2024 Wales HB'!$G$141:$G$147</c:f>
              <c:numCache>
                <c:formatCode>0.00%</c:formatCode>
                <c:ptCount val="7"/>
                <c:pt idx="0" formatCode="General">
                  <c:v>0</c:v>
                </c:pt>
                <c:pt idx="1">
                  <c:v>2.8000000000000001E-2</c:v>
                </c:pt>
                <c:pt idx="2" formatCode="General">
                  <c:v>0</c:v>
                </c:pt>
                <c:pt idx="3">
                  <c:v>5.3999999999999999E-2</c:v>
                </c:pt>
                <c:pt idx="4" formatCode="General">
                  <c:v>0</c:v>
                </c:pt>
                <c:pt idx="5" formatCode="General">
                  <c:v>0</c:v>
                </c:pt>
                <c:pt idx="6" formatCode="General">
                  <c:v>0</c:v>
                </c:pt>
              </c:numCache>
            </c:numRef>
          </c:val>
          <c:extLst>
            <c:ext xmlns:c15="http://schemas.microsoft.com/office/drawing/2012/chart" uri="{02D57815-91ED-43cb-92C2-25804820EDAC}">
              <c15:datalabelsRange>
                <c15:f>'[Data Cuts for SoN Report v2.xlsx]2024 Wales HB'!$L$141:$L$147</c15:f>
                <c15:dlblRangeCache>
                  <c:ptCount val="7"/>
                  <c:pt idx="0">
                    <c:v>0</c:v>
                  </c:pt>
                  <c:pt idx="1">
                    <c:v>1</c:v>
                  </c:pt>
                  <c:pt idx="2">
                    <c:v>0</c:v>
                  </c:pt>
                  <c:pt idx="3">
                    <c:v>2</c:v>
                  </c:pt>
                  <c:pt idx="4">
                    <c:v>0</c:v>
                  </c:pt>
                  <c:pt idx="5">
                    <c:v>0</c:v>
                  </c:pt>
                  <c:pt idx="6">
                    <c:v>0</c:v>
                  </c:pt>
                </c15:dlblRangeCache>
              </c15:datalabelsRange>
            </c:ext>
            <c:ext xmlns:c16="http://schemas.microsoft.com/office/drawing/2014/chart" uri="{C3380CC4-5D6E-409C-BE32-E72D297353CC}">
              <c16:uniqueId val="{0000001F-D078-4744-83BA-1001061290B2}"/>
            </c:ext>
          </c:extLst>
        </c:ser>
        <c:dLbls>
          <c:dLblPos val="ctr"/>
          <c:showLegendKey val="0"/>
          <c:showVal val="1"/>
          <c:showCatName val="0"/>
          <c:showSerName val="0"/>
          <c:showPercent val="0"/>
          <c:showBubbleSize val="0"/>
        </c:dLbls>
        <c:gapWidth val="150"/>
        <c:overlap val="100"/>
        <c:axId val="528223808"/>
        <c:axId val="528229208"/>
      </c:barChart>
      <c:catAx>
        <c:axId val="52822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229208"/>
        <c:crosses val="autoZero"/>
        <c:auto val="1"/>
        <c:lblAlgn val="ctr"/>
        <c:lblOffset val="100"/>
        <c:noMultiLvlLbl val="0"/>
      </c:catAx>
      <c:valAx>
        <c:axId val="528229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22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569569351999979E-2"/>
          <c:y val="0.35563880837962375"/>
          <c:w val="0.9530541596047678"/>
          <c:h val="0.61631655904603622"/>
        </c:manualLayout>
      </c:layout>
      <c:lineChart>
        <c:grouping val="standard"/>
        <c:varyColors val="0"/>
        <c:ser>
          <c:idx val="0"/>
          <c:order val="0"/>
          <c:tx>
            <c:strRef>
              <c:f>Sheet1!$A$8</c:f>
              <c:strCache>
                <c:ptCount val="1"/>
                <c:pt idx="0">
                  <c:v>Standard 7</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Sheet1!$B$8:$G$8</c:f>
              <c:numCache>
                <c:formatCode>General</c:formatCode>
                <c:ptCount val="6"/>
                <c:pt idx="0">
                  <c:v>55</c:v>
                </c:pt>
                <c:pt idx="1">
                  <c:v>63</c:v>
                </c:pt>
                <c:pt idx="2">
                  <c:v>61</c:v>
                </c:pt>
                <c:pt idx="3">
                  <c:v>71</c:v>
                </c:pt>
                <c:pt idx="4">
                  <c:v>85</c:v>
                </c:pt>
                <c:pt idx="5">
                  <c:v>79</c:v>
                </c:pt>
              </c:numCache>
            </c:numRef>
          </c:val>
          <c:smooth val="0"/>
          <c:extLst>
            <c:ext xmlns:c16="http://schemas.microsoft.com/office/drawing/2014/chart" uri="{C3380CC4-5D6E-409C-BE32-E72D297353CC}">
              <c16:uniqueId val="{00000000-F8E7-4AC9-A2EF-AED964823D8C}"/>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Physical</a:t>
            </a:r>
            <a:r>
              <a:rPr lang="en-GB" baseline="0"/>
              <a:t> Health Screening by Wales Health Boards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Wales HB'!$K$1</c:f>
              <c:strCache>
                <c:ptCount val="1"/>
                <c:pt idx="0">
                  <c:v>Standard Met</c:v>
                </c:pt>
              </c:strCache>
            </c:strRef>
          </c:tx>
          <c:spPr>
            <a:solidFill>
              <a:schemeClr val="accent1"/>
            </a:solidFill>
            <a:ln>
              <a:noFill/>
            </a:ln>
            <a:effectLst/>
          </c:spPr>
          <c:invertIfNegative val="0"/>
          <c:dLbls>
            <c:dLbl>
              <c:idx val="0"/>
              <c:tx>
                <c:rich>
                  <a:bodyPr/>
                  <a:lstStyle/>
                  <a:p>
                    <a:fld id="{8ED13715-DD03-4802-A8FA-411527B5F6D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E74-4DB9-865C-DBCB6768CEFD}"/>
                </c:ext>
              </c:extLst>
            </c:dLbl>
            <c:dLbl>
              <c:idx val="1"/>
              <c:tx>
                <c:rich>
                  <a:bodyPr/>
                  <a:lstStyle/>
                  <a:p>
                    <a:fld id="{A5F29865-A47F-4C4E-98F8-CD3C06A73DD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E74-4DB9-865C-DBCB6768CEFD}"/>
                </c:ext>
              </c:extLst>
            </c:dLbl>
            <c:dLbl>
              <c:idx val="2"/>
              <c:tx>
                <c:rich>
                  <a:bodyPr/>
                  <a:lstStyle/>
                  <a:p>
                    <a:fld id="{35CB59D2-521D-4ACA-AC99-C664261EE92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E74-4DB9-865C-DBCB6768CEFD}"/>
                </c:ext>
              </c:extLst>
            </c:dLbl>
            <c:dLbl>
              <c:idx val="3"/>
              <c:tx>
                <c:rich>
                  <a:bodyPr/>
                  <a:lstStyle/>
                  <a:p>
                    <a:fld id="{248781D1-8656-4DF5-95DE-6F8B99438B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E74-4DB9-865C-DBCB6768CEFD}"/>
                </c:ext>
              </c:extLst>
            </c:dLbl>
            <c:dLbl>
              <c:idx val="4"/>
              <c:tx>
                <c:rich>
                  <a:bodyPr/>
                  <a:lstStyle/>
                  <a:p>
                    <a:fld id="{F02A0045-9DAF-4384-A570-73C2E4C68A9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E74-4DB9-865C-DBCB6768CEFD}"/>
                </c:ext>
              </c:extLst>
            </c:dLbl>
            <c:dLbl>
              <c:idx val="5"/>
              <c:tx>
                <c:rich>
                  <a:bodyPr/>
                  <a:lstStyle/>
                  <a:p>
                    <a:fld id="{E1ADE183-3570-41F7-970E-135AD3BC23B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E74-4DB9-865C-DBCB6768CEFD}"/>
                </c:ext>
              </c:extLst>
            </c:dLbl>
            <c:dLbl>
              <c:idx val="6"/>
              <c:tx>
                <c:rich>
                  <a:bodyPr/>
                  <a:lstStyle/>
                  <a:p>
                    <a:fld id="{BB110DF9-9260-46B2-8318-76FF42F7AB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E74-4DB9-865C-DBCB6768CE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 Cuts for SoN Report v2.xlsx]2024 Wales HB'!$J$2:$J$8</c:f>
              <c:strCache>
                <c:ptCount val="7"/>
                <c:pt idx="0">
                  <c:v>ORG02</c:v>
                </c:pt>
                <c:pt idx="1">
                  <c:v>ORG03</c:v>
                </c:pt>
                <c:pt idx="2">
                  <c:v>ORG07
(2 teams)</c:v>
                </c:pt>
                <c:pt idx="3">
                  <c:v>ORG13</c:v>
                </c:pt>
                <c:pt idx="4">
                  <c:v>ORG19</c:v>
                </c:pt>
                <c:pt idx="5">
                  <c:v>ORG29</c:v>
                </c:pt>
                <c:pt idx="6">
                  <c:v>ORG66</c:v>
                </c:pt>
              </c:strCache>
            </c:strRef>
          </c:cat>
          <c:val>
            <c:numRef>
              <c:f>'[Data Cuts for SoN Report v2.xlsx]2024 Wales HB'!$K$2:$K$8</c:f>
              <c:numCache>
                <c:formatCode>0.00%</c:formatCode>
                <c:ptCount val="7"/>
                <c:pt idx="0">
                  <c:v>0.84599999999999997</c:v>
                </c:pt>
                <c:pt idx="1">
                  <c:v>0.73899999999999999</c:v>
                </c:pt>
                <c:pt idx="2" formatCode="0%">
                  <c:v>0.5</c:v>
                </c:pt>
                <c:pt idx="3" formatCode="0%">
                  <c:v>0.73</c:v>
                </c:pt>
                <c:pt idx="4">
                  <c:v>0.69199999999999995</c:v>
                </c:pt>
                <c:pt idx="5">
                  <c:v>0.97599999999999998</c:v>
                </c:pt>
                <c:pt idx="6">
                  <c:v>0.55600000000000005</c:v>
                </c:pt>
              </c:numCache>
            </c:numRef>
          </c:val>
          <c:extLst>
            <c:ext xmlns:c15="http://schemas.microsoft.com/office/drawing/2012/chart" uri="{02D57815-91ED-43cb-92C2-25804820EDAC}">
              <c15:datalabelsRange>
                <c15:f>'[Data Cuts for SoN Report v2.xlsx]2024 Wales HB'!$N$2:$N$8</c15:f>
                <c15:dlblRangeCache>
                  <c:ptCount val="7"/>
                  <c:pt idx="0">
                    <c:v>22</c:v>
                  </c:pt>
                  <c:pt idx="1">
                    <c:v>51</c:v>
                  </c:pt>
                  <c:pt idx="2">
                    <c:v>3</c:v>
                  </c:pt>
                  <c:pt idx="3">
                    <c:v>54</c:v>
                  </c:pt>
                  <c:pt idx="4">
                    <c:v>9</c:v>
                  </c:pt>
                  <c:pt idx="5">
                    <c:v>41</c:v>
                  </c:pt>
                  <c:pt idx="6">
                    <c:v>5</c:v>
                  </c:pt>
                </c15:dlblRangeCache>
              </c15:datalabelsRange>
            </c:ext>
            <c:ext xmlns:c16="http://schemas.microsoft.com/office/drawing/2014/chart" uri="{C3380CC4-5D6E-409C-BE32-E72D297353CC}">
              <c16:uniqueId val="{00000007-1E74-4DB9-865C-DBCB6768CEFD}"/>
            </c:ext>
          </c:extLst>
        </c:ser>
        <c:ser>
          <c:idx val="1"/>
          <c:order val="1"/>
          <c:tx>
            <c:strRef>
              <c:f>'[Data Cuts for SoN Report v2.xlsx]2024 Wales HB'!$L$1</c:f>
              <c:strCache>
                <c:ptCount val="1"/>
                <c:pt idx="0">
                  <c:v>Standard Not Met</c:v>
                </c:pt>
              </c:strCache>
            </c:strRef>
          </c:tx>
          <c:spPr>
            <a:solidFill>
              <a:schemeClr val="accent2"/>
            </a:solidFill>
            <a:ln>
              <a:noFill/>
            </a:ln>
            <a:effectLst/>
          </c:spPr>
          <c:invertIfNegative val="0"/>
          <c:dLbls>
            <c:dLbl>
              <c:idx val="0"/>
              <c:tx>
                <c:rich>
                  <a:bodyPr/>
                  <a:lstStyle/>
                  <a:p>
                    <a:fld id="{B28EE276-946D-41D7-9F9F-DF9104F7802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74-4DB9-865C-DBCB6768CEFD}"/>
                </c:ext>
              </c:extLst>
            </c:dLbl>
            <c:dLbl>
              <c:idx val="1"/>
              <c:tx>
                <c:rich>
                  <a:bodyPr/>
                  <a:lstStyle/>
                  <a:p>
                    <a:fld id="{CF2D059C-3D28-480A-B547-7D49D215C1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E74-4DB9-865C-DBCB6768CEFD}"/>
                </c:ext>
              </c:extLst>
            </c:dLbl>
            <c:dLbl>
              <c:idx val="2"/>
              <c:tx>
                <c:rich>
                  <a:bodyPr/>
                  <a:lstStyle/>
                  <a:p>
                    <a:fld id="{9E79AF20-5707-4DFB-A1EB-031BBD3CDD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E74-4DB9-865C-DBCB6768CEFD}"/>
                </c:ext>
              </c:extLst>
            </c:dLbl>
            <c:dLbl>
              <c:idx val="3"/>
              <c:tx>
                <c:rich>
                  <a:bodyPr/>
                  <a:lstStyle/>
                  <a:p>
                    <a:fld id="{C7458319-B762-4D24-BE9E-5D2371F860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E74-4DB9-865C-DBCB6768CEFD}"/>
                </c:ext>
              </c:extLst>
            </c:dLbl>
            <c:dLbl>
              <c:idx val="4"/>
              <c:tx>
                <c:rich>
                  <a:bodyPr/>
                  <a:lstStyle/>
                  <a:p>
                    <a:fld id="{4C779905-3A6C-4B18-A6BF-B90A899A3DA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E74-4DB9-865C-DBCB6768CEFD}"/>
                </c:ext>
              </c:extLst>
            </c:dLbl>
            <c:dLbl>
              <c:idx val="5"/>
              <c:tx>
                <c:rich>
                  <a:bodyPr/>
                  <a:lstStyle/>
                  <a:p>
                    <a:fld id="{D5329EAC-A214-4CF3-B532-31C16B00F7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E74-4DB9-865C-DBCB6768CEFD}"/>
                </c:ext>
              </c:extLst>
            </c:dLbl>
            <c:dLbl>
              <c:idx val="6"/>
              <c:tx>
                <c:rich>
                  <a:bodyPr/>
                  <a:lstStyle/>
                  <a:p>
                    <a:fld id="{B29C070E-13C9-4BC9-B5EF-7DB400FAE62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E74-4DB9-865C-DBCB6768CE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HB'!$J$2:$J$8</c:f>
              <c:strCache>
                <c:ptCount val="7"/>
                <c:pt idx="0">
                  <c:v>ORG02</c:v>
                </c:pt>
                <c:pt idx="1">
                  <c:v>ORG03</c:v>
                </c:pt>
                <c:pt idx="2">
                  <c:v>ORG07
(2 teams)</c:v>
                </c:pt>
                <c:pt idx="3">
                  <c:v>ORG13</c:v>
                </c:pt>
                <c:pt idx="4">
                  <c:v>ORG19</c:v>
                </c:pt>
                <c:pt idx="5">
                  <c:v>ORG29</c:v>
                </c:pt>
                <c:pt idx="6">
                  <c:v>ORG66</c:v>
                </c:pt>
              </c:strCache>
            </c:strRef>
          </c:cat>
          <c:val>
            <c:numRef>
              <c:f>'[Data Cuts for SoN Report v2.xlsx]2024 Wales HB'!$L$2:$L$8</c:f>
              <c:numCache>
                <c:formatCode>0.00%</c:formatCode>
                <c:ptCount val="7"/>
                <c:pt idx="0">
                  <c:v>0.154</c:v>
                </c:pt>
                <c:pt idx="1">
                  <c:v>0.26100000000000001</c:v>
                </c:pt>
                <c:pt idx="2" formatCode="0%">
                  <c:v>0.5</c:v>
                </c:pt>
                <c:pt idx="3" formatCode="0%">
                  <c:v>0.27</c:v>
                </c:pt>
                <c:pt idx="4">
                  <c:v>0.308</c:v>
                </c:pt>
                <c:pt idx="5">
                  <c:v>2.4E-2</c:v>
                </c:pt>
                <c:pt idx="6">
                  <c:v>0.44400000000000001</c:v>
                </c:pt>
              </c:numCache>
            </c:numRef>
          </c:val>
          <c:extLst>
            <c:ext xmlns:c15="http://schemas.microsoft.com/office/drawing/2012/chart" uri="{02D57815-91ED-43cb-92C2-25804820EDAC}">
              <c15:datalabelsRange>
                <c15:f>'[Data Cuts for SoN Report v2.xlsx]2024 Wales HB'!$O$2:$O$8</c15:f>
                <c15:dlblRangeCache>
                  <c:ptCount val="7"/>
                  <c:pt idx="0">
                    <c:v>4</c:v>
                  </c:pt>
                  <c:pt idx="1">
                    <c:v>18</c:v>
                  </c:pt>
                  <c:pt idx="2">
                    <c:v>3</c:v>
                  </c:pt>
                  <c:pt idx="3">
                    <c:v>20</c:v>
                  </c:pt>
                  <c:pt idx="4">
                    <c:v>4</c:v>
                  </c:pt>
                  <c:pt idx="5">
                    <c:v>1</c:v>
                  </c:pt>
                  <c:pt idx="6">
                    <c:v>4</c:v>
                  </c:pt>
                </c15:dlblRangeCache>
              </c15:datalabelsRange>
            </c:ext>
            <c:ext xmlns:c16="http://schemas.microsoft.com/office/drawing/2014/chart" uri="{C3380CC4-5D6E-409C-BE32-E72D297353CC}">
              <c16:uniqueId val="{0000000F-1E74-4DB9-865C-DBCB6768CEFD}"/>
            </c:ext>
          </c:extLst>
        </c:ser>
        <c:dLbls>
          <c:dLblPos val="ctr"/>
          <c:showLegendKey val="0"/>
          <c:showVal val="1"/>
          <c:showCatName val="0"/>
          <c:showSerName val="0"/>
          <c:showPercent val="0"/>
          <c:showBubbleSize val="0"/>
        </c:dLbls>
        <c:gapWidth val="150"/>
        <c:overlap val="100"/>
        <c:axId val="802237736"/>
        <c:axId val="802239176"/>
      </c:barChart>
      <c:catAx>
        <c:axId val="80223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239176"/>
        <c:crosses val="autoZero"/>
        <c:auto val="1"/>
        <c:lblAlgn val="ctr"/>
        <c:lblOffset val="100"/>
        <c:noMultiLvlLbl val="0"/>
      </c:catAx>
      <c:valAx>
        <c:axId val="8022391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23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Physical Health Interventions by Wales</a:t>
            </a:r>
            <a:r>
              <a:rPr lang="en-GB" baseline="0"/>
              <a:t> Health Boards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'[Data Cuts for SoN Report v2.xlsx]2024 Wales HB'!$C$1</c:f>
              <c:strCache>
                <c:ptCount val="1"/>
                <c:pt idx="0">
                  <c:v>Standard Met</c:v>
                </c:pt>
              </c:strCache>
            </c:strRef>
          </c:tx>
          <c:spPr>
            <a:solidFill>
              <a:schemeClr val="accent1"/>
            </a:solidFill>
            <a:ln>
              <a:noFill/>
            </a:ln>
            <a:effectLst/>
          </c:spPr>
          <c:invertIfNegative val="0"/>
          <c:dLbls>
            <c:dLbl>
              <c:idx val="0"/>
              <c:tx>
                <c:rich>
                  <a:bodyPr/>
                  <a:lstStyle/>
                  <a:p>
                    <a:fld id="{5D0C7A15-713B-4941-A42C-B2612C21BB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5BD-4E0A-8E58-F4169DDF5B8A}"/>
                </c:ext>
              </c:extLst>
            </c:dLbl>
            <c:dLbl>
              <c:idx val="1"/>
              <c:tx>
                <c:rich>
                  <a:bodyPr/>
                  <a:lstStyle/>
                  <a:p>
                    <a:fld id="{DA509E0C-3917-4207-A3CF-0167498B32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5BD-4E0A-8E58-F4169DDF5B8A}"/>
                </c:ext>
              </c:extLst>
            </c:dLbl>
            <c:dLbl>
              <c:idx val="2"/>
              <c:tx>
                <c:rich>
                  <a:bodyPr/>
                  <a:lstStyle/>
                  <a:p>
                    <a:fld id="{689B0440-C6D9-430E-8E58-C1CDE77E649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BD-4E0A-8E58-F4169DDF5B8A}"/>
                </c:ext>
              </c:extLst>
            </c:dLbl>
            <c:dLbl>
              <c:idx val="3"/>
              <c:tx>
                <c:rich>
                  <a:bodyPr/>
                  <a:lstStyle/>
                  <a:p>
                    <a:fld id="{3AE2218E-79AF-4AB8-B0F9-2AE9A8C6A4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BD-4E0A-8E58-F4169DDF5B8A}"/>
                </c:ext>
              </c:extLst>
            </c:dLbl>
            <c:dLbl>
              <c:idx val="4"/>
              <c:tx>
                <c:rich>
                  <a:bodyPr/>
                  <a:lstStyle/>
                  <a:p>
                    <a:fld id="{6D1B1EAC-6E11-42B4-8E7F-BF73E4978F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5BD-4E0A-8E58-F4169DDF5B8A}"/>
                </c:ext>
              </c:extLst>
            </c:dLbl>
            <c:dLbl>
              <c:idx val="5"/>
              <c:tx>
                <c:rich>
                  <a:bodyPr/>
                  <a:lstStyle/>
                  <a:p>
                    <a:fld id="{375BB82D-239A-46E5-90DA-70017DEB01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5BD-4E0A-8E58-F4169DDF5B8A}"/>
                </c:ext>
              </c:extLst>
            </c:dLbl>
            <c:dLbl>
              <c:idx val="6"/>
              <c:tx>
                <c:rich>
                  <a:bodyPr/>
                  <a:lstStyle/>
                  <a:p>
                    <a:fld id="{BADEA981-43FA-4657-B199-093DDD2BBE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5BD-4E0A-8E58-F4169DDF5B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HB'!$B$2:$B$8</c:f>
              <c:strCache>
                <c:ptCount val="7"/>
                <c:pt idx="0">
                  <c:v>ORG02</c:v>
                </c:pt>
                <c:pt idx="1">
                  <c:v>ORG03</c:v>
                </c:pt>
                <c:pt idx="2">
                  <c:v>ORG07 
(2 teams)</c:v>
                </c:pt>
                <c:pt idx="3">
                  <c:v>ORG13</c:v>
                </c:pt>
                <c:pt idx="4">
                  <c:v>ORG19</c:v>
                </c:pt>
                <c:pt idx="5">
                  <c:v>ORG29</c:v>
                </c:pt>
                <c:pt idx="6">
                  <c:v>ORG66</c:v>
                </c:pt>
              </c:strCache>
            </c:strRef>
          </c:cat>
          <c:val>
            <c:numRef>
              <c:f>'[Data Cuts for SoN Report v2.xlsx]2024 Wales HB'!$C$2:$C$8</c:f>
              <c:numCache>
                <c:formatCode>0.0%</c:formatCode>
                <c:ptCount val="7"/>
                <c:pt idx="0">
                  <c:v>0.69199999999999995</c:v>
                </c:pt>
                <c:pt idx="1">
                  <c:v>0.73899999999999999</c:v>
                </c:pt>
                <c:pt idx="2">
                  <c:v>0.5</c:v>
                </c:pt>
                <c:pt idx="3">
                  <c:v>0.59499999999999997</c:v>
                </c:pt>
                <c:pt idx="4">
                  <c:v>0.61499999999999999</c:v>
                </c:pt>
                <c:pt idx="5">
                  <c:v>0.97599999999999998</c:v>
                </c:pt>
                <c:pt idx="6">
                  <c:v>0.55600000000000005</c:v>
                </c:pt>
              </c:numCache>
            </c:numRef>
          </c:val>
          <c:extLst>
            <c:ext xmlns:c15="http://schemas.microsoft.com/office/drawing/2012/chart" uri="{02D57815-91ED-43cb-92C2-25804820EDAC}">
              <c15:datalabelsRange>
                <c15:f>'[Data Cuts for SoN Report v2.xlsx]2024 Wales HB'!$F$2:$F$8</c15:f>
                <c15:dlblRangeCache>
                  <c:ptCount val="7"/>
                  <c:pt idx="0">
                    <c:v>18</c:v>
                  </c:pt>
                  <c:pt idx="1">
                    <c:v>51</c:v>
                  </c:pt>
                  <c:pt idx="2">
                    <c:v>3</c:v>
                  </c:pt>
                  <c:pt idx="3">
                    <c:v>44</c:v>
                  </c:pt>
                  <c:pt idx="4">
                    <c:v>8</c:v>
                  </c:pt>
                  <c:pt idx="5">
                    <c:v>41</c:v>
                  </c:pt>
                  <c:pt idx="6">
                    <c:v>5</c:v>
                  </c:pt>
                </c15:dlblRangeCache>
              </c15:datalabelsRange>
            </c:ext>
            <c:ext xmlns:c16="http://schemas.microsoft.com/office/drawing/2014/chart" uri="{C3380CC4-5D6E-409C-BE32-E72D297353CC}">
              <c16:uniqueId val="{00000007-35BD-4E0A-8E58-F4169DDF5B8A}"/>
            </c:ext>
          </c:extLst>
        </c:ser>
        <c:ser>
          <c:idx val="1"/>
          <c:order val="1"/>
          <c:tx>
            <c:strRef>
              <c:f>'[Data Cuts for SoN Report v2.xlsx]2024 Wales HB'!$D$1</c:f>
              <c:strCache>
                <c:ptCount val="1"/>
                <c:pt idx="0">
                  <c:v>Standard Not Met</c:v>
                </c:pt>
              </c:strCache>
            </c:strRef>
          </c:tx>
          <c:spPr>
            <a:solidFill>
              <a:schemeClr val="accent2"/>
            </a:solidFill>
            <a:ln>
              <a:noFill/>
            </a:ln>
            <a:effectLst/>
          </c:spPr>
          <c:invertIfNegative val="0"/>
          <c:dLbls>
            <c:dLbl>
              <c:idx val="0"/>
              <c:tx>
                <c:rich>
                  <a:bodyPr/>
                  <a:lstStyle/>
                  <a:p>
                    <a:fld id="{B7A72BEF-36D5-4D28-8BFB-4622489209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5BD-4E0A-8E58-F4169DDF5B8A}"/>
                </c:ext>
              </c:extLst>
            </c:dLbl>
            <c:dLbl>
              <c:idx val="1"/>
              <c:tx>
                <c:rich>
                  <a:bodyPr/>
                  <a:lstStyle/>
                  <a:p>
                    <a:fld id="{EE7678A6-89FF-49C5-8EEA-F7A9D4B98F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BD-4E0A-8E58-F4169DDF5B8A}"/>
                </c:ext>
              </c:extLst>
            </c:dLbl>
            <c:dLbl>
              <c:idx val="2"/>
              <c:tx>
                <c:rich>
                  <a:bodyPr/>
                  <a:lstStyle/>
                  <a:p>
                    <a:fld id="{47CEE365-1FD0-46CC-AE38-B1A7BC43DD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5BD-4E0A-8E58-F4169DDF5B8A}"/>
                </c:ext>
              </c:extLst>
            </c:dLbl>
            <c:dLbl>
              <c:idx val="3"/>
              <c:tx>
                <c:rich>
                  <a:bodyPr/>
                  <a:lstStyle/>
                  <a:p>
                    <a:fld id="{733CC183-6F8D-41DC-8DAF-3FD3695864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5BD-4E0A-8E58-F4169DDF5B8A}"/>
                </c:ext>
              </c:extLst>
            </c:dLbl>
            <c:dLbl>
              <c:idx val="4"/>
              <c:tx>
                <c:rich>
                  <a:bodyPr/>
                  <a:lstStyle/>
                  <a:p>
                    <a:fld id="{F0A201BD-6842-40E8-869E-152A722ABED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5BD-4E0A-8E58-F4169DDF5B8A}"/>
                </c:ext>
              </c:extLst>
            </c:dLbl>
            <c:dLbl>
              <c:idx val="5"/>
              <c:tx>
                <c:rich>
                  <a:bodyPr/>
                  <a:lstStyle/>
                  <a:p>
                    <a:fld id="{B1FBB5FA-100D-4B03-8345-F14B3675956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5BD-4E0A-8E58-F4169DDF5B8A}"/>
                </c:ext>
              </c:extLst>
            </c:dLbl>
            <c:dLbl>
              <c:idx val="6"/>
              <c:tx>
                <c:rich>
                  <a:bodyPr/>
                  <a:lstStyle/>
                  <a:p>
                    <a:fld id="{AB563776-8BC0-4118-A16D-B6B134C14B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5BD-4E0A-8E58-F4169DDF5B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HB'!$B$2:$B$8</c:f>
              <c:strCache>
                <c:ptCount val="7"/>
                <c:pt idx="0">
                  <c:v>ORG02</c:v>
                </c:pt>
                <c:pt idx="1">
                  <c:v>ORG03</c:v>
                </c:pt>
                <c:pt idx="2">
                  <c:v>ORG07 
(2 teams)</c:v>
                </c:pt>
                <c:pt idx="3">
                  <c:v>ORG13</c:v>
                </c:pt>
                <c:pt idx="4">
                  <c:v>ORG19</c:v>
                </c:pt>
                <c:pt idx="5">
                  <c:v>ORG29</c:v>
                </c:pt>
                <c:pt idx="6">
                  <c:v>ORG66</c:v>
                </c:pt>
              </c:strCache>
            </c:strRef>
          </c:cat>
          <c:val>
            <c:numRef>
              <c:f>'[Data Cuts for SoN Report v2.xlsx]2024 Wales HB'!$D$2:$D$8</c:f>
              <c:numCache>
                <c:formatCode>0.0%</c:formatCode>
                <c:ptCount val="7"/>
                <c:pt idx="0">
                  <c:v>0.308</c:v>
                </c:pt>
                <c:pt idx="1">
                  <c:v>0.26100000000000001</c:v>
                </c:pt>
                <c:pt idx="2">
                  <c:v>0.5</c:v>
                </c:pt>
                <c:pt idx="3">
                  <c:v>0.40500000000000003</c:v>
                </c:pt>
                <c:pt idx="4">
                  <c:v>0.38500000000000001</c:v>
                </c:pt>
                <c:pt idx="5">
                  <c:v>2.4E-2</c:v>
                </c:pt>
                <c:pt idx="6">
                  <c:v>0.44400000000000001</c:v>
                </c:pt>
              </c:numCache>
            </c:numRef>
          </c:val>
          <c:extLst>
            <c:ext xmlns:c15="http://schemas.microsoft.com/office/drawing/2012/chart" uri="{02D57815-91ED-43cb-92C2-25804820EDAC}">
              <c15:datalabelsRange>
                <c15:f>'[Data Cuts for SoN Report v2.xlsx]2024 Wales HB'!$G$2:$G$8</c15:f>
                <c15:dlblRangeCache>
                  <c:ptCount val="7"/>
                  <c:pt idx="0">
                    <c:v>8</c:v>
                  </c:pt>
                  <c:pt idx="1">
                    <c:v>18</c:v>
                  </c:pt>
                  <c:pt idx="2">
                    <c:v>3</c:v>
                  </c:pt>
                  <c:pt idx="3">
                    <c:v>30</c:v>
                  </c:pt>
                  <c:pt idx="4">
                    <c:v>5</c:v>
                  </c:pt>
                  <c:pt idx="5">
                    <c:v>1</c:v>
                  </c:pt>
                  <c:pt idx="6">
                    <c:v>4</c:v>
                  </c:pt>
                </c15:dlblRangeCache>
              </c15:datalabelsRange>
            </c:ext>
            <c:ext xmlns:c16="http://schemas.microsoft.com/office/drawing/2014/chart" uri="{C3380CC4-5D6E-409C-BE32-E72D297353CC}">
              <c16:uniqueId val="{0000000F-35BD-4E0A-8E58-F4169DDF5B8A}"/>
            </c:ext>
          </c:extLst>
        </c:ser>
        <c:dLbls>
          <c:showLegendKey val="0"/>
          <c:showVal val="0"/>
          <c:showCatName val="0"/>
          <c:showSerName val="0"/>
          <c:showPercent val="0"/>
          <c:showBubbleSize val="0"/>
        </c:dLbls>
        <c:gapWidth val="150"/>
        <c:overlap val="100"/>
        <c:axId val="772160640"/>
        <c:axId val="772153800"/>
      </c:barChart>
      <c:catAx>
        <c:axId val="7721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153800"/>
        <c:crosses val="autoZero"/>
        <c:auto val="1"/>
        <c:lblAlgn val="ctr"/>
        <c:lblOffset val="100"/>
        <c:noMultiLvlLbl val="0"/>
      </c:catAx>
      <c:valAx>
        <c:axId val="772153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16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Carer-focused Education</a:t>
            </a:r>
            <a:r>
              <a:rPr lang="en-GB" baseline="0"/>
              <a:t> and Support by Wales Health Boards 2023/24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'[Data Cuts for SoN Report v2.xlsx]2024 Wales HB'!$C$12</c:f>
              <c:strCache>
                <c:ptCount val="1"/>
                <c:pt idx="0">
                  <c:v>Standard Met</c:v>
                </c:pt>
              </c:strCache>
            </c:strRef>
          </c:tx>
          <c:spPr>
            <a:solidFill>
              <a:schemeClr val="accent1"/>
            </a:solidFill>
            <a:ln>
              <a:noFill/>
            </a:ln>
            <a:effectLst/>
          </c:spPr>
          <c:invertIfNegative val="0"/>
          <c:dLbls>
            <c:dLbl>
              <c:idx val="0"/>
              <c:tx>
                <c:rich>
                  <a:bodyPr/>
                  <a:lstStyle/>
                  <a:p>
                    <a:fld id="{C06B3A6D-532D-477F-899E-B689A9898FA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CBD-412E-A166-FE0E4A6D8B95}"/>
                </c:ext>
              </c:extLst>
            </c:dLbl>
            <c:dLbl>
              <c:idx val="1"/>
              <c:tx>
                <c:rich>
                  <a:bodyPr/>
                  <a:lstStyle/>
                  <a:p>
                    <a:fld id="{1AFE590F-CF95-4D08-A491-7257DAB904D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CBD-412E-A166-FE0E4A6D8B95}"/>
                </c:ext>
              </c:extLst>
            </c:dLbl>
            <c:dLbl>
              <c:idx val="2"/>
              <c:tx>
                <c:rich>
                  <a:bodyPr/>
                  <a:lstStyle/>
                  <a:p>
                    <a:fld id="{01B91150-8B28-430B-941E-419AFD3F034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CBD-412E-A166-FE0E4A6D8B95}"/>
                </c:ext>
              </c:extLst>
            </c:dLbl>
            <c:dLbl>
              <c:idx val="3"/>
              <c:tx>
                <c:rich>
                  <a:bodyPr/>
                  <a:lstStyle/>
                  <a:p>
                    <a:fld id="{5F734008-6E38-4B14-8D41-8E504E85EFD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CBD-412E-A166-FE0E4A6D8B95}"/>
                </c:ext>
              </c:extLst>
            </c:dLbl>
            <c:dLbl>
              <c:idx val="4"/>
              <c:tx>
                <c:rich>
                  <a:bodyPr/>
                  <a:lstStyle/>
                  <a:p>
                    <a:fld id="{5603681A-BA22-4B59-A758-5827B31EE69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CBD-412E-A166-FE0E4A6D8B95}"/>
                </c:ext>
              </c:extLst>
            </c:dLbl>
            <c:dLbl>
              <c:idx val="5"/>
              <c:delete val="1"/>
              <c:extLst>
                <c:ext xmlns:c15="http://schemas.microsoft.com/office/drawing/2012/chart" uri="{CE6537A1-D6FC-4f65-9D91-7224C49458BB}"/>
                <c:ext xmlns:c16="http://schemas.microsoft.com/office/drawing/2014/chart" uri="{C3380CC4-5D6E-409C-BE32-E72D297353CC}">
                  <c16:uniqueId val="{00000005-FCBD-412E-A166-FE0E4A6D8B95}"/>
                </c:ext>
              </c:extLst>
            </c:dLbl>
            <c:dLbl>
              <c:idx val="6"/>
              <c:delete val="1"/>
              <c:extLst>
                <c:ext xmlns:c15="http://schemas.microsoft.com/office/drawing/2012/chart" uri="{CE6537A1-D6FC-4f65-9D91-7224C49458BB}"/>
                <c:ext xmlns:c16="http://schemas.microsoft.com/office/drawing/2014/chart" uri="{C3380CC4-5D6E-409C-BE32-E72D297353CC}">
                  <c16:uniqueId val="{00000006-FCBD-412E-A166-FE0E4A6D8B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HB'!$B$13:$B$19</c:f>
              <c:strCache>
                <c:ptCount val="7"/>
                <c:pt idx="0">
                  <c:v>ORG02</c:v>
                </c:pt>
                <c:pt idx="1">
                  <c:v>ORG03</c:v>
                </c:pt>
                <c:pt idx="2">
                  <c:v>ORG07 
(2 teams)</c:v>
                </c:pt>
                <c:pt idx="3">
                  <c:v>ORG13</c:v>
                </c:pt>
                <c:pt idx="4">
                  <c:v>ORG19</c:v>
                </c:pt>
                <c:pt idx="5">
                  <c:v>ORG29</c:v>
                </c:pt>
                <c:pt idx="6">
                  <c:v>ORG66</c:v>
                </c:pt>
              </c:strCache>
            </c:strRef>
          </c:cat>
          <c:val>
            <c:numRef>
              <c:f>'[Data Cuts for SoN Report v2.xlsx]2024 Wales HB'!$C$13:$C$19</c:f>
              <c:numCache>
                <c:formatCode>0.0%</c:formatCode>
                <c:ptCount val="7"/>
                <c:pt idx="0" formatCode="0%">
                  <c:v>0.13</c:v>
                </c:pt>
                <c:pt idx="1">
                  <c:v>0.88900000000000001</c:v>
                </c:pt>
                <c:pt idx="2">
                  <c:v>0.5</c:v>
                </c:pt>
                <c:pt idx="3">
                  <c:v>0.33300000000000002</c:v>
                </c:pt>
                <c:pt idx="4">
                  <c:v>0.54500000000000004</c:v>
                </c:pt>
                <c:pt idx="5" formatCode="0%">
                  <c:v>0</c:v>
                </c:pt>
                <c:pt idx="6" formatCode="0%">
                  <c:v>0</c:v>
                </c:pt>
              </c:numCache>
            </c:numRef>
          </c:val>
          <c:extLst>
            <c:ext xmlns:c15="http://schemas.microsoft.com/office/drawing/2012/chart" uri="{02D57815-91ED-43cb-92C2-25804820EDAC}">
              <c15:datalabelsRange>
                <c15:f>'[Data Cuts for SoN Report v2.xlsx]2024 Wales HB'!$F$13:$F$19</c15:f>
                <c15:dlblRangeCache>
                  <c:ptCount val="7"/>
                  <c:pt idx="0">
                    <c:v>3</c:v>
                  </c:pt>
                  <c:pt idx="1">
                    <c:v>48</c:v>
                  </c:pt>
                  <c:pt idx="2">
                    <c:v>3</c:v>
                  </c:pt>
                  <c:pt idx="3">
                    <c:v>13</c:v>
                  </c:pt>
                  <c:pt idx="4">
                    <c:v>6</c:v>
                  </c:pt>
                  <c:pt idx="5">
                    <c:v>0</c:v>
                  </c:pt>
                  <c:pt idx="6">
                    <c:v>0</c:v>
                  </c:pt>
                </c15:dlblRangeCache>
              </c15:datalabelsRange>
            </c:ext>
            <c:ext xmlns:c16="http://schemas.microsoft.com/office/drawing/2014/chart" uri="{C3380CC4-5D6E-409C-BE32-E72D297353CC}">
              <c16:uniqueId val="{00000007-FCBD-412E-A166-FE0E4A6D8B95}"/>
            </c:ext>
          </c:extLst>
        </c:ser>
        <c:ser>
          <c:idx val="1"/>
          <c:order val="1"/>
          <c:tx>
            <c:strRef>
              <c:f>'[Data Cuts for SoN Report v2.xlsx]2024 Wales HB'!$D$12</c:f>
              <c:strCache>
                <c:ptCount val="1"/>
                <c:pt idx="0">
                  <c:v>Standard Not Met</c:v>
                </c:pt>
              </c:strCache>
            </c:strRef>
          </c:tx>
          <c:spPr>
            <a:solidFill>
              <a:schemeClr val="accent2"/>
            </a:solidFill>
            <a:ln>
              <a:noFill/>
            </a:ln>
            <a:effectLst/>
          </c:spPr>
          <c:invertIfNegative val="0"/>
          <c:dLbls>
            <c:dLbl>
              <c:idx val="0"/>
              <c:tx>
                <c:rich>
                  <a:bodyPr/>
                  <a:lstStyle/>
                  <a:p>
                    <a:fld id="{E890F6E1-03E6-4D25-82FC-0D07F44AFA4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CBD-412E-A166-FE0E4A6D8B95}"/>
                </c:ext>
              </c:extLst>
            </c:dLbl>
            <c:dLbl>
              <c:idx val="1"/>
              <c:tx>
                <c:rich>
                  <a:bodyPr/>
                  <a:lstStyle/>
                  <a:p>
                    <a:fld id="{40117E19-D1FA-437D-A246-E31942C124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CBD-412E-A166-FE0E4A6D8B95}"/>
                </c:ext>
              </c:extLst>
            </c:dLbl>
            <c:dLbl>
              <c:idx val="2"/>
              <c:tx>
                <c:rich>
                  <a:bodyPr/>
                  <a:lstStyle/>
                  <a:p>
                    <a:fld id="{1A99ADF1-AA09-41B8-B78C-C4E18D28F13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CBD-412E-A166-FE0E4A6D8B95}"/>
                </c:ext>
              </c:extLst>
            </c:dLbl>
            <c:dLbl>
              <c:idx val="3"/>
              <c:tx>
                <c:rich>
                  <a:bodyPr/>
                  <a:lstStyle/>
                  <a:p>
                    <a:fld id="{16D94ED1-B9C4-4B25-809E-5CD756D51DE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CBD-412E-A166-FE0E4A6D8B95}"/>
                </c:ext>
              </c:extLst>
            </c:dLbl>
            <c:dLbl>
              <c:idx val="4"/>
              <c:tx>
                <c:rich>
                  <a:bodyPr/>
                  <a:lstStyle/>
                  <a:p>
                    <a:fld id="{718C7A97-31B6-440A-83B6-6453F6A4179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CBD-412E-A166-FE0E4A6D8B95}"/>
                </c:ext>
              </c:extLst>
            </c:dLbl>
            <c:dLbl>
              <c:idx val="5"/>
              <c:tx>
                <c:rich>
                  <a:bodyPr/>
                  <a:lstStyle/>
                  <a:p>
                    <a:fld id="{BA7A9921-14DA-4B42-825A-404BEC4F3BD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CBD-412E-A166-FE0E4A6D8B95}"/>
                </c:ext>
              </c:extLst>
            </c:dLbl>
            <c:dLbl>
              <c:idx val="6"/>
              <c:tx>
                <c:rich>
                  <a:bodyPr/>
                  <a:lstStyle/>
                  <a:p>
                    <a:fld id="{3C8C2A46-AD29-47EE-B25F-34CB521D48A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CBD-412E-A166-FE0E4A6D8B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HB'!$B$13:$B$19</c:f>
              <c:strCache>
                <c:ptCount val="7"/>
                <c:pt idx="0">
                  <c:v>ORG02</c:v>
                </c:pt>
                <c:pt idx="1">
                  <c:v>ORG03</c:v>
                </c:pt>
                <c:pt idx="2">
                  <c:v>ORG07 
(2 teams)</c:v>
                </c:pt>
                <c:pt idx="3">
                  <c:v>ORG13</c:v>
                </c:pt>
                <c:pt idx="4">
                  <c:v>ORG19</c:v>
                </c:pt>
                <c:pt idx="5">
                  <c:v>ORG29</c:v>
                </c:pt>
                <c:pt idx="6">
                  <c:v>ORG66</c:v>
                </c:pt>
              </c:strCache>
            </c:strRef>
          </c:cat>
          <c:val>
            <c:numRef>
              <c:f>'[Data Cuts for SoN Report v2.xlsx]2024 Wales HB'!$D$13:$D$19</c:f>
              <c:numCache>
                <c:formatCode>0.0%</c:formatCode>
                <c:ptCount val="7"/>
                <c:pt idx="0" formatCode="0%">
                  <c:v>0.87</c:v>
                </c:pt>
                <c:pt idx="1">
                  <c:v>0.111</c:v>
                </c:pt>
                <c:pt idx="2">
                  <c:v>0.5</c:v>
                </c:pt>
                <c:pt idx="3">
                  <c:v>0.66700000000000004</c:v>
                </c:pt>
                <c:pt idx="4">
                  <c:v>0.45500000000000002</c:v>
                </c:pt>
                <c:pt idx="5" formatCode="0%">
                  <c:v>1</c:v>
                </c:pt>
                <c:pt idx="6" formatCode="0%">
                  <c:v>1</c:v>
                </c:pt>
              </c:numCache>
            </c:numRef>
          </c:val>
          <c:extLst>
            <c:ext xmlns:c15="http://schemas.microsoft.com/office/drawing/2012/chart" uri="{02D57815-91ED-43cb-92C2-25804820EDAC}">
              <c15:datalabelsRange>
                <c15:f>'[Data Cuts for SoN Report v2.xlsx]2024 Wales HB'!$G$13:$G$19</c15:f>
                <c15:dlblRangeCache>
                  <c:ptCount val="7"/>
                  <c:pt idx="0">
                    <c:v>20</c:v>
                  </c:pt>
                  <c:pt idx="1">
                    <c:v>6</c:v>
                  </c:pt>
                  <c:pt idx="2">
                    <c:v>3</c:v>
                  </c:pt>
                  <c:pt idx="3">
                    <c:v>26</c:v>
                  </c:pt>
                  <c:pt idx="4">
                    <c:v>5</c:v>
                  </c:pt>
                  <c:pt idx="5">
                    <c:v>22</c:v>
                  </c:pt>
                  <c:pt idx="6">
                    <c:v>7</c:v>
                  </c:pt>
                </c15:dlblRangeCache>
              </c15:datalabelsRange>
            </c:ext>
            <c:ext xmlns:c16="http://schemas.microsoft.com/office/drawing/2014/chart" uri="{C3380CC4-5D6E-409C-BE32-E72D297353CC}">
              <c16:uniqueId val="{0000000F-FCBD-412E-A166-FE0E4A6D8B95}"/>
            </c:ext>
          </c:extLst>
        </c:ser>
        <c:dLbls>
          <c:dLblPos val="ctr"/>
          <c:showLegendKey val="0"/>
          <c:showVal val="1"/>
          <c:showCatName val="0"/>
          <c:showSerName val="0"/>
          <c:showPercent val="0"/>
          <c:showBubbleSize val="0"/>
        </c:dLbls>
        <c:gapWidth val="150"/>
        <c:overlap val="100"/>
        <c:axId val="792499552"/>
        <c:axId val="792497392"/>
      </c:barChart>
      <c:catAx>
        <c:axId val="79249955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497392"/>
        <c:crosses val="autoZero"/>
        <c:auto val="1"/>
        <c:lblAlgn val="ctr"/>
        <c:lblOffset val="100"/>
        <c:noMultiLvlLbl val="0"/>
      </c:catAx>
      <c:valAx>
        <c:axId val="792497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49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Outcome Measures</a:t>
            </a:r>
            <a:r>
              <a:rPr lang="en-US" baseline="0"/>
              <a:t> by</a:t>
            </a:r>
            <a:r>
              <a:rPr lang="en-US"/>
              <a:t> Wales Health</a:t>
            </a:r>
            <a:r>
              <a:rPr lang="en-US" baseline="0"/>
              <a:t> Board</a:t>
            </a:r>
            <a:r>
              <a:rPr lang="en-US"/>
              <a:t>s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Cuts for SoN Report v2.xlsx]2024 Wales HB'!$C$23</c:f>
              <c:strCache>
                <c:ptCount val="1"/>
                <c:pt idx="0">
                  <c:v>Standard Met</c:v>
                </c:pt>
              </c:strCache>
            </c:strRef>
          </c:tx>
          <c:spPr>
            <a:solidFill>
              <a:schemeClr val="accent1"/>
            </a:solidFill>
            <a:ln>
              <a:noFill/>
            </a:ln>
            <a:effectLst/>
          </c:spPr>
          <c:invertIfNegative val="0"/>
          <c:dLbls>
            <c:dLbl>
              <c:idx val="0"/>
              <c:tx>
                <c:rich>
                  <a:bodyPr/>
                  <a:lstStyle/>
                  <a:p>
                    <a:fld id="{555FCE3C-A4CA-4B1F-A5AF-69D98AE44D3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4DD-4758-84DB-595E92A21595}"/>
                </c:ext>
              </c:extLst>
            </c:dLbl>
            <c:dLbl>
              <c:idx val="1"/>
              <c:delete val="1"/>
              <c:extLst>
                <c:ext xmlns:c15="http://schemas.microsoft.com/office/drawing/2012/chart" uri="{CE6537A1-D6FC-4f65-9D91-7224C49458BB}"/>
                <c:ext xmlns:c16="http://schemas.microsoft.com/office/drawing/2014/chart" uri="{C3380CC4-5D6E-409C-BE32-E72D297353CC}">
                  <c16:uniqueId val="{00000001-D4DD-4758-84DB-595E92A21595}"/>
                </c:ext>
              </c:extLst>
            </c:dLbl>
            <c:dLbl>
              <c:idx val="2"/>
              <c:tx>
                <c:rich>
                  <a:bodyPr/>
                  <a:lstStyle/>
                  <a:p>
                    <a:fld id="{6907ED9C-0603-410D-A649-002F9A5A609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4DD-4758-84DB-595E92A21595}"/>
                </c:ext>
              </c:extLst>
            </c:dLbl>
            <c:dLbl>
              <c:idx val="3"/>
              <c:tx>
                <c:rich>
                  <a:bodyPr/>
                  <a:lstStyle/>
                  <a:p>
                    <a:fld id="{6C1240C7-CF07-48B3-AF3E-42E6B9528C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4DD-4758-84DB-595E92A21595}"/>
                </c:ext>
              </c:extLst>
            </c:dLbl>
            <c:dLbl>
              <c:idx val="4"/>
              <c:delete val="1"/>
              <c:extLst>
                <c:ext xmlns:c15="http://schemas.microsoft.com/office/drawing/2012/chart" uri="{CE6537A1-D6FC-4f65-9D91-7224C49458BB}"/>
                <c:ext xmlns:c16="http://schemas.microsoft.com/office/drawing/2014/chart" uri="{C3380CC4-5D6E-409C-BE32-E72D297353CC}">
                  <c16:uniqueId val="{00000004-D4DD-4758-84DB-595E92A21595}"/>
                </c:ext>
              </c:extLst>
            </c:dLbl>
            <c:dLbl>
              <c:idx val="5"/>
              <c:delete val="1"/>
              <c:extLst>
                <c:ext xmlns:c15="http://schemas.microsoft.com/office/drawing/2012/chart" uri="{CE6537A1-D6FC-4f65-9D91-7224C49458BB}"/>
                <c:ext xmlns:c16="http://schemas.microsoft.com/office/drawing/2014/chart" uri="{C3380CC4-5D6E-409C-BE32-E72D297353CC}">
                  <c16:uniqueId val="{00000005-D4DD-4758-84DB-595E92A21595}"/>
                </c:ext>
              </c:extLst>
            </c:dLbl>
            <c:dLbl>
              <c:idx val="6"/>
              <c:delete val="1"/>
              <c:extLst>
                <c:ext xmlns:c15="http://schemas.microsoft.com/office/drawing/2012/chart" uri="{CE6537A1-D6FC-4f65-9D91-7224C49458BB}"/>
                <c:ext xmlns:c16="http://schemas.microsoft.com/office/drawing/2014/chart" uri="{C3380CC4-5D6E-409C-BE32-E72D297353CC}">
                  <c16:uniqueId val="{00000006-D4DD-4758-84DB-595E92A215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HB'!$B$24:$B$30</c:f>
              <c:strCache>
                <c:ptCount val="7"/>
                <c:pt idx="0">
                  <c:v>ORG02</c:v>
                </c:pt>
                <c:pt idx="1">
                  <c:v>ORG03</c:v>
                </c:pt>
                <c:pt idx="2">
                  <c:v>ORG07 
(2 teams)</c:v>
                </c:pt>
                <c:pt idx="3">
                  <c:v>ORG13</c:v>
                </c:pt>
                <c:pt idx="4">
                  <c:v>ORG19</c:v>
                </c:pt>
                <c:pt idx="5">
                  <c:v>ORG29</c:v>
                </c:pt>
                <c:pt idx="6">
                  <c:v>ORG66</c:v>
                </c:pt>
              </c:strCache>
            </c:strRef>
          </c:cat>
          <c:val>
            <c:numRef>
              <c:f>'[Data Cuts for SoN Report v2.xlsx]2024 Wales HB'!$C$24:$C$30</c:f>
              <c:numCache>
                <c:formatCode>0%</c:formatCode>
                <c:ptCount val="7"/>
                <c:pt idx="0" formatCode="0.0%">
                  <c:v>0.192</c:v>
                </c:pt>
                <c:pt idx="1">
                  <c:v>0</c:v>
                </c:pt>
                <c:pt idx="2" formatCode="0.0%">
                  <c:v>0.33300000000000002</c:v>
                </c:pt>
                <c:pt idx="3" formatCode="0.0%">
                  <c:v>0.432</c:v>
                </c:pt>
                <c:pt idx="4">
                  <c:v>0</c:v>
                </c:pt>
                <c:pt idx="5">
                  <c:v>0</c:v>
                </c:pt>
                <c:pt idx="6">
                  <c:v>0</c:v>
                </c:pt>
              </c:numCache>
            </c:numRef>
          </c:val>
          <c:extLst>
            <c:ext xmlns:c15="http://schemas.microsoft.com/office/drawing/2012/chart" uri="{02D57815-91ED-43cb-92C2-25804820EDAC}">
              <c15:datalabelsRange>
                <c15:f>'[Data Cuts for SoN Report v2.xlsx]2024 Wales HB'!$M$24:$M$30</c15:f>
                <c15:dlblRangeCache>
                  <c:ptCount val="7"/>
                  <c:pt idx="0">
                    <c:v>5</c:v>
                  </c:pt>
                  <c:pt idx="1">
                    <c:v>0</c:v>
                  </c:pt>
                  <c:pt idx="2">
                    <c:v>2</c:v>
                  </c:pt>
                  <c:pt idx="3">
                    <c:v>32</c:v>
                  </c:pt>
                  <c:pt idx="4">
                    <c:v>0</c:v>
                  </c:pt>
                  <c:pt idx="5">
                    <c:v>0</c:v>
                  </c:pt>
                  <c:pt idx="6">
                    <c:v>0</c:v>
                  </c:pt>
                </c15:dlblRangeCache>
              </c15:datalabelsRange>
            </c:ext>
            <c:ext xmlns:c16="http://schemas.microsoft.com/office/drawing/2014/chart" uri="{C3380CC4-5D6E-409C-BE32-E72D297353CC}">
              <c16:uniqueId val="{00000000-522E-4ABB-93F9-6E79A917A054}"/>
            </c:ext>
          </c:extLst>
        </c:ser>
        <c:ser>
          <c:idx val="1"/>
          <c:order val="1"/>
          <c:tx>
            <c:strRef>
              <c:f>'[Data Cuts for SoN Report v2.xlsx]2024 Wales HB'!$D$23</c:f>
              <c:strCache>
                <c:ptCount val="1"/>
                <c:pt idx="0">
                  <c:v>Standard Not Met</c:v>
                </c:pt>
              </c:strCache>
            </c:strRef>
          </c:tx>
          <c:spPr>
            <a:solidFill>
              <a:schemeClr val="accent2"/>
            </a:solidFill>
            <a:ln>
              <a:noFill/>
            </a:ln>
            <a:effectLst/>
          </c:spPr>
          <c:invertIfNegative val="0"/>
          <c:dLbls>
            <c:dLbl>
              <c:idx val="0"/>
              <c:tx>
                <c:rich>
                  <a:bodyPr/>
                  <a:lstStyle/>
                  <a:p>
                    <a:fld id="{A87C5A01-17CD-4826-8676-E4CBFCF7E80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4DD-4758-84DB-595E92A21595}"/>
                </c:ext>
              </c:extLst>
            </c:dLbl>
            <c:dLbl>
              <c:idx val="1"/>
              <c:tx>
                <c:rich>
                  <a:bodyPr/>
                  <a:lstStyle/>
                  <a:p>
                    <a:fld id="{86D65A4F-B0C3-44FA-8D80-7AA6FC04DF0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4DD-4758-84DB-595E92A21595}"/>
                </c:ext>
              </c:extLst>
            </c:dLbl>
            <c:dLbl>
              <c:idx val="2"/>
              <c:tx>
                <c:rich>
                  <a:bodyPr/>
                  <a:lstStyle/>
                  <a:p>
                    <a:fld id="{15F0F564-416D-4C97-AC3A-F6E41DD692D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4DD-4758-84DB-595E92A21595}"/>
                </c:ext>
              </c:extLst>
            </c:dLbl>
            <c:dLbl>
              <c:idx val="3"/>
              <c:tx>
                <c:rich>
                  <a:bodyPr/>
                  <a:lstStyle/>
                  <a:p>
                    <a:fld id="{B71744B8-22AB-4A26-AD5A-1B7F17D49A2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4DD-4758-84DB-595E92A21595}"/>
                </c:ext>
              </c:extLst>
            </c:dLbl>
            <c:dLbl>
              <c:idx val="4"/>
              <c:tx>
                <c:rich>
                  <a:bodyPr/>
                  <a:lstStyle/>
                  <a:p>
                    <a:fld id="{103C86DD-C266-4F45-8C3E-83CFE54FB6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4DD-4758-84DB-595E92A21595}"/>
                </c:ext>
              </c:extLst>
            </c:dLbl>
            <c:dLbl>
              <c:idx val="5"/>
              <c:tx>
                <c:rich>
                  <a:bodyPr/>
                  <a:lstStyle/>
                  <a:p>
                    <a:fld id="{60656D86-603B-4DA0-AB47-0CE6628D89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4DD-4758-84DB-595E92A21595}"/>
                </c:ext>
              </c:extLst>
            </c:dLbl>
            <c:dLbl>
              <c:idx val="6"/>
              <c:tx>
                <c:rich>
                  <a:bodyPr/>
                  <a:lstStyle/>
                  <a:p>
                    <a:fld id="{3DCC5893-F9A6-4D88-ACBD-8887588FF7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4DD-4758-84DB-595E92A215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Cuts for SoN Report v2.xlsx]2024 Wales HB'!$B$24:$B$30</c:f>
              <c:strCache>
                <c:ptCount val="7"/>
                <c:pt idx="0">
                  <c:v>ORG02</c:v>
                </c:pt>
                <c:pt idx="1">
                  <c:v>ORG03</c:v>
                </c:pt>
                <c:pt idx="2">
                  <c:v>ORG07 
(2 teams)</c:v>
                </c:pt>
                <c:pt idx="3">
                  <c:v>ORG13</c:v>
                </c:pt>
                <c:pt idx="4">
                  <c:v>ORG19</c:v>
                </c:pt>
                <c:pt idx="5">
                  <c:v>ORG29</c:v>
                </c:pt>
                <c:pt idx="6">
                  <c:v>ORG66</c:v>
                </c:pt>
              </c:strCache>
            </c:strRef>
          </c:cat>
          <c:val>
            <c:numRef>
              <c:f>'[Data Cuts for SoN Report v2.xlsx]2024 Wales HB'!$D$24:$D$30</c:f>
              <c:numCache>
                <c:formatCode>0%</c:formatCode>
                <c:ptCount val="7"/>
                <c:pt idx="0" formatCode="0.0%">
                  <c:v>0.80800000000000005</c:v>
                </c:pt>
                <c:pt idx="1">
                  <c:v>1</c:v>
                </c:pt>
                <c:pt idx="2" formatCode="0.0%">
                  <c:v>0.66700000000000004</c:v>
                </c:pt>
                <c:pt idx="3" formatCode="0.0%">
                  <c:v>0.56799999999999995</c:v>
                </c:pt>
                <c:pt idx="4">
                  <c:v>1</c:v>
                </c:pt>
                <c:pt idx="5">
                  <c:v>1</c:v>
                </c:pt>
                <c:pt idx="6">
                  <c:v>1</c:v>
                </c:pt>
              </c:numCache>
            </c:numRef>
          </c:val>
          <c:extLst>
            <c:ext xmlns:c15="http://schemas.microsoft.com/office/drawing/2012/chart" uri="{02D57815-91ED-43cb-92C2-25804820EDAC}">
              <c15:datalabelsRange>
                <c15:f>'[Data Cuts for SoN Report v2.xlsx]2024 Wales HB'!$N$24:$N$30</c15:f>
                <c15:dlblRangeCache>
                  <c:ptCount val="7"/>
                  <c:pt idx="0">
                    <c:v>21</c:v>
                  </c:pt>
                  <c:pt idx="1">
                    <c:v>69</c:v>
                  </c:pt>
                  <c:pt idx="2">
                    <c:v>4</c:v>
                  </c:pt>
                  <c:pt idx="3">
                    <c:v>42</c:v>
                  </c:pt>
                  <c:pt idx="4">
                    <c:v>13</c:v>
                  </c:pt>
                  <c:pt idx="5">
                    <c:v>42</c:v>
                  </c:pt>
                  <c:pt idx="6">
                    <c:v>9</c:v>
                  </c:pt>
                </c15:dlblRangeCache>
              </c15:datalabelsRange>
            </c:ext>
            <c:ext xmlns:c16="http://schemas.microsoft.com/office/drawing/2014/chart" uri="{C3380CC4-5D6E-409C-BE32-E72D297353CC}">
              <c16:uniqueId val="{00000001-522E-4ABB-93F9-6E79A917A054}"/>
            </c:ext>
          </c:extLst>
        </c:ser>
        <c:dLbls>
          <c:dLblPos val="ctr"/>
          <c:showLegendKey val="0"/>
          <c:showVal val="1"/>
          <c:showCatName val="0"/>
          <c:showSerName val="0"/>
          <c:showPercent val="0"/>
          <c:showBubbleSize val="0"/>
        </c:dLbls>
        <c:gapWidth val="150"/>
        <c:overlap val="100"/>
        <c:axId val="468075888"/>
        <c:axId val="468071568"/>
      </c:barChart>
      <c:catAx>
        <c:axId val="46807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071568"/>
        <c:crosses val="autoZero"/>
        <c:auto val="1"/>
        <c:lblAlgn val="ctr"/>
        <c:lblOffset val="100"/>
        <c:noMultiLvlLbl val="0"/>
      </c:catAx>
      <c:valAx>
        <c:axId val="46807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07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Wales</a:t>
            </a:r>
            <a:r>
              <a:rPr lang="en-US" baseline="0" dirty="0"/>
              <a:t> EIP Teams Performance based on CYP Sub-matrix Scores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2"/>
          <c:order val="0"/>
          <c:tx>
            <c:strRef>
              <c:f>'[Data Cuts for SoN Report v2.xlsx]Wales Contextual'!$D$9</c:f>
              <c:strCache>
                <c:ptCount val="1"/>
                <c:pt idx="0">
                  <c:v>Needs Improvement (L2)</c:v>
                </c:pt>
              </c:strCache>
            </c:strRef>
          </c:tx>
          <c:spPr>
            <a:solidFill>
              <a:schemeClr val="accent2">
                <a:lumMod val="60000"/>
                <a:lumOff val="40000"/>
              </a:schemeClr>
            </a:solidFill>
            <a:ln>
              <a:noFill/>
            </a:ln>
            <a:effectLst/>
          </c:spPr>
          <c:invertIfNegative val="0"/>
          <c:dLbls>
            <c:dLbl>
              <c:idx val="0"/>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95B-4996-BF44-03FDA8A59E51}"/>
                </c:ext>
              </c:extLst>
            </c:dLbl>
            <c:dLbl>
              <c:idx val="2"/>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95B-4996-BF44-03FDA8A59E51}"/>
                </c:ext>
              </c:extLst>
            </c:dLbl>
            <c:dLbl>
              <c:idx val="5"/>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95B-4996-BF44-03FDA8A59E51}"/>
                </c:ext>
              </c:extLst>
            </c:dLbl>
            <c:dLbl>
              <c:idx val="6"/>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95B-4996-BF44-03FDA8A59E51}"/>
                </c:ext>
              </c:extLst>
            </c:dLbl>
            <c:dLbl>
              <c:idx val="7"/>
              <c:tx>
                <c:rich>
                  <a:bodyPr/>
                  <a:lstStyle/>
                  <a:p>
                    <a:r>
                      <a:rPr lang="en-US"/>
                      <a:t>50% (4)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95B-4996-BF44-03FDA8A59E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v2.xlsx]Wales Contextual'!$A$10:$A$17</c:f>
              <c:strCache>
                <c:ptCount val="8"/>
                <c:pt idx="0">
                  <c:v>ORG03 (1 team)</c:v>
                </c:pt>
                <c:pt idx="1">
                  <c:v>ORG07 (2 teams)</c:v>
                </c:pt>
                <c:pt idx="2">
                  <c:v>ORG13 (1 team)</c:v>
                </c:pt>
                <c:pt idx="3">
                  <c:v>ORG19 (1 team)</c:v>
                </c:pt>
                <c:pt idx="4">
                  <c:v>ORG29 (1 team)</c:v>
                </c:pt>
                <c:pt idx="5">
                  <c:v>ORG66 (1 team)</c:v>
                </c:pt>
                <c:pt idx="6">
                  <c:v>ORG02 (1 team)</c:v>
                </c:pt>
                <c:pt idx="7">
                  <c:v>TNS (8 teams)</c:v>
                </c:pt>
              </c:strCache>
            </c:strRef>
          </c:cat>
          <c:val>
            <c:numRef>
              <c:f>'[Data Cuts for SoN Report v2.xlsx]Wales Contextual'!$D$10:$D$17</c:f>
              <c:numCache>
                <c:formatCode>General</c:formatCode>
                <c:ptCount val="8"/>
                <c:pt idx="0">
                  <c:v>1</c:v>
                </c:pt>
                <c:pt idx="2">
                  <c:v>1</c:v>
                </c:pt>
                <c:pt idx="5">
                  <c:v>1</c:v>
                </c:pt>
                <c:pt idx="6">
                  <c:v>1</c:v>
                </c:pt>
                <c:pt idx="7">
                  <c:v>4</c:v>
                </c:pt>
              </c:numCache>
            </c:numRef>
          </c:val>
          <c:extLst>
            <c:ext xmlns:c16="http://schemas.microsoft.com/office/drawing/2014/chart" uri="{C3380CC4-5D6E-409C-BE32-E72D297353CC}">
              <c16:uniqueId val="{00000005-B95B-4996-BF44-03FDA8A59E51}"/>
            </c:ext>
          </c:extLst>
        </c:ser>
        <c:ser>
          <c:idx val="1"/>
          <c:order val="1"/>
          <c:tx>
            <c:strRef>
              <c:f>'[Data Cuts for SoN Report v2.xlsx]Wales Contextual'!$C$9</c:f>
              <c:strCache>
                <c:ptCount val="1"/>
                <c:pt idx="0">
                  <c:v>Performing Well (L3)</c:v>
                </c:pt>
              </c:strCache>
            </c:strRef>
          </c:tx>
          <c:spPr>
            <a:solidFill>
              <a:schemeClr val="accent6">
                <a:lumMod val="40000"/>
                <a:lumOff val="60000"/>
              </a:schemeClr>
            </a:solidFill>
            <a:ln>
              <a:noFill/>
            </a:ln>
            <a:effectLst/>
          </c:spPr>
          <c:invertIfNegative val="0"/>
          <c:dLbls>
            <c:dLbl>
              <c:idx val="1"/>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95B-4996-BF44-03FDA8A59E51}"/>
                </c:ext>
              </c:extLst>
            </c:dLbl>
            <c:dLbl>
              <c:idx val="3"/>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95B-4996-BF44-03FDA8A59E51}"/>
                </c:ext>
              </c:extLst>
            </c:dLbl>
            <c:dLbl>
              <c:idx val="4"/>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95B-4996-BF44-03FDA8A59E51}"/>
                </c:ext>
              </c:extLst>
            </c:dLbl>
            <c:dLbl>
              <c:idx val="7"/>
              <c:tx>
                <c:rich>
                  <a:bodyPr/>
                  <a:lstStyle/>
                  <a:p>
                    <a:r>
                      <a:rPr lang="en-US"/>
                      <a:t>37.5% (3)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95B-4996-BF44-03FDA8A59E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v2.xlsx]Wales Contextual'!$A$10:$A$17</c:f>
              <c:strCache>
                <c:ptCount val="8"/>
                <c:pt idx="0">
                  <c:v>ORG03 (1 team)</c:v>
                </c:pt>
                <c:pt idx="1">
                  <c:v>ORG07 (2 teams)</c:v>
                </c:pt>
                <c:pt idx="2">
                  <c:v>ORG13 (1 team)</c:v>
                </c:pt>
                <c:pt idx="3">
                  <c:v>ORG19 (1 team)</c:v>
                </c:pt>
                <c:pt idx="4">
                  <c:v>ORG29 (1 team)</c:v>
                </c:pt>
                <c:pt idx="5">
                  <c:v>ORG66 (1 team)</c:v>
                </c:pt>
                <c:pt idx="6">
                  <c:v>ORG02 (1 team)</c:v>
                </c:pt>
                <c:pt idx="7">
                  <c:v>TNS (8 teams)</c:v>
                </c:pt>
              </c:strCache>
            </c:strRef>
          </c:cat>
          <c:val>
            <c:numRef>
              <c:f>'[Data Cuts for SoN Report v2.xlsx]Wales Contextual'!$C$10:$C$17</c:f>
              <c:numCache>
                <c:formatCode>General</c:formatCode>
                <c:ptCount val="8"/>
                <c:pt idx="1">
                  <c:v>1</c:v>
                </c:pt>
                <c:pt idx="3">
                  <c:v>1</c:v>
                </c:pt>
                <c:pt idx="4">
                  <c:v>1</c:v>
                </c:pt>
                <c:pt idx="7">
                  <c:v>3</c:v>
                </c:pt>
              </c:numCache>
            </c:numRef>
          </c:val>
          <c:extLst>
            <c:ext xmlns:c16="http://schemas.microsoft.com/office/drawing/2014/chart" uri="{C3380CC4-5D6E-409C-BE32-E72D297353CC}">
              <c16:uniqueId val="{0000000A-B95B-4996-BF44-03FDA8A59E51}"/>
            </c:ext>
          </c:extLst>
        </c:ser>
        <c:ser>
          <c:idx val="0"/>
          <c:order val="2"/>
          <c:tx>
            <c:strRef>
              <c:f>'[Data Cuts for SoN Report v2.xlsx]Wales Contextual'!$B$9</c:f>
              <c:strCache>
                <c:ptCount val="1"/>
                <c:pt idx="0">
                  <c:v>Top Performing (L4)</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C-B95B-4996-BF44-03FDA8A59E51}"/>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E-B95B-4996-BF44-03FDA8A59E51}"/>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0-B95B-4996-BF44-03FDA8A59E51}"/>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2-B95B-4996-BF44-03FDA8A59E51}"/>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4-B95B-4996-BF44-03FDA8A59E51}"/>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6-B95B-4996-BF44-03FDA8A59E51}"/>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8-B95B-4996-BF44-03FDA8A59E51}"/>
              </c:ext>
            </c:extLst>
          </c:dPt>
          <c:dLbls>
            <c:dLbl>
              <c:idx val="1"/>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95B-4996-BF44-03FDA8A59E51}"/>
                </c:ext>
              </c:extLst>
            </c:dLbl>
            <c:dLbl>
              <c:idx val="7"/>
              <c:tx>
                <c:rich>
                  <a:bodyPr/>
                  <a:lstStyle/>
                  <a:p>
                    <a:r>
                      <a:rPr lang="en-US"/>
                      <a:t>12.5% (1)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95B-4996-BF44-03FDA8A59E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Cuts for SoN Report v2.xlsx]Wales Contextual'!$A$10:$A$17</c:f>
              <c:strCache>
                <c:ptCount val="8"/>
                <c:pt idx="0">
                  <c:v>ORG03 (1 team)</c:v>
                </c:pt>
                <c:pt idx="1">
                  <c:v>ORG07 (2 teams)</c:v>
                </c:pt>
                <c:pt idx="2">
                  <c:v>ORG13 (1 team)</c:v>
                </c:pt>
                <c:pt idx="3">
                  <c:v>ORG19 (1 team)</c:v>
                </c:pt>
                <c:pt idx="4">
                  <c:v>ORG29 (1 team)</c:v>
                </c:pt>
                <c:pt idx="5">
                  <c:v>ORG66 (1 team)</c:v>
                </c:pt>
                <c:pt idx="6">
                  <c:v>ORG02 (1 team)</c:v>
                </c:pt>
                <c:pt idx="7">
                  <c:v>TNS (8 teams)</c:v>
                </c:pt>
              </c:strCache>
            </c:strRef>
          </c:cat>
          <c:val>
            <c:numRef>
              <c:f>'[Data Cuts for SoN Report v2.xlsx]Wales Contextual'!$B$10:$B$17</c:f>
              <c:numCache>
                <c:formatCode>General</c:formatCode>
                <c:ptCount val="8"/>
                <c:pt idx="1">
                  <c:v>1</c:v>
                </c:pt>
                <c:pt idx="7">
                  <c:v>1</c:v>
                </c:pt>
              </c:numCache>
            </c:numRef>
          </c:val>
          <c:extLst>
            <c:ext xmlns:c16="http://schemas.microsoft.com/office/drawing/2014/chart" uri="{C3380CC4-5D6E-409C-BE32-E72D297353CC}">
              <c16:uniqueId val="{0000001A-B95B-4996-BF44-03FDA8A59E51}"/>
            </c:ext>
          </c:extLst>
        </c:ser>
        <c:dLbls>
          <c:dLblPos val="ctr"/>
          <c:showLegendKey val="0"/>
          <c:showVal val="1"/>
          <c:showCatName val="0"/>
          <c:showSerName val="0"/>
          <c:showPercent val="0"/>
          <c:showBubbleSize val="0"/>
        </c:dLbls>
        <c:gapWidth val="150"/>
        <c:overlap val="100"/>
        <c:axId val="763647032"/>
        <c:axId val="763646312"/>
      </c:barChart>
      <c:catAx>
        <c:axId val="76364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646312"/>
        <c:crosses val="autoZero"/>
        <c:auto val="1"/>
        <c:lblAlgn val="ctr"/>
        <c:lblOffset val="100"/>
        <c:noMultiLvlLbl val="0"/>
      </c:catAx>
      <c:valAx>
        <c:axId val="763646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647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effectLst>
                <a:outerShdw blurRad="50800" dist="50800" dir="5400000" sx="2000" sy="2000" algn="ctr" rotWithShape="0">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61933003125917E-2"/>
          <c:y val="0"/>
          <c:w val="0.9530541596047678"/>
          <c:h val="1"/>
        </c:manualLayout>
      </c:layout>
      <c:lineChart>
        <c:grouping val="standard"/>
        <c:varyColors val="0"/>
        <c:ser>
          <c:idx val="0"/>
          <c:order val="0"/>
          <c:tx>
            <c:strRef>
              <c:f>Sheet1!$A$9</c:f>
              <c:strCache>
                <c:ptCount val="1"/>
                <c:pt idx="0">
                  <c:v>Standard 8</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Sheet1!$B$9:$G$9</c:f>
              <c:numCache>
                <c:formatCode>General</c:formatCode>
                <c:ptCount val="6"/>
                <c:pt idx="0">
                  <c:v>55</c:v>
                </c:pt>
                <c:pt idx="1">
                  <c:v>58</c:v>
                </c:pt>
                <c:pt idx="2">
                  <c:v>53</c:v>
                </c:pt>
                <c:pt idx="3">
                  <c:v>52</c:v>
                </c:pt>
                <c:pt idx="4">
                  <c:v>63</c:v>
                </c:pt>
                <c:pt idx="5">
                  <c:v>62</c:v>
                </c:pt>
              </c:numCache>
            </c:numRef>
          </c:val>
          <c:smooth val="0"/>
          <c:extLst>
            <c:ext xmlns:c16="http://schemas.microsoft.com/office/drawing/2014/chart" uri="{C3380CC4-5D6E-409C-BE32-E72D297353CC}">
              <c16:uniqueId val="{00000000-41F6-4453-9871-A04EA173B33E}"/>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343899978135471E-2"/>
          <c:y val="0"/>
          <c:w val="0.9530541596047678"/>
          <c:h val="0.61631655904603622"/>
        </c:manualLayout>
      </c:layout>
      <c:lineChart>
        <c:grouping val="standard"/>
        <c:varyColors val="0"/>
        <c:ser>
          <c:idx val="0"/>
          <c:order val="0"/>
          <c:tx>
            <c:strRef>
              <c:f>Sheet1!$A$10</c:f>
              <c:strCache>
                <c:ptCount val="1"/>
                <c:pt idx="0">
                  <c:v>Outcome indicator</c:v>
                </c:pt>
              </c:strCache>
            </c:strRef>
          </c:tx>
          <c:spPr>
            <a:ln w="28575" cap="rnd">
              <a:solidFill>
                <a:srgbClr val="70AD47"/>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Sheet1!$B$10:$G$10</c:f>
              <c:numCache>
                <c:formatCode>General</c:formatCode>
                <c:ptCount val="6"/>
                <c:pt idx="0">
                  <c:v>22</c:v>
                </c:pt>
                <c:pt idx="1">
                  <c:v>41</c:v>
                </c:pt>
                <c:pt idx="2">
                  <c:v>55</c:v>
                </c:pt>
                <c:pt idx="3">
                  <c:v>60</c:v>
                </c:pt>
                <c:pt idx="4">
                  <c:v>65</c:v>
                </c:pt>
                <c:pt idx="5">
                  <c:v>66</c:v>
                </c:pt>
              </c:numCache>
            </c:numRef>
          </c:val>
          <c:smooth val="0"/>
          <c:extLst>
            <c:ext xmlns:c16="http://schemas.microsoft.com/office/drawing/2014/chart" uri="{C3380CC4-5D6E-409C-BE32-E72D297353CC}">
              <c16:uniqueId val="{00000000-7797-433B-8CE7-7C2CC75897AB}"/>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70866141732284E-2"/>
          <c:y val="0.38085381515416977"/>
          <c:w val="0.9530541596047678"/>
          <c:h val="0.61631655904603622"/>
        </c:manualLayout>
      </c:layout>
      <c:lineChart>
        <c:grouping val="standard"/>
        <c:varyColors val="0"/>
        <c:ser>
          <c:idx val="0"/>
          <c:order val="0"/>
          <c:spPr>
            <a:ln w="28575" cap="rnd">
              <a:solidFill>
                <a:srgbClr val="00B050"/>
              </a:solidFill>
              <a:round/>
            </a:ln>
            <a:effectLst/>
          </c:spPr>
          <c:marker>
            <c:symbol val="circle"/>
            <c:size val="5"/>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Sheet1!$A$1:$G$1</c:f>
              <c:strCache>
                <c:ptCount val="7"/>
                <c:pt idx="0">
                  <c:v> </c:v>
                </c:pt>
                <c:pt idx="1">
                  <c:v>Series 1</c:v>
                </c:pt>
                <c:pt idx="2">
                  <c:v>Series 2</c:v>
                </c:pt>
                <c:pt idx="3">
                  <c:v>Series 3</c:v>
                </c:pt>
                <c:pt idx="4">
                  <c:v>Series 4</c:v>
                </c:pt>
                <c:pt idx="5">
                  <c:v>Series 5</c:v>
                </c:pt>
                <c:pt idx="6">
                  <c:v>Series 6</c:v>
                </c:pt>
              </c:strCache>
            </c:strRef>
          </c:cat>
          <c:val>
            <c:numRef>
              <c:f>Sheet1!$A$2:$G$2</c:f>
              <c:numCache>
                <c:formatCode>General</c:formatCode>
                <c:ptCount val="7"/>
                <c:pt idx="1">
                  <c:v>64</c:v>
                </c:pt>
                <c:pt idx="2">
                  <c:v>75</c:v>
                </c:pt>
                <c:pt idx="3">
                  <c:v>70</c:v>
                </c:pt>
                <c:pt idx="4">
                  <c:v>80</c:v>
                </c:pt>
                <c:pt idx="5">
                  <c:v>88</c:v>
                </c:pt>
                <c:pt idx="6">
                  <c:v>85</c:v>
                </c:pt>
              </c:numCache>
            </c:numRef>
          </c:val>
          <c:smooth val="0"/>
          <c:extLst>
            <c:ext xmlns:c16="http://schemas.microsoft.com/office/drawing/2014/chart" uri="{C3380CC4-5D6E-409C-BE32-E72D297353CC}">
              <c16:uniqueId val="{00000000-44A9-49CE-BAAE-EB30385ECEDF}"/>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Sheet1!$A$1:$G$1</c:f>
              <c:strCache>
                <c:ptCount val="7"/>
                <c:pt idx="0">
                  <c:v> </c:v>
                </c:pt>
                <c:pt idx="1">
                  <c:v>Series 1</c:v>
                </c:pt>
                <c:pt idx="2">
                  <c:v>Series 2</c:v>
                </c:pt>
                <c:pt idx="3">
                  <c:v>Series 3</c:v>
                </c:pt>
                <c:pt idx="4">
                  <c:v>Series 4</c:v>
                </c:pt>
                <c:pt idx="5">
                  <c:v>Series 5</c:v>
                </c:pt>
                <c:pt idx="6">
                  <c:v>Series 6</c:v>
                </c:pt>
              </c:strCache>
            </c:strRef>
          </c:cat>
          <c:val>
            <c:numRef>
              <c:f>Sheet1!$A$3:$G$3</c:f>
              <c:numCache>
                <c:formatCode>General</c:formatCode>
                <c:ptCount val="7"/>
              </c:numCache>
            </c:numRef>
          </c:val>
          <c:smooth val="0"/>
          <c:extLst>
            <c:ext xmlns:c16="http://schemas.microsoft.com/office/drawing/2014/chart" uri="{C3380CC4-5D6E-409C-BE32-E72D297353CC}">
              <c16:uniqueId val="{00000004-2B5E-4A78-B84C-EC3030A2C746}"/>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Sheet1!$A$1:$G$1</c:f>
              <c:strCache>
                <c:ptCount val="7"/>
                <c:pt idx="0">
                  <c:v> </c:v>
                </c:pt>
                <c:pt idx="1">
                  <c:v>Series 1</c:v>
                </c:pt>
                <c:pt idx="2">
                  <c:v>Series 2</c:v>
                </c:pt>
                <c:pt idx="3">
                  <c:v>Series 3</c:v>
                </c:pt>
                <c:pt idx="4">
                  <c:v>Series 4</c:v>
                </c:pt>
                <c:pt idx="5">
                  <c:v>Series 5</c:v>
                </c:pt>
                <c:pt idx="6">
                  <c:v>Series 6</c:v>
                </c:pt>
              </c:strCache>
            </c:strRef>
          </c:cat>
          <c:val>
            <c:numRef>
              <c:f>Sheet1!$A$4:$G$4</c:f>
              <c:numCache>
                <c:formatCode>General</c:formatCode>
                <c:ptCount val="7"/>
              </c:numCache>
            </c:numRef>
          </c:val>
          <c:smooth val="0"/>
          <c:extLst>
            <c:ext xmlns:c16="http://schemas.microsoft.com/office/drawing/2014/chart" uri="{C3380CC4-5D6E-409C-BE32-E72D297353CC}">
              <c16:uniqueId val="{00000005-2B5E-4A78-B84C-EC3030A2C74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bg1"/>
                      </a:solidFill>
                    </a:ln>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Sheet1!$A$1:$G$1</c:f>
              <c:strCache>
                <c:ptCount val="7"/>
                <c:pt idx="0">
                  <c:v> </c:v>
                </c:pt>
                <c:pt idx="1">
                  <c:v>Series 1</c:v>
                </c:pt>
                <c:pt idx="2">
                  <c:v>Series 2</c:v>
                </c:pt>
                <c:pt idx="3">
                  <c:v>Series 3</c:v>
                </c:pt>
                <c:pt idx="4">
                  <c:v>Series 4</c:v>
                </c:pt>
                <c:pt idx="5">
                  <c:v>Series 5</c:v>
                </c:pt>
                <c:pt idx="6">
                  <c:v>Series 6</c:v>
                </c:pt>
              </c:strCache>
            </c:strRef>
          </c:cat>
          <c:val>
            <c:numRef>
              <c:f>Sheet1!$A$5:$G$5</c:f>
              <c:numCache>
                <c:formatCode>General</c:formatCode>
                <c:ptCount val="7"/>
              </c:numCache>
            </c:numRef>
          </c:val>
          <c:smooth val="0"/>
          <c:extLst>
            <c:ext xmlns:c16="http://schemas.microsoft.com/office/drawing/2014/chart" uri="{C3380CC4-5D6E-409C-BE32-E72D297353CC}">
              <c16:uniqueId val="{00000006-2B5E-4A78-B84C-EC3030A2C746}"/>
            </c:ext>
          </c:extLst>
        </c:ser>
        <c:dLbls>
          <c:dLblPos val="t"/>
          <c:showLegendKey val="0"/>
          <c:showVal val="1"/>
          <c:showCatName val="0"/>
          <c:showSerName val="0"/>
          <c:showPercent val="0"/>
          <c:showBubbleSize val="0"/>
        </c:dLbls>
        <c:marker val="1"/>
        <c:smooth val="0"/>
        <c:axId val="698701072"/>
        <c:axId val="698703232"/>
      </c:lineChart>
      <c:catAx>
        <c:axId val="698701072"/>
        <c:scaling>
          <c:orientation val="minMax"/>
        </c:scaling>
        <c:delete val="1"/>
        <c:axPos val="b"/>
        <c:numFmt formatCode="General" sourceLinked="1"/>
        <c:majorTickMark val="none"/>
        <c:minorTickMark val="none"/>
        <c:tickLblPos val="nextTo"/>
        <c:crossAx val="698703232"/>
        <c:crosses val="autoZero"/>
        <c:auto val="1"/>
        <c:lblAlgn val="ctr"/>
        <c:lblOffset val="100"/>
        <c:noMultiLvlLbl val="0"/>
      </c:catAx>
      <c:valAx>
        <c:axId val="698703232"/>
        <c:scaling>
          <c:orientation val="minMax"/>
        </c:scaling>
        <c:delete val="1"/>
        <c:axPos val="l"/>
        <c:numFmt formatCode="General" sourceLinked="1"/>
        <c:majorTickMark val="none"/>
        <c:minorTickMark val="none"/>
        <c:tickLblPos val="nextTo"/>
        <c:crossAx val="698701072"/>
        <c:crosses val="autoZero"/>
        <c:crossBetween val="between"/>
      </c:valAx>
      <c:spPr>
        <a:noFill/>
        <a:ln>
          <a:noFill/>
        </a:ln>
        <a:effectLst/>
      </c:spPr>
    </c:plotArea>
    <c:plotVisOnly val="1"/>
    <c:dispBlanksAs val="gap"/>
    <c:showDLblsOverMax val="0"/>
    <c:extLst/>
  </c:chart>
  <c:spPr>
    <a:noFill/>
    <a:ln>
      <a:noFill/>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63C62-BF75-4696-A782-1D59D8E946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F6C179B-4456-4648-9DCE-FFDA5BA1BF45}">
      <dgm:prSet custT="1"/>
      <dgm:spPr/>
      <dgm:t>
        <a:bodyPr lIns="180000"/>
        <a:lstStyle/>
        <a:p>
          <a:pPr algn="l"/>
          <a:r>
            <a:rPr lang="en-GB" sz="1200" b="1"/>
            <a:t>CBTp</a:t>
          </a:r>
        </a:p>
        <a:p>
          <a:pPr algn="l" rtl="0"/>
          <a:endParaRPr lang="en-GB" sz="1200" b="0">
            <a:latin typeface="Montserrat"/>
          </a:endParaRPr>
        </a:p>
        <a:p>
          <a:pPr algn="l"/>
          <a:r>
            <a:rPr lang="en-GB" sz="1200" b="1"/>
            <a:t>Age: </a:t>
          </a:r>
          <a:r>
            <a:rPr lang="en-GB" sz="1200"/>
            <a:t>Increased uptake in all age categories, greatest increase in under 18s (+3.6%) since 2022/23, though under 18s had the lowest uptake rate (40.3%, n=106).</a:t>
          </a:r>
          <a:endParaRPr lang="en-GB" sz="1200" b="1"/>
        </a:p>
        <a:p>
          <a:pPr algn="l"/>
          <a:endParaRPr lang="en-GB" sz="1200" b="0">
            <a:latin typeface="Montserrat"/>
          </a:endParaRPr>
        </a:p>
        <a:p>
          <a:pPr algn="l"/>
          <a:r>
            <a:rPr lang="en-GB" sz="1200" b="1"/>
            <a:t>Gender: </a:t>
          </a:r>
          <a:r>
            <a:rPr lang="en-GB" sz="1200"/>
            <a:t>Increased uptake for male and female since 2022/23. Uptake by female is higher than male (approx. 10% difference). </a:t>
          </a:r>
        </a:p>
        <a:p>
          <a:pPr algn="l"/>
          <a:endParaRPr lang="en-GB" sz="1200"/>
        </a:p>
        <a:p>
          <a:pPr algn="l"/>
          <a:r>
            <a:rPr lang="en-GB" sz="1200" b="1"/>
            <a:t>Ethnicity: </a:t>
          </a:r>
          <a:r>
            <a:rPr lang="en-GB" sz="1200"/>
            <a:t>Increased uptake for White, Mixed, Other, and Unknown populations since 2022/23. White population has the highest uptake rate (53.1%).</a:t>
          </a:r>
          <a:endParaRPr lang="en-US" sz="1200"/>
        </a:p>
      </dgm:t>
    </dgm:pt>
    <dgm:pt modelId="{964ACCBD-CA59-462F-8819-17B7E9E634AE}" type="parTrans" cxnId="{0B339814-AD4C-4EF3-AEE2-FA489905855A}">
      <dgm:prSet/>
      <dgm:spPr/>
      <dgm:t>
        <a:bodyPr/>
        <a:lstStyle/>
        <a:p>
          <a:endParaRPr lang="en-US"/>
        </a:p>
      </dgm:t>
    </dgm:pt>
    <dgm:pt modelId="{635B48F2-31D9-4BF0-BE3B-BB32DF1A17D5}" type="sibTrans" cxnId="{0B339814-AD4C-4EF3-AEE2-FA489905855A}">
      <dgm:prSet/>
      <dgm:spPr/>
      <dgm:t>
        <a:bodyPr/>
        <a:lstStyle/>
        <a:p>
          <a:endParaRPr lang="en-US"/>
        </a:p>
      </dgm:t>
    </dgm:pt>
    <dgm:pt modelId="{B4DC4108-C0FC-4EBC-B177-D3D15D627759}">
      <dgm:prSet custT="1"/>
      <dgm:spPr/>
      <dgm:t>
        <a:bodyPr lIns="180000"/>
        <a:lstStyle/>
        <a:p>
          <a:pPr algn="l"/>
          <a:r>
            <a:rPr lang="en-US" sz="1200" b="1" kern="1200"/>
            <a:t>Family</a:t>
          </a:r>
          <a:r>
            <a:rPr lang="en-US" sz="1200" b="1" kern="1200" baseline="0"/>
            <a:t> Intervention</a:t>
          </a:r>
        </a:p>
        <a:p>
          <a:pPr algn="l"/>
          <a:endParaRPr lang="en-US" sz="1100" b="1" kern="1200" baseline="0"/>
        </a:p>
        <a:p>
          <a:pPr algn="l"/>
          <a:r>
            <a:rPr lang="en-US" sz="1200" b="1" kern="1200" baseline="0"/>
            <a:t>Age: </a:t>
          </a:r>
          <a:r>
            <a:rPr lang="en-US" sz="1200" b="0" i="0" u="none" kern="1200">
              <a:solidFill>
                <a:srgbClr val="FFFFFF"/>
              </a:solidFill>
              <a:latin typeface="Montserrat"/>
              <a:ea typeface="+mn-ea"/>
              <a:cs typeface="+mn-cs"/>
            </a:rPr>
            <a:t>Th</a:t>
          </a:r>
          <a:r>
            <a:rPr lang="en-US" sz="1200" b="0" i="0" u="none" kern="1200"/>
            <a:t>e under 18s category had highest uptake of family intervention (43.5%) compared to the 18-35 (29.69%) and 36+ (26.64%) categories. Note that there is a much smaller sample for under 18 (n=107).</a:t>
          </a:r>
        </a:p>
        <a:p>
          <a:pPr algn="l"/>
          <a:endParaRPr lang="en-US" sz="1200" b="0" i="0" u="none" kern="1200" baseline="0"/>
        </a:p>
        <a:p>
          <a:pPr algn="l" rtl="0"/>
          <a:r>
            <a:rPr lang="en-US" sz="1200" b="1" i="0" u="none" kern="1200" baseline="0">
              <a:latin typeface="Montserrat"/>
            </a:rPr>
            <a:t>Gender</a:t>
          </a:r>
          <a:r>
            <a:rPr lang="en-US" sz="1200" b="0" i="0" u="none" kern="1200" baseline="0">
              <a:latin typeface="Montserrat"/>
            </a:rPr>
            <a:t>: Female (29.5%) and male (28.7%) had similar uptake.</a:t>
          </a:r>
          <a:endParaRPr lang="en-US" sz="1200" b="1" i="0" u="none" kern="1200" baseline="0"/>
        </a:p>
        <a:p>
          <a:pPr algn="l"/>
          <a:endParaRPr lang="en-US" sz="1200" b="0" i="0" u="none" kern="1200" baseline="0">
            <a:latin typeface="Montserrat"/>
          </a:endParaRPr>
        </a:p>
        <a:p>
          <a:pPr algn="l"/>
          <a:r>
            <a:rPr lang="en-US" sz="1200" b="1" i="0" u="none" kern="1200" baseline="0"/>
            <a:t>Ethnicity: </a:t>
          </a:r>
          <a:r>
            <a:rPr lang="en-US" sz="1200" b="0" i="0" u="none" kern="1200" baseline="0"/>
            <a:t>White (30.8%) and Mixed (31.9%) populations had a higher uptake rate than other ethnicities.</a:t>
          </a:r>
        </a:p>
        <a:p>
          <a:pPr algn="l"/>
          <a:endParaRPr lang="en-US" sz="1100" kern="1200" baseline="0"/>
        </a:p>
        <a:p>
          <a:pPr algn="ctr" rtl="0"/>
          <a:endParaRPr lang="en-US" sz="1100" b="0" kern="1200">
            <a:latin typeface="Montserrat"/>
          </a:endParaRPr>
        </a:p>
      </dgm:t>
    </dgm:pt>
    <dgm:pt modelId="{010261B8-6BEB-42B7-8D08-35A83B6FB843}" type="parTrans" cxnId="{F911248D-E9B2-4C49-81A9-C5B03A398DB1}">
      <dgm:prSet/>
      <dgm:spPr/>
      <dgm:t>
        <a:bodyPr/>
        <a:lstStyle/>
        <a:p>
          <a:endParaRPr lang="en-US"/>
        </a:p>
      </dgm:t>
    </dgm:pt>
    <dgm:pt modelId="{CBE2B231-CF36-489B-A2B8-2921914310B0}" type="sibTrans" cxnId="{F911248D-E9B2-4C49-81A9-C5B03A398DB1}">
      <dgm:prSet/>
      <dgm:spPr/>
      <dgm:t>
        <a:bodyPr/>
        <a:lstStyle/>
        <a:p>
          <a:endParaRPr lang="en-US"/>
        </a:p>
      </dgm:t>
    </dgm:pt>
    <dgm:pt modelId="{58AA5E8B-366F-44F3-8C44-99085C121484}">
      <dgm:prSet custT="1"/>
      <dgm:spPr/>
      <dgm:t>
        <a:bodyPr lIns="180000"/>
        <a:lstStyle/>
        <a:p>
          <a:pPr algn="l"/>
          <a:r>
            <a:rPr lang="en-GB" sz="1200" b="1"/>
            <a:t>Clozapine</a:t>
          </a:r>
        </a:p>
        <a:p>
          <a:pPr algn="l"/>
          <a:endParaRPr lang="en-GB" sz="1200"/>
        </a:p>
        <a:p>
          <a:pPr algn="l"/>
          <a:r>
            <a:rPr lang="en-GB" sz="1200" b="1"/>
            <a:t>Age</a:t>
          </a:r>
          <a:r>
            <a:rPr lang="en-GB" sz="1200"/>
            <a:t>: Under 18s (69.2%, n=18) and 18-35 (63.9%, n=391) categories had a higher percentage of Clozapine offered than 36+ age group (49.5%, n=108). </a:t>
          </a:r>
        </a:p>
        <a:p>
          <a:pPr algn="l"/>
          <a:endParaRPr lang="en-GB" sz="1200" b="1">
            <a:latin typeface="Montserrat"/>
          </a:endParaRPr>
        </a:p>
        <a:p>
          <a:pPr algn="l" rtl="0"/>
          <a:r>
            <a:rPr lang="en-GB" sz="1200" b="1">
              <a:latin typeface="Montserrat"/>
            </a:rPr>
            <a:t>Gender: </a:t>
          </a:r>
          <a:r>
            <a:rPr lang="en-GB" sz="1200" b="0">
              <a:latin typeface="Montserrat"/>
            </a:rPr>
            <a:t>Males (63%) had a higher percentage of Clozapine offered than females (55.7%).</a:t>
          </a:r>
          <a:endParaRPr lang="en-GB" sz="1200" b="0"/>
        </a:p>
        <a:p>
          <a:pPr algn="l"/>
          <a:endParaRPr lang="en-GB" sz="1200" b="1">
            <a:latin typeface="Montserrat"/>
          </a:endParaRPr>
        </a:p>
        <a:p>
          <a:pPr algn="l"/>
          <a:r>
            <a:rPr lang="en-GB" sz="1200" b="1"/>
            <a:t>Ethnicity: </a:t>
          </a:r>
          <a:r>
            <a:rPr lang="en-GB" sz="1200"/>
            <a:t>Asian and Black populations have highest percentage of Clozapine offered. Increase in percentage Clozapine offered in Black population (+10.4%) since 2022/23.</a:t>
          </a:r>
          <a:endParaRPr lang="en-US" sz="1200"/>
        </a:p>
      </dgm:t>
    </dgm:pt>
    <dgm:pt modelId="{810CCBC1-9BB4-4E83-AD44-29DCDEAD9443}" type="parTrans" cxnId="{AA988225-2E3C-40F3-84D3-79FD20F8198F}">
      <dgm:prSet/>
      <dgm:spPr/>
      <dgm:t>
        <a:bodyPr/>
        <a:lstStyle/>
        <a:p>
          <a:endParaRPr lang="en-US"/>
        </a:p>
      </dgm:t>
    </dgm:pt>
    <dgm:pt modelId="{132D0BB3-8C8D-4B47-B689-F0F7155C4818}" type="sibTrans" cxnId="{AA988225-2E3C-40F3-84D3-79FD20F8198F}">
      <dgm:prSet/>
      <dgm:spPr/>
      <dgm:t>
        <a:bodyPr/>
        <a:lstStyle/>
        <a:p>
          <a:endParaRPr lang="en-US"/>
        </a:p>
      </dgm:t>
    </dgm:pt>
    <dgm:pt modelId="{4955C187-71B2-4E4B-9B22-2B2A97592AA9}">
      <dgm:prSet/>
      <dgm:spPr/>
      <dgm:t>
        <a:bodyPr/>
        <a:lstStyle/>
        <a:p>
          <a:endParaRPr lang="en-US"/>
        </a:p>
      </dgm:t>
    </dgm:pt>
    <dgm:pt modelId="{C3DA78EA-0A7F-4336-95F9-BFC96FD1DD91}" type="parTrans" cxnId="{DD4BCC7B-1301-472C-9C52-EF6645116704}">
      <dgm:prSet/>
      <dgm:spPr/>
      <dgm:t>
        <a:bodyPr/>
        <a:lstStyle/>
        <a:p>
          <a:endParaRPr lang="en-US"/>
        </a:p>
      </dgm:t>
    </dgm:pt>
    <dgm:pt modelId="{47627F25-5B79-4928-9805-E2EAE38EA96C}" type="sibTrans" cxnId="{DD4BCC7B-1301-472C-9C52-EF6645116704}">
      <dgm:prSet/>
      <dgm:spPr/>
      <dgm:t>
        <a:bodyPr/>
        <a:lstStyle/>
        <a:p>
          <a:endParaRPr lang="en-US"/>
        </a:p>
      </dgm:t>
    </dgm:pt>
    <dgm:pt modelId="{077469A1-D67A-4713-83F0-A5A10C85E8F9}" type="pres">
      <dgm:prSet presAssocID="{B9563C62-BF75-4696-A782-1D59D8E94650}" presName="diagram" presStyleCnt="0">
        <dgm:presLayoutVars>
          <dgm:dir/>
          <dgm:resizeHandles val="exact"/>
        </dgm:presLayoutVars>
      </dgm:prSet>
      <dgm:spPr/>
    </dgm:pt>
    <dgm:pt modelId="{31FF6E55-AACC-42DC-BD76-52B60155D69B}" type="pres">
      <dgm:prSet presAssocID="{1F6C179B-4456-4648-9DCE-FFDA5BA1BF45}" presName="node" presStyleLbl="node1" presStyleIdx="0" presStyleCnt="4" custScaleX="143040" custScaleY="366307" custLinFactNeighborX="-26475" custLinFactNeighborY="2418">
        <dgm:presLayoutVars>
          <dgm:bulletEnabled val="1"/>
        </dgm:presLayoutVars>
      </dgm:prSet>
      <dgm:spPr/>
    </dgm:pt>
    <dgm:pt modelId="{BF3A1DEC-C9DD-47BA-B750-D8B386C75E63}" type="pres">
      <dgm:prSet presAssocID="{635B48F2-31D9-4BF0-BE3B-BB32DF1A17D5}" presName="sibTrans" presStyleCnt="0"/>
      <dgm:spPr/>
    </dgm:pt>
    <dgm:pt modelId="{64A790A0-3F02-41A0-B54B-04A921B4F63A}" type="pres">
      <dgm:prSet presAssocID="{B4DC4108-C0FC-4EBC-B177-D3D15D627759}" presName="node" presStyleLbl="node1" presStyleIdx="1" presStyleCnt="4" custScaleX="143996" custScaleY="365846">
        <dgm:presLayoutVars>
          <dgm:bulletEnabled val="1"/>
        </dgm:presLayoutVars>
      </dgm:prSet>
      <dgm:spPr/>
    </dgm:pt>
    <dgm:pt modelId="{D68FF516-0E81-4E77-837A-9C010BCD3509}" type="pres">
      <dgm:prSet presAssocID="{CBE2B231-CF36-489B-A2B8-2921914310B0}" presName="sibTrans" presStyleCnt="0"/>
      <dgm:spPr/>
    </dgm:pt>
    <dgm:pt modelId="{8C1A523D-F333-4533-9FF8-4DB66114E5E6}" type="pres">
      <dgm:prSet presAssocID="{58AA5E8B-366F-44F3-8C44-99085C121484}" presName="node" presStyleLbl="node1" presStyleIdx="2" presStyleCnt="4" custScaleX="130317" custScaleY="368264">
        <dgm:presLayoutVars>
          <dgm:bulletEnabled val="1"/>
        </dgm:presLayoutVars>
      </dgm:prSet>
      <dgm:spPr/>
    </dgm:pt>
    <dgm:pt modelId="{7EE07AF1-4086-425F-A7BB-F07DAF27294B}" type="pres">
      <dgm:prSet presAssocID="{132D0BB3-8C8D-4B47-B689-F0F7155C4818}" presName="sibTrans" presStyleCnt="0"/>
      <dgm:spPr/>
    </dgm:pt>
    <dgm:pt modelId="{0116BEC1-75E3-4890-997C-B2A2E56FF47D}" type="pres">
      <dgm:prSet presAssocID="{4955C187-71B2-4E4B-9B22-2B2A97592AA9}" presName="node" presStyleLbl="node1" presStyleIdx="3" presStyleCnt="4" custScaleX="142212" custScaleY="369473">
        <dgm:presLayoutVars>
          <dgm:bulletEnabled val="1"/>
        </dgm:presLayoutVars>
      </dgm:prSet>
      <dgm:spPr/>
    </dgm:pt>
  </dgm:ptLst>
  <dgm:cxnLst>
    <dgm:cxn modelId="{AC52450C-CE70-4372-BA13-83E7FF96630E}" type="presOf" srcId="{58AA5E8B-366F-44F3-8C44-99085C121484}" destId="{8C1A523D-F333-4533-9FF8-4DB66114E5E6}" srcOrd="0" destOrd="0" presId="urn:microsoft.com/office/officeart/2005/8/layout/default"/>
    <dgm:cxn modelId="{A3F6B412-2F39-4203-A8A9-DF1A351CB104}" type="presOf" srcId="{1F6C179B-4456-4648-9DCE-FFDA5BA1BF45}" destId="{31FF6E55-AACC-42DC-BD76-52B60155D69B}" srcOrd="0" destOrd="0" presId="urn:microsoft.com/office/officeart/2005/8/layout/default"/>
    <dgm:cxn modelId="{0B339814-AD4C-4EF3-AEE2-FA489905855A}" srcId="{B9563C62-BF75-4696-A782-1D59D8E94650}" destId="{1F6C179B-4456-4648-9DCE-FFDA5BA1BF45}" srcOrd="0" destOrd="0" parTransId="{964ACCBD-CA59-462F-8819-17B7E9E634AE}" sibTransId="{635B48F2-31D9-4BF0-BE3B-BB32DF1A17D5}"/>
    <dgm:cxn modelId="{AA988225-2E3C-40F3-84D3-79FD20F8198F}" srcId="{B9563C62-BF75-4696-A782-1D59D8E94650}" destId="{58AA5E8B-366F-44F3-8C44-99085C121484}" srcOrd="2" destOrd="0" parTransId="{810CCBC1-9BB4-4E83-AD44-29DCDEAD9443}" sibTransId="{132D0BB3-8C8D-4B47-B689-F0F7155C4818}"/>
    <dgm:cxn modelId="{E933CE65-6751-4787-844D-F9A2BBF505B5}" type="presOf" srcId="{B4DC4108-C0FC-4EBC-B177-D3D15D627759}" destId="{64A790A0-3F02-41A0-B54B-04A921B4F63A}" srcOrd="0" destOrd="0" presId="urn:microsoft.com/office/officeart/2005/8/layout/default"/>
    <dgm:cxn modelId="{05E6BF74-B652-44B3-BF29-D2A61606985D}" type="presOf" srcId="{B9563C62-BF75-4696-A782-1D59D8E94650}" destId="{077469A1-D67A-4713-83F0-A5A10C85E8F9}" srcOrd="0" destOrd="0" presId="urn:microsoft.com/office/officeart/2005/8/layout/default"/>
    <dgm:cxn modelId="{DD4BCC7B-1301-472C-9C52-EF6645116704}" srcId="{B9563C62-BF75-4696-A782-1D59D8E94650}" destId="{4955C187-71B2-4E4B-9B22-2B2A97592AA9}" srcOrd="3" destOrd="0" parTransId="{C3DA78EA-0A7F-4336-95F9-BFC96FD1DD91}" sibTransId="{47627F25-5B79-4928-9805-E2EAE38EA96C}"/>
    <dgm:cxn modelId="{F911248D-E9B2-4C49-81A9-C5B03A398DB1}" srcId="{B9563C62-BF75-4696-A782-1D59D8E94650}" destId="{B4DC4108-C0FC-4EBC-B177-D3D15D627759}" srcOrd="1" destOrd="0" parTransId="{010261B8-6BEB-42B7-8D08-35A83B6FB843}" sibTransId="{CBE2B231-CF36-489B-A2B8-2921914310B0}"/>
    <dgm:cxn modelId="{575551F3-9722-4EC7-9B8A-5EA12D176B65}" type="presOf" srcId="{4955C187-71B2-4E4B-9B22-2B2A97592AA9}" destId="{0116BEC1-75E3-4890-997C-B2A2E56FF47D}" srcOrd="0" destOrd="0" presId="urn:microsoft.com/office/officeart/2005/8/layout/default"/>
    <dgm:cxn modelId="{A46F2E66-FD3C-440B-9130-06BA82EC9D67}" type="presParOf" srcId="{077469A1-D67A-4713-83F0-A5A10C85E8F9}" destId="{31FF6E55-AACC-42DC-BD76-52B60155D69B}" srcOrd="0" destOrd="0" presId="urn:microsoft.com/office/officeart/2005/8/layout/default"/>
    <dgm:cxn modelId="{58282A88-CD59-4B30-BF65-6DB00F8DD9C5}" type="presParOf" srcId="{077469A1-D67A-4713-83F0-A5A10C85E8F9}" destId="{BF3A1DEC-C9DD-47BA-B750-D8B386C75E63}" srcOrd="1" destOrd="0" presId="urn:microsoft.com/office/officeart/2005/8/layout/default"/>
    <dgm:cxn modelId="{B6EF7680-37DD-41E8-A85F-E305224DD8D6}" type="presParOf" srcId="{077469A1-D67A-4713-83F0-A5A10C85E8F9}" destId="{64A790A0-3F02-41A0-B54B-04A921B4F63A}" srcOrd="2" destOrd="0" presId="urn:microsoft.com/office/officeart/2005/8/layout/default"/>
    <dgm:cxn modelId="{EB2DC66A-7105-485B-8065-A8B6A9E9BCB9}" type="presParOf" srcId="{077469A1-D67A-4713-83F0-A5A10C85E8F9}" destId="{D68FF516-0E81-4E77-837A-9C010BCD3509}" srcOrd="3" destOrd="0" presId="urn:microsoft.com/office/officeart/2005/8/layout/default"/>
    <dgm:cxn modelId="{C01DA294-3521-4A75-A474-94C88AE2406E}" type="presParOf" srcId="{077469A1-D67A-4713-83F0-A5A10C85E8F9}" destId="{8C1A523D-F333-4533-9FF8-4DB66114E5E6}" srcOrd="4" destOrd="0" presId="urn:microsoft.com/office/officeart/2005/8/layout/default"/>
    <dgm:cxn modelId="{5940227F-10F8-456E-8DC3-1E31BA941498}" type="presParOf" srcId="{077469A1-D67A-4713-83F0-A5A10C85E8F9}" destId="{7EE07AF1-4086-425F-A7BB-F07DAF27294B}" srcOrd="5" destOrd="0" presId="urn:microsoft.com/office/officeart/2005/8/layout/default"/>
    <dgm:cxn modelId="{CA30A748-931A-405F-BE10-93ECC8B7F8B3}" type="presParOf" srcId="{077469A1-D67A-4713-83F0-A5A10C85E8F9}" destId="{0116BEC1-75E3-4890-997C-B2A2E56FF4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63C62-BF75-4696-A782-1D59D8E946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F6C179B-4456-4648-9DCE-FFDA5BA1BF45}">
      <dgm:prSet custT="1"/>
      <dgm:spPr/>
      <dgm:t>
        <a:bodyPr/>
        <a:lstStyle/>
        <a:p>
          <a:endParaRPr lang="en-US" sz="1200"/>
        </a:p>
      </dgm:t>
    </dgm:pt>
    <dgm:pt modelId="{964ACCBD-CA59-462F-8819-17B7E9E634AE}" type="parTrans" cxnId="{0B339814-AD4C-4EF3-AEE2-FA489905855A}">
      <dgm:prSet/>
      <dgm:spPr/>
      <dgm:t>
        <a:bodyPr/>
        <a:lstStyle/>
        <a:p>
          <a:endParaRPr lang="en-US"/>
        </a:p>
      </dgm:t>
    </dgm:pt>
    <dgm:pt modelId="{635B48F2-31D9-4BF0-BE3B-BB32DF1A17D5}" type="sibTrans" cxnId="{0B339814-AD4C-4EF3-AEE2-FA489905855A}">
      <dgm:prSet/>
      <dgm:spPr/>
      <dgm:t>
        <a:bodyPr/>
        <a:lstStyle/>
        <a:p>
          <a:endParaRPr lang="en-US"/>
        </a:p>
      </dgm:t>
    </dgm:pt>
    <dgm:pt modelId="{B4DC4108-C0FC-4EBC-B177-D3D15D627759}">
      <dgm:prSet custT="1"/>
      <dgm:spPr/>
      <dgm:t>
        <a:bodyPr/>
        <a:lstStyle/>
        <a:p>
          <a:endParaRPr lang="en-US" sz="1100"/>
        </a:p>
      </dgm:t>
    </dgm:pt>
    <dgm:pt modelId="{010261B8-6BEB-42B7-8D08-35A83B6FB843}" type="parTrans" cxnId="{F911248D-E9B2-4C49-81A9-C5B03A398DB1}">
      <dgm:prSet/>
      <dgm:spPr/>
      <dgm:t>
        <a:bodyPr/>
        <a:lstStyle/>
        <a:p>
          <a:endParaRPr lang="en-US"/>
        </a:p>
      </dgm:t>
    </dgm:pt>
    <dgm:pt modelId="{CBE2B231-CF36-489B-A2B8-2921914310B0}" type="sibTrans" cxnId="{F911248D-E9B2-4C49-81A9-C5B03A398DB1}">
      <dgm:prSet/>
      <dgm:spPr/>
      <dgm:t>
        <a:bodyPr/>
        <a:lstStyle/>
        <a:p>
          <a:endParaRPr lang="en-US"/>
        </a:p>
      </dgm:t>
    </dgm:pt>
    <dgm:pt modelId="{58AA5E8B-366F-44F3-8C44-99085C121484}">
      <dgm:prSet custT="1"/>
      <dgm:spPr/>
      <dgm:t>
        <a:bodyPr/>
        <a:lstStyle/>
        <a:p>
          <a:endParaRPr lang="en-US" sz="1200"/>
        </a:p>
      </dgm:t>
    </dgm:pt>
    <dgm:pt modelId="{810CCBC1-9BB4-4E83-AD44-29DCDEAD9443}" type="parTrans" cxnId="{AA988225-2E3C-40F3-84D3-79FD20F8198F}">
      <dgm:prSet/>
      <dgm:spPr/>
      <dgm:t>
        <a:bodyPr/>
        <a:lstStyle/>
        <a:p>
          <a:endParaRPr lang="en-US"/>
        </a:p>
      </dgm:t>
    </dgm:pt>
    <dgm:pt modelId="{132D0BB3-8C8D-4B47-B689-F0F7155C4818}" type="sibTrans" cxnId="{AA988225-2E3C-40F3-84D3-79FD20F8198F}">
      <dgm:prSet/>
      <dgm:spPr/>
      <dgm:t>
        <a:bodyPr/>
        <a:lstStyle/>
        <a:p>
          <a:endParaRPr lang="en-US"/>
        </a:p>
      </dgm:t>
    </dgm:pt>
    <dgm:pt modelId="{077469A1-D67A-4713-83F0-A5A10C85E8F9}" type="pres">
      <dgm:prSet presAssocID="{B9563C62-BF75-4696-A782-1D59D8E94650}" presName="diagram" presStyleCnt="0">
        <dgm:presLayoutVars>
          <dgm:dir/>
          <dgm:resizeHandles val="exact"/>
        </dgm:presLayoutVars>
      </dgm:prSet>
      <dgm:spPr/>
    </dgm:pt>
    <dgm:pt modelId="{31FF6E55-AACC-42DC-BD76-52B60155D69B}" type="pres">
      <dgm:prSet presAssocID="{1F6C179B-4456-4648-9DCE-FFDA5BA1BF45}" presName="node" presStyleLbl="node1" presStyleIdx="0" presStyleCnt="3" custScaleX="178295" custScaleY="364244" custLinFactNeighborX="-8144" custLinFactNeighborY="344">
        <dgm:presLayoutVars>
          <dgm:bulletEnabled val="1"/>
        </dgm:presLayoutVars>
      </dgm:prSet>
      <dgm:spPr>
        <a:xfrm>
          <a:off x="15905" y="36221"/>
          <a:ext cx="2630013" cy="4188380"/>
        </a:xfrm>
        <a:prstGeom prst="rect">
          <a:avLst/>
        </a:prstGeom>
      </dgm:spPr>
    </dgm:pt>
    <dgm:pt modelId="{BF3A1DEC-C9DD-47BA-B750-D8B386C75E63}" type="pres">
      <dgm:prSet presAssocID="{635B48F2-31D9-4BF0-BE3B-BB32DF1A17D5}" presName="sibTrans" presStyleCnt="0"/>
      <dgm:spPr/>
    </dgm:pt>
    <dgm:pt modelId="{64A790A0-3F02-41A0-B54B-04A921B4F63A}" type="pres">
      <dgm:prSet presAssocID="{B4DC4108-C0FC-4EBC-B177-D3D15D627759}" presName="node" presStyleLbl="node1" presStyleIdx="1" presStyleCnt="3" custScaleX="172428" custScaleY="365846" custLinFactNeighborX="-5808" custLinFactNeighborY="0">
        <dgm:presLayoutVars>
          <dgm:bulletEnabled val="1"/>
        </dgm:presLayoutVars>
      </dgm:prSet>
      <dgm:spPr/>
    </dgm:pt>
    <dgm:pt modelId="{D68FF516-0E81-4E77-837A-9C010BCD3509}" type="pres">
      <dgm:prSet presAssocID="{CBE2B231-CF36-489B-A2B8-2921914310B0}" presName="sibTrans" presStyleCnt="0"/>
      <dgm:spPr/>
    </dgm:pt>
    <dgm:pt modelId="{8C1A523D-F333-4533-9FF8-4DB66114E5E6}" type="pres">
      <dgm:prSet presAssocID="{58AA5E8B-366F-44F3-8C44-99085C121484}" presName="node" presStyleLbl="node1" presStyleIdx="2" presStyleCnt="3" custScaleX="170022" custScaleY="368264" custLinFactNeighborX="-3495" custLinFactNeighborY="-796">
        <dgm:presLayoutVars>
          <dgm:bulletEnabled val="1"/>
        </dgm:presLayoutVars>
      </dgm:prSet>
      <dgm:spPr/>
    </dgm:pt>
  </dgm:ptLst>
  <dgm:cxnLst>
    <dgm:cxn modelId="{AC52450C-CE70-4372-BA13-83E7FF96630E}" type="presOf" srcId="{58AA5E8B-366F-44F3-8C44-99085C121484}" destId="{8C1A523D-F333-4533-9FF8-4DB66114E5E6}" srcOrd="0" destOrd="0" presId="urn:microsoft.com/office/officeart/2005/8/layout/default"/>
    <dgm:cxn modelId="{A3F6B412-2F39-4203-A8A9-DF1A351CB104}" type="presOf" srcId="{1F6C179B-4456-4648-9DCE-FFDA5BA1BF45}" destId="{31FF6E55-AACC-42DC-BD76-52B60155D69B}" srcOrd="0" destOrd="0" presId="urn:microsoft.com/office/officeart/2005/8/layout/default"/>
    <dgm:cxn modelId="{0B339814-AD4C-4EF3-AEE2-FA489905855A}" srcId="{B9563C62-BF75-4696-A782-1D59D8E94650}" destId="{1F6C179B-4456-4648-9DCE-FFDA5BA1BF45}" srcOrd="0" destOrd="0" parTransId="{964ACCBD-CA59-462F-8819-17B7E9E634AE}" sibTransId="{635B48F2-31D9-4BF0-BE3B-BB32DF1A17D5}"/>
    <dgm:cxn modelId="{AA988225-2E3C-40F3-84D3-79FD20F8198F}" srcId="{B9563C62-BF75-4696-A782-1D59D8E94650}" destId="{58AA5E8B-366F-44F3-8C44-99085C121484}" srcOrd="2" destOrd="0" parTransId="{810CCBC1-9BB4-4E83-AD44-29DCDEAD9443}" sibTransId="{132D0BB3-8C8D-4B47-B689-F0F7155C4818}"/>
    <dgm:cxn modelId="{E933CE65-6751-4787-844D-F9A2BBF505B5}" type="presOf" srcId="{B4DC4108-C0FC-4EBC-B177-D3D15D627759}" destId="{64A790A0-3F02-41A0-B54B-04A921B4F63A}" srcOrd="0" destOrd="0" presId="urn:microsoft.com/office/officeart/2005/8/layout/default"/>
    <dgm:cxn modelId="{05E6BF74-B652-44B3-BF29-D2A61606985D}" type="presOf" srcId="{B9563C62-BF75-4696-A782-1D59D8E94650}" destId="{077469A1-D67A-4713-83F0-A5A10C85E8F9}" srcOrd="0" destOrd="0" presId="urn:microsoft.com/office/officeart/2005/8/layout/default"/>
    <dgm:cxn modelId="{F911248D-E9B2-4C49-81A9-C5B03A398DB1}" srcId="{B9563C62-BF75-4696-A782-1D59D8E94650}" destId="{B4DC4108-C0FC-4EBC-B177-D3D15D627759}" srcOrd="1" destOrd="0" parTransId="{010261B8-6BEB-42B7-8D08-35A83B6FB843}" sibTransId="{CBE2B231-CF36-489B-A2B8-2921914310B0}"/>
    <dgm:cxn modelId="{A46F2E66-FD3C-440B-9130-06BA82EC9D67}" type="presParOf" srcId="{077469A1-D67A-4713-83F0-A5A10C85E8F9}" destId="{31FF6E55-AACC-42DC-BD76-52B60155D69B}" srcOrd="0" destOrd="0" presId="urn:microsoft.com/office/officeart/2005/8/layout/default"/>
    <dgm:cxn modelId="{58282A88-CD59-4B30-BF65-6DB00F8DD9C5}" type="presParOf" srcId="{077469A1-D67A-4713-83F0-A5A10C85E8F9}" destId="{BF3A1DEC-C9DD-47BA-B750-D8B386C75E63}" srcOrd="1" destOrd="0" presId="urn:microsoft.com/office/officeart/2005/8/layout/default"/>
    <dgm:cxn modelId="{B6EF7680-37DD-41E8-A85F-E305224DD8D6}" type="presParOf" srcId="{077469A1-D67A-4713-83F0-A5A10C85E8F9}" destId="{64A790A0-3F02-41A0-B54B-04A921B4F63A}" srcOrd="2" destOrd="0" presId="urn:microsoft.com/office/officeart/2005/8/layout/default"/>
    <dgm:cxn modelId="{EB2DC66A-7105-485B-8065-A8B6A9E9BCB9}" type="presParOf" srcId="{077469A1-D67A-4713-83F0-A5A10C85E8F9}" destId="{D68FF516-0E81-4E77-837A-9C010BCD3509}" srcOrd="3" destOrd="0" presId="urn:microsoft.com/office/officeart/2005/8/layout/default"/>
    <dgm:cxn modelId="{C01DA294-3521-4A75-A474-94C88AE2406E}" type="presParOf" srcId="{077469A1-D67A-4713-83F0-A5A10C85E8F9}" destId="{8C1A523D-F333-4533-9FF8-4DB66114E5E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BAEB4-EC29-464E-9CB4-C45EFC72920E}"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A858CAC7-00E0-4EE8-AF29-6E3B23FBCDDE}">
      <dgm:prSet custT="1"/>
      <dgm:spPr>
        <a:solidFill>
          <a:srgbClr val="145F82"/>
        </a:solidFill>
      </dgm:spPr>
      <dgm:t>
        <a:bodyPr/>
        <a:lstStyle/>
        <a:p>
          <a:r>
            <a:rPr lang="en-US" sz="1200" b="1"/>
            <a:t>White</a:t>
          </a:r>
          <a:endParaRPr lang="en-US" sz="1000"/>
        </a:p>
      </dgm:t>
    </dgm:pt>
    <dgm:pt modelId="{0C0FDAFA-CFF2-4699-BD30-27B62B8E63FC}" type="parTrans" cxnId="{AA216138-A5E2-4E31-9B03-012BA39D1530}">
      <dgm:prSet/>
      <dgm:spPr/>
      <dgm:t>
        <a:bodyPr/>
        <a:lstStyle/>
        <a:p>
          <a:endParaRPr lang="en-US" sz="3200"/>
        </a:p>
      </dgm:t>
    </dgm:pt>
    <dgm:pt modelId="{A4E1FDF8-EEA2-4648-A2BA-B97ABB0D8581}" type="sibTrans" cxnId="{AA216138-A5E2-4E31-9B03-012BA39D1530}">
      <dgm:prSet/>
      <dgm:spPr/>
      <dgm:t>
        <a:bodyPr/>
        <a:lstStyle/>
        <a:p>
          <a:endParaRPr lang="en-US" sz="3200"/>
        </a:p>
      </dgm:t>
    </dgm:pt>
    <dgm:pt modelId="{5398FDEC-F433-439D-85E5-3902AF47D216}">
      <dgm:prSet custT="1"/>
      <dgm:spPr/>
      <dgm:t>
        <a:bodyPr/>
        <a:lstStyle/>
        <a:p>
          <a:r>
            <a:rPr lang="en-US" sz="1200"/>
            <a:t>1 = White British; </a:t>
          </a:r>
        </a:p>
      </dgm:t>
    </dgm:pt>
    <dgm:pt modelId="{E4D01570-6BFF-4F5D-AE95-3F1B1994BC22}" type="parTrans" cxnId="{ACE93D1C-9240-44B8-A125-FDFC8E27C4B2}">
      <dgm:prSet/>
      <dgm:spPr/>
      <dgm:t>
        <a:bodyPr/>
        <a:lstStyle/>
        <a:p>
          <a:endParaRPr lang="en-US" sz="3200"/>
        </a:p>
      </dgm:t>
    </dgm:pt>
    <dgm:pt modelId="{861F804C-328E-4027-82EA-676F7749DAA6}" type="sibTrans" cxnId="{ACE93D1C-9240-44B8-A125-FDFC8E27C4B2}">
      <dgm:prSet/>
      <dgm:spPr/>
      <dgm:t>
        <a:bodyPr/>
        <a:lstStyle/>
        <a:p>
          <a:endParaRPr lang="en-US" sz="3200"/>
        </a:p>
      </dgm:t>
    </dgm:pt>
    <dgm:pt modelId="{A12EF087-0CF9-4708-AB6D-D8CE8F82962B}">
      <dgm:prSet custT="1"/>
      <dgm:spPr/>
      <dgm:t>
        <a:bodyPr/>
        <a:lstStyle/>
        <a:p>
          <a:r>
            <a:rPr lang="en-US" sz="1200"/>
            <a:t>2 = White Irish; </a:t>
          </a:r>
        </a:p>
      </dgm:t>
    </dgm:pt>
    <dgm:pt modelId="{CD0C59E6-A905-4666-AD95-80F4023CCDC9}" type="parTrans" cxnId="{2DF09F0F-B3C2-4102-8CEE-9203FAAACB8D}">
      <dgm:prSet/>
      <dgm:spPr/>
      <dgm:t>
        <a:bodyPr/>
        <a:lstStyle/>
        <a:p>
          <a:endParaRPr lang="en-US" sz="3200"/>
        </a:p>
      </dgm:t>
    </dgm:pt>
    <dgm:pt modelId="{2AD5934C-2366-4278-BB51-F8664AF5A50E}" type="sibTrans" cxnId="{2DF09F0F-B3C2-4102-8CEE-9203FAAACB8D}">
      <dgm:prSet/>
      <dgm:spPr/>
      <dgm:t>
        <a:bodyPr/>
        <a:lstStyle/>
        <a:p>
          <a:endParaRPr lang="en-US" sz="3200"/>
        </a:p>
      </dgm:t>
    </dgm:pt>
    <dgm:pt modelId="{643AC813-0C8E-4561-A26B-EF6473CEEE32}">
      <dgm:prSet custT="1"/>
      <dgm:spPr/>
      <dgm:t>
        <a:bodyPr/>
        <a:lstStyle/>
        <a:p>
          <a:r>
            <a:rPr lang="en-US" sz="1200"/>
            <a:t>3 = White Any other background;</a:t>
          </a:r>
        </a:p>
      </dgm:t>
    </dgm:pt>
    <dgm:pt modelId="{658F3E7E-2F42-4CB5-A60A-0B9FB01E66AB}" type="parTrans" cxnId="{A27950B7-A7EA-4CB3-B827-197B888CA188}">
      <dgm:prSet/>
      <dgm:spPr/>
      <dgm:t>
        <a:bodyPr/>
        <a:lstStyle/>
        <a:p>
          <a:endParaRPr lang="en-US" sz="3200"/>
        </a:p>
      </dgm:t>
    </dgm:pt>
    <dgm:pt modelId="{232E029C-8053-4793-994C-EB2DA5021471}" type="sibTrans" cxnId="{A27950B7-A7EA-4CB3-B827-197B888CA188}">
      <dgm:prSet/>
      <dgm:spPr/>
      <dgm:t>
        <a:bodyPr/>
        <a:lstStyle/>
        <a:p>
          <a:endParaRPr lang="en-US" sz="3200"/>
        </a:p>
      </dgm:t>
    </dgm:pt>
    <dgm:pt modelId="{C5E46D4B-2C90-4C83-8877-12A17A3E57DF}">
      <dgm:prSet custT="1"/>
      <dgm:spPr>
        <a:solidFill>
          <a:srgbClr val="E87331"/>
        </a:solidFill>
      </dgm:spPr>
      <dgm:t>
        <a:bodyPr/>
        <a:lstStyle/>
        <a:p>
          <a:r>
            <a:rPr lang="en-US" sz="1100" b="1"/>
            <a:t>Mixed</a:t>
          </a:r>
          <a:endParaRPr lang="en-US" sz="1100"/>
        </a:p>
      </dgm:t>
    </dgm:pt>
    <dgm:pt modelId="{6316E2C1-49A4-4FD8-A086-09AA91F7D9E2}" type="parTrans" cxnId="{3EC8A4FB-306E-4247-9275-DFF24D854C8D}">
      <dgm:prSet/>
      <dgm:spPr/>
      <dgm:t>
        <a:bodyPr/>
        <a:lstStyle/>
        <a:p>
          <a:endParaRPr lang="en-US" sz="3200"/>
        </a:p>
      </dgm:t>
    </dgm:pt>
    <dgm:pt modelId="{EEC58671-3268-4E5C-BBFA-01FE16C3B1D7}" type="sibTrans" cxnId="{3EC8A4FB-306E-4247-9275-DFF24D854C8D}">
      <dgm:prSet/>
      <dgm:spPr/>
      <dgm:t>
        <a:bodyPr/>
        <a:lstStyle/>
        <a:p>
          <a:endParaRPr lang="en-US" sz="3200"/>
        </a:p>
      </dgm:t>
    </dgm:pt>
    <dgm:pt modelId="{DF58714B-6D8D-402C-9F84-92DEC22D6E8D}">
      <dgm:prSet custT="1"/>
      <dgm:spPr/>
      <dgm:t>
        <a:bodyPr/>
        <a:lstStyle/>
        <a:p>
          <a:r>
            <a:rPr lang="en-US" sz="1100"/>
            <a:t>12 = Mixed Asian &amp; white; </a:t>
          </a:r>
        </a:p>
      </dgm:t>
    </dgm:pt>
    <dgm:pt modelId="{DDD8687F-EF84-41F2-A724-25ABD42A81D9}" type="parTrans" cxnId="{E5F61B85-3C91-40B8-B3BC-04F061E9749B}">
      <dgm:prSet/>
      <dgm:spPr/>
      <dgm:t>
        <a:bodyPr/>
        <a:lstStyle/>
        <a:p>
          <a:endParaRPr lang="en-US" sz="3200"/>
        </a:p>
      </dgm:t>
    </dgm:pt>
    <dgm:pt modelId="{08E2D977-113F-4837-8B9F-2A0BE45547E5}" type="sibTrans" cxnId="{E5F61B85-3C91-40B8-B3BC-04F061E9749B}">
      <dgm:prSet/>
      <dgm:spPr/>
      <dgm:t>
        <a:bodyPr/>
        <a:lstStyle/>
        <a:p>
          <a:endParaRPr lang="en-US" sz="3200"/>
        </a:p>
      </dgm:t>
    </dgm:pt>
    <dgm:pt modelId="{F32D02CF-FAE1-4B5D-AF4F-3B25FCBB7F3B}">
      <dgm:prSet custT="1"/>
      <dgm:spPr/>
      <dgm:t>
        <a:bodyPr/>
        <a:lstStyle/>
        <a:p>
          <a:r>
            <a:rPr lang="en-US" sz="1100"/>
            <a:t>13 = Mixed Black African &amp; white; </a:t>
          </a:r>
        </a:p>
      </dgm:t>
    </dgm:pt>
    <dgm:pt modelId="{2FE74151-C50D-471E-85C0-3434A08D0D0B}" type="parTrans" cxnId="{414718F4-7D22-4883-A027-7FD4E6289154}">
      <dgm:prSet/>
      <dgm:spPr/>
      <dgm:t>
        <a:bodyPr/>
        <a:lstStyle/>
        <a:p>
          <a:endParaRPr lang="en-US" sz="3200"/>
        </a:p>
      </dgm:t>
    </dgm:pt>
    <dgm:pt modelId="{79A5448B-98DF-4478-AC7C-83C8443C97C8}" type="sibTrans" cxnId="{414718F4-7D22-4883-A027-7FD4E6289154}">
      <dgm:prSet/>
      <dgm:spPr/>
      <dgm:t>
        <a:bodyPr/>
        <a:lstStyle/>
        <a:p>
          <a:endParaRPr lang="en-US" sz="3200"/>
        </a:p>
      </dgm:t>
    </dgm:pt>
    <dgm:pt modelId="{82704385-6F2C-4AAB-B118-E3F94FE6AB9E}">
      <dgm:prSet custT="1"/>
      <dgm:spPr/>
      <dgm:t>
        <a:bodyPr/>
        <a:lstStyle/>
        <a:p>
          <a:r>
            <a:rPr lang="en-US" sz="1100"/>
            <a:t>14 = Mixed Black Caribbean &amp; white; </a:t>
          </a:r>
        </a:p>
      </dgm:t>
    </dgm:pt>
    <dgm:pt modelId="{E13D1EDC-91E8-4D45-B16B-4C46A18A0C28}" type="parTrans" cxnId="{8F1238AE-8941-4288-BF06-81C24E18864D}">
      <dgm:prSet/>
      <dgm:spPr/>
      <dgm:t>
        <a:bodyPr/>
        <a:lstStyle/>
        <a:p>
          <a:endParaRPr lang="en-US" sz="3200"/>
        </a:p>
      </dgm:t>
    </dgm:pt>
    <dgm:pt modelId="{E412A57A-397D-4D83-90C4-27AB691F4687}" type="sibTrans" cxnId="{8F1238AE-8941-4288-BF06-81C24E18864D}">
      <dgm:prSet/>
      <dgm:spPr/>
      <dgm:t>
        <a:bodyPr/>
        <a:lstStyle/>
        <a:p>
          <a:endParaRPr lang="en-US" sz="3200"/>
        </a:p>
      </dgm:t>
    </dgm:pt>
    <dgm:pt modelId="{4A68F47D-213D-440A-8D6B-2BC41EE84ECA}">
      <dgm:prSet custT="1"/>
      <dgm:spPr/>
      <dgm:t>
        <a:bodyPr/>
        <a:lstStyle/>
        <a:p>
          <a:r>
            <a:rPr lang="en-US" sz="1100"/>
            <a:t>15 = Mixed Any other mixed background;</a:t>
          </a:r>
        </a:p>
      </dgm:t>
    </dgm:pt>
    <dgm:pt modelId="{430D4496-B715-4C34-BB74-7EF7903430F4}" type="parTrans" cxnId="{A36FB62F-6563-40E7-B0CD-47899EE667D1}">
      <dgm:prSet/>
      <dgm:spPr/>
      <dgm:t>
        <a:bodyPr/>
        <a:lstStyle/>
        <a:p>
          <a:endParaRPr lang="en-US" sz="3200"/>
        </a:p>
      </dgm:t>
    </dgm:pt>
    <dgm:pt modelId="{113BA909-D881-477C-8833-4F2036628CB6}" type="sibTrans" cxnId="{A36FB62F-6563-40E7-B0CD-47899EE667D1}">
      <dgm:prSet/>
      <dgm:spPr/>
      <dgm:t>
        <a:bodyPr/>
        <a:lstStyle/>
        <a:p>
          <a:endParaRPr lang="en-US" sz="3200"/>
        </a:p>
      </dgm:t>
    </dgm:pt>
    <dgm:pt modelId="{1C195659-FE0B-4158-A679-762955A69231}">
      <dgm:prSet custT="1"/>
      <dgm:spPr>
        <a:solidFill>
          <a:srgbClr val="186C24"/>
        </a:solidFill>
      </dgm:spPr>
      <dgm:t>
        <a:bodyPr/>
        <a:lstStyle/>
        <a:p>
          <a:r>
            <a:rPr lang="en-US" sz="1100" b="1"/>
            <a:t>Asian or Asian British</a:t>
          </a:r>
          <a:endParaRPr lang="en-US" sz="1100"/>
        </a:p>
      </dgm:t>
    </dgm:pt>
    <dgm:pt modelId="{01F1EBA1-445B-417E-9CC3-FBF6E39B2070}" type="parTrans" cxnId="{B8E6E382-1976-4449-8886-F920D7F525A4}">
      <dgm:prSet/>
      <dgm:spPr/>
      <dgm:t>
        <a:bodyPr/>
        <a:lstStyle/>
        <a:p>
          <a:endParaRPr lang="en-US" sz="3200"/>
        </a:p>
      </dgm:t>
    </dgm:pt>
    <dgm:pt modelId="{6D701444-B314-47EA-8A81-BBB20472AD18}" type="sibTrans" cxnId="{B8E6E382-1976-4449-8886-F920D7F525A4}">
      <dgm:prSet/>
      <dgm:spPr/>
      <dgm:t>
        <a:bodyPr/>
        <a:lstStyle/>
        <a:p>
          <a:endParaRPr lang="en-US" sz="3200"/>
        </a:p>
      </dgm:t>
    </dgm:pt>
    <dgm:pt modelId="{DB323DC7-7362-4E9A-9B3C-180B316EE060}">
      <dgm:prSet custT="1"/>
      <dgm:spPr/>
      <dgm:t>
        <a:bodyPr/>
        <a:lstStyle/>
        <a:p>
          <a:r>
            <a:rPr lang="en-US" sz="1100"/>
            <a:t>7 = Asian/Asian British Bangladeshi; </a:t>
          </a:r>
        </a:p>
      </dgm:t>
    </dgm:pt>
    <dgm:pt modelId="{0EFCF610-A957-4B5F-A86D-5CBDF83DB7C9}" type="parTrans" cxnId="{A3F9F27D-3FF7-4957-9FFE-77822B92FE74}">
      <dgm:prSet/>
      <dgm:spPr/>
      <dgm:t>
        <a:bodyPr/>
        <a:lstStyle/>
        <a:p>
          <a:endParaRPr lang="en-US" sz="3200"/>
        </a:p>
      </dgm:t>
    </dgm:pt>
    <dgm:pt modelId="{5431D226-06C9-4F97-9F7C-36514DF1F4E2}" type="sibTrans" cxnId="{A3F9F27D-3FF7-4957-9FFE-77822B92FE74}">
      <dgm:prSet/>
      <dgm:spPr/>
      <dgm:t>
        <a:bodyPr/>
        <a:lstStyle/>
        <a:p>
          <a:endParaRPr lang="en-US" sz="3200"/>
        </a:p>
      </dgm:t>
    </dgm:pt>
    <dgm:pt modelId="{FF6A2F96-03FA-41B7-BE6B-CC83C65DDB67}">
      <dgm:prSet custT="1"/>
      <dgm:spPr/>
      <dgm:t>
        <a:bodyPr/>
        <a:lstStyle/>
        <a:p>
          <a:r>
            <a:rPr lang="en-US" sz="1100"/>
            <a:t>8 = Asian/Asian British Indian; </a:t>
          </a:r>
        </a:p>
      </dgm:t>
    </dgm:pt>
    <dgm:pt modelId="{73A0A296-E772-491C-816F-CF5985BFBCD7}" type="parTrans" cxnId="{7F07434E-52AF-40E8-8397-0AD305015B8A}">
      <dgm:prSet/>
      <dgm:spPr/>
      <dgm:t>
        <a:bodyPr/>
        <a:lstStyle/>
        <a:p>
          <a:endParaRPr lang="en-US" sz="3200"/>
        </a:p>
      </dgm:t>
    </dgm:pt>
    <dgm:pt modelId="{D49BE053-1833-4EBB-BD97-6C20FC9BDC8C}" type="sibTrans" cxnId="{7F07434E-52AF-40E8-8397-0AD305015B8A}">
      <dgm:prSet/>
      <dgm:spPr/>
      <dgm:t>
        <a:bodyPr/>
        <a:lstStyle/>
        <a:p>
          <a:endParaRPr lang="en-US" sz="3200"/>
        </a:p>
      </dgm:t>
    </dgm:pt>
    <dgm:pt modelId="{7ADB60A5-EC9E-48BF-BB85-C28A5BE58661}">
      <dgm:prSet custT="1"/>
      <dgm:spPr/>
      <dgm:t>
        <a:bodyPr/>
        <a:lstStyle/>
        <a:p>
          <a:r>
            <a:rPr lang="en-US" sz="1100"/>
            <a:t>9 = Asian/Asian British Pakistani; </a:t>
          </a:r>
        </a:p>
      </dgm:t>
    </dgm:pt>
    <dgm:pt modelId="{6DEC9693-5C9D-401C-A6E1-CDF044486BBF}" type="parTrans" cxnId="{662C1432-331D-45B0-9A5B-E07DD03107FC}">
      <dgm:prSet/>
      <dgm:spPr/>
      <dgm:t>
        <a:bodyPr/>
        <a:lstStyle/>
        <a:p>
          <a:endParaRPr lang="en-US" sz="3200"/>
        </a:p>
      </dgm:t>
    </dgm:pt>
    <dgm:pt modelId="{0379FAB5-DD59-44EA-8273-C57F55921F2E}" type="sibTrans" cxnId="{662C1432-331D-45B0-9A5B-E07DD03107FC}">
      <dgm:prSet/>
      <dgm:spPr/>
      <dgm:t>
        <a:bodyPr/>
        <a:lstStyle/>
        <a:p>
          <a:endParaRPr lang="en-US" sz="3200"/>
        </a:p>
      </dgm:t>
    </dgm:pt>
    <dgm:pt modelId="{476D4FC8-1B1A-4F05-B1C9-A85116FBF6E8}">
      <dgm:prSet custT="1"/>
      <dgm:spPr/>
      <dgm:t>
        <a:bodyPr/>
        <a:lstStyle/>
        <a:p>
          <a:r>
            <a:rPr lang="en-US" sz="1100"/>
            <a:t>11 = Asian/Asian British Any other Asian background;</a:t>
          </a:r>
        </a:p>
      </dgm:t>
    </dgm:pt>
    <dgm:pt modelId="{E63D9F6D-0CD5-4A28-91D4-8C19041D96FC}" type="parTrans" cxnId="{3EC3FA52-3F97-48C4-8A46-E956B7505222}">
      <dgm:prSet/>
      <dgm:spPr/>
      <dgm:t>
        <a:bodyPr/>
        <a:lstStyle/>
        <a:p>
          <a:endParaRPr lang="en-US" sz="3200"/>
        </a:p>
      </dgm:t>
    </dgm:pt>
    <dgm:pt modelId="{C42F2773-1932-486E-AC73-24142A58D894}" type="sibTrans" cxnId="{3EC3FA52-3F97-48C4-8A46-E956B7505222}">
      <dgm:prSet/>
      <dgm:spPr/>
      <dgm:t>
        <a:bodyPr/>
        <a:lstStyle/>
        <a:p>
          <a:endParaRPr lang="en-US" sz="3200"/>
        </a:p>
      </dgm:t>
    </dgm:pt>
    <dgm:pt modelId="{3329B7C0-BE76-4F3B-85C2-FDE00F850F11}">
      <dgm:prSet custT="1"/>
      <dgm:spPr>
        <a:solidFill>
          <a:srgbClr val="0F9ED5"/>
        </a:solidFill>
      </dgm:spPr>
      <dgm:t>
        <a:bodyPr/>
        <a:lstStyle/>
        <a:p>
          <a:r>
            <a:rPr lang="en-US" sz="1100" b="1"/>
            <a:t>Black</a:t>
          </a:r>
          <a:endParaRPr lang="en-US" sz="1100"/>
        </a:p>
      </dgm:t>
    </dgm:pt>
    <dgm:pt modelId="{6D9A3815-109B-4F94-B6C6-8C6644ECC98E}" type="parTrans" cxnId="{DA334615-2118-4681-956E-7D23B2F97255}">
      <dgm:prSet/>
      <dgm:spPr/>
      <dgm:t>
        <a:bodyPr/>
        <a:lstStyle/>
        <a:p>
          <a:endParaRPr lang="en-US" sz="3200"/>
        </a:p>
      </dgm:t>
    </dgm:pt>
    <dgm:pt modelId="{DC2587AC-1A82-4264-94CC-E0FE56031031}" type="sibTrans" cxnId="{DA334615-2118-4681-956E-7D23B2F97255}">
      <dgm:prSet/>
      <dgm:spPr/>
      <dgm:t>
        <a:bodyPr/>
        <a:lstStyle/>
        <a:p>
          <a:endParaRPr lang="en-US" sz="3200"/>
        </a:p>
      </dgm:t>
    </dgm:pt>
    <dgm:pt modelId="{5190788F-C88B-4537-A8B7-8037147B1809}">
      <dgm:prSet custT="1"/>
      <dgm:spPr/>
      <dgm:t>
        <a:bodyPr/>
        <a:lstStyle/>
        <a:p>
          <a:r>
            <a:rPr lang="en-US" sz="1100"/>
            <a:t>4 = Black/Black British African; </a:t>
          </a:r>
        </a:p>
      </dgm:t>
    </dgm:pt>
    <dgm:pt modelId="{FBFB21D6-901C-422C-9805-FBE35D775FFC}" type="parTrans" cxnId="{8F73691F-0193-4F30-ABBE-D398D4D3C92B}">
      <dgm:prSet/>
      <dgm:spPr/>
      <dgm:t>
        <a:bodyPr/>
        <a:lstStyle/>
        <a:p>
          <a:endParaRPr lang="en-US" sz="3200"/>
        </a:p>
      </dgm:t>
    </dgm:pt>
    <dgm:pt modelId="{F8892D86-3111-45ED-81BA-3AA4DDE191AE}" type="sibTrans" cxnId="{8F73691F-0193-4F30-ABBE-D398D4D3C92B}">
      <dgm:prSet/>
      <dgm:spPr/>
      <dgm:t>
        <a:bodyPr/>
        <a:lstStyle/>
        <a:p>
          <a:endParaRPr lang="en-US" sz="3200"/>
        </a:p>
      </dgm:t>
    </dgm:pt>
    <dgm:pt modelId="{6E3F02CC-A446-4C22-A26A-27EAF67192C0}">
      <dgm:prSet custT="1"/>
      <dgm:spPr/>
      <dgm:t>
        <a:bodyPr/>
        <a:lstStyle/>
        <a:p>
          <a:r>
            <a:rPr lang="en-US" sz="1100"/>
            <a:t>5 = Black/Black British Caribbean; </a:t>
          </a:r>
        </a:p>
      </dgm:t>
    </dgm:pt>
    <dgm:pt modelId="{280F866F-9875-41B6-923A-49B837246D9C}" type="parTrans" cxnId="{87DB7E08-6A49-43D5-8D5F-B63FCEC37E38}">
      <dgm:prSet/>
      <dgm:spPr/>
      <dgm:t>
        <a:bodyPr/>
        <a:lstStyle/>
        <a:p>
          <a:endParaRPr lang="en-US" sz="3200"/>
        </a:p>
      </dgm:t>
    </dgm:pt>
    <dgm:pt modelId="{99A0F9F7-7B5E-436D-AAF6-2BF6AEDB2644}" type="sibTrans" cxnId="{87DB7E08-6A49-43D5-8D5F-B63FCEC37E38}">
      <dgm:prSet/>
      <dgm:spPr/>
      <dgm:t>
        <a:bodyPr/>
        <a:lstStyle/>
        <a:p>
          <a:endParaRPr lang="en-US" sz="3200"/>
        </a:p>
      </dgm:t>
    </dgm:pt>
    <dgm:pt modelId="{86D07846-6E9C-472A-AFBC-B372D3DF5C74}">
      <dgm:prSet custT="1"/>
      <dgm:spPr/>
      <dgm:t>
        <a:bodyPr/>
        <a:lstStyle/>
        <a:p>
          <a:r>
            <a:rPr lang="en-US" sz="1100"/>
            <a:t>6 = Black/Black British Any other black background;</a:t>
          </a:r>
        </a:p>
      </dgm:t>
    </dgm:pt>
    <dgm:pt modelId="{56D0D430-A8FC-4D00-8E65-74DD57E0DF9C}" type="parTrans" cxnId="{C88099C6-A1D6-4F33-9952-9FFFFD98539E}">
      <dgm:prSet/>
      <dgm:spPr/>
      <dgm:t>
        <a:bodyPr/>
        <a:lstStyle/>
        <a:p>
          <a:endParaRPr lang="en-US" sz="3200"/>
        </a:p>
      </dgm:t>
    </dgm:pt>
    <dgm:pt modelId="{BF5ECF96-33B6-4FA7-9933-A62297D2BFEE}" type="sibTrans" cxnId="{C88099C6-A1D6-4F33-9952-9FFFFD98539E}">
      <dgm:prSet/>
      <dgm:spPr/>
      <dgm:t>
        <a:bodyPr/>
        <a:lstStyle/>
        <a:p>
          <a:endParaRPr lang="en-US" sz="3200"/>
        </a:p>
      </dgm:t>
    </dgm:pt>
    <dgm:pt modelId="{AE358B90-38FE-489B-9AFA-97017AB40E4D}">
      <dgm:prSet custT="1"/>
      <dgm:spPr>
        <a:solidFill>
          <a:srgbClr val="A02B93"/>
        </a:solidFill>
      </dgm:spPr>
      <dgm:t>
        <a:bodyPr/>
        <a:lstStyle/>
        <a:p>
          <a:r>
            <a:rPr lang="en-US" sz="1100" b="1"/>
            <a:t>Other</a:t>
          </a:r>
          <a:endParaRPr lang="en-US" sz="1100"/>
        </a:p>
      </dgm:t>
    </dgm:pt>
    <dgm:pt modelId="{B3DC73C9-C057-47D2-A2E8-FDE2A1D4555A}" type="parTrans" cxnId="{3440C86E-CEAA-4798-8F51-929B2AC14AD6}">
      <dgm:prSet/>
      <dgm:spPr/>
      <dgm:t>
        <a:bodyPr/>
        <a:lstStyle/>
        <a:p>
          <a:endParaRPr lang="en-US" sz="3200"/>
        </a:p>
      </dgm:t>
    </dgm:pt>
    <dgm:pt modelId="{0E9A4F8F-AA13-4C41-86EE-379053ED1F2B}" type="sibTrans" cxnId="{3440C86E-CEAA-4798-8F51-929B2AC14AD6}">
      <dgm:prSet/>
      <dgm:spPr/>
      <dgm:t>
        <a:bodyPr/>
        <a:lstStyle/>
        <a:p>
          <a:endParaRPr lang="en-US" sz="3200"/>
        </a:p>
      </dgm:t>
    </dgm:pt>
    <dgm:pt modelId="{DD897877-8388-4794-8DBB-7EBC2495BD74}">
      <dgm:prSet custT="1"/>
      <dgm:spPr/>
      <dgm:t>
        <a:bodyPr/>
        <a:lstStyle/>
        <a:p>
          <a:r>
            <a:rPr lang="en-US" sz="1100"/>
            <a:t>10 = Asian/Asian British Chinese;</a:t>
          </a:r>
        </a:p>
      </dgm:t>
    </dgm:pt>
    <dgm:pt modelId="{6A70331A-7309-44F3-A06B-2A0A64933CA8}" type="parTrans" cxnId="{7CBD878F-0C17-4527-B097-96CB867C4FF9}">
      <dgm:prSet/>
      <dgm:spPr/>
      <dgm:t>
        <a:bodyPr/>
        <a:lstStyle/>
        <a:p>
          <a:endParaRPr lang="en-US" sz="3200"/>
        </a:p>
      </dgm:t>
    </dgm:pt>
    <dgm:pt modelId="{0C0FFE98-1A9F-4827-ACF6-077235C3D608}" type="sibTrans" cxnId="{7CBD878F-0C17-4527-B097-96CB867C4FF9}">
      <dgm:prSet/>
      <dgm:spPr/>
      <dgm:t>
        <a:bodyPr/>
        <a:lstStyle/>
        <a:p>
          <a:endParaRPr lang="en-US" sz="3200"/>
        </a:p>
      </dgm:t>
    </dgm:pt>
    <dgm:pt modelId="{91F72476-125E-4671-9872-711E7094591C}">
      <dgm:prSet custT="1"/>
      <dgm:spPr/>
      <dgm:t>
        <a:bodyPr/>
        <a:lstStyle/>
        <a:p>
          <a:r>
            <a:rPr lang="en-US" sz="1100"/>
            <a:t>16 = Any other ethnic background;</a:t>
          </a:r>
        </a:p>
      </dgm:t>
    </dgm:pt>
    <dgm:pt modelId="{4D0208FE-9B66-4C3B-B7F4-E6E0C05BDEAB}" type="parTrans" cxnId="{72666898-0377-417E-B7F2-23378B8715DA}">
      <dgm:prSet/>
      <dgm:spPr/>
      <dgm:t>
        <a:bodyPr/>
        <a:lstStyle/>
        <a:p>
          <a:endParaRPr lang="en-US" sz="3200"/>
        </a:p>
      </dgm:t>
    </dgm:pt>
    <dgm:pt modelId="{9B6EEF87-5ED1-49D5-A20F-DCA769052F6B}" type="sibTrans" cxnId="{72666898-0377-417E-B7F2-23378B8715DA}">
      <dgm:prSet/>
      <dgm:spPr/>
      <dgm:t>
        <a:bodyPr/>
        <a:lstStyle/>
        <a:p>
          <a:endParaRPr lang="en-US" sz="3200"/>
        </a:p>
      </dgm:t>
    </dgm:pt>
    <dgm:pt modelId="{D6F083C5-3431-45C1-92EB-3C96FACE07C7}">
      <dgm:prSet custT="1"/>
      <dgm:spPr>
        <a:solidFill>
          <a:srgbClr val="4EA72E"/>
        </a:solidFill>
      </dgm:spPr>
      <dgm:t>
        <a:bodyPr/>
        <a:lstStyle/>
        <a:p>
          <a:r>
            <a:rPr lang="en-US" sz="1100" b="1"/>
            <a:t>Unknown</a:t>
          </a:r>
          <a:endParaRPr lang="en-US" sz="1100"/>
        </a:p>
      </dgm:t>
    </dgm:pt>
    <dgm:pt modelId="{4134F701-5A79-4313-BDF0-1F90EDA52685}" type="parTrans" cxnId="{112FE2C4-CB30-44FE-B54D-BA691C48792F}">
      <dgm:prSet/>
      <dgm:spPr/>
      <dgm:t>
        <a:bodyPr/>
        <a:lstStyle/>
        <a:p>
          <a:endParaRPr lang="en-US" sz="3200"/>
        </a:p>
      </dgm:t>
    </dgm:pt>
    <dgm:pt modelId="{8BD2AEAB-BA46-46CE-8B6A-F5D37046BE9A}" type="sibTrans" cxnId="{112FE2C4-CB30-44FE-B54D-BA691C48792F}">
      <dgm:prSet/>
      <dgm:spPr/>
      <dgm:t>
        <a:bodyPr/>
        <a:lstStyle/>
        <a:p>
          <a:endParaRPr lang="en-US" sz="3200"/>
        </a:p>
      </dgm:t>
    </dgm:pt>
    <dgm:pt modelId="{1DCA1A71-E505-4536-A45E-E0D70FD852AA}">
      <dgm:prSet custT="1"/>
      <dgm:spPr/>
      <dgm:t>
        <a:bodyPr/>
        <a:lstStyle/>
        <a:p>
          <a:r>
            <a:rPr lang="en-US" sz="1100"/>
            <a:t>17 = Declined; </a:t>
          </a:r>
        </a:p>
      </dgm:t>
    </dgm:pt>
    <dgm:pt modelId="{4CF04773-79E6-4A67-8494-DB43C630CC07}" type="parTrans" cxnId="{17904525-6FFA-4B80-BE54-5D56BF113550}">
      <dgm:prSet/>
      <dgm:spPr/>
      <dgm:t>
        <a:bodyPr/>
        <a:lstStyle/>
        <a:p>
          <a:endParaRPr lang="en-US" sz="3200"/>
        </a:p>
      </dgm:t>
    </dgm:pt>
    <dgm:pt modelId="{EB71750E-850B-4902-9E8E-D611F6F7D447}" type="sibTrans" cxnId="{17904525-6FFA-4B80-BE54-5D56BF113550}">
      <dgm:prSet/>
      <dgm:spPr/>
      <dgm:t>
        <a:bodyPr/>
        <a:lstStyle/>
        <a:p>
          <a:endParaRPr lang="en-US" sz="3200"/>
        </a:p>
      </dgm:t>
    </dgm:pt>
    <dgm:pt modelId="{951A15C3-B3D7-4756-867D-21AF8E73C007}">
      <dgm:prSet custT="1"/>
      <dgm:spPr/>
      <dgm:t>
        <a:bodyPr/>
        <a:lstStyle/>
        <a:p>
          <a:r>
            <a:rPr lang="en-US" sz="1100"/>
            <a:t>18 = Unknown/not documented;</a:t>
          </a:r>
        </a:p>
      </dgm:t>
    </dgm:pt>
    <dgm:pt modelId="{17356051-0E60-42E6-9A7B-C95D055A6F3E}" type="parTrans" cxnId="{E3BD9D6E-CF6B-42A5-8098-9693D50634D9}">
      <dgm:prSet/>
      <dgm:spPr/>
      <dgm:t>
        <a:bodyPr/>
        <a:lstStyle/>
        <a:p>
          <a:endParaRPr lang="en-US" sz="3200"/>
        </a:p>
      </dgm:t>
    </dgm:pt>
    <dgm:pt modelId="{6F86A82E-BAFC-4044-BB4D-B350FD90D479}" type="sibTrans" cxnId="{E3BD9D6E-CF6B-42A5-8098-9693D50634D9}">
      <dgm:prSet/>
      <dgm:spPr/>
      <dgm:t>
        <a:bodyPr/>
        <a:lstStyle/>
        <a:p>
          <a:endParaRPr lang="en-US" sz="3200"/>
        </a:p>
      </dgm:t>
    </dgm:pt>
    <dgm:pt modelId="{27127E14-917E-4E97-9F90-DD68E26BC19F}" type="pres">
      <dgm:prSet presAssocID="{63BBAEB4-EC29-464E-9CB4-C45EFC72920E}" presName="linear" presStyleCnt="0">
        <dgm:presLayoutVars>
          <dgm:dir/>
          <dgm:animLvl val="lvl"/>
          <dgm:resizeHandles val="exact"/>
        </dgm:presLayoutVars>
      </dgm:prSet>
      <dgm:spPr/>
    </dgm:pt>
    <dgm:pt modelId="{4FD4FCBB-F5D2-4A28-9894-E41D5F616F21}" type="pres">
      <dgm:prSet presAssocID="{A858CAC7-00E0-4EE8-AF29-6E3B23FBCDDE}" presName="parentLin" presStyleCnt="0"/>
      <dgm:spPr/>
    </dgm:pt>
    <dgm:pt modelId="{DC4623CD-FAB2-4625-B799-CC123249EB2E}" type="pres">
      <dgm:prSet presAssocID="{A858CAC7-00E0-4EE8-AF29-6E3B23FBCDDE}" presName="parentLeftMargin" presStyleLbl="node1" presStyleIdx="0" presStyleCnt="6"/>
      <dgm:spPr/>
    </dgm:pt>
    <dgm:pt modelId="{88891F0E-1860-4310-B9BF-8AC1AA64783D}" type="pres">
      <dgm:prSet presAssocID="{A858CAC7-00E0-4EE8-AF29-6E3B23FBCDDE}" presName="parentText" presStyleLbl="node1" presStyleIdx="0" presStyleCnt="6">
        <dgm:presLayoutVars>
          <dgm:chMax val="0"/>
          <dgm:bulletEnabled val="1"/>
        </dgm:presLayoutVars>
      </dgm:prSet>
      <dgm:spPr/>
    </dgm:pt>
    <dgm:pt modelId="{C1245FA3-0B01-4AA6-81B2-E2E6B224516C}" type="pres">
      <dgm:prSet presAssocID="{A858CAC7-00E0-4EE8-AF29-6E3B23FBCDDE}" presName="negativeSpace" presStyleCnt="0"/>
      <dgm:spPr/>
    </dgm:pt>
    <dgm:pt modelId="{458AAC51-C8AB-474A-A3BE-49D37DEE4D8E}" type="pres">
      <dgm:prSet presAssocID="{A858CAC7-00E0-4EE8-AF29-6E3B23FBCDDE}" presName="childText" presStyleLbl="conFgAcc1" presStyleIdx="0" presStyleCnt="6">
        <dgm:presLayoutVars>
          <dgm:bulletEnabled val="1"/>
        </dgm:presLayoutVars>
      </dgm:prSet>
      <dgm:spPr/>
    </dgm:pt>
    <dgm:pt modelId="{73C5161D-CD80-4C55-8354-91833A4A1DE4}" type="pres">
      <dgm:prSet presAssocID="{A4E1FDF8-EEA2-4648-A2BA-B97ABB0D8581}" presName="spaceBetweenRectangles" presStyleCnt="0"/>
      <dgm:spPr/>
    </dgm:pt>
    <dgm:pt modelId="{DD7CF8AD-0832-4FC7-9E69-541B55436A78}" type="pres">
      <dgm:prSet presAssocID="{C5E46D4B-2C90-4C83-8877-12A17A3E57DF}" presName="parentLin" presStyleCnt="0"/>
      <dgm:spPr/>
    </dgm:pt>
    <dgm:pt modelId="{E077AA0B-9423-4A64-B4A8-85A60A3F6BF4}" type="pres">
      <dgm:prSet presAssocID="{C5E46D4B-2C90-4C83-8877-12A17A3E57DF}" presName="parentLeftMargin" presStyleLbl="node1" presStyleIdx="0" presStyleCnt="6"/>
      <dgm:spPr/>
    </dgm:pt>
    <dgm:pt modelId="{15B9C8CB-790E-418B-A4A8-5CD17810B0DE}" type="pres">
      <dgm:prSet presAssocID="{C5E46D4B-2C90-4C83-8877-12A17A3E57DF}" presName="parentText" presStyleLbl="node1" presStyleIdx="1" presStyleCnt="6">
        <dgm:presLayoutVars>
          <dgm:chMax val="0"/>
          <dgm:bulletEnabled val="1"/>
        </dgm:presLayoutVars>
      </dgm:prSet>
      <dgm:spPr/>
    </dgm:pt>
    <dgm:pt modelId="{72E787C6-182E-4148-B69E-9A21E650E6DE}" type="pres">
      <dgm:prSet presAssocID="{C5E46D4B-2C90-4C83-8877-12A17A3E57DF}" presName="negativeSpace" presStyleCnt="0"/>
      <dgm:spPr/>
    </dgm:pt>
    <dgm:pt modelId="{3FE5A071-773D-4AA2-B940-4CEC5C4B4B82}" type="pres">
      <dgm:prSet presAssocID="{C5E46D4B-2C90-4C83-8877-12A17A3E57DF}" presName="childText" presStyleLbl="conFgAcc1" presStyleIdx="1" presStyleCnt="6">
        <dgm:presLayoutVars>
          <dgm:bulletEnabled val="1"/>
        </dgm:presLayoutVars>
      </dgm:prSet>
      <dgm:spPr/>
    </dgm:pt>
    <dgm:pt modelId="{FD01164F-DB8D-4BC0-8693-688A91647E36}" type="pres">
      <dgm:prSet presAssocID="{EEC58671-3268-4E5C-BBFA-01FE16C3B1D7}" presName="spaceBetweenRectangles" presStyleCnt="0"/>
      <dgm:spPr/>
    </dgm:pt>
    <dgm:pt modelId="{5680F78E-F027-4427-AD0B-11FF6A10D699}" type="pres">
      <dgm:prSet presAssocID="{1C195659-FE0B-4158-A679-762955A69231}" presName="parentLin" presStyleCnt="0"/>
      <dgm:spPr/>
    </dgm:pt>
    <dgm:pt modelId="{45A17D21-81AA-4647-8B30-7B9AAB58C852}" type="pres">
      <dgm:prSet presAssocID="{1C195659-FE0B-4158-A679-762955A69231}" presName="parentLeftMargin" presStyleLbl="node1" presStyleIdx="1" presStyleCnt="6"/>
      <dgm:spPr/>
    </dgm:pt>
    <dgm:pt modelId="{9E7ADF8C-5538-4C0C-925B-69937820D45C}" type="pres">
      <dgm:prSet presAssocID="{1C195659-FE0B-4158-A679-762955A69231}" presName="parentText" presStyleLbl="node1" presStyleIdx="2" presStyleCnt="6">
        <dgm:presLayoutVars>
          <dgm:chMax val="0"/>
          <dgm:bulletEnabled val="1"/>
        </dgm:presLayoutVars>
      </dgm:prSet>
      <dgm:spPr/>
    </dgm:pt>
    <dgm:pt modelId="{83304EA7-7158-4716-B44A-109DBAE0949D}" type="pres">
      <dgm:prSet presAssocID="{1C195659-FE0B-4158-A679-762955A69231}" presName="negativeSpace" presStyleCnt="0"/>
      <dgm:spPr/>
    </dgm:pt>
    <dgm:pt modelId="{3F9DEEE3-53DA-4BB3-8A3C-2F033CA23DE4}" type="pres">
      <dgm:prSet presAssocID="{1C195659-FE0B-4158-A679-762955A69231}" presName="childText" presStyleLbl="conFgAcc1" presStyleIdx="2" presStyleCnt="6">
        <dgm:presLayoutVars>
          <dgm:bulletEnabled val="1"/>
        </dgm:presLayoutVars>
      </dgm:prSet>
      <dgm:spPr/>
    </dgm:pt>
    <dgm:pt modelId="{522FE52F-93B0-4062-8EB7-F729B7361607}" type="pres">
      <dgm:prSet presAssocID="{6D701444-B314-47EA-8A81-BBB20472AD18}" presName="spaceBetweenRectangles" presStyleCnt="0"/>
      <dgm:spPr/>
    </dgm:pt>
    <dgm:pt modelId="{E30C4BE4-B1CA-49C9-8ECB-5E43F08CBC08}" type="pres">
      <dgm:prSet presAssocID="{3329B7C0-BE76-4F3B-85C2-FDE00F850F11}" presName="parentLin" presStyleCnt="0"/>
      <dgm:spPr/>
    </dgm:pt>
    <dgm:pt modelId="{F1265035-C9E9-4D48-AB42-81286181EA70}" type="pres">
      <dgm:prSet presAssocID="{3329B7C0-BE76-4F3B-85C2-FDE00F850F11}" presName="parentLeftMargin" presStyleLbl="node1" presStyleIdx="2" presStyleCnt="6"/>
      <dgm:spPr/>
    </dgm:pt>
    <dgm:pt modelId="{C5C89122-0ECC-4B42-B47A-D94FD579446E}" type="pres">
      <dgm:prSet presAssocID="{3329B7C0-BE76-4F3B-85C2-FDE00F850F11}" presName="parentText" presStyleLbl="node1" presStyleIdx="3" presStyleCnt="6">
        <dgm:presLayoutVars>
          <dgm:chMax val="0"/>
          <dgm:bulletEnabled val="1"/>
        </dgm:presLayoutVars>
      </dgm:prSet>
      <dgm:spPr/>
    </dgm:pt>
    <dgm:pt modelId="{B964C387-6D16-4089-8753-4249F4554312}" type="pres">
      <dgm:prSet presAssocID="{3329B7C0-BE76-4F3B-85C2-FDE00F850F11}" presName="negativeSpace" presStyleCnt="0"/>
      <dgm:spPr/>
    </dgm:pt>
    <dgm:pt modelId="{CE5DB794-7DC9-407D-B6E3-D957957A8B21}" type="pres">
      <dgm:prSet presAssocID="{3329B7C0-BE76-4F3B-85C2-FDE00F850F11}" presName="childText" presStyleLbl="conFgAcc1" presStyleIdx="3" presStyleCnt="6">
        <dgm:presLayoutVars>
          <dgm:bulletEnabled val="1"/>
        </dgm:presLayoutVars>
      </dgm:prSet>
      <dgm:spPr/>
    </dgm:pt>
    <dgm:pt modelId="{FBF98327-B43F-4058-9383-B22D1B40D471}" type="pres">
      <dgm:prSet presAssocID="{DC2587AC-1A82-4264-94CC-E0FE56031031}" presName="spaceBetweenRectangles" presStyleCnt="0"/>
      <dgm:spPr/>
    </dgm:pt>
    <dgm:pt modelId="{BA80F34E-29EF-49A0-954D-034B134B5E3F}" type="pres">
      <dgm:prSet presAssocID="{AE358B90-38FE-489B-9AFA-97017AB40E4D}" presName="parentLin" presStyleCnt="0"/>
      <dgm:spPr/>
    </dgm:pt>
    <dgm:pt modelId="{8238D4CC-1355-42C4-BE59-092B231535A0}" type="pres">
      <dgm:prSet presAssocID="{AE358B90-38FE-489B-9AFA-97017AB40E4D}" presName="parentLeftMargin" presStyleLbl="node1" presStyleIdx="3" presStyleCnt="6"/>
      <dgm:spPr/>
    </dgm:pt>
    <dgm:pt modelId="{AD1A3801-EAB5-4BCB-A463-311F9F59F194}" type="pres">
      <dgm:prSet presAssocID="{AE358B90-38FE-489B-9AFA-97017AB40E4D}" presName="parentText" presStyleLbl="node1" presStyleIdx="4" presStyleCnt="6">
        <dgm:presLayoutVars>
          <dgm:chMax val="0"/>
          <dgm:bulletEnabled val="1"/>
        </dgm:presLayoutVars>
      </dgm:prSet>
      <dgm:spPr/>
    </dgm:pt>
    <dgm:pt modelId="{78C0E889-C3CD-4727-82CC-70C2441E43EE}" type="pres">
      <dgm:prSet presAssocID="{AE358B90-38FE-489B-9AFA-97017AB40E4D}" presName="negativeSpace" presStyleCnt="0"/>
      <dgm:spPr/>
    </dgm:pt>
    <dgm:pt modelId="{2E6D6A62-8D9D-4974-8468-AF2F4BA12F2C}" type="pres">
      <dgm:prSet presAssocID="{AE358B90-38FE-489B-9AFA-97017AB40E4D}" presName="childText" presStyleLbl="conFgAcc1" presStyleIdx="4" presStyleCnt="6">
        <dgm:presLayoutVars>
          <dgm:bulletEnabled val="1"/>
        </dgm:presLayoutVars>
      </dgm:prSet>
      <dgm:spPr/>
    </dgm:pt>
    <dgm:pt modelId="{82D98A63-348B-405C-9EAC-C41BDC019968}" type="pres">
      <dgm:prSet presAssocID="{0E9A4F8F-AA13-4C41-86EE-379053ED1F2B}" presName="spaceBetweenRectangles" presStyleCnt="0"/>
      <dgm:spPr/>
    </dgm:pt>
    <dgm:pt modelId="{2F35F5DB-E7F2-4F21-8B64-DDB5585902E7}" type="pres">
      <dgm:prSet presAssocID="{D6F083C5-3431-45C1-92EB-3C96FACE07C7}" presName="parentLin" presStyleCnt="0"/>
      <dgm:spPr/>
    </dgm:pt>
    <dgm:pt modelId="{E54D847A-CB1D-49B4-A423-9496B53293FC}" type="pres">
      <dgm:prSet presAssocID="{D6F083C5-3431-45C1-92EB-3C96FACE07C7}" presName="parentLeftMargin" presStyleLbl="node1" presStyleIdx="4" presStyleCnt="6"/>
      <dgm:spPr/>
    </dgm:pt>
    <dgm:pt modelId="{B2852D22-E7F3-42DF-A7AF-77FBC9D0E1BC}" type="pres">
      <dgm:prSet presAssocID="{D6F083C5-3431-45C1-92EB-3C96FACE07C7}" presName="parentText" presStyleLbl="node1" presStyleIdx="5" presStyleCnt="6">
        <dgm:presLayoutVars>
          <dgm:chMax val="0"/>
          <dgm:bulletEnabled val="1"/>
        </dgm:presLayoutVars>
      </dgm:prSet>
      <dgm:spPr/>
    </dgm:pt>
    <dgm:pt modelId="{0E451220-1ED1-4AA2-A82B-BEADD8631039}" type="pres">
      <dgm:prSet presAssocID="{D6F083C5-3431-45C1-92EB-3C96FACE07C7}" presName="negativeSpace" presStyleCnt="0"/>
      <dgm:spPr/>
    </dgm:pt>
    <dgm:pt modelId="{EE7699D6-E8FD-488C-93A2-B4291DDD9F76}" type="pres">
      <dgm:prSet presAssocID="{D6F083C5-3431-45C1-92EB-3C96FACE07C7}" presName="childText" presStyleLbl="conFgAcc1" presStyleIdx="5" presStyleCnt="6">
        <dgm:presLayoutVars>
          <dgm:bulletEnabled val="1"/>
        </dgm:presLayoutVars>
      </dgm:prSet>
      <dgm:spPr/>
    </dgm:pt>
  </dgm:ptLst>
  <dgm:cxnLst>
    <dgm:cxn modelId="{8BB67703-E24E-4C12-AD63-48616EA4C673}" type="presOf" srcId="{A12EF087-0CF9-4708-AB6D-D8CE8F82962B}" destId="{458AAC51-C8AB-474A-A3BE-49D37DEE4D8E}" srcOrd="0" destOrd="1" presId="urn:microsoft.com/office/officeart/2005/8/layout/list1"/>
    <dgm:cxn modelId="{41C31905-8C5E-46F5-B32D-2C02299B87FA}" type="presOf" srcId="{951A15C3-B3D7-4756-867D-21AF8E73C007}" destId="{EE7699D6-E8FD-488C-93A2-B4291DDD9F76}" srcOrd="0" destOrd="1" presId="urn:microsoft.com/office/officeart/2005/8/layout/list1"/>
    <dgm:cxn modelId="{1191BB06-25AB-44D2-A761-B0506E486045}" type="presOf" srcId="{643AC813-0C8E-4561-A26B-EF6473CEEE32}" destId="{458AAC51-C8AB-474A-A3BE-49D37DEE4D8E}" srcOrd="0" destOrd="2" presId="urn:microsoft.com/office/officeart/2005/8/layout/list1"/>
    <dgm:cxn modelId="{87DB7E08-6A49-43D5-8D5F-B63FCEC37E38}" srcId="{3329B7C0-BE76-4F3B-85C2-FDE00F850F11}" destId="{6E3F02CC-A446-4C22-A26A-27EAF67192C0}" srcOrd="1" destOrd="0" parTransId="{280F866F-9875-41B6-923A-49B837246D9C}" sibTransId="{99A0F9F7-7B5E-436D-AAF6-2BF6AEDB2644}"/>
    <dgm:cxn modelId="{4BB70C0C-C132-4DCB-A664-28459E7F5DC8}" type="presOf" srcId="{A858CAC7-00E0-4EE8-AF29-6E3B23FBCDDE}" destId="{88891F0E-1860-4310-B9BF-8AC1AA64783D}" srcOrd="1" destOrd="0" presId="urn:microsoft.com/office/officeart/2005/8/layout/list1"/>
    <dgm:cxn modelId="{2DF09F0F-B3C2-4102-8CEE-9203FAAACB8D}" srcId="{A858CAC7-00E0-4EE8-AF29-6E3B23FBCDDE}" destId="{A12EF087-0CF9-4708-AB6D-D8CE8F82962B}" srcOrd="1" destOrd="0" parTransId="{CD0C59E6-A905-4666-AD95-80F4023CCDC9}" sibTransId="{2AD5934C-2366-4278-BB51-F8664AF5A50E}"/>
    <dgm:cxn modelId="{DA334615-2118-4681-956E-7D23B2F97255}" srcId="{63BBAEB4-EC29-464E-9CB4-C45EFC72920E}" destId="{3329B7C0-BE76-4F3B-85C2-FDE00F850F11}" srcOrd="3" destOrd="0" parTransId="{6D9A3815-109B-4F94-B6C6-8C6644ECC98E}" sibTransId="{DC2587AC-1A82-4264-94CC-E0FE56031031}"/>
    <dgm:cxn modelId="{ACE93D1C-9240-44B8-A125-FDFC8E27C4B2}" srcId="{A858CAC7-00E0-4EE8-AF29-6E3B23FBCDDE}" destId="{5398FDEC-F433-439D-85E5-3902AF47D216}" srcOrd="0" destOrd="0" parTransId="{E4D01570-6BFF-4F5D-AE95-3F1B1994BC22}" sibTransId="{861F804C-328E-4027-82EA-676F7749DAA6}"/>
    <dgm:cxn modelId="{0970291F-DE79-48FB-8C31-64C00109307D}" type="presOf" srcId="{C5E46D4B-2C90-4C83-8877-12A17A3E57DF}" destId="{E077AA0B-9423-4A64-B4A8-85A60A3F6BF4}" srcOrd="0" destOrd="0" presId="urn:microsoft.com/office/officeart/2005/8/layout/list1"/>
    <dgm:cxn modelId="{8F73691F-0193-4F30-ABBE-D398D4D3C92B}" srcId="{3329B7C0-BE76-4F3B-85C2-FDE00F850F11}" destId="{5190788F-C88B-4537-A8B7-8037147B1809}" srcOrd="0" destOrd="0" parTransId="{FBFB21D6-901C-422C-9805-FBE35D775FFC}" sibTransId="{F8892D86-3111-45ED-81BA-3AA4DDE191AE}"/>
    <dgm:cxn modelId="{17904525-6FFA-4B80-BE54-5D56BF113550}" srcId="{D6F083C5-3431-45C1-92EB-3C96FACE07C7}" destId="{1DCA1A71-E505-4536-A45E-E0D70FD852AA}" srcOrd="0" destOrd="0" parTransId="{4CF04773-79E6-4A67-8494-DB43C630CC07}" sibTransId="{EB71750E-850B-4902-9E8E-D611F6F7D447}"/>
    <dgm:cxn modelId="{6E6C5525-8AE4-40CA-9C1E-ABB785858961}" type="presOf" srcId="{6E3F02CC-A446-4C22-A26A-27EAF67192C0}" destId="{CE5DB794-7DC9-407D-B6E3-D957957A8B21}" srcOrd="0" destOrd="1" presId="urn:microsoft.com/office/officeart/2005/8/layout/list1"/>
    <dgm:cxn modelId="{5F4C9D26-4F6E-4FA7-B015-09C567096019}" type="presOf" srcId="{91F72476-125E-4671-9872-711E7094591C}" destId="{2E6D6A62-8D9D-4974-8468-AF2F4BA12F2C}" srcOrd="0" destOrd="1" presId="urn:microsoft.com/office/officeart/2005/8/layout/list1"/>
    <dgm:cxn modelId="{6B8FAE26-E9BE-4926-933E-294D49638633}" type="presOf" srcId="{A858CAC7-00E0-4EE8-AF29-6E3B23FBCDDE}" destId="{DC4623CD-FAB2-4625-B799-CC123249EB2E}" srcOrd="0" destOrd="0" presId="urn:microsoft.com/office/officeart/2005/8/layout/list1"/>
    <dgm:cxn modelId="{5CF7B72C-9248-4A99-9586-A2BD39CD4C0F}" type="presOf" srcId="{7ADB60A5-EC9E-48BF-BB85-C28A5BE58661}" destId="{3F9DEEE3-53DA-4BB3-8A3C-2F033CA23DE4}" srcOrd="0" destOrd="2" presId="urn:microsoft.com/office/officeart/2005/8/layout/list1"/>
    <dgm:cxn modelId="{A36FB62F-6563-40E7-B0CD-47899EE667D1}" srcId="{C5E46D4B-2C90-4C83-8877-12A17A3E57DF}" destId="{4A68F47D-213D-440A-8D6B-2BC41EE84ECA}" srcOrd="3" destOrd="0" parTransId="{430D4496-B715-4C34-BB74-7EF7903430F4}" sibTransId="{113BA909-D881-477C-8833-4F2036628CB6}"/>
    <dgm:cxn modelId="{662C1432-331D-45B0-9A5B-E07DD03107FC}" srcId="{1C195659-FE0B-4158-A679-762955A69231}" destId="{7ADB60A5-EC9E-48BF-BB85-C28A5BE58661}" srcOrd="2" destOrd="0" parTransId="{6DEC9693-5C9D-401C-A6E1-CDF044486BBF}" sibTransId="{0379FAB5-DD59-44EA-8273-C57F55921F2E}"/>
    <dgm:cxn modelId="{F20FEC35-834B-4B34-8501-A11C34C36EB1}" type="presOf" srcId="{63BBAEB4-EC29-464E-9CB4-C45EFC72920E}" destId="{27127E14-917E-4E97-9F90-DD68E26BC19F}" srcOrd="0" destOrd="0" presId="urn:microsoft.com/office/officeart/2005/8/layout/list1"/>
    <dgm:cxn modelId="{AA216138-A5E2-4E31-9B03-012BA39D1530}" srcId="{63BBAEB4-EC29-464E-9CB4-C45EFC72920E}" destId="{A858CAC7-00E0-4EE8-AF29-6E3B23FBCDDE}" srcOrd="0" destOrd="0" parTransId="{0C0FDAFA-CFF2-4699-BD30-27B62B8E63FC}" sibTransId="{A4E1FDF8-EEA2-4648-A2BA-B97ABB0D8581}"/>
    <dgm:cxn modelId="{832AA25D-E1F6-4872-BFD8-A2F4D2553943}" type="presOf" srcId="{1C195659-FE0B-4158-A679-762955A69231}" destId="{45A17D21-81AA-4647-8B30-7B9AAB58C852}" srcOrd="0" destOrd="0" presId="urn:microsoft.com/office/officeart/2005/8/layout/list1"/>
    <dgm:cxn modelId="{A4EC925F-B4F3-47B6-83F5-9523553BE81C}" type="presOf" srcId="{476D4FC8-1B1A-4F05-B1C9-A85116FBF6E8}" destId="{3F9DEEE3-53DA-4BB3-8A3C-2F033CA23DE4}" srcOrd="0" destOrd="3" presId="urn:microsoft.com/office/officeart/2005/8/layout/list1"/>
    <dgm:cxn modelId="{AE543060-342A-453B-9B21-8067527EAFF6}" type="presOf" srcId="{5190788F-C88B-4537-A8B7-8037147B1809}" destId="{CE5DB794-7DC9-407D-B6E3-D957957A8B21}" srcOrd="0" destOrd="0" presId="urn:microsoft.com/office/officeart/2005/8/layout/list1"/>
    <dgm:cxn modelId="{81F30246-65C0-4545-9D78-03EB9DCE7B2C}" type="presOf" srcId="{DF58714B-6D8D-402C-9F84-92DEC22D6E8D}" destId="{3FE5A071-773D-4AA2-B940-4CEC5C4B4B82}" srcOrd="0" destOrd="0" presId="urn:microsoft.com/office/officeart/2005/8/layout/list1"/>
    <dgm:cxn modelId="{4C873448-CA0D-4EF8-AE93-D889FB108862}" type="presOf" srcId="{D6F083C5-3431-45C1-92EB-3C96FACE07C7}" destId="{E54D847A-CB1D-49B4-A423-9496B53293FC}" srcOrd="0" destOrd="0" presId="urn:microsoft.com/office/officeart/2005/8/layout/list1"/>
    <dgm:cxn modelId="{3F7F896C-8A4A-4F05-AA60-F1C2561233CF}" type="presOf" srcId="{3329B7C0-BE76-4F3B-85C2-FDE00F850F11}" destId="{C5C89122-0ECC-4B42-B47A-D94FD579446E}" srcOrd="1" destOrd="0" presId="urn:microsoft.com/office/officeart/2005/8/layout/list1"/>
    <dgm:cxn modelId="{7F07434E-52AF-40E8-8397-0AD305015B8A}" srcId="{1C195659-FE0B-4158-A679-762955A69231}" destId="{FF6A2F96-03FA-41B7-BE6B-CC83C65DDB67}" srcOrd="1" destOrd="0" parTransId="{73A0A296-E772-491C-816F-CF5985BFBCD7}" sibTransId="{D49BE053-1833-4EBB-BD97-6C20FC9BDC8C}"/>
    <dgm:cxn modelId="{E3BD9D6E-CF6B-42A5-8098-9693D50634D9}" srcId="{D6F083C5-3431-45C1-92EB-3C96FACE07C7}" destId="{951A15C3-B3D7-4756-867D-21AF8E73C007}" srcOrd="1" destOrd="0" parTransId="{17356051-0E60-42E6-9A7B-C95D055A6F3E}" sibTransId="{6F86A82E-BAFC-4044-BB4D-B350FD90D479}"/>
    <dgm:cxn modelId="{3440C86E-CEAA-4798-8F51-929B2AC14AD6}" srcId="{63BBAEB4-EC29-464E-9CB4-C45EFC72920E}" destId="{AE358B90-38FE-489B-9AFA-97017AB40E4D}" srcOrd="4" destOrd="0" parTransId="{B3DC73C9-C057-47D2-A2E8-FDE2A1D4555A}" sibTransId="{0E9A4F8F-AA13-4C41-86EE-379053ED1F2B}"/>
    <dgm:cxn modelId="{7702DD6E-0AEB-4C58-BAB8-7CCF8AD2B17A}" type="presOf" srcId="{3329B7C0-BE76-4F3B-85C2-FDE00F850F11}" destId="{F1265035-C9E9-4D48-AB42-81286181EA70}" srcOrd="0" destOrd="0" presId="urn:microsoft.com/office/officeart/2005/8/layout/list1"/>
    <dgm:cxn modelId="{3EC3FA52-3F97-48C4-8A46-E956B7505222}" srcId="{1C195659-FE0B-4158-A679-762955A69231}" destId="{476D4FC8-1B1A-4F05-B1C9-A85116FBF6E8}" srcOrd="3" destOrd="0" parTransId="{E63D9F6D-0CD5-4A28-91D4-8C19041D96FC}" sibTransId="{C42F2773-1932-486E-AC73-24142A58D894}"/>
    <dgm:cxn modelId="{A3F9F27D-3FF7-4957-9FFE-77822B92FE74}" srcId="{1C195659-FE0B-4158-A679-762955A69231}" destId="{DB323DC7-7362-4E9A-9B3C-180B316EE060}" srcOrd="0" destOrd="0" parTransId="{0EFCF610-A957-4B5F-A86D-5CBDF83DB7C9}" sibTransId="{5431D226-06C9-4F97-9F7C-36514DF1F4E2}"/>
    <dgm:cxn modelId="{B8E6E382-1976-4449-8886-F920D7F525A4}" srcId="{63BBAEB4-EC29-464E-9CB4-C45EFC72920E}" destId="{1C195659-FE0B-4158-A679-762955A69231}" srcOrd="2" destOrd="0" parTransId="{01F1EBA1-445B-417E-9CC3-FBF6E39B2070}" sibTransId="{6D701444-B314-47EA-8A81-BBB20472AD18}"/>
    <dgm:cxn modelId="{E5F61B85-3C91-40B8-B3BC-04F061E9749B}" srcId="{C5E46D4B-2C90-4C83-8877-12A17A3E57DF}" destId="{DF58714B-6D8D-402C-9F84-92DEC22D6E8D}" srcOrd="0" destOrd="0" parTransId="{DDD8687F-EF84-41F2-A724-25ABD42A81D9}" sibTransId="{08E2D977-113F-4837-8B9F-2A0BE45547E5}"/>
    <dgm:cxn modelId="{A9AFEC8A-B4D5-4D57-A0BF-93291C6407F8}" type="presOf" srcId="{86D07846-6E9C-472A-AFBC-B372D3DF5C74}" destId="{CE5DB794-7DC9-407D-B6E3-D957957A8B21}" srcOrd="0" destOrd="2" presId="urn:microsoft.com/office/officeart/2005/8/layout/list1"/>
    <dgm:cxn modelId="{B436378B-76BE-4498-89EC-0D3509330C5E}" type="presOf" srcId="{AE358B90-38FE-489B-9AFA-97017AB40E4D}" destId="{8238D4CC-1355-42C4-BE59-092B231535A0}" srcOrd="0" destOrd="0" presId="urn:microsoft.com/office/officeart/2005/8/layout/list1"/>
    <dgm:cxn modelId="{73C23E8E-A714-4ED6-BBFF-5D7657C9DD52}" type="presOf" srcId="{DD897877-8388-4794-8DBB-7EBC2495BD74}" destId="{2E6D6A62-8D9D-4974-8468-AF2F4BA12F2C}" srcOrd="0" destOrd="0" presId="urn:microsoft.com/office/officeart/2005/8/layout/list1"/>
    <dgm:cxn modelId="{7CBD878F-0C17-4527-B097-96CB867C4FF9}" srcId="{AE358B90-38FE-489B-9AFA-97017AB40E4D}" destId="{DD897877-8388-4794-8DBB-7EBC2495BD74}" srcOrd="0" destOrd="0" parTransId="{6A70331A-7309-44F3-A06B-2A0A64933CA8}" sibTransId="{0C0FFE98-1A9F-4827-ACF6-077235C3D608}"/>
    <dgm:cxn modelId="{1CEF0791-CA7E-4D06-85A4-ADF612108165}" type="presOf" srcId="{D6F083C5-3431-45C1-92EB-3C96FACE07C7}" destId="{B2852D22-E7F3-42DF-A7AF-77FBC9D0E1BC}" srcOrd="1" destOrd="0" presId="urn:microsoft.com/office/officeart/2005/8/layout/list1"/>
    <dgm:cxn modelId="{72666898-0377-417E-B7F2-23378B8715DA}" srcId="{AE358B90-38FE-489B-9AFA-97017AB40E4D}" destId="{91F72476-125E-4671-9872-711E7094591C}" srcOrd="1" destOrd="0" parTransId="{4D0208FE-9B66-4C3B-B7F4-E6E0C05BDEAB}" sibTransId="{9B6EEF87-5ED1-49D5-A20F-DCA769052F6B}"/>
    <dgm:cxn modelId="{E1837A9B-8AC8-4D2A-A20C-3664A3018931}" type="presOf" srcId="{1DCA1A71-E505-4536-A45E-E0D70FD852AA}" destId="{EE7699D6-E8FD-488C-93A2-B4291DDD9F76}" srcOrd="0" destOrd="0" presId="urn:microsoft.com/office/officeart/2005/8/layout/list1"/>
    <dgm:cxn modelId="{54430CA2-03C2-4240-826B-68449B49E396}" type="presOf" srcId="{82704385-6F2C-4AAB-B118-E3F94FE6AB9E}" destId="{3FE5A071-773D-4AA2-B940-4CEC5C4B4B82}" srcOrd="0" destOrd="2" presId="urn:microsoft.com/office/officeart/2005/8/layout/list1"/>
    <dgm:cxn modelId="{1F9C10A2-079A-4124-8D6A-CA0E644DE7F9}" type="presOf" srcId="{4A68F47D-213D-440A-8D6B-2BC41EE84ECA}" destId="{3FE5A071-773D-4AA2-B940-4CEC5C4B4B82}" srcOrd="0" destOrd="3" presId="urn:microsoft.com/office/officeart/2005/8/layout/list1"/>
    <dgm:cxn modelId="{B9C8BBA4-50D1-4DEF-BCC3-8DAF02DFB01F}" type="presOf" srcId="{F32D02CF-FAE1-4B5D-AF4F-3B25FCBB7F3B}" destId="{3FE5A071-773D-4AA2-B940-4CEC5C4B4B82}" srcOrd="0" destOrd="1" presId="urn:microsoft.com/office/officeart/2005/8/layout/list1"/>
    <dgm:cxn modelId="{8F1238AE-8941-4288-BF06-81C24E18864D}" srcId="{C5E46D4B-2C90-4C83-8877-12A17A3E57DF}" destId="{82704385-6F2C-4AAB-B118-E3F94FE6AB9E}" srcOrd="2" destOrd="0" parTransId="{E13D1EDC-91E8-4D45-B16B-4C46A18A0C28}" sibTransId="{E412A57A-397D-4D83-90C4-27AB691F4687}"/>
    <dgm:cxn modelId="{E4F70FB4-AF72-49CD-A39E-83C3F54FB051}" type="presOf" srcId="{1C195659-FE0B-4158-A679-762955A69231}" destId="{9E7ADF8C-5538-4C0C-925B-69937820D45C}" srcOrd="1" destOrd="0" presId="urn:microsoft.com/office/officeart/2005/8/layout/list1"/>
    <dgm:cxn modelId="{A27950B7-A7EA-4CB3-B827-197B888CA188}" srcId="{A858CAC7-00E0-4EE8-AF29-6E3B23FBCDDE}" destId="{643AC813-0C8E-4561-A26B-EF6473CEEE32}" srcOrd="2" destOrd="0" parTransId="{658F3E7E-2F42-4CB5-A60A-0B9FB01E66AB}" sibTransId="{232E029C-8053-4793-994C-EB2DA5021471}"/>
    <dgm:cxn modelId="{912FA6BD-04CE-43C3-B95D-3F82582CEF99}" type="presOf" srcId="{AE358B90-38FE-489B-9AFA-97017AB40E4D}" destId="{AD1A3801-EAB5-4BCB-A463-311F9F59F194}" srcOrd="1" destOrd="0" presId="urn:microsoft.com/office/officeart/2005/8/layout/list1"/>
    <dgm:cxn modelId="{86CD65C1-7D2E-46BC-BE94-792E73524D8F}" type="presOf" srcId="{FF6A2F96-03FA-41B7-BE6B-CC83C65DDB67}" destId="{3F9DEEE3-53DA-4BB3-8A3C-2F033CA23DE4}" srcOrd="0" destOrd="1" presId="urn:microsoft.com/office/officeart/2005/8/layout/list1"/>
    <dgm:cxn modelId="{112FE2C4-CB30-44FE-B54D-BA691C48792F}" srcId="{63BBAEB4-EC29-464E-9CB4-C45EFC72920E}" destId="{D6F083C5-3431-45C1-92EB-3C96FACE07C7}" srcOrd="5" destOrd="0" parTransId="{4134F701-5A79-4313-BDF0-1F90EDA52685}" sibTransId="{8BD2AEAB-BA46-46CE-8B6A-F5D37046BE9A}"/>
    <dgm:cxn modelId="{C88099C6-A1D6-4F33-9952-9FFFFD98539E}" srcId="{3329B7C0-BE76-4F3B-85C2-FDE00F850F11}" destId="{86D07846-6E9C-472A-AFBC-B372D3DF5C74}" srcOrd="2" destOrd="0" parTransId="{56D0D430-A8FC-4D00-8E65-74DD57E0DF9C}" sibTransId="{BF5ECF96-33B6-4FA7-9933-A62297D2BFEE}"/>
    <dgm:cxn modelId="{D557E4D3-6A02-4636-B63E-2AA1F6E9BD52}" type="presOf" srcId="{5398FDEC-F433-439D-85E5-3902AF47D216}" destId="{458AAC51-C8AB-474A-A3BE-49D37DEE4D8E}" srcOrd="0" destOrd="0" presId="urn:microsoft.com/office/officeart/2005/8/layout/list1"/>
    <dgm:cxn modelId="{414718F4-7D22-4883-A027-7FD4E6289154}" srcId="{C5E46D4B-2C90-4C83-8877-12A17A3E57DF}" destId="{F32D02CF-FAE1-4B5D-AF4F-3B25FCBB7F3B}" srcOrd="1" destOrd="0" parTransId="{2FE74151-C50D-471E-85C0-3434A08D0D0B}" sibTransId="{79A5448B-98DF-4478-AC7C-83C8443C97C8}"/>
    <dgm:cxn modelId="{AAD610F9-9A08-46D0-9AE8-44F98F2BDB6F}" type="presOf" srcId="{DB323DC7-7362-4E9A-9B3C-180B316EE060}" destId="{3F9DEEE3-53DA-4BB3-8A3C-2F033CA23DE4}" srcOrd="0" destOrd="0" presId="urn:microsoft.com/office/officeart/2005/8/layout/list1"/>
    <dgm:cxn modelId="{3EC8A4FB-306E-4247-9275-DFF24D854C8D}" srcId="{63BBAEB4-EC29-464E-9CB4-C45EFC72920E}" destId="{C5E46D4B-2C90-4C83-8877-12A17A3E57DF}" srcOrd="1" destOrd="0" parTransId="{6316E2C1-49A4-4FD8-A086-09AA91F7D9E2}" sibTransId="{EEC58671-3268-4E5C-BBFA-01FE16C3B1D7}"/>
    <dgm:cxn modelId="{E93933FD-0D22-4444-B28B-27239A2E7C14}" type="presOf" srcId="{C5E46D4B-2C90-4C83-8877-12A17A3E57DF}" destId="{15B9C8CB-790E-418B-A4A8-5CD17810B0DE}" srcOrd="1" destOrd="0" presId="urn:microsoft.com/office/officeart/2005/8/layout/list1"/>
    <dgm:cxn modelId="{0B547738-4F1C-48FB-B00C-206E02482C62}" type="presParOf" srcId="{27127E14-917E-4E97-9F90-DD68E26BC19F}" destId="{4FD4FCBB-F5D2-4A28-9894-E41D5F616F21}" srcOrd="0" destOrd="0" presId="urn:microsoft.com/office/officeart/2005/8/layout/list1"/>
    <dgm:cxn modelId="{637A6186-FE15-4367-924E-48EAAB9A1A06}" type="presParOf" srcId="{4FD4FCBB-F5D2-4A28-9894-E41D5F616F21}" destId="{DC4623CD-FAB2-4625-B799-CC123249EB2E}" srcOrd="0" destOrd="0" presId="urn:microsoft.com/office/officeart/2005/8/layout/list1"/>
    <dgm:cxn modelId="{20137E5F-1C69-4F14-83C4-3BED0420C3AB}" type="presParOf" srcId="{4FD4FCBB-F5D2-4A28-9894-E41D5F616F21}" destId="{88891F0E-1860-4310-B9BF-8AC1AA64783D}" srcOrd="1" destOrd="0" presId="urn:microsoft.com/office/officeart/2005/8/layout/list1"/>
    <dgm:cxn modelId="{05D4A1B9-4D68-4380-907C-562329105E5F}" type="presParOf" srcId="{27127E14-917E-4E97-9F90-DD68E26BC19F}" destId="{C1245FA3-0B01-4AA6-81B2-E2E6B224516C}" srcOrd="1" destOrd="0" presId="urn:microsoft.com/office/officeart/2005/8/layout/list1"/>
    <dgm:cxn modelId="{11047E67-5DDF-4C1A-AABA-E1FF5A959FDB}" type="presParOf" srcId="{27127E14-917E-4E97-9F90-DD68E26BC19F}" destId="{458AAC51-C8AB-474A-A3BE-49D37DEE4D8E}" srcOrd="2" destOrd="0" presId="urn:microsoft.com/office/officeart/2005/8/layout/list1"/>
    <dgm:cxn modelId="{94406892-FD81-4E36-86D5-336FDA387C3F}" type="presParOf" srcId="{27127E14-917E-4E97-9F90-DD68E26BC19F}" destId="{73C5161D-CD80-4C55-8354-91833A4A1DE4}" srcOrd="3" destOrd="0" presId="urn:microsoft.com/office/officeart/2005/8/layout/list1"/>
    <dgm:cxn modelId="{AA8873A3-7103-4138-A89C-52911764D847}" type="presParOf" srcId="{27127E14-917E-4E97-9F90-DD68E26BC19F}" destId="{DD7CF8AD-0832-4FC7-9E69-541B55436A78}" srcOrd="4" destOrd="0" presId="urn:microsoft.com/office/officeart/2005/8/layout/list1"/>
    <dgm:cxn modelId="{20E82A43-999C-4399-BD71-F9426AC9A39C}" type="presParOf" srcId="{DD7CF8AD-0832-4FC7-9E69-541B55436A78}" destId="{E077AA0B-9423-4A64-B4A8-85A60A3F6BF4}" srcOrd="0" destOrd="0" presId="urn:microsoft.com/office/officeart/2005/8/layout/list1"/>
    <dgm:cxn modelId="{4AB789E3-B672-4824-8AB4-24F8B78E1A58}" type="presParOf" srcId="{DD7CF8AD-0832-4FC7-9E69-541B55436A78}" destId="{15B9C8CB-790E-418B-A4A8-5CD17810B0DE}" srcOrd="1" destOrd="0" presId="urn:microsoft.com/office/officeart/2005/8/layout/list1"/>
    <dgm:cxn modelId="{E58F53AA-5A09-4550-8C7E-BCD82904BF7A}" type="presParOf" srcId="{27127E14-917E-4E97-9F90-DD68E26BC19F}" destId="{72E787C6-182E-4148-B69E-9A21E650E6DE}" srcOrd="5" destOrd="0" presId="urn:microsoft.com/office/officeart/2005/8/layout/list1"/>
    <dgm:cxn modelId="{C585C72B-921E-415F-B285-659B27CAE2DB}" type="presParOf" srcId="{27127E14-917E-4E97-9F90-DD68E26BC19F}" destId="{3FE5A071-773D-4AA2-B940-4CEC5C4B4B82}" srcOrd="6" destOrd="0" presId="urn:microsoft.com/office/officeart/2005/8/layout/list1"/>
    <dgm:cxn modelId="{99286499-BE87-4BEA-8E8A-FE846490F8DC}" type="presParOf" srcId="{27127E14-917E-4E97-9F90-DD68E26BC19F}" destId="{FD01164F-DB8D-4BC0-8693-688A91647E36}" srcOrd="7" destOrd="0" presId="urn:microsoft.com/office/officeart/2005/8/layout/list1"/>
    <dgm:cxn modelId="{9F57E2FD-AEB4-47BD-9729-081F0D7D2C80}" type="presParOf" srcId="{27127E14-917E-4E97-9F90-DD68E26BC19F}" destId="{5680F78E-F027-4427-AD0B-11FF6A10D699}" srcOrd="8" destOrd="0" presId="urn:microsoft.com/office/officeart/2005/8/layout/list1"/>
    <dgm:cxn modelId="{8E87F8F7-565B-48C1-8450-D0915520FE08}" type="presParOf" srcId="{5680F78E-F027-4427-AD0B-11FF6A10D699}" destId="{45A17D21-81AA-4647-8B30-7B9AAB58C852}" srcOrd="0" destOrd="0" presId="urn:microsoft.com/office/officeart/2005/8/layout/list1"/>
    <dgm:cxn modelId="{73E9C067-8EDF-4F03-8EA7-5B67AF1A1CFC}" type="presParOf" srcId="{5680F78E-F027-4427-AD0B-11FF6A10D699}" destId="{9E7ADF8C-5538-4C0C-925B-69937820D45C}" srcOrd="1" destOrd="0" presId="urn:microsoft.com/office/officeart/2005/8/layout/list1"/>
    <dgm:cxn modelId="{4E93BFF1-BC0B-4D0B-A45A-AF6B75EFD401}" type="presParOf" srcId="{27127E14-917E-4E97-9F90-DD68E26BC19F}" destId="{83304EA7-7158-4716-B44A-109DBAE0949D}" srcOrd="9" destOrd="0" presId="urn:microsoft.com/office/officeart/2005/8/layout/list1"/>
    <dgm:cxn modelId="{6552104B-D3E4-4386-83C3-44AC50B47254}" type="presParOf" srcId="{27127E14-917E-4E97-9F90-DD68E26BC19F}" destId="{3F9DEEE3-53DA-4BB3-8A3C-2F033CA23DE4}" srcOrd="10" destOrd="0" presId="urn:microsoft.com/office/officeart/2005/8/layout/list1"/>
    <dgm:cxn modelId="{1D7B08FB-7E2B-49B7-BF54-71A78B978F50}" type="presParOf" srcId="{27127E14-917E-4E97-9F90-DD68E26BC19F}" destId="{522FE52F-93B0-4062-8EB7-F729B7361607}" srcOrd="11" destOrd="0" presId="urn:microsoft.com/office/officeart/2005/8/layout/list1"/>
    <dgm:cxn modelId="{366D0528-3EAB-4C40-BED4-04FF5726C2CA}" type="presParOf" srcId="{27127E14-917E-4E97-9F90-DD68E26BC19F}" destId="{E30C4BE4-B1CA-49C9-8ECB-5E43F08CBC08}" srcOrd="12" destOrd="0" presId="urn:microsoft.com/office/officeart/2005/8/layout/list1"/>
    <dgm:cxn modelId="{90B403DB-F7EB-4BB5-A7A1-5BBF7688A3C0}" type="presParOf" srcId="{E30C4BE4-B1CA-49C9-8ECB-5E43F08CBC08}" destId="{F1265035-C9E9-4D48-AB42-81286181EA70}" srcOrd="0" destOrd="0" presId="urn:microsoft.com/office/officeart/2005/8/layout/list1"/>
    <dgm:cxn modelId="{99CA5419-3DC6-4C36-97B2-B2876BA1C33B}" type="presParOf" srcId="{E30C4BE4-B1CA-49C9-8ECB-5E43F08CBC08}" destId="{C5C89122-0ECC-4B42-B47A-D94FD579446E}" srcOrd="1" destOrd="0" presId="urn:microsoft.com/office/officeart/2005/8/layout/list1"/>
    <dgm:cxn modelId="{8B131260-E344-481C-975B-18BC4E917FAB}" type="presParOf" srcId="{27127E14-917E-4E97-9F90-DD68E26BC19F}" destId="{B964C387-6D16-4089-8753-4249F4554312}" srcOrd="13" destOrd="0" presId="urn:microsoft.com/office/officeart/2005/8/layout/list1"/>
    <dgm:cxn modelId="{4B64B6C9-79DF-40C9-89EA-0C9382D838A3}" type="presParOf" srcId="{27127E14-917E-4E97-9F90-DD68E26BC19F}" destId="{CE5DB794-7DC9-407D-B6E3-D957957A8B21}" srcOrd="14" destOrd="0" presId="urn:microsoft.com/office/officeart/2005/8/layout/list1"/>
    <dgm:cxn modelId="{300B544B-C9B0-4D28-B0DE-0FE667402197}" type="presParOf" srcId="{27127E14-917E-4E97-9F90-DD68E26BC19F}" destId="{FBF98327-B43F-4058-9383-B22D1B40D471}" srcOrd="15" destOrd="0" presId="urn:microsoft.com/office/officeart/2005/8/layout/list1"/>
    <dgm:cxn modelId="{BE8A10AA-D96A-4E9C-8899-D22AE028B916}" type="presParOf" srcId="{27127E14-917E-4E97-9F90-DD68E26BC19F}" destId="{BA80F34E-29EF-49A0-954D-034B134B5E3F}" srcOrd="16" destOrd="0" presId="urn:microsoft.com/office/officeart/2005/8/layout/list1"/>
    <dgm:cxn modelId="{DA010EA7-10FB-4038-B281-ADA8778F5FB3}" type="presParOf" srcId="{BA80F34E-29EF-49A0-954D-034B134B5E3F}" destId="{8238D4CC-1355-42C4-BE59-092B231535A0}" srcOrd="0" destOrd="0" presId="urn:microsoft.com/office/officeart/2005/8/layout/list1"/>
    <dgm:cxn modelId="{744F5257-D99F-46EE-A4C5-176B844CA7DC}" type="presParOf" srcId="{BA80F34E-29EF-49A0-954D-034B134B5E3F}" destId="{AD1A3801-EAB5-4BCB-A463-311F9F59F194}" srcOrd="1" destOrd="0" presId="urn:microsoft.com/office/officeart/2005/8/layout/list1"/>
    <dgm:cxn modelId="{D89549F2-374E-40D8-BA2C-F0DC30EB97FE}" type="presParOf" srcId="{27127E14-917E-4E97-9F90-DD68E26BC19F}" destId="{78C0E889-C3CD-4727-82CC-70C2441E43EE}" srcOrd="17" destOrd="0" presId="urn:microsoft.com/office/officeart/2005/8/layout/list1"/>
    <dgm:cxn modelId="{5D2EEA02-C8B6-41DC-A608-15A725F5999D}" type="presParOf" srcId="{27127E14-917E-4E97-9F90-DD68E26BC19F}" destId="{2E6D6A62-8D9D-4974-8468-AF2F4BA12F2C}" srcOrd="18" destOrd="0" presId="urn:microsoft.com/office/officeart/2005/8/layout/list1"/>
    <dgm:cxn modelId="{E93F066D-398F-48BC-9F2F-23B712FF7FE7}" type="presParOf" srcId="{27127E14-917E-4E97-9F90-DD68E26BC19F}" destId="{82D98A63-348B-405C-9EAC-C41BDC019968}" srcOrd="19" destOrd="0" presId="urn:microsoft.com/office/officeart/2005/8/layout/list1"/>
    <dgm:cxn modelId="{C36E56DE-D7B0-41A5-8B1F-D734D42BD001}" type="presParOf" srcId="{27127E14-917E-4E97-9F90-DD68E26BC19F}" destId="{2F35F5DB-E7F2-4F21-8B64-DDB5585902E7}" srcOrd="20" destOrd="0" presId="urn:microsoft.com/office/officeart/2005/8/layout/list1"/>
    <dgm:cxn modelId="{FEF03C39-3E8F-4321-8C47-C84314F34F26}" type="presParOf" srcId="{2F35F5DB-E7F2-4F21-8B64-DDB5585902E7}" destId="{E54D847A-CB1D-49B4-A423-9496B53293FC}" srcOrd="0" destOrd="0" presId="urn:microsoft.com/office/officeart/2005/8/layout/list1"/>
    <dgm:cxn modelId="{03AF47C7-EBF1-4285-9A3B-D2226DC63646}" type="presParOf" srcId="{2F35F5DB-E7F2-4F21-8B64-DDB5585902E7}" destId="{B2852D22-E7F3-42DF-A7AF-77FBC9D0E1BC}" srcOrd="1" destOrd="0" presId="urn:microsoft.com/office/officeart/2005/8/layout/list1"/>
    <dgm:cxn modelId="{801D846B-392C-41E3-A4A0-647F3A2D64AF}" type="presParOf" srcId="{27127E14-917E-4E97-9F90-DD68E26BC19F}" destId="{0E451220-1ED1-4AA2-A82B-BEADD8631039}" srcOrd="21" destOrd="0" presId="urn:microsoft.com/office/officeart/2005/8/layout/list1"/>
    <dgm:cxn modelId="{11752D69-C550-4F41-A032-DD17648F05FD}" type="presParOf" srcId="{27127E14-917E-4E97-9F90-DD68E26BC19F}" destId="{EE7699D6-E8FD-488C-93A2-B4291DDD9F7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9563C62-BF75-4696-A782-1D59D8E946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F6C179B-4456-4648-9DCE-FFDA5BA1BF45}">
      <dgm:prSet custT="1"/>
      <dgm:spPr/>
      <dgm:t>
        <a:bodyPr lIns="180000"/>
        <a:lstStyle/>
        <a:p>
          <a:pPr algn="l"/>
          <a:endParaRPr lang="en-GB" sz="1200" b="1"/>
        </a:p>
        <a:p>
          <a:pPr algn="l"/>
          <a:r>
            <a:rPr lang="en-GB" sz="1200" b="1"/>
            <a:t>CBTp</a:t>
          </a:r>
        </a:p>
        <a:p>
          <a:pPr algn="l" rtl="0"/>
          <a:endParaRPr lang="en-GB" sz="1200" b="0">
            <a:latin typeface="Montserrat"/>
          </a:endParaRPr>
        </a:p>
        <a:p>
          <a:pPr algn="l" rtl="0"/>
          <a:r>
            <a:rPr lang="en-GB" sz="1200" b="1"/>
            <a:t>Age:</a:t>
          </a:r>
          <a:r>
            <a:rPr lang="en-GB" sz="1200" b="1">
              <a:solidFill>
                <a:schemeClr val="bg1"/>
              </a:solidFill>
            </a:rPr>
            <a:t> </a:t>
          </a:r>
          <a:r>
            <a:rPr lang="en-GB" sz="1200" b="0">
              <a:solidFill>
                <a:schemeClr val="bg1"/>
              </a:solidFill>
            </a:rPr>
            <a:t>There was no uptake for Under 18s in 2022/23 and 2023/24. </a:t>
          </a:r>
          <a:r>
            <a:rPr lang="en-GB" sz="1200" b="0">
              <a:solidFill>
                <a:schemeClr val="bg1"/>
              </a:solidFill>
              <a:latin typeface="Montserrat"/>
              <a:ea typeface="Calibri"/>
              <a:cs typeface="Calibri"/>
            </a:rPr>
            <a:t>Uptake for 18-35s decreased by 5% between </a:t>
          </a:r>
          <a:r>
            <a:rPr lang="en-GB" sz="1200" b="0">
              <a:latin typeface="Montserrat"/>
            </a:rPr>
            <a:t>2022/23 and 2023/24. Small sample sizes for 36+ category.</a:t>
          </a:r>
          <a:endParaRPr lang="en-GB" sz="1200" b="0">
            <a:solidFill>
              <a:schemeClr val="bg1"/>
            </a:solidFill>
            <a:latin typeface="Montserrat"/>
            <a:ea typeface="Calibri"/>
            <a:cs typeface="Calibri"/>
          </a:endParaRPr>
        </a:p>
        <a:p>
          <a:pPr algn="l"/>
          <a:endParaRPr lang="en-GB" sz="1200" b="1"/>
        </a:p>
        <a:p>
          <a:pPr algn="l" rtl="0"/>
          <a:r>
            <a:rPr lang="en-GB" sz="1200" b="1"/>
            <a:t>Gender: </a:t>
          </a:r>
          <a:r>
            <a:rPr lang="en-GB" sz="1200" b="0">
              <a:latin typeface="Montserrat"/>
            </a:rPr>
            <a:t>Uptake decreased for both female and male between 2022/23 and 2023/24.</a:t>
          </a:r>
          <a:endParaRPr lang="en-GB" sz="1200" b="0"/>
        </a:p>
        <a:p>
          <a:pPr algn="l"/>
          <a:endParaRPr lang="en-GB" sz="1200"/>
        </a:p>
        <a:p>
          <a:pPr algn="l" rtl="0"/>
          <a:r>
            <a:rPr lang="en-GB" sz="1200" b="1"/>
            <a:t>Ethnicity: </a:t>
          </a:r>
          <a:r>
            <a:rPr lang="en-GB" sz="1200" b="0"/>
            <a:t>Uptake</a:t>
          </a:r>
          <a:r>
            <a:rPr lang="en-GB" sz="1200" b="0">
              <a:latin typeface="Montserrat"/>
            </a:rPr>
            <a:t> in the White population</a:t>
          </a:r>
          <a:r>
            <a:rPr lang="en-GB" sz="1200" b="1">
              <a:latin typeface="Montserrat"/>
            </a:rPr>
            <a:t> </a:t>
          </a:r>
          <a:r>
            <a:rPr lang="en-GB" sz="1200">
              <a:latin typeface="Montserrat"/>
            </a:rPr>
            <a:t>decreased between 22/23 and 23/24 from 44.9% to 35.1%. </a:t>
          </a:r>
          <a:endParaRPr lang="en-GB" sz="1200" b="0">
            <a:latin typeface="Montserrat"/>
          </a:endParaRPr>
        </a:p>
        <a:p>
          <a:pPr algn="l"/>
          <a:endParaRPr lang="en-GB" sz="1200" b="0">
            <a:latin typeface="Montserrat"/>
          </a:endParaRPr>
        </a:p>
        <a:p>
          <a:pPr algn="l"/>
          <a:endParaRPr lang="en-GB" sz="1200" b="0">
            <a:latin typeface="Montserrat"/>
          </a:endParaRPr>
        </a:p>
      </dgm:t>
    </dgm:pt>
    <dgm:pt modelId="{964ACCBD-CA59-462F-8819-17B7E9E634AE}" type="parTrans" cxnId="{0B339814-AD4C-4EF3-AEE2-FA489905855A}">
      <dgm:prSet/>
      <dgm:spPr/>
      <dgm:t>
        <a:bodyPr/>
        <a:lstStyle/>
        <a:p>
          <a:endParaRPr lang="en-US"/>
        </a:p>
      </dgm:t>
    </dgm:pt>
    <dgm:pt modelId="{635B48F2-31D9-4BF0-BE3B-BB32DF1A17D5}" type="sibTrans" cxnId="{0B339814-AD4C-4EF3-AEE2-FA489905855A}">
      <dgm:prSet/>
      <dgm:spPr/>
      <dgm:t>
        <a:bodyPr/>
        <a:lstStyle/>
        <a:p>
          <a:endParaRPr lang="en-US"/>
        </a:p>
      </dgm:t>
    </dgm:pt>
    <dgm:pt modelId="{B4DC4108-C0FC-4EBC-B177-D3D15D627759}">
      <dgm:prSet custT="1"/>
      <dgm:spPr/>
      <dgm:t>
        <a:bodyPr lIns="180000"/>
        <a:lstStyle/>
        <a:p>
          <a:pPr algn="l"/>
          <a:endParaRPr lang="en-US" sz="1200" b="1" kern="1200"/>
        </a:p>
        <a:p>
          <a:pPr algn="l"/>
          <a:endParaRPr lang="en-US" sz="1200" b="1" kern="1200"/>
        </a:p>
        <a:p>
          <a:pPr algn="l"/>
          <a:r>
            <a:rPr lang="en-US" sz="1200" b="1" kern="1200"/>
            <a:t>Family</a:t>
          </a:r>
          <a:r>
            <a:rPr lang="en-US" sz="1200" b="1" kern="1200" baseline="0"/>
            <a:t> Intervention</a:t>
          </a:r>
        </a:p>
        <a:p>
          <a:pPr algn="l"/>
          <a:endParaRPr lang="en-US" sz="1200" b="1" kern="1200" baseline="0"/>
        </a:p>
        <a:p>
          <a:pPr algn="l" rtl="0"/>
          <a:r>
            <a:rPr lang="en-US" sz="1200" b="1" kern="1200" baseline="0"/>
            <a:t>Age: </a:t>
          </a:r>
          <a:r>
            <a:rPr lang="en-US" sz="1200" b="0" kern="1200" baseline="0">
              <a:solidFill>
                <a:srgbClr val="FFFFFF"/>
              </a:solidFill>
              <a:latin typeface="Montserrat"/>
              <a:ea typeface="+mn-ea"/>
              <a:cs typeface="+mn-cs"/>
            </a:rPr>
            <a:t>43.2% service users aged 18-35 declined family intervention</a:t>
          </a:r>
          <a:r>
            <a:rPr lang="en-US" sz="1200" b="1" kern="1200" baseline="0"/>
            <a:t> </a:t>
          </a:r>
          <a:r>
            <a:rPr lang="en-US" sz="1200" b="0" kern="1200" baseline="0"/>
            <a:t>and 24.5% was not offered it. Small sample sizes in other age groups.</a:t>
          </a:r>
        </a:p>
        <a:p>
          <a:pPr algn="l" rtl="0"/>
          <a:endParaRPr lang="en-US" sz="1200" b="1" i="0" u="none" kern="1200" baseline="0">
            <a:latin typeface="Montserrat"/>
          </a:endParaRPr>
        </a:p>
        <a:p>
          <a:pPr algn="l" rtl="0"/>
          <a:r>
            <a:rPr lang="en-US" sz="1200" b="1" i="0" u="none" kern="1200" baseline="0">
              <a:latin typeface="Montserrat"/>
            </a:rPr>
            <a:t>Gender</a:t>
          </a:r>
          <a:r>
            <a:rPr lang="en-US" sz="1200" b="0" i="0" u="none" kern="1200" baseline="0">
              <a:latin typeface="Montserrat"/>
            </a:rPr>
            <a:t>: Similar levels of uptake between females and males in 2023/24. </a:t>
          </a:r>
          <a:endParaRPr lang="en-US" sz="1200" b="1" i="0" u="none" kern="1200" baseline="0"/>
        </a:p>
        <a:p>
          <a:pPr algn="l"/>
          <a:endParaRPr lang="en-US" sz="1200" b="0" i="0" u="none" kern="1200" baseline="0">
            <a:latin typeface="Montserrat"/>
          </a:endParaRPr>
        </a:p>
        <a:p>
          <a:pPr algn="l" rtl="0"/>
          <a:r>
            <a:rPr lang="en-US" sz="1200" b="1" i="0" u="none" kern="1200" baseline="0"/>
            <a:t>Ethnicity: </a:t>
          </a:r>
          <a:r>
            <a:rPr lang="en-US" sz="1200" b="0" i="0" u="none" kern="1200" baseline="0">
              <a:latin typeface="Montserrat"/>
            </a:rPr>
            <a:t>27.6% of service users of White ethnicity took up family intervention, while 42.2% declined and 25.9% was not offered the intervention. Small sample sizes across all other ethnicities. </a:t>
          </a:r>
        </a:p>
        <a:p>
          <a:pPr algn="l" rtl="0"/>
          <a:endParaRPr lang="en-US" sz="1200" b="0" i="0" u="none" kern="1200" baseline="0">
            <a:latin typeface="Montserrat"/>
          </a:endParaRPr>
        </a:p>
        <a:p>
          <a:pPr algn="l" rtl="0"/>
          <a:endParaRPr lang="en-US" sz="1100" b="0" kern="1200">
            <a:latin typeface="Montserrat"/>
          </a:endParaRPr>
        </a:p>
      </dgm:t>
    </dgm:pt>
    <dgm:pt modelId="{010261B8-6BEB-42B7-8D08-35A83B6FB843}" type="parTrans" cxnId="{F911248D-E9B2-4C49-81A9-C5B03A398DB1}">
      <dgm:prSet/>
      <dgm:spPr/>
      <dgm:t>
        <a:bodyPr/>
        <a:lstStyle/>
        <a:p>
          <a:endParaRPr lang="en-US"/>
        </a:p>
      </dgm:t>
    </dgm:pt>
    <dgm:pt modelId="{CBE2B231-CF36-489B-A2B8-2921914310B0}" type="sibTrans" cxnId="{F911248D-E9B2-4C49-81A9-C5B03A398DB1}">
      <dgm:prSet/>
      <dgm:spPr/>
      <dgm:t>
        <a:bodyPr/>
        <a:lstStyle/>
        <a:p>
          <a:endParaRPr lang="en-US"/>
        </a:p>
      </dgm:t>
    </dgm:pt>
    <dgm:pt modelId="{58AA5E8B-366F-44F3-8C44-99085C121484}">
      <dgm:prSet custT="1"/>
      <dgm:spPr/>
      <dgm:t>
        <a:bodyPr lIns="180000"/>
        <a:lstStyle/>
        <a:p>
          <a:pPr algn="l"/>
          <a:endParaRPr lang="en-GB" sz="1200" b="1"/>
        </a:p>
        <a:p>
          <a:pPr algn="l"/>
          <a:endParaRPr lang="en-GB" sz="1200" b="1"/>
        </a:p>
        <a:p>
          <a:pPr algn="l"/>
          <a:endParaRPr lang="en-GB" sz="1200" b="1"/>
        </a:p>
        <a:p>
          <a:pPr algn="l"/>
          <a:r>
            <a:rPr lang="en-GB" sz="1200" b="1"/>
            <a:t>Clozapine</a:t>
          </a:r>
        </a:p>
        <a:p>
          <a:pPr algn="l"/>
          <a:endParaRPr lang="en-GB" sz="1200"/>
        </a:p>
        <a:p>
          <a:pPr algn="l" rtl="0"/>
          <a:r>
            <a:rPr lang="en-GB" sz="1200" b="1"/>
            <a:t>Age</a:t>
          </a:r>
          <a:r>
            <a:rPr lang="en-GB" sz="1200"/>
            <a:t>: </a:t>
          </a:r>
          <a:r>
            <a:rPr lang="en-GB" sz="1200">
              <a:latin typeface="Montserrat"/>
            </a:rPr>
            <a:t>Clozapine offer increased among 18-35s between </a:t>
          </a:r>
          <a:r>
            <a:rPr lang="en-GB" sz="1200" b="0">
              <a:latin typeface="Montserrat"/>
            </a:rPr>
            <a:t>2022/23 and 2023/24</a:t>
          </a:r>
          <a:r>
            <a:rPr lang="en-GB" sz="1200">
              <a:latin typeface="Montserrat"/>
            </a:rPr>
            <a:t> from 84% to 87.2%. </a:t>
          </a:r>
          <a:r>
            <a:rPr lang="en-US" sz="1200" b="0" i="0" u="none">
              <a:latin typeface="Montserrat"/>
            </a:rPr>
            <a:t>Small sample sizes in other categories.</a:t>
          </a:r>
          <a:endParaRPr lang="en-GB" sz="1200"/>
        </a:p>
        <a:p>
          <a:pPr algn="l"/>
          <a:endParaRPr lang="en-GB" sz="1200" b="1">
            <a:latin typeface="Montserrat"/>
          </a:endParaRPr>
        </a:p>
        <a:p>
          <a:pPr algn="l" rtl="0"/>
          <a:r>
            <a:rPr lang="en-GB" sz="1200" b="1">
              <a:latin typeface="Montserrat"/>
            </a:rPr>
            <a:t>Gender: </a:t>
          </a:r>
          <a:r>
            <a:rPr lang="en-GB" sz="1200" b="0">
              <a:latin typeface="Montserrat"/>
            </a:rPr>
            <a:t>Clozapine offer increased across all genders between 2022/23 and 2023/24.</a:t>
          </a:r>
        </a:p>
        <a:p>
          <a:pPr algn="l" rtl="0"/>
          <a:endParaRPr lang="en-GB" sz="1200" b="1">
            <a:latin typeface="Montserrat"/>
          </a:endParaRPr>
        </a:p>
        <a:p>
          <a:pPr algn="l" rtl="0"/>
          <a:r>
            <a:rPr lang="en-GB" sz="1200" b="1"/>
            <a:t>Ethnicity: </a:t>
          </a:r>
          <a:r>
            <a:rPr lang="en-GB" sz="1200" b="0">
              <a:latin typeface="Montserrat"/>
            </a:rPr>
            <a:t>Clozapine offer increased from 77.4% to 89.7% for the White population between 2022/23 and 2023/24. Small sample sizes across all other categories.</a:t>
          </a:r>
        </a:p>
        <a:p>
          <a:pPr algn="ctr" rtl="0"/>
          <a:endParaRPr lang="en-GB" sz="1200" b="0">
            <a:latin typeface="Montserrat"/>
          </a:endParaRPr>
        </a:p>
        <a:p>
          <a:pPr algn="ctr" rtl="0"/>
          <a:endParaRPr lang="en-GB" sz="1200" b="0">
            <a:latin typeface="Montserrat"/>
          </a:endParaRPr>
        </a:p>
      </dgm:t>
    </dgm:pt>
    <dgm:pt modelId="{810CCBC1-9BB4-4E83-AD44-29DCDEAD9443}" type="parTrans" cxnId="{AA988225-2E3C-40F3-84D3-79FD20F8198F}">
      <dgm:prSet/>
      <dgm:spPr/>
      <dgm:t>
        <a:bodyPr/>
        <a:lstStyle/>
        <a:p>
          <a:endParaRPr lang="en-US"/>
        </a:p>
      </dgm:t>
    </dgm:pt>
    <dgm:pt modelId="{132D0BB3-8C8D-4B47-B689-F0F7155C4818}" type="sibTrans" cxnId="{AA988225-2E3C-40F3-84D3-79FD20F8198F}">
      <dgm:prSet/>
      <dgm:spPr/>
      <dgm:t>
        <a:bodyPr/>
        <a:lstStyle/>
        <a:p>
          <a:endParaRPr lang="en-US"/>
        </a:p>
      </dgm:t>
    </dgm:pt>
    <dgm:pt modelId="{5C1AEE94-35B8-4A23-88E7-F8014CBD33B2}">
      <dgm:prSet phldr="0" custT="1"/>
      <dgm:spPr/>
      <dgm:t>
        <a:bodyPr lIns="180000"/>
        <a:lstStyle/>
        <a:p>
          <a:pPr algn="l" rtl="0"/>
          <a:r>
            <a:rPr lang="en-GB" sz="1200" b="1">
              <a:solidFill>
                <a:schemeClr val="bg1"/>
              </a:solidFill>
              <a:latin typeface="Montserrat"/>
            </a:rPr>
            <a:t>Supported Employment and Education Programmes </a:t>
          </a:r>
        </a:p>
        <a:p>
          <a:pPr algn="l" rtl="0"/>
          <a:endParaRPr lang="en-GB" sz="1400" b="1">
            <a:solidFill>
              <a:schemeClr val="bg1"/>
            </a:solidFill>
            <a:latin typeface="Montserrat"/>
          </a:endParaRPr>
        </a:p>
        <a:p>
          <a:pPr algn="l" rtl="0"/>
          <a:r>
            <a:rPr lang="en-GB" sz="1200" b="1">
              <a:solidFill>
                <a:schemeClr val="bg1"/>
              </a:solidFill>
              <a:latin typeface="Montserrat"/>
            </a:rPr>
            <a:t>Age: </a:t>
          </a:r>
          <a:r>
            <a:rPr lang="en-GB" sz="1200" b="0">
              <a:solidFill>
                <a:schemeClr val="bg1"/>
              </a:solidFill>
              <a:latin typeface="Montserrat"/>
            </a:rPr>
            <a:t>Among 18-35s, uptake has increased from 27% to 36.2% between </a:t>
          </a:r>
          <a:r>
            <a:rPr lang="en-GB" sz="1200" b="0">
              <a:latin typeface="Montserrat"/>
            </a:rPr>
            <a:t>2022/23 and 2023/24. </a:t>
          </a:r>
          <a:r>
            <a:rPr lang="en-US" sz="1200" b="0" i="0" u="none">
              <a:latin typeface="Montserrat"/>
            </a:rPr>
            <a:t>Small sample sizes in other categories.</a:t>
          </a:r>
          <a:endParaRPr lang="en-GB" sz="1200" b="0">
            <a:latin typeface="Montserrat"/>
          </a:endParaRPr>
        </a:p>
        <a:p>
          <a:pPr algn="l" rtl="0"/>
          <a:endParaRPr lang="en-GB" sz="1200" b="0">
            <a:solidFill>
              <a:schemeClr val="bg1"/>
            </a:solidFill>
            <a:latin typeface="Montserrat"/>
          </a:endParaRPr>
        </a:p>
        <a:p>
          <a:pPr algn="l" rtl="0"/>
          <a:r>
            <a:rPr lang="en-GB" sz="1200" b="1">
              <a:solidFill>
                <a:schemeClr val="bg1"/>
              </a:solidFill>
              <a:latin typeface="Montserrat"/>
            </a:rPr>
            <a:t>Gender: </a:t>
          </a:r>
          <a:r>
            <a:rPr lang="en-GB" sz="1200" b="0">
              <a:latin typeface="Montserrat"/>
            </a:rPr>
            <a:t>Uptake increased across all genders between 2022/23 and 2023/24.</a:t>
          </a:r>
          <a:endParaRPr lang="en-GB" sz="1200" b="0">
            <a:solidFill>
              <a:schemeClr val="bg1"/>
            </a:solidFill>
            <a:latin typeface="Montserrat"/>
          </a:endParaRPr>
        </a:p>
        <a:p>
          <a:pPr algn="l" rtl="0"/>
          <a:endParaRPr lang="en-GB" sz="1200" b="0">
            <a:solidFill>
              <a:schemeClr val="bg1"/>
            </a:solidFill>
            <a:latin typeface="Montserrat"/>
          </a:endParaRPr>
        </a:p>
        <a:p>
          <a:pPr algn="l" rtl="0"/>
          <a:r>
            <a:rPr lang="en-GB" sz="1200" b="1">
              <a:solidFill>
                <a:schemeClr val="bg1"/>
              </a:solidFill>
              <a:latin typeface="Montserrat"/>
            </a:rPr>
            <a:t>Ethnicity</a:t>
          </a:r>
          <a:r>
            <a:rPr lang="en-GB" sz="1200" b="1">
              <a:latin typeface="Montserrat"/>
            </a:rPr>
            <a:t>: </a:t>
          </a:r>
          <a:r>
            <a:rPr lang="en-GB" sz="1200" b="0">
              <a:latin typeface="Montserrat"/>
            </a:rPr>
            <a:t>Uptake increased from 28% to 41.1% for the White population between 22/23 and 23/24. Small sample sizes across all other categories.</a:t>
          </a:r>
          <a:endParaRPr lang="en-GB" b="1">
            <a:ea typeface="Calibri"/>
            <a:cs typeface="Calibri"/>
          </a:endParaRPr>
        </a:p>
        <a:p>
          <a:pPr algn="ctr"/>
          <a:endParaRPr lang="en-GB" b="1">
            <a:ea typeface="Calibri"/>
            <a:cs typeface="Calibri"/>
          </a:endParaRPr>
        </a:p>
      </dgm:t>
    </dgm:pt>
    <dgm:pt modelId="{883CF290-4A36-48A5-B67C-754BF94798F8}" type="parTrans" cxnId="{F15DA132-F651-408E-9CB5-710685B71AFB}">
      <dgm:prSet/>
      <dgm:spPr/>
      <dgm:t>
        <a:bodyPr/>
        <a:lstStyle/>
        <a:p>
          <a:endParaRPr lang="en-GB"/>
        </a:p>
      </dgm:t>
    </dgm:pt>
    <dgm:pt modelId="{C0A7DA90-F0CB-4EB1-AC84-F8325AB8EAEC}" type="sibTrans" cxnId="{F15DA132-F651-408E-9CB5-710685B71AFB}">
      <dgm:prSet/>
      <dgm:spPr/>
      <dgm:t>
        <a:bodyPr/>
        <a:lstStyle/>
        <a:p>
          <a:endParaRPr lang="en-GB"/>
        </a:p>
      </dgm:t>
    </dgm:pt>
    <dgm:pt modelId="{077469A1-D67A-4713-83F0-A5A10C85E8F9}" type="pres">
      <dgm:prSet presAssocID="{B9563C62-BF75-4696-A782-1D59D8E94650}" presName="diagram" presStyleCnt="0">
        <dgm:presLayoutVars>
          <dgm:dir/>
          <dgm:resizeHandles val="exact"/>
        </dgm:presLayoutVars>
      </dgm:prSet>
      <dgm:spPr/>
    </dgm:pt>
    <dgm:pt modelId="{31FF6E55-AACC-42DC-BD76-52B60155D69B}" type="pres">
      <dgm:prSet presAssocID="{1F6C179B-4456-4648-9DCE-FFDA5BA1BF45}" presName="node" presStyleLbl="node1" presStyleIdx="0" presStyleCnt="4" custScaleX="143040" custScaleY="368278" custLinFactNeighborX="-26475" custLinFactNeighborY="2418">
        <dgm:presLayoutVars>
          <dgm:bulletEnabled val="1"/>
        </dgm:presLayoutVars>
      </dgm:prSet>
      <dgm:spPr/>
    </dgm:pt>
    <dgm:pt modelId="{BF3A1DEC-C9DD-47BA-B750-D8B386C75E63}" type="pres">
      <dgm:prSet presAssocID="{635B48F2-31D9-4BF0-BE3B-BB32DF1A17D5}" presName="sibTrans" presStyleCnt="0"/>
      <dgm:spPr/>
    </dgm:pt>
    <dgm:pt modelId="{64A790A0-3F02-41A0-B54B-04A921B4F63A}" type="pres">
      <dgm:prSet presAssocID="{B4DC4108-C0FC-4EBC-B177-D3D15D627759}" presName="node" presStyleLbl="node1" presStyleIdx="1" presStyleCnt="4" custScaleX="143996" custScaleY="368802" custLinFactNeighborX="-1699">
        <dgm:presLayoutVars>
          <dgm:bulletEnabled val="1"/>
        </dgm:presLayoutVars>
      </dgm:prSet>
      <dgm:spPr/>
    </dgm:pt>
    <dgm:pt modelId="{D68FF516-0E81-4E77-837A-9C010BCD3509}" type="pres">
      <dgm:prSet presAssocID="{CBE2B231-CF36-489B-A2B8-2921914310B0}" presName="sibTrans" presStyleCnt="0"/>
      <dgm:spPr/>
    </dgm:pt>
    <dgm:pt modelId="{8C1A523D-F333-4533-9FF8-4DB66114E5E6}" type="pres">
      <dgm:prSet presAssocID="{58AA5E8B-366F-44F3-8C44-99085C121484}" presName="node" presStyleLbl="node1" presStyleIdx="2" presStyleCnt="4" custScaleX="130317" custScaleY="368264">
        <dgm:presLayoutVars>
          <dgm:bulletEnabled val="1"/>
        </dgm:presLayoutVars>
      </dgm:prSet>
      <dgm:spPr/>
    </dgm:pt>
    <dgm:pt modelId="{4B97ED13-85A2-4144-8376-D7004FE6D574}" type="pres">
      <dgm:prSet presAssocID="{132D0BB3-8C8D-4B47-B689-F0F7155C4818}" presName="sibTrans" presStyleCnt="0"/>
      <dgm:spPr/>
    </dgm:pt>
    <dgm:pt modelId="{F3A0BA15-73C8-42E7-81BE-851E37E8E2A1}" type="pres">
      <dgm:prSet presAssocID="{5C1AEE94-35B8-4A23-88E7-F8014CBD33B2}" presName="node" presStyleLbl="node1" presStyleIdx="3" presStyleCnt="4" custScaleX="136317" custScaleY="365332">
        <dgm:presLayoutVars>
          <dgm:bulletEnabled val="1"/>
        </dgm:presLayoutVars>
      </dgm:prSet>
      <dgm:spPr/>
    </dgm:pt>
  </dgm:ptLst>
  <dgm:cxnLst>
    <dgm:cxn modelId="{AC52450C-CE70-4372-BA13-83E7FF96630E}" type="presOf" srcId="{58AA5E8B-366F-44F3-8C44-99085C121484}" destId="{8C1A523D-F333-4533-9FF8-4DB66114E5E6}" srcOrd="0" destOrd="0" presId="urn:microsoft.com/office/officeart/2005/8/layout/default"/>
    <dgm:cxn modelId="{F38F0511-4210-487A-9290-2ED48F8D4D42}" type="presOf" srcId="{5C1AEE94-35B8-4A23-88E7-F8014CBD33B2}" destId="{F3A0BA15-73C8-42E7-81BE-851E37E8E2A1}" srcOrd="0" destOrd="0" presId="urn:microsoft.com/office/officeart/2005/8/layout/default"/>
    <dgm:cxn modelId="{A3F6B412-2F39-4203-A8A9-DF1A351CB104}" type="presOf" srcId="{1F6C179B-4456-4648-9DCE-FFDA5BA1BF45}" destId="{31FF6E55-AACC-42DC-BD76-52B60155D69B}" srcOrd="0" destOrd="0" presId="urn:microsoft.com/office/officeart/2005/8/layout/default"/>
    <dgm:cxn modelId="{0B339814-AD4C-4EF3-AEE2-FA489905855A}" srcId="{B9563C62-BF75-4696-A782-1D59D8E94650}" destId="{1F6C179B-4456-4648-9DCE-FFDA5BA1BF45}" srcOrd="0" destOrd="0" parTransId="{964ACCBD-CA59-462F-8819-17B7E9E634AE}" sibTransId="{635B48F2-31D9-4BF0-BE3B-BB32DF1A17D5}"/>
    <dgm:cxn modelId="{AA988225-2E3C-40F3-84D3-79FD20F8198F}" srcId="{B9563C62-BF75-4696-A782-1D59D8E94650}" destId="{58AA5E8B-366F-44F3-8C44-99085C121484}" srcOrd="2" destOrd="0" parTransId="{810CCBC1-9BB4-4E83-AD44-29DCDEAD9443}" sibTransId="{132D0BB3-8C8D-4B47-B689-F0F7155C4818}"/>
    <dgm:cxn modelId="{F15DA132-F651-408E-9CB5-710685B71AFB}" srcId="{B9563C62-BF75-4696-A782-1D59D8E94650}" destId="{5C1AEE94-35B8-4A23-88E7-F8014CBD33B2}" srcOrd="3" destOrd="0" parTransId="{883CF290-4A36-48A5-B67C-754BF94798F8}" sibTransId="{C0A7DA90-F0CB-4EB1-AC84-F8325AB8EAEC}"/>
    <dgm:cxn modelId="{E933CE65-6751-4787-844D-F9A2BBF505B5}" type="presOf" srcId="{B4DC4108-C0FC-4EBC-B177-D3D15D627759}" destId="{64A790A0-3F02-41A0-B54B-04A921B4F63A}" srcOrd="0" destOrd="0" presId="urn:microsoft.com/office/officeart/2005/8/layout/default"/>
    <dgm:cxn modelId="{05E6BF74-B652-44B3-BF29-D2A61606985D}" type="presOf" srcId="{B9563C62-BF75-4696-A782-1D59D8E94650}" destId="{077469A1-D67A-4713-83F0-A5A10C85E8F9}" srcOrd="0" destOrd="0" presId="urn:microsoft.com/office/officeart/2005/8/layout/default"/>
    <dgm:cxn modelId="{F911248D-E9B2-4C49-81A9-C5B03A398DB1}" srcId="{B9563C62-BF75-4696-A782-1D59D8E94650}" destId="{B4DC4108-C0FC-4EBC-B177-D3D15D627759}" srcOrd="1" destOrd="0" parTransId="{010261B8-6BEB-42B7-8D08-35A83B6FB843}" sibTransId="{CBE2B231-CF36-489B-A2B8-2921914310B0}"/>
    <dgm:cxn modelId="{A46F2E66-FD3C-440B-9130-06BA82EC9D67}" type="presParOf" srcId="{077469A1-D67A-4713-83F0-A5A10C85E8F9}" destId="{31FF6E55-AACC-42DC-BD76-52B60155D69B}" srcOrd="0" destOrd="0" presId="urn:microsoft.com/office/officeart/2005/8/layout/default"/>
    <dgm:cxn modelId="{58282A88-CD59-4B30-BF65-6DB00F8DD9C5}" type="presParOf" srcId="{077469A1-D67A-4713-83F0-A5A10C85E8F9}" destId="{BF3A1DEC-C9DD-47BA-B750-D8B386C75E63}" srcOrd="1" destOrd="0" presId="urn:microsoft.com/office/officeart/2005/8/layout/default"/>
    <dgm:cxn modelId="{B6EF7680-37DD-41E8-A85F-E305224DD8D6}" type="presParOf" srcId="{077469A1-D67A-4713-83F0-A5A10C85E8F9}" destId="{64A790A0-3F02-41A0-B54B-04A921B4F63A}" srcOrd="2" destOrd="0" presId="urn:microsoft.com/office/officeart/2005/8/layout/default"/>
    <dgm:cxn modelId="{EB2DC66A-7105-485B-8065-A8B6A9E9BCB9}" type="presParOf" srcId="{077469A1-D67A-4713-83F0-A5A10C85E8F9}" destId="{D68FF516-0E81-4E77-837A-9C010BCD3509}" srcOrd="3" destOrd="0" presId="urn:microsoft.com/office/officeart/2005/8/layout/default"/>
    <dgm:cxn modelId="{C01DA294-3521-4A75-A474-94C88AE2406E}" type="presParOf" srcId="{077469A1-D67A-4713-83F0-A5A10C85E8F9}" destId="{8C1A523D-F333-4533-9FF8-4DB66114E5E6}" srcOrd="4" destOrd="0" presId="urn:microsoft.com/office/officeart/2005/8/layout/default"/>
    <dgm:cxn modelId="{B96271AB-5F2B-43EE-9685-9794EA13627F}" type="presParOf" srcId="{077469A1-D67A-4713-83F0-A5A10C85E8F9}" destId="{4B97ED13-85A2-4144-8376-D7004FE6D574}" srcOrd="5" destOrd="0" presId="urn:microsoft.com/office/officeart/2005/8/layout/default"/>
    <dgm:cxn modelId="{686B2B20-53F6-4132-87C3-97AC58168D80}" type="presParOf" srcId="{077469A1-D67A-4713-83F0-A5A10C85E8F9}" destId="{F3A0BA15-73C8-42E7-81BE-851E37E8E2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563C62-BF75-4696-A782-1D59D8E946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F6C179B-4456-4648-9DCE-FFDA5BA1BF45}">
      <dgm:prSet custT="1"/>
      <dgm:spPr/>
      <dgm:t>
        <a:bodyPr/>
        <a:lstStyle/>
        <a:p>
          <a:endParaRPr lang="en-US" sz="1200"/>
        </a:p>
      </dgm:t>
    </dgm:pt>
    <dgm:pt modelId="{964ACCBD-CA59-462F-8819-17B7E9E634AE}" type="parTrans" cxnId="{0B339814-AD4C-4EF3-AEE2-FA489905855A}">
      <dgm:prSet/>
      <dgm:spPr/>
      <dgm:t>
        <a:bodyPr/>
        <a:lstStyle/>
        <a:p>
          <a:endParaRPr lang="en-US"/>
        </a:p>
      </dgm:t>
    </dgm:pt>
    <dgm:pt modelId="{635B48F2-31D9-4BF0-BE3B-BB32DF1A17D5}" type="sibTrans" cxnId="{0B339814-AD4C-4EF3-AEE2-FA489905855A}">
      <dgm:prSet/>
      <dgm:spPr/>
      <dgm:t>
        <a:bodyPr/>
        <a:lstStyle/>
        <a:p>
          <a:endParaRPr lang="en-US"/>
        </a:p>
      </dgm:t>
    </dgm:pt>
    <dgm:pt modelId="{B4DC4108-C0FC-4EBC-B177-D3D15D627759}">
      <dgm:prSet custT="1"/>
      <dgm:spPr/>
      <dgm:t>
        <a:bodyPr/>
        <a:lstStyle/>
        <a:p>
          <a:endParaRPr lang="en-US" sz="1100"/>
        </a:p>
      </dgm:t>
    </dgm:pt>
    <dgm:pt modelId="{010261B8-6BEB-42B7-8D08-35A83B6FB843}" type="parTrans" cxnId="{F911248D-E9B2-4C49-81A9-C5B03A398DB1}">
      <dgm:prSet/>
      <dgm:spPr/>
      <dgm:t>
        <a:bodyPr/>
        <a:lstStyle/>
        <a:p>
          <a:endParaRPr lang="en-US"/>
        </a:p>
      </dgm:t>
    </dgm:pt>
    <dgm:pt modelId="{CBE2B231-CF36-489B-A2B8-2921914310B0}" type="sibTrans" cxnId="{F911248D-E9B2-4C49-81A9-C5B03A398DB1}">
      <dgm:prSet/>
      <dgm:spPr/>
      <dgm:t>
        <a:bodyPr/>
        <a:lstStyle/>
        <a:p>
          <a:endParaRPr lang="en-US"/>
        </a:p>
      </dgm:t>
    </dgm:pt>
    <dgm:pt modelId="{58AA5E8B-366F-44F3-8C44-99085C121484}">
      <dgm:prSet custT="1"/>
      <dgm:spPr/>
      <dgm:t>
        <a:bodyPr/>
        <a:lstStyle/>
        <a:p>
          <a:endParaRPr lang="en-US" sz="1200"/>
        </a:p>
      </dgm:t>
    </dgm:pt>
    <dgm:pt modelId="{810CCBC1-9BB4-4E83-AD44-29DCDEAD9443}" type="parTrans" cxnId="{AA988225-2E3C-40F3-84D3-79FD20F8198F}">
      <dgm:prSet/>
      <dgm:spPr/>
      <dgm:t>
        <a:bodyPr/>
        <a:lstStyle/>
        <a:p>
          <a:endParaRPr lang="en-US"/>
        </a:p>
      </dgm:t>
    </dgm:pt>
    <dgm:pt modelId="{132D0BB3-8C8D-4B47-B689-F0F7155C4818}" type="sibTrans" cxnId="{AA988225-2E3C-40F3-84D3-79FD20F8198F}">
      <dgm:prSet/>
      <dgm:spPr/>
      <dgm:t>
        <a:bodyPr/>
        <a:lstStyle/>
        <a:p>
          <a:endParaRPr lang="en-US"/>
        </a:p>
      </dgm:t>
    </dgm:pt>
    <dgm:pt modelId="{077469A1-D67A-4713-83F0-A5A10C85E8F9}" type="pres">
      <dgm:prSet presAssocID="{B9563C62-BF75-4696-A782-1D59D8E94650}" presName="diagram" presStyleCnt="0">
        <dgm:presLayoutVars>
          <dgm:dir/>
          <dgm:resizeHandles val="exact"/>
        </dgm:presLayoutVars>
      </dgm:prSet>
      <dgm:spPr/>
    </dgm:pt>
    <dgm:pt modelId="{31FF6E55-AACC-42DC-BD76-52B60155D69B}" type="pres">
      <dgm:prSet presAssocID="{1F6C179B-4456-4648-9DCE-FFDA5BA1BF45}" presName="node" presStyleLbl="node1" presStyleIdx="0" presStyleCnt="3" custScaleX="178295" custScaleY="364244" custLinFactNeighborX="-8144" custLinFactNeighborY="344">
        <dgm:presLayoutVars>
          <dgm:bulletEnabled val="1"/>
        </dgm:presLayoutVars>
      </dgm:prSet>
      <dgm:spPr>
        <a:xfrm>
          <a:off x="15905" y="36221"/>
          <a:ext cx="2630013" cy="4188380"/>
        </a:xfrm>
        <a:prstGeom prst="rect">
          <a:avLst/>
        </a:prstGeom>
      </dgm:spPr>
    </dgm:pt>
    <dgm:pt modelId="{BF3A1DEC-C9DD-47BA-B750-D8B386C75E63}" type="pres">
      <dgm:prSet presAssocID="{635B48F2-31D9-4BF0-BE3B-BB32DF1A17D5}" presName="sibTrans" presStyleCnt="0"/>
      <dgm:spPr/>
    </dgm:pt>
    <dgm:pt modelId="{64A790A0-3F02-41A0-B54B-04A921B4F63A}" type="pres">
      <dgm:prSet presAssocID="{B4DC4108-C0FC-4EBC-B177-D3D15D627759}" presName="node" presStyleLbl="node1" presStyleIdx="1" presStyleCnt="3" custScaleX="172428" custScaleY="365846" custLinFactNeighborX="-5808" custLinFactNeighborY="0">
        <dgm:presLayoutVars>
          <dgm:bulletEnabled val="1"/>
        </dgm:presLayoutVars>
      </dgm:prSet>
      <dgm:spPr/>
    </dgm:pt>
    <dgm:pt modelId="{D68FF516-0E81-4E77-837A-9C010BCD3509}" type="pres">
      <dgm:prSet presAssocID="{CBE2B231-CF36-489B-A2B8-2921914310B0}" presName="sibTrans" presStyleCnt="0"/>
      <dgm:spPr/>
    </dgm:pt>
    <dgm:pt modelId="{8C1A523D-F333-4533-9FF8-4DB66114E5E6}" type="pres">
      <dgm:prSet presAssocID="{58AA5E8B-366F-44F3-8C44-99085C121484}" presName="node" presStyleLbl="node1" presStyleIdx="2" presStyleCnt="3" custScaleX="170022" custScaleY="368264" custLinFactNeighborX="-3495" custLinFactNeighborY="-796">
        <dgm:presLayoutVars>
          <dgm:bulletEnabled val="1"/>
        </dgm:presLayoutVars>
      </dgm:prSet>
      <dgm:spPr/>
    </dgm:pt>
  </dgm:ptLst>
  <dgm:cxnLst>
    <dgm:cxn modelId="{AC52450C-CE70-4372-BA13-83E7FF96630E}" type="presOf" srcId="{58AA5E8B-366F-44F3-8C44-99085C121484}" destId="{8C1A523D-F333-4533-9FF8-4DB66114E5E6}" srcOrd="0" destOrd="0" presId="urn:microsoft.com/office/officeart/2005/8/layout/default"/>
    <dgm:cxn modelId="{A3F6B412-2F39-4203-A8A9-DF1A351CB104}" type="presOf" srcId="{1F6C179B-4456-4648-9DCE-FFDA5BA1BF45}" destId="{31FF6E55-AACC-42DC-BD76-52B60155D69B}" srcOrd="0" destOrd="0" presId="urn:microsoft.com/office/officeart/2005/8/layout/default"/>
    <dgm:cxn modelId="{0B339814-AD4C-4EF3-AEE2-FA489905855A}" srcId="{B9563C62-BF75-4696-A782-1D59D8E94650}" destId="{1F6C179B-4456-4648-9DCE-FFDA5BA1BF45}" srcOrd="0" destOrd="0" parTransId="{964ACCBD-CA59-462F-8819-17B7E9E634AE}" sibTransId="{635B48F2-31D9-4BF0-BE3B-BB32DF1A17D5}"/>
    <dgm:cxn modelId="{AA988225-2E3C-40F3-84D3-79FD20F8198F}" srcId="{B9563C62-BF75-4696-A782-1D59D8E94650}" destId="{58AA5E8B-366F-44F3-8C44-99085C121484}" srcOrd="2" destOrd="0" parTransId="{810CCBC1-9BB4-4E83-AD44-29DCDEAD9443}" sibTransId="{132D0BB3-8C8D-4B47-B689-F0F7155C4818}"/>
    <dgm:cxn modelId="{E933CE65-6751-4787-844D-F9A2BBF505B5}" type="presOf" srcId="{B4DC4108-C0FC-4EBC-B177-D3D15D627759}" destId="{64A790A0-3F02-41A0-B54B-04A921B4F63A}" srcOrd="0" destOrd="0" presId="urn:microsoft.com/office/officeart/2005/8/layout/default"/>
    <dgm:cxn modelId="{05E6BF74-B652-44B3-BF29-D2A61606985D}" type="presOf" srcId="{B9563C62-BF75-4696-A782-1D59D8E94650}" destId="{077469A1-D67A-4713-83F0-A5A10C85E8F9}" srcOrd="0" destOrd="0" presId="urn:microsoft.com/office/officeart/2005/8/layout/default"/>
    <dgm:cxn modelId="{F911248D-E9B2-4C49-81A9-C5B03A398DB1}" srcId="{B9563C62-BF75-4696-A782-1D59D8E94650}" destId="{B4DC4108-C0FC-4EBC-B177-D3D15D627759}" srcOrd="1" destOrd="0" parTransId="{010261B8-6BEB-42B7-8D08-35A83B6FB843}" sibTransId="{CBE2B231-CF36-489B-A2B8-2921914310B0}"/>
    <dgm:cxn modelId="{A46F2E66-FD3C-440B-9130-06BA82EC9D67}" type="presParOf" srcId="{077469A1-D67A-4713-83F0-A5A10C85E8F9}" destId="{31FF6E55-AACC-42DC-BD76-52B60155D69B}" srcOrd="0" destOrd="0" presId="urn:microsoft.com/office/officeart/2005/8/layout/default"/>
    <dgm:cxn modelId="{58282A88-CD59-4B30-BF65-6DB00F8DD9C5}" type="presParOf" srcId="{077469A1-D67A-4713-83F0-A5A10C85E8F9}" destId="{BF3A1DEC-C9DD-47BA-B750-D8B386C75E63}" srcOrd="1" destOrd="0" presId="urn:microsoft.com/office/officeart/2005/8/layout/default"/>
    <dgm:cxn modelId="{B6EF7680-37DD-41E8-A85F-E305224DD8D6}" type="presParOf" srcId="{077469A1-D67A-4713-83F0-A5A10C85E8F9}" destId="{64A790A0-3F02-41A0-B54B-04A921B4F63A}" srcOrd="2" destOrd="0" presId="urn:microsoft.com/office/officeart/2005/8/layout/default"/>
    <dgm:cxn modelId="{EB2DC66A-7105-485B-8065-A8B6A9E9BCB9}" type="presParOf" srcId="{077469A1-D67A-4713-83F0-A5A10C85E8F9}" destId="{D68FF516-0E81-4E77-837A-9C010BCD3509}" srcOrd="3" destOrd="0" presId="urn:microsoft.com/office/officeart/2005/8/layout/default"/>
    <dgm:cxn modelId="{C01DA294-3521-4A75-A474-94C88AE2406E}" type="presParOf" srcId="{077469A1-D67A-4713-83F0-A5A10C85E8F9}" destId="{8C1A523D-F333-4533-9FF8-4DB66114E5E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F6E55-AACC-42DC-BD76-52B60155D69B}">
      <dsp:nvSpPr>
        <dsp:cNvPr id="0" name=""/>
        <dsp:cNvSpPr/>
      </dsp:nvSpPr>
      <dsp:spPr>
        <a:xfrm>
          <a:off x="0" y="66022"/>
          <a:ext cx="2717824" cy="41759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CBTp</a:t>
          </a:r>
        </a:p>
        <a:p>
          <a:pPr marL="0" lvl="0" indent="0" algn="l" defTabSz="533400" rtl="0">
            <a:lnSpc>
              <a:spcPct val="90000"/>
            </a:lnSpc>
            <a:spcBef>
              <a:spcPct val="0"/>
            </a:spcBef>
            <a:spcAft>
              <a:spcPct val="35000"/>
            </a:spcAft>
            <a:buNone/>
          </a:pPr>
          <a:endParaRPr lang="en-GB" sz="1200" b="0" kern="1200">
            <a:latin typeface="Montserrat"/>
          </a:endParaRPr>
        </a:p>
        <a:p>
          <a:pPr marL="0" lvl="0" indent="0" algn="l" defTabSz="533400">
            <a:lnSpc>
              <a:spcPct val="90000"/>
            </a:lnSpc>
            <a:spcBef>
              <a:spcPct val="0"/>
            </a:spcBef>
            <a:spcAft>
              <a:spcPct val="35000"/>
            </a:spcAft>
            <a:buNone/>
          </a:pPr>
          <a:r>
            <a:rPr lang="en-GB" sz="1200" b="1" kern="1200"/>
            <a:t>Age: </a:t>
          </a:r>
          <a:r>
            <a:rPr lang="en-GB" sz="1200" kern="1200"/>
            <a:t>Increased uptake in all age categories, greatest increase in under 18s (+3.6%) since 2022/23, though under 18s had the lowest uptake rate (40.3%, n=106).</a:t>
          </a:r>
          <a:endParaRPr lang="en-GB" sz="1200" b="1" kern="1200"/>
        </a:p>
        <a:p>
          <a:pPr marL="0" lvl="0" indent="0" algn="l" defTabSz="533400">
            <a:lnSpc>
              <a:spcPct val="90000"/>
            </a:lnSpc>
            <a:spcBef>
              <a:spcPct val="0"/>
            </a:spcBef>
            <a:spcAft>
              <a:spcPct val="35000"/>
            </a:spcAft>
            <a:buNone/>
          </a:pPr>
          <a:endParaRPr lang="en-GB" sz="1200" b="0" kern="1200">
            <a:latin typeface="Montserrat"/>
          </a:endParaRPr>
        </a:p>
        <a:p>
          <a:pPr marL="0" lvl="0" indent="0" algn="l" defTabSz="533400">
            <a:lnSpc>
              <a:spcPct val="90000"/>
            </a:lnSpc>
            <a:spcBef>
              <a:spcPct val="0"/>
            </a:spcBef>
            <a:spcAft>
              <a:spcPct val="35000"/>
            </a:spcAft>
            <a:buNone/>
          </a:pPr>
          <a:r>
            <a:rPr lang="en-GB" sz="1200" b="1" kern="1200"/>
            <a:t>Gender: </a:t>
          </a:r>
          <a:r>
            <a:rPr lang="en-GB" sz="1200" kern="1200"/>
            <a:t>Increased uptake for male and female since 2022/23. Uptake by female is higher than male (approx. 10% difference). </a:t>
          </a:r>
        </a:p>
        <a:p>
          <a:pPr marL="0" lvl="0" indent="0" algn="l" defTabSz="533400">
            <a:lnSpc>
              <a:spcPct val="90000"/>
            </a:lnSpc>
            <a:spcBef>
              <a:spcPct val="0"/>
            </a:spcBef>
            <a:spcAft>
              <a:spcPct val="35000"/>
            </a:spcAft>
            <a:buNone/>
          </a:pPr>
          <a:endParaRPr lang="en-GB" sz="1200" kern="1200"/>
        </a:p>
        <a:p>
          <a:pPr marL="0" lvl="0" indent="0" algn="l" defTabSz="533400">
            <a:lnSpc>
              <a:spcPct val="90000"/>
            </a:lnSpc>
            <a:spcBef>
              <a:spcPct val="0"/>
            </a:spcBef>
            <a:spcAft>
              <a:spcPct val="35000"/>
            </a:spcAft>
            <a:buNone/>
          </a:pPr>
          <a:r>
            <a:rPr lang="en-GB" sz="1200" b="1" kern="1200"/>
            <a:t>Ethnicity: </a:t>
          </a:r>
          <a:r>
            <a:rPr lang="en-GB" sz="1200" kern="1200"/>
            <a:t>Increased uptake for White, Mixed, Other, and Unknown populations since 2022/23. White population has the highest uptake rate (53.1%).</a:t>
          </a:r>
          <a:endParaRPr lang="en-US" sz="1200" kern="1200"/>
        </a:p>
      </dsp:txBody>
      <dsp:txXfrm>
        <a:off x="0" y="66022"/>
        <a:ext cx="2717824" cy="4175999"/>
      </dsp:txXfrm>
    </dsp:sp>
    <dsp:sp modelId="{64A790A0-3F02-41A0-B54B-04A921B4F63A}">
      <dsp:nvSpPr>
        <dsp:cNvPr id="0" name=""/>
        <dsp:cNvSpPr/>
      </dsp:nvSpPr>
      <dsp:spPr>
        <a:xfrm>
          <a:off x="2913878" y="41084"/>
          <a:ext cx="2735989" cy="41707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Family</a:t>
          </a:r>
          <a:r>
            <a:rPr lang="en-US" sz="1200" b="1" kern="1200" baseline="0"/>
            <a:t> Intervention</a:t>
          </a:r>
        </a:p>
        <a:p>
          <a:pPr marL="0" lvl="0" indent="0" algn="l" defTabSz="533400">
            <a:lnSpc>
              <a:spcPct val="90000"/>
            </a:lnSpc>
            <a:spcBef>
              <a:spcPct val="0"/>
            </a:spcBef>
            <a:spcAft>
              <a:spcPct val="35000"/>
            </a:spcAft>
            <a:buNone/>
          </a:pPr>
          <a:endParaRPr lang="en-US" sz="1100" b="1" kern="1200" baseline="0"/>
        </a:p>
        <a:p>
          <a:pPr marL="0" lvl="0" indent="0" algn="l" defTabSz="533400">
            <a:lnSpc>
              <a:spcPct val="90000"/>
            </a:lnSpc>
            <a:spcBef>
              <a:spcPct val="0"/>
            </a:spcBef>
            <a:spcAft>
              <a:spcPct val="35000"/>
            </a:spcAft>
            <a:buNone/>
          </a:pPr>
          <a:r>
            <a:rPr lang="en-US" sz="1200" b="1" kern="1200" baseline="0"/>
            <a:t>Age: </a:t>
          </a:r>
          <a:r>
            <a:rPr lang="en-US" sz="1200" b="0" i="0" u="none" kern="1200">
              <a:solidFill>
                <a:srgbClr val="FFFFFF"/>
              </a:solidFill>
              <a:latin typeface="Montserrat"/>
              <a:ea typeface="+mn-ea"/>
              <a:cs typeface="+mn-cs"/>
            </a:rPr>
            <a:t>Th</a:t>
          </a:r>
          <a:r>
            <a:rPr lang="en-US" sz="1200" b="0" i="0" u="none" kern="1200"/>
            <a:t>e under 18s category had highest uptake of family intervention (43.5%) compared to the 18-35 (29.69%) and 36+ (26.64%) categories. Note that there is a much smaller sample for under 18 (n=107).</a:t>
          </a:r>
        </a:p>
        <a:p>
          <a:pPr marL="0" lvl="0" indent="0" algn="l" defTabSz="533400">
            <a:lnSpc>
              <a:spcPct val="90000"/>
            </a:lnSpc>
            <a:spcBef>
              <a:spcPct val="0"/>
            </a:spcBef>
            <a:spcAft>
              <a:spcPct val="35000"/>
            </a:spcAft>
            <a:buNone/>
          </a:pPr>
          <a:endParaRPr lang="en-US" sz="1200" b="0" i="0" u="none" kern="1200" baseline="0"/>
        </a:p>
        <a:p>
          <a:pPr marL="0" lvl="0" indent="0" algn="l" defTabSz="533400" rtl="0">
            <a:lnSpc>
              <a:spcPct val="90000"/>
            </a:lnSpc>
            <a:spcBef>
              <a:spcPct val="0"/>
            </a:spcBef>
            <a:spcAft>
              <a:spcPct val="35000"/>
            </a:spcAft>
            <a:buNone/>
          </a:pPr>
          <a:r>
            <a:rPr lang="en-US" sz="1200" b="1" i="0" u="none" kern="1200" baseline="0">
              <a:latin typeface="Montserrat"/>
            </a:rPr>
            <a:t>Gender</a:t>
          </a:r>
          <a:r>
            <a:rPr lang="en-US" sz="1200" b="0" i="0" u="none" kern="1200" baseline="0">
              <a:latin typeface="Montserrat"/>
            </a:rPr>
            <a:t>: Female (29.5%) and male (28.7%) had similar uptake.</a:t>
          </a:r>
          <a:endParaRPr lang="en-US" sz="1200" b="1" i="0" u="none" kern="1200" baseline="0"/>
        </a:p>
        <a:p>
          <a:pPr marL="0" lvl="0" indent="0" algn="l" defTabSz="533400">
            <a:lnSpc>
              <a:spcPct val="90000"/>
            </a:lnSpc>
            <a:spcBef>
              <a:spcPct val="0"/>
            </a:spcBef>
            <a:spcAft>
              <a:spcPct val="35000"/>
            </a:spcAft>
            <a:buNone/>
          </a:pPr>
          <a:endParaRPr lang="en-US" sz="1200" b="0" i="0" u="none" kern="1200" baseline="0">
            <a:latin typeface="Montserrat"/>
          </a:endParaRPr>
        </a:p>
        <a:p>
          <a:pPr marL="0" lvl="0" indent="0" algn="l" defTabSz="533400">
            <a:lnSpc>
              <a:spcPct val="90000"/>
            </a:lnSpc>
            <a:spcBef>
              <a:spcPct val="0"/>
            </a:spcBef>
            <a:spcAft>
              <a:spcPct val="35000"/>
            </a:spcAft>
            <a:buNone/>
          </a:pPr>
          <a:r>
            <a:rPr lang="en-US" sz="1200" b="1" i="0" u="none" kern="1200" baseline="0"/>
            <a:t>Ethnicity: </a:t>
          </a:r>
          <a:r>
            <a:rPr lang="en-US" sz="1200" b="0" i="0" u="none" kern="1200" baseline="0"/>
            <a:t>White (30.8%) and Mixed (31.9%) populations had a higher uptake rate than other ethnicities.</a:t>
          </a:r>
        </a:p>
        <a:p>
          <a:pPr marL="0" lvl="0" indent="0" algn="l" defTabSz="533400">
            <a:lnSpc>
              <a:spcPct val="90000"/>
            </a:lnSpc>
            <a:spcBef>
              <a:spcPct val="0"/>
            </a:spcBef>
            <a:spcAft>
              <a:spcPct val="35000"/>
            </a:spcAft>
            <a:buNone/>
          </a:pPr>
          <a:endParaRPr lang="en-US" sz="1100" kern="1200" baseline="0"/>
        </a:p>
        <a:p>
          <a:pPr marL="0" lvl="0" indent="0" algn="ctr" defTabSz="533400" rtl="0">
            <a:lnSpc>
              <a:spcPct val="90000"/>
            </a:lnSpc>
            <a:spcBef>
              <a:spcPct val="0"/>
            </a:spcBef>
            <a:spcAft>
              <a:spcPct val="35000"/>
            </a:spcAft>
            <a:buNone/>
          </a:pPr>
          <a:endParaRPr lang="en-US" sz="1100" b="0" kern="1200">
            <a:latin typeface="Montserrat"/>
          </a:endParaRPr>
        </a:p>
      </dsp:txBody>
      <dsp:txXfrm>
        <a:off x="2913878" y="41084"/>
        <a:ext cx="2735989" cy="4170743"/>
      </dsp:txXfrm>
    </dsp:sp>
    <dsp:sp modelId="{8C1A523D-F333-4533-9FF8-4DB66114E5E6}">
      <dsp:nvSpPr>
        <dsp:cNvPr id="0" name=""/>
        <dsp:cNvSpPr/>
      </dsp:nvSpPr>
      <dsp:spPr>
        <a:xfrm>
          <a:off x="5839872" y="27301"/>
          <a:ext cx="2476081" cy="41983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Clozapine</a:t>
          </a:r>
        </a:p>
        <a:p>
          <a:pPr marL="0" lvl="0" indent="0" algn="l" defTabSz="533400">
            <a:lnSpc>
              <a:spcPct val="90000"/>
            </a:lnSpc>
            <a:spcBef>
              <a:spcPct val="0"/>
            </a:spcBef>
            <a:spcAft>
              <a:spcPct val="35000"/>
            </a:spcAft>
            <a:buNone/>
          </a:pPr>
          <a:endParaRPr lang="en-GB" sz="1200" kern="1200"/>
        </a:p>
        <a:p>
          <a:pPr marL="0" lvl="0" indent="0" algn="l" defTabSz="533400">
            <a:lnSpc>
              <a:spcPct val="90000"/>
            </a:lnSpc>
            <a:spcBef>
              <a:spcPct val="0"/>
            </a:spcBef>
            <a:spcAft>
              <a:spcPct val="35000"/>
            </a:spcAft>
            <a:buNone/>
          </a:pPr>
          <a:r>
            <a:rPr lang="en-GB" sz="1200" b="1" kern="1200"/>
            <a:t>Age</a:t>
          </a:r>
          <a:r>
            <a:rPr lang="en-GB" sz="1200" kern="1200"/>
            <a:t>: Under 18s (69.2%, n=18) and 18-35 (63.9%, n=391) categories had a higher percentage of Clozapine offered than 36+ age group (49.5%, n=108). </a:t>
          </a:r>
        </a:p>
        <a:p>
          <a:pPr marL="0" lvl="0" indent="0" algn="l" defTabSz="533400">
            <a:lnSpc>
              <a:spcPct val="90000"/>
            </a:lnSpc>
            <a:spcBef>
              <a:spcPct val="0"/>
            </a:spcBef>
            <a:spcAft>
              <a:spcPct val="35000"/>
            </a:spcAft>
            <a:buNone/>
          </a:pPr>
          <a:endParaRPr lang="en-GB" sz="1200" b="1" kern="1200">
            <a:latin typeface="Montserrat"/>
          </a:endParaRPr>
        </a:p>
        <a:p>
          <a:pPr marL="0" lvl="0" indent="0" algn="l" defTabSz="533400" rtl="0">
            <a:lnSpc>
              <a:spcPct val="90000"/>
            </a:lnSpc>
            <a:spcBef>
              <a:spcPct val="0"/>
            </a:spcBef>
            <a:spcAft>
              <a:spcPct val="35000"/>
            </a:spcAft>
            <a:buNone/>
          </a:pPr>
          <a:r>
            <a:rPr lang="en-GB" sz="1200" b="1" kern="1200">
              <a:latin typeface="Montserrat"/>
            </a:rPr>
            <a:t>Gender: </a:t>
          </a:r>
          <a:r>
            <a:rPr lang="en-GB" sz="1200" b="0" kern="1200">
              <a:latin typeface="Montserrat"/>
            </a:rPr>
            <a:t>Males (63%) had a higher percentage of Clozapine offered than females (55.7%).</a:t>
          </a:r>
          <a:endParaRPr lang="en-GB" sz="1200" b="0" kern="1200"/>
        </a:p>
        <a:p>
          <a:pPr marL="0" lvl="0" indent="0" algn="l" defTabSz="533400">
            <a:lnSpc>
              <a:spcPct val="90000"/>
            </a:lnSpc>
            <a:spcBef>
              <a:spcPct val="0"/>
            </a:spcBef>
            <a:spcAft>
              <a:spcPct val="35000"/>
            </a:spcAft>
            <a:buNone/>
          </a:pPr>
          <a:endParaRPr lang="en-GB" sz="1200" b="1" kern="1200">
            <a:latin typeface="Montserrat"/>
          </a:endParaRPr>
        </a:p>
        <a:p>
          <a:pPr marL="0" lvl="0" indent="0" algn="l" defTabSz="533400">
            <a:lnSpc>
              <a:spcPct val="90000"/>
            </a:lnSpc>
            <a:spcBef>
              <a:spcPct val="0"/>
            </a:spcBef>
            <a:spcAft>
              <a:spcPct val="35000"/>
            </a:spcAft>
            <a:buNone/>
          </a:pPr>
          <a:r>
            <a:rPr lang="en-GB" sz="1200" b="1" kern="1200"/>
            <a:t>Ethnicity: </a:t>
          </a:r>
          <a:r>
            <a:rPr lang="en-GB" sz="1200" kern="1200"/>
            <a:t>Asian and Black populations have highest percentage of Clozapine offered. Increase in percentage Clozapine offered in Black population (+10.4%) since 2022/23.</a:t>
          </a:r>
          <a:endParaRPr lang="en-US" sz="1200" kern="1200"/>
        </a:p>
      </dsp:txBody>
      <dsp:txXfrm>
        <a:off x="5839872" y="27301"/>
        <a:ext cx="2476081" cy="4198309"/>
      </dsp:txXfrm>
    </dsp:sp>
    <dsp:sp modelId="{0116BEC1-75E3-4890-997C-B2A2E56FF47D}">
      <dsp:nvSpPr>
        <dsp:cNvPr id="0" name=""/>
        <dsp:cNvSpPr/>
      </dsp:nvSpPr>
      <dsp:spPr>
        <a:xfrm>
          <a:off x="8505958" y="20409"/>
          <a:ext cx="2702092" cy="42120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505958" y="20409"/>
        <a:ext cx="2702092" cy="4212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F6E55-AACC-42DC-BD76-52B60155D69B}">
      <dsp:nvSpPr>
        <dsp:cNvPr id="0" name=""/>
        <dsp:cNvSpPr/>
      </dsp:nvSpPr>
      <dsp:spPr>
        <a:xfrm>
          <a:off x="246482" y="27262"/>
          <a:ext cx="3431618" cy="4206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6482" y="27262"/>
        <a:ext cx="3431618" cy="4206331"/>
      </dsp:txXfrm>
    </dsp:sp>
    <dsp:sp modelId="{64A790A0-3F02-41A0-B54B-04A921B4F63A}">
      <dsp:nvSpPr>
        <dsp:cNvPr id="0" name=""/>
        <dsp:cNvSpPr/>
      </dsp:nvSpPr>
      <dsp:spPr>
        <a:xfrm>
          <a:off x="3915530" y="14040"/>
          <a:ext cx="3318696" cy="42248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15530" y="14040"/>
        <a:ext cx="3318696" cy="4224831"/>
      </dsp:txXfrm>
    </dsp:sp>
    <dsp:sp modelId="{8C1A523D-F333-4533-9FF8-4DB66114E5E6}">
      <dsp:nvSpPr>
        <dsp:cNvPr id="0" name=""/>
        <dsp:cNvSpPr/>
      </dsp:nvSpPr>
      <dsp:spPr>
        <a:xfrm>
          <a:off x="7471213" y="0"/>
          <a:ext cx="3272388" cy="42527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471213" y="0"/>
        <a:ext cx="3272388" cy="4252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AC51-C8AB-474A-A3BE-49D37DEE4D8E}">
      <dsp:nvSpPr>
        <dsp:cNvPr id="0" name=""/>
        <dsp:cNvSpPr/>
      </dsp:nvSpPr>
      <dsp:spPr>
        <a:xfrm>
          <a:off x="0" y="88562"/>
          <a:ext cx="8175171" cy="756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1 = White British; </a:t>
          </a:r>
        </a:p>
        <a:p>
          <a:pPr marL="114300" lvl="1" indent="-114300" algn="l" defTabSz="533400">
            <a:lnSpc>
              <a:spcPct val="90000"/>
            </a:lnSpc>
            <a:spcBef>
              <a:spcPct val="0"/>
            </a:spcBef>
            <a:spcAft>
              <a:spcPct val="15000"/>
            </a:spcAft>
            <a:buChar char="•"/>
          </a:pPr>
          <a:r>
            <a:rPr lang="en-US" sz="1200" kern="1200"/>
            <a:t>2 = White Irish; </a:t>
          </a:r>
        </a:p>
        <a:p>
          <a:pPr marL="114300" lvl="1" indent="-114300" algn="l" defTabSz="533400">
            <a:lnSpc>
              <a:spcPct val="90000"/>
            </a:lnSpc>
            <a:spcBef>
              <a:spcPct val="0"/>
            </a:spcBef>
            <a:spcAft>
              <a:spcPct val="15000"/>
            </a:spcAft>
            <a:buChar char="•"/>
          </a:pPr>
          <a:r>
            <a:rPr lang="en-US" sz="1200" kern="1200"/>
            <a:t>3 = White Any other background;</a:t>
          </a:r>
        </a:p>
      </dsp:txBody>
      <dsp:txXfrm>
        <a:off x="0" y="88562"/>
        <a:ext cx="8175171" cy="756000"/>
      </dsp:txXfrm>
    </dsp:sp>
    <dsp:sp modelId="{88891F0E-1860-4310-B9BF-8AC1AA64783D}">
      <dsp:nvSpPr>
        <dsp:cNvPr id="0" name=""/>
        <dsp:cNvSpPr/>
      </dsp:nvSpPr>
      <dsp:spPr>
        <a:xfrm>
          <a:off x="408758" y="14762"/>
          <a:ext cx="5722619" cy="147600"/>
        </a:xfrm>
        <a:prstGeom prst="roundRect">
          <a:avLst/>
        </a:prstGeom>
        <a:solidFill>
          <a:srgbClr val="145F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533400">
            <a:lnSpc>
              <a:spcPct val="90000"/>
            </a:lnSpc>
            <a:spcBef>
              <a:spcPct val="0"/>
            </a:spcBef>
            <a:spcAft>
              <a:spcPct val="35000"/>
            </a:spcAft>
            <a:buNone/>
          </a:pPr>
          <a:r>
            <a:rPr lang="en-US" sz="1200" b="1" kern="1200"/>
            <a:t>White</a:t>
          </a:r>
          <a:endParaRPr lang="en-US" sz="1000" kern="1200"/>
        </a:p>
      </dsp:txBody>
      <dsp:txXfrm>
        <a:off x="415963" y="21967"/>
        <a:ext cx="5708209" cy="133190"/>
      </dsp:txXfrm>
    </dsp:sp>
    <dsp:sp modelId="{3FE5A071-773D-4AA2-B940-4CEC5C4B4B82}">
      <dsp:nvSpPr>
        <dsp:cNvPr id="0" name=""/>
        <dsp:cNvSpPr/>
      </dsp:nvSpPr>
      <dsp:spPr>
        <a:xfrm>
          <a:off x="0" y="945362"/>
          <a:ext cx="8175171" cy="882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12 = Mixed Asian &amp; white; </a:t>
          </a:r>
        </a:p>
        <a:p>
          <a:pPr marL="57150" lvl="1" indent="-57150" algn="l" defTabSz="488950">
            <a:lnSpc>
              <a:spcPct val="90000"/>
            </a:lnSpc>
            <a:spcBef>
              <a:spcPct val="0"/>
            </a:spcBef>
            <a:spcAft>
              <a:spcPct val="15000"/>
            </a:spcAft>
            <a:buChar char="•"/>
          </a:pPr>
          <a:r>
            <a:rPr lang="en-US" sz="1100" kern="1200"/>
            <a:t>13 = Mixed Black African &amp; white; </a:t>
          </a:r>
        </a:p>
        <a:p>
          <a:pPr marL="57150" lvl="1" indent="-57150" algn="l" defTabSz="488950">
            <a:lnSpc>
              <a:spcPct val="90000"/>
            </a:lnSpc>
            <a:spcBef>
              <a:spcPct val="0"/>
            </a:spcBef>
            <a:spcAft>
              <a:spcPct val="15000"/>
            </a:spcAft>
            <a:buChar char="•"/>
          </a:pPr>
          <a:r>
            <a:rPr lang="en-US" sz="1100" kern="1200"/>
            <a:t>14 = Mixed Black Caribbean &amp; white; </a:t>
          </a:r>
        </a:p>
        <a:p>
          <a:pPr marL="57150" lvl="1" indent="-57150" algn="l" defTabSz="488950">
            <a:lnSpc>
              <a:spcPct val="90000"/>
            </a:lnSpc>
            <a:spcBef>
              <a:spcPct val="0"/>
            </a:spcBef>
            <a:spcAft>
              <a:spcPct val="15000"/>
            </a:spcAft>
            <a:buChar char="•"/>
          </a:pPr>
          <a:r>
            <a:rPr lang="en-US" sz="1100" kern="1200"/>
            <a:t>15 = Mixed Any other mixed background;</a:t>
          </a:r>
        </a:p>
      </dsp:txBody>
      <dsp:txXfrm>
        <a:off x="0" y="945362"/>
        <a:ext cx="8175171" cy="882000"/>
      </dsp:txXfrm>
    </dsp:sp>
    <dsp:sp modelId="{15B9C8CB-790E-418B-A4A8-5CD17810B0DE}">
      <dsp:nvSpPr>
        <dsp:cNvPr id="0" name=""/>
        <dsp:cNvSpPr/>
      </dsp:nvSpPr>
      <dsp:spPr>
        <a:xfrm>
          <a:off x="408758" y="871562"/>
          <a:ext cx="5722619" cy="147600"/>
        </a:xfrm>
        <a:prstGeom prst="roundRect">
          <a:avLst/>
        </a:prstGeom>
        <a:solidFill>
          <a:srgbClr val="E8733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488950">
            <a:lnSpc>
              <a:spcPct val="90000"/>
            </a:lnSpc>
            <a:spcBef>
              <a:spcPct val="0"/>
            </a:spcBef>
            <a:spcAft>
              <a:spcPct val="35000"/>
            </a:spcAft>
            <a:buNone/>
          </a:pPr>
          <a:r>
            <a:rPr lang="en-US" sz="1100" b="1" kern="1200"/>
            <a:t>Mixed</a:t>
          </a:r>
          <a:endParaRPr lang="en-US" sz="1100" kern="1200"/>
        </a:p>
      </dsp:txBody>
      <dsp:txXfrm>
        <a:off x="415963" y="878767"/>
        <a:ext cx="5708209" cy="133190"/>
      </dsp:txXfrm>
    </dsp:sp>
    <dsp:sp modelId="{3F9DEEE3-53DA-4BB3-8A3C-2F033CA23DE4}">
      <dsp:nvSpPr>
        <dsp:cNvPr id="0" name=""/>
        <dsp:cNvSpPr/>
      </dsp:nvSpPr>
      <dsp:spPr>
        <a:xfrm>
          <a:off x="0" y="1928162"/>
          <a:ext cx="8175171" cy="882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7 = Asian/Asian British Bangladeshi; </a:t>
          </a:r>
        </a:p>
        <a:p>
          <a:pPr marL="57150" lvl="1" indent="-57150" algn="l" defTabSz="488950">
            <a:lnSpc>
              <a:spcPct val="90000"/>
            </a:lnSpc>
            <a:spcBef>
              <a:spcPct val="0"/>
            </a:spcBef>
            <a:spcAft>
              <a:spcPct val="15000"/>
            </a:spcAft>
            <a:buChar char="•"/>
          </a:pPr>
          <a:r>
            <a:rPr lang="en-US" sz="1100" kern="1200"/>
            <a:t>8 = Asian/Asian British Indian; </a:t>
          </a:r>
        </a:p>
        <a:p>
          <a:pPr marL="57150" lvl="1" indent="-57150" algn="l" defTabSz="488950">
            <a:lnSpc>
              <a:spcPct val="90000"/>
            </a:lnSpc>
            <a:spcBef>
              <a:spcPct val="0"/>
            </a:spcBef>
            <a:spcAft>
              <a:spcPct val="15000"/>
            </a:spcAft>
            <a:buChar char="•"/>
          </a:pPr>
          <a:r>
            <a:rPr lang="en-US" sz="1100" kern="1200"/>
            <a:t>9 = Asian/Asian British Pakistani; </a:t>
          </a:r>
        </a:p>
        <a:p>
          <a:pPr marL="57150" lvl="1" indent="-57150" algn="l" defTabSz="488950">
            <a:lnSpc>
              <a:spcPct val="90000"/>
            </a:lnSpc>
            <a:spcBef>
              <a:spcPct val="0"/>
            </a:spcBef>
            <a:spcAft>
              <a:spcPct val="15000"/>
            </a:spcAft>
            <a:buChar char="•"/>
          </a:pPr>
          <a:r>
            <a:rPr lang="en-US" sz="1100" kern="1200"/>
            <a:t>11 = Asian/Asian British Any other Asian background;</a:t>
          </a:r>
        </a:p>
      </dsp:txBody>
      <dsp:txXfrm>
        <a:off x="0" y="1928162"/>
        <a:ext cx="8175171" cy="882000"/>
      </dsp:txXfrm>
    </dsp:sp>
    <dsp:sp modelId="{9E7ADF8C-5538-4C0C-925B-69937820D45C}">
      <dsp:nvSpPr>
        <dsp:cNvPr id="0" name=""/>
        <dsp:cNvSpPr/>
      </dsp:nvSpPr>
      <dsp:spPr>
        <a:xfrm>
          <a:off x="408758" y="1854362"/>
          <a:ext cx="5722619" cy="147600"/>
        </a:xfrm>
        <a:prstGeom prst="roundRect">
          <a:avLst/>
        </a:prstGeom>
        <a:solidFill>
          <a:srgbClr val="186C2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488950">
            <a:lnSpc>
              <a:spcPct val="90000"/>
            </a:lnSpc>
            <a:spcBef>
              <a:spcPct val="0"/>
            </a:spcBef>
            <a:spcAft>
              <a:spcPct val="35000"/>
            </a:spcAft>
            <a:buNone/>
          </a:pPr>
          <a:r>
            <a:rPr lang="en-US" sz="1100" b="1" kern="1200"/>
            <a:t>Asian or Asian British</a:t>
          </a:r>
          <a:endParaRPr lang="en-US" sz="1100" kern="1200"/>
        </a:p>
      </dsp:txBody>
      <dsp:txXfrm>
        <a:off x="415963" y="1861567"/>
        <a:ext cx="5708209" cy="133190"/>
      </dsp:txXfrm>
    </dsp:sp>
    <dsp:sp modelId="{CE5DB794-7DC9-407D-B6E3-D957957A8B21}">
      <dsp:nvSpPr>
        <dsp:cNvPr id="0" name=""/>
        <dsp:cNvSpPr/>
      </dsp:nvSpPr>
      <dsp:spPr>
        <a:xfrm>
          <a:off x="0" y="2910962"/>
          <a:ext cx="8175171" cy="7087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4 = Black/Black British African; </a:t>
          </a:r>
        </a:p>
        <a:p>
          <a:pPr marL="57150" lvl="1" indent="-57150" algn="l" defTabSz="488950">
            <a:lnSpc>
              <a:spcPct val="90000"/>
            </a:lnSpc>
            <a:spcBef>
              <a:spcPct val="0"/>
            </a:spcBef>
            <a:spcAft>
              <a:spcPct val="15000"/>
            </a:spcAft>
            <a:buChar char="•"/>
          </a:pPr>
          <a:r>
            <a:rPr lang="en-US" sz="1100" kern="1200"/>
            <a:t>5 = Black/Black British Caribbean; </a:t>
          </a:r>
        </a:p>
        <a:p>
          <a:pPr marL="57150" lvl="1" indent="-57150" algn="l" defTabSz="488950">
            <a:lnSpc>
              <a:spcPct val="90000"/>
            </a:lnSpc>
            <a:spcBef>
              <a:spcPct val="0"/>
            </a:spcBef>
            <a:spcAft>
              <a:spcPct val="15000"/>
            </a:spcAft>
            <a:buChar char="•"/>
          </a:pPr>
          <a:r>
            <a:rPr lang="en-US" sz="1100" kern="1200"/>
            <a:t>6 = Black/Black British Any other black background;</a:t>
          </a:r>
        </a:p>
      </dsp:txBody>
      <dsp:txXfrm>
        <a:off x="0" y="2910962"/>
        <a:ext cx="8175171" cy="708750"/>
      </dsp:txXfrm>
    </dsp:sp>
    <dsp:sp modelId="{C5C89122-0ECC-4B42-B47A-D94FD579446E}">
      <dsp:nvSpPr>
        <dsp:cNvPr id="0" name=""/>
        <dsp:cNvSpPr/>
      </dsp:nvSpPr>
      <dsp:spPr>
        <a:xfrm>
          <a:off x="408758" y="2837162"/>
          <a:ext cx="5722619" cy="147600"/>
        </a:xfrm>
        <a:prstGeom prst="roundRect">
          <a:avLst/>
        </a:prstGeom>
        <a:solidFill>
          <a:srgbClr val="0F9E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488950">
            <a:lnSpc>
              <a:spcPct val="90000"/>
            </a:lnSpc>
            <a:spcBef>
              <a:spcPct val="0"/>
            </a:spcBef>
            <a:spcAft>
              <a:spcPct val="35000"/>
            </a:spcAft>
            <a:buNone/>
          </a:pPr>
          <a:r>
            <a:rPr lang="en-US" sz="1100" b="1" kern="1200"/>
            <a:t>Black</a:t>
          </a:r>
          <a:endParaRPr lang="en-US" sz="1100" kern="1200"/>
        </a:p>
      </dsp:txBody>
      <dsp:txXfrm>
        <a:off x="415963" y="2844367"/>
        <a:ext cx="5708209" cy="133190"/>
      </dsp:txXfrm>
    </dsp:sp>
    <dsp:sp modelId="{2E6D6A62-8D9D-4974-8468-AF2F4BA12F2C}">
      <dsp:nvSpPr>
        <dsp:cNvPr id="0" name=""/>
        <dsp:cNvSpPr/>
      </dsp:nvSpPr>
      <dsp:spPr>
        <a:xfrm>
          <a:off x="0" y="3720512"/>
          <a:ext cx="8175171" cy="5197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10 = Asian/Asian British Chinese;</a:t>
          </a:r>
        </a:p>
        <a:p>
          <a:pPr marL="57150" lvl="1" indent="-57150" algn="l" defTabSz="488950">
            <a:lnSpc>
              <a:spcPct val="90000"/>
            </a:lnSpc>
            <a:spcBef>
              <a:spcPct val="0"/>
            </a:spcBef>
            <a:spcAft>
              <a:spcPct val="15000"/>
            </a:spcAft>
            <a:buChar char="•"/>
          </a:pPr>
          <a:r>
            <a:rPr lang="en-US" sz="1100" kern="1200"/>
            <a:t>16 = Any other ethnic background;</a:t>
          </a:r>
        </a:p>
      </dsp:txBody>
      <dsp:txXfrm>
        <a:off x="0" y="3720512"/>
        <a:ext cx="8175171" cy="519750"/>
      </dsp:txXfrm>
    </dsp:sp>
    <dsp:sp modelId="{AD1A3801-EAB5-4BCB-A463-311F9F59F194}">
      <dsp:nvSpPr>
        <dsp:cNvPr id="0" name=""/>
        <dsp:cNvSpPr/>
      </dsp:nvSpPr>
      <dsp:spPr>
        <a:xfrm>
          <a:off x="408758" y="3646712"/>
          <a:ext cx="5722619" cy="147600"/>
        </a:xfrm>
        <a:prstGeom prst="roundRect">
          <a:avLst/>
        </a:prstGeom>
        <a:solidFill>
          <a:srgbClr val="A02B9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488950">
            <a:lnSpc>
              <a:spcPct val="90000"/>
            </a:lnSpc>
            <a:spcBef>
              <a:spcPct val="0"/>
            </a:spcBef>
            <a:spcAft>
              <a:spcPct val="35000"/>
            </a:spcAft>
            <a:buNone/>
          </a:pPr>
          <a:r>
            <a:rPr lang="en-US" sz="1100" b="1" kern="1200"/>
            <a:t>Other</a:t>
          </a:r>
          <a:endParaRPr lang="en-US" sz="1100" kern="1200"/>
        </a:p>
      </dsp:txBody>
      <dsp:txXfrm>
        <a:off x="415963" y="3653917"/>
        <a:ext cx="5708209" cy="133190"/>
      </dsp:txXfrm>
    </dsp:sp>
    <dsp:sp modelId="{EE7699D6-E8FD-488C-93A2-B4291DDD9F76}">
      <dsp:nvSpPr>
        <dsp:cNvPr id="0" name=""/>
        <dsp:cNvSpPr/>
      </dsp:nvSpPr>
      <dsp:spPr>
        <a:xfrm>
          <a:off x="0" y="4341062"/>
          <a:ext cx="8175171" cy="5197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484" tIns="104140" rIns="634484"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17 = Declined; </a:t>
          </a:r>
        </a:p>
        <a:p>
          <a:pPr marL="57150" lvl="1" indent="-57150" algn="l" defTabSz="488950">
            <a:lnSpc>
              <a:spcPct val="90000"/>
            </a:lnSpc>
            <a:spcBef>
              <a:spcPct val="0"/>
            </a:spcBef>
            <a:spcAft>
              <a:spcPct val="15000"/>
            </a:spcAft>
            <a:buChar char="•"/>
          </a:pPr>
          <a:r>
            <a:rPr lang="en-US" sz="1100" kern="1200"/>
            <a:t>18 = Unknown/not documented;</a:t>
          </a:r>
        </a:p>
      </dsp:txBody>
      <dsp:txXfrm>
        <a:off x="0" y="4341062"/>
        <a:ext cx="8175171" cy="519750"/>
      </dsp:txXfrm>
    </dsp:sp>
    <dsp:sp modelId="{B2852D22-E7F3-42DF-A7AF-77FBC9D0E1BC}">
      <dsp:nvSpPr>
        <dsp:cNvPr id="0" name=""/>
        <dsp:cNvSpPr/>
      </dsp:nvSpPr>
      <dsp:spPr>
        <a:xfrm>
          <a:off x="408758" y="4267262"/>
          <a:ext cx="5722619" cy="147600"/>
        </a:xfrm>
        <a:prstGeom prst="roundRect">
          <a:avLst/>
        </a:prstGeom>
        <a:solidFill>
          <a:srgbClr val="4EA72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01" tIns="0" rIns="216301" bIns="0" numCol="1" spcCol="1270" anchor="ctr" anchorCtr="0">
          <a:noAutofit/>
        </a:bodyPr>
        <a:lstStyle/>
        <a:p>
          <a:pPr marL="0" lvl="0" indent="0" algn="l" defTabSz="488950">
            <a:lnSpc>
              <a:spcPct val="90000"/>
            </a:lnSpc>
            <a:spcBef>
              <a:spcPct val="0"/>
            </a:spcBef>
            <a:spcAft>
              <a:spcPct val="35000"/>
            </a:spcAft>
            <a:buNone/>
          </a:pPr>
          <a:r>
            <a:rPr lang="en-US" sz="1100" b="1" kern="1200"/>
            <a:t>Unknown</a:t>
          </a:r>
          <a:endParaRPr lang="en-US" sz="1100" kern="1200"/>
        </a:p>
      </dsp:txBody>
      <dsp:txXfrm>
        <a:off x="415963" y="4274467"/>
        <a:ext cx="5708209" cy="13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F6E55-AACC-42DC-BD76-52B60155D69B}">
      <dsp:nvSpPr>
        <dsp:cNvPr id="0" name=""/>
        <dsp:cNvSpPr/>
      </dsp:nvSpPr>
      <dsp:spPr>
        <a:xfrm>
          <a:off x="0" y="12438"/>
          <a:ext cx="2745015" cy="42404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endParaRPr lang="en-GB" sz="1200" b="1" kern="1200"/>
        </a:p>
        <a:p>
          <a:pPr marL="0" lvl="0" indent="0" algn="l" defTabSz="533400">
            <a:lnSpc>
              <a:spcPct val="90000"/>
            </a:lnSpc>
            <a:spcBef>
              <a:spcPct val="0"/>
            </a:spcBef>
            <a:spcAft>
              <a:spcPct val="35000"/>
            </a:spcAft>
            <a:buNone/>
          </a:pPr>
          <a:r>
            <a:rPr lang="en-GB" sz="1200" b="1" kern="1200"/>
            <a:t>CBTp</a:t>
          </a:r>
        </a:p>
        <a:p>
          <a:pPr marL="0" lvl="0" indent="0" algn="l" defTabSz="533400" rtl="0">
            <a:lnSpc>
              <a:spcPct val="90000"/>
            </a:lnSpc>
            <a:spcBef>
              <a:spcPct val="0"/>
            </a:spcBef>
            <a:spcAft>
              <a:spcPct val="35000"/>
            </a:spcAft>
            <a:buNone/>
          </a:pPr>
          <a:endParaRPr lang="en-GB" sz="1200" b="0" kern="1200">
            <a:latin typeface="Montserrat"/>
          </a:endParaRPr>
        </a:p>
        <a:p>
          <a:pPr marL="0" lvl="0" indent="0" algn="l" defTabSz="533400" rtl="0">
            <a:lnSpc>
              <a:spcPct val="90000"/>
            </a:lnSpc>
            <a:spcBef>
              <a:spcPct val="0"/>
            </a:spcBef>
            <a:spcAft>
              <a:spcPct val="35000"/>
            </a:spcAft>
            <a:buNone/>
          </a:pPr>
          <a:r>
            <a:rPr lang="en-GB" sz="1200" b="1" kern="1200"/>
            <a:t>Age:</a:t>
          </a:r>
          <a:r>
            <a:rPr lang="en-GB" sz="1200" b="1" kern="1200">
              <a:solidFill>
                <a:schemeClr val="bg1"/>
              </a:solidFill>
            </a:rPr>
            <a:t> </a:t>
          </a:r>
          <a:r>
            <a:rPr lang="en-GB" sz="1200" b="0" kern="1200">
              <a:solidFill>
                <a:schemeClr val="bg1"/>
              </a:solidFill>
            </a:rPr>
            <a:t>There was no uptake for Under 18s in 2022/23 and 2023/24. </a:t>
          </a:r>
          <a:r>
            <a:rPr lang="en-GB" sz="1200" b="0" kern="1200">
              <a:solidFill>
                <a:schemeClr val="bg1"/>
              </a:solidFill>
              <a:latin typeface="Montserrat"/>
              <a:ea typeface="Calibri"/>
              <a:cs typeface="Calibri"/>
            </a:rPr>
            <a:t>Uptake for 18-35s decreased by 5% between </a:t>
          </a:r>
          <a:r>
            <a:rPr lang="en-GB" sz="1200" b="0" kern="1200">
              <a:latin typeface="Montserrat"/>
            </a:rPr>
            <a:t>2022/23 and 2023/24. Small sample sizes for 36+ category.</a:t>
          </a:r>
          <a:endParaRPr lang="en-GB" sz="1200" b="0" kern="1200">
            <a:solidFill>
              <a:schemeClr val="bg1"/>
            </a:solidFill>
            <a:latin typeface="Montserrat"/>
            <a:ea typeface="Calibri"/>
            <a:cs typeface="Calibri"/>
          </a:endParaRPr>
        </a:p>
        <a:p>
          <a:pPr marL="0" lvl="0" indent="0" algn="l" defTabSz="533400">
            <a:lnSpc>
              <a:spcPct val="90000"/>
            </a:lnSpc>
            <a:spcBef>
              <a:spcPct val="0"/>
            </a:spcBef>
            <a:spcAft>
              <a:spcPct val="35000"/>
            </a:spcAft>
            <a:buNone/>
          </a:pPr>
          <a:endParaRPr lang="en-GB" sz="1200" b="1" kern="1200"/>
        </a:p>
        <a:p>
          <a:pPr marL="0" lvl="0" indent="0" algn="l" defTabSz="533400" rtl="0">
            <a:lnSpc>
              <a:spcPct val="90000"/>
            </a:lnSpc>
            <a:spcBef>
              <a:spcPct val="0"/>
            </a:spcBef>
            <a:spcAft>
              <a:spcPct val="35000"/>
            </a:spcAft>
            <a:buNone/>
          </a:pPr>
          <a:r>
            <a:rPr lang="en-GB" sz="1200" b="1" kern="1200"/>
            <a:t>Gender: </a:t>
          </a:r>
          <a:r>
            <a:rPr lang="en-GB" sz="1200" b="0" kern="1200">
              <a:latin typeface="Montserrat"/>
            </a:rPr>
            <a:t>Uptake decreased for both female and male between 2022/23 and 2023/24.</a:t>
          </a:r>
          <a:endParaRPr lang="en-GB" sz="1200" b="0" kern="1200"/>
        </a:p>
        <a:p>
          <a:pPr marL="0" lvl="0" indent="0" algn="l" defTabSz="533400">
            <a:lnSpc>
              <a:spcPct val="90000"/>
            </a:lnSpc>
            <a:spcBef>
              <a:spcPct val="0"/>
            </a:spcBef>
            <a:spcAft>
              <a:spcPct val="35000"/>
            </a:spcAft>
            <a:buNone/>
          </a:pPr>
          <a:endParaRPr lang="en-GB" sz="1200" kern="1200"/>
        </a:p>
        <a:p>
          <a:pPr marL="0" lvl="0" indent="0" algn="l" defTabSz="533400" rtl="0">
            <a:lnSpc>
              <a:spcPct val="90000"/>
            </a:lnSpc>
            <a:spcBef>
              <a:spcPct val="0"/>
            </a:spcBef>
            <a:spcAft>
              <a:spcPct val="35000"/>
            </a:spcAft>
            <a:buNone/>
          </a:pPr>
          <a:r>
            <a:rPr lang="en-GB" sz="1200" b="1" kern="1200"/>
            <a:t>Ethnicity: </a:t>
          </a:r>
          <a:r>
            <a:rPr lang="en-GB" sz="1200" b="0" kern="1200"/>
            <a:t>Uptake</a:t>
          </a:r>
          <a:r>
            <a:rPr lang="en-GB" sz="1200" b="0" kern="1200">
              <a:latin typeface="Montserrat"/>
            </a:rPr>
            <a:t> in the White population</a:t>
          </a:r>
          <a:r>
            <a:rPr lang="en-GB" sz="1200" b="1" kern="1200">
              <a:latin typeface="Montserrat"/>
            </a:rPr>
            <a:t> </a:t>
          </a:r>
          <a:r>
            <a:rPr lang="en-GB" sz="1200" kern="1200">
              <a:latin typeface="Montserrat"/>
            </a:rPr>
            <a:t>decreased between 22/23 and 23/24 from 44.9% to 35.1%. </a:t>
          </a:r>
          <a:endParaRPr lang="en-GB" sz="1200" b="0" kern="1200">
            <a:latin typeface="Montserrat"/>
          </a:endParaRPr>
        </a:p>
        <a:p>
          <a:pPr marL="0" lvl="0" indent="0" algn="l" defTabSz="533400">
            <a:lnSpc>
              <a:spcPct val="90000"/>
            </a:lnSpc>
            <a:spcBef>
              <a:spcPct val="0"/>
            </a:spcBef>
            <a:spcAft>
              <a:spcPct val="35000"/>
            </a:spcAft>
            <a:buNone/>
          </a:pPr>
          <a:endParaRPr lang="en-GB" sz="1200" b="0" kern="1200">
            <a:latin typeface="Montserrat"/>
          </a:endParaRPr>
        </a:p>
        <a:p>
          <a:pPr marL="0" lvl="0" indent="0" algn="l" defTabSz="533400">
            <a:lnSpc>
              <a:spcPct val="90000"/>
            </a:lnSpc>
            <a:spcBef>
              <a:spcPct val="0"/>
            </a:spcBef>
            <a:spcAft>
              <a:spcPct val="35000"/>
            </a:spcAft>
            <a:buNone/>
          </a:pPr>
          <a:endParaRPr lang="en-GB" sz="1200" b="0" kern="1200">
            <a:latin typeface="Montserrat"/>
          </a:endParaRPr>
        </a:p>
      </dsp:txBody>
      <dsp:txXfrm>
        <a:off x="0" y="12438"/>
        <a:ext cx="2745015" cy="4240473"/>
      </dsp:txXfrm>
    </dsp:sp>
    <dsp:sp modelId="{64A790A0-3F02-41A0-B54B-04A921B4F63A}">
      <dsp:nvSpPr>
        <dsp:cNvPr id="0" name=""/>
        <dsp:cNvSpPr/>
      </dsp:nvSpPr>
      <dsp:spPr>
        <a:xfrm>
          <a:off x="2910439" y="3202"/>
          <a:ext cx="2763362" cy="42465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b="1" kern="1200"/>
        </a:p>
        <a:p>
          <a:pPr marL="0" lvl="0" indent="0" algn="l" defTabSz="533400">
            <a:lnSpc>
              <a:spcPct val="90000"/>
            </a:lnSpc>
            <a:spcBef>
              <a:spcPct val="0"/>
            </a:spcBef>
            <a:spcAft>
              <a:spcPct val="35000"/>
            </a:spcAft>
            <a:buNone/>
          </a:pPr>
          <a:endParaRPr lang="en-US" sz="1200" b="1" kern="1200"/>
        </a:p>
        <a:p>
          <a:pPr marL="0" lvl="0" indent="0" algn="l" defTabSz="533400">
            <a:lnSpc>
              <a:spcPct val="90000"/>
            </a:lnSpc>
            <a:spcBef>
              <a:spcPct val="0"/>
            </a:spcBef>
            <a:spcAft>
              <a:spcPct val="35000"/>
            </a:spcAft>
            <a:buNone/>
          </a:pPr>
          <a:r>
            <a:rPr lang="en-US" sz="1200" b="1" kern="1200"/>
            <a:t>Family</a:t>
          </a:r>
          <a:r>
            <a:rPr lang="en-US" sz="1200" b="1" kern="1200" baseline="0"/>
            <a:t> Intervention</a:t>
          </a:r>
        </a:p>
        <a:p>
          <a:pPr marL="0" lvl="0" indent="0" algn="l" defTabSz="533400">
            <a:lnSpc>
              <a:spcPct val="90000"/>
            </a:lnSpc>
            <a:spcBef>
              <a:spcPct val="0"/>
            </a:spcBef>
            <a:spcAft>
              <a:spcPct val="35000"/>
            </a:spcAft>
            <a:buNone/>
          </a:pPr>
          <a:endParaRPr lang="en-US" sz="1200" b="1" kern="1200" baseline="0"/>
        </a:p>
        <a:p>
          <a:pPr marL="0" lvl="0" indent="0" algn="l" defTabSz="533400" rtl="0">
            <a:lnSpc>
              <a:spcPct val="90000"/>
            </a:lnSpc>
            <a:spcBef>
              <a:spcPct val="0"/>
            </a:spcBef>
            <a:spcAft>
              <a:spcPct val="35000"/>
            </a:spcAft>
            <a:buNone/>
          </a:pPr>
          <a:r>
            <a:rPr lang="en-US" sz="1200" b="1" kern="1200" baseline="0"/>
            <a:t>Age: </a:t>
          </a:r>
          <a:r>
            <a:rPr lang="en-US" sz="1200" b="0" kern="1200" baseline="0">
              <a:solidFill>
                <a:srgbClr val="FFFFFF"/>
              </a:solidFill>
              <a:latin typeface="Montserrat"/>
              <a:ea typeface="+mn-ea"/>
              <a:cs typeface="+mn-cs"/>
            </a:rPr>
            <a:t>43.2% service users aged 18-35 declined family intervention</a:t>
          </a:r>
          <a:r>
            <a:rPr lang="en-US" sz="1200" b="1" kern="1200" baseline="0"/>
            <a:t> </a:t>
          </a:r>
          <a:r>
            <a:rPr lang="en-US" sz="1200" b="0" kern="1200" baseline="0"/>
            <a:t>and 24.5% was not offered it. Small sample sizes in other age groups.</a:t>
          </a:r>
        </a:p>
        <a:p>
          <a:pPr marL="0" lvl="0" indent="0" algn="l" defTabSz="533400" rtl="0">
            <a:lnSpc>
              <a:spcPct val="90000"/>
            </a:lnSpc>
            <a:spcBef>
              <a:spcPct val="0"/>
            </a:spcBef>
            <a:spcAft>
              <a:spcPct val="35000"/>
            </a:spcAft>
            <a:buNone/>
          </a:pPr>
          <a:endParaRPr lang="en-US" sz="1200" b="1" i="0" u="none" kern="1200" baseline="0">
            <a:latin typeface="Montserrat"/>
          </a:endParaRPr>
        </a:p>
        <a:p>
          <a:pPr marL="0" lvl="0" indent="0" algn="l" defTabSz="533400" rtl="0">
            <a:lnSpc>
              <a:spcPct val="90000"/>
            </a:lnSpc>
            <a:spcBef>
              <a:spcPct val="0"/>
            </a:spcBef>
            <a:spcAft>
              <a:spcPct val="35000"/>
            </a:spcAft>
            <a:buNone/>
          </a:pPr>
          <a:r>
            <a:rPr lang="en-US" sz="1200" b="1" i="0" u="none" kern="1200" baseline="0">
              <a:latin typeface="Montserrat"/>
            </a:rPr>
            <a:t>Gender</a:t>
          </a:r>
          <a:r>
            <a:rPr lang="en-US" sz="1200" b="0" i="0" u="none" kern="1200" baseline="0">
              <a:latin typeface="Montserrat"/>
            </a:rPr>
            <a:t>: Similar levels of uptake between females and males in 2023/24. </a:t>
          </a:r>
          <a:endParaRPr lang="en-US" sz="1200" b="1" i="0" u="none" kern="1200" baseline="0"/>
        </a:p>
        <a:p>
          <a:pPr marL="0" lvl="0" indent="0" algn="l" defTabSz="533400">
            <a:lnSpc>
              <a:spcPct val="90000"/>
            </a:lnSpc>
            <a:spcBef>
              <a:spcPct val="0"/>
            </a:spcBef>
            <a:spcAft>
              <a:spcPct val="35000"/>
            </a:spcAft>
            <a:buNone/>
          </a:pPr>
          <a:endParaRPr lang="en-US" sz="1200" b="0" i="0" u="none" kern="1200" baseline="0">
            <a:latin typeface="Montserrat"/>
          </a:endParaRPr>
        </a:p>
        <a:p>
          <a:pPr marL="0" lvl="0" indent="0" algn="l" defTabSz="533400" rtl="0">
            <a:lnSpc>
              <a:spcPct val="90000"/>
            </a:lnSpc>
            <a:spcBef>
              <a:spcPct val="0"/>
            </a:spcBef>
            <a:spcAft>
              <a:spcPct val="35000"/>
            </a:spcAft>
            <a:buNone/>
          </a:pPr>
          <a:r>
            <a:rPr lang="en-US" sz="1200" b="1" i="0" u="none" kern="1200" baseline="0"/>
            <a:t>Ethnicity: </a:t>
          </a:r>
          <a:r>
            <a:rPr lang="en-US" sz="1200" b="0" i="0" u="none" kern="1200" baseline="0">
              <a:latin typeface="Montserrat"/>
            </a:rPr>
            <a:t>27.6% of service users of White ethnicity took up family intervention, while 42.2% declined and 25.9% was not offered the intervention. Small sample sizes across all other ethnicities. </a:t>
          </a:r>
        </a:p>
        <a:p>
          <a:pPr marL="0" lvl="0" indent="0" algn="l" defTabSz="533400" rtl="0">
            <a:lnSpc>
              <a:spcPct val="90000"/>
            </a:lnSpc>
            <a:spcBef>
              <a:spcPct val="0"/>
            </a:spcBef>
            <a:spcAft>
              <a:spcPct val="35000"/>
            </a:spcAft>
            <a:buNone/>
          </a:pPr>
          <a:endParaRPr lang="en-US" sz="1200" b="0" i="0" u="none" kern="1200" baseline="0">
            <a:latin typeface="Montserrat"/>
          </a:endParaRPr>
        </a:p>
        <a:p>
          <a:pPr marL="0" lvl="0" indent="0" algn="l" defTabSz="533400" rtl="0">
            <a:lnSpc>
              <a:spcPct val="90000"/>
            </a:lnSpc>
            <a:spcBef>
              <a:spcPct val="0"/>
            </a:spcBef>
            <a:spcAft>
              <a:spcPct val="35000"/>
            </a:spcAft>
            <a:buNone/>
          </a:pPr>
          <a:endParaRPr lang="en-US" sz="1100" b="0" kern="1200">
            <a:latin typeface="Montserrat"/>
          </a:endParaRPr>
        </a:p>
      </dsp:txBody>
      <dsp:txXfrm>
        <a:off x="2910439" y="3202"/>
        <a:ext cx="2763362" cy="4246507"/>
      </dsp:txXfrm>
    </dsp:sp>
    <dsp:sp modelId="{8C1A523D-F333-4533-9FF8-4DB66114E5E6}">
      <dsp:nvSpPr>
        <dsp:cNvPr id="0" name=""/>
        <dsp:cNvSpPr/>
      </dsp:nvSpPr>
      <dsp:spPr>
        <a:xfrm>
          <a:off x="5898312" y="6299"/>
          <a:ext cx="2500854" cy="42403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a:lnSpc>
              <a:spcPct val="90000"/>
            </a:lnSpc>
            <a:spcBef>
              <a:spcPct val="0"/>
            </a:spcBef>
            <a:spcAft>
              <a:spcPct val="35000"/>
            </a:spcAft>
            <a:buNone/>
          </a:pPr>
          <a:endParaRPr lang="en-GB" sz="1200" b="1" kern="1200"/>
        </a:p>
        <a:p>
          <a:pPr marL="0" lvl="0" indent="0" algn="l" defTabSz="533400">
            <a:lnSpc>
              <a:spcPct val="90000"/>
            </a:lnSpc>
            <a:spcBef>
              <a:spcPct val="0"/>
            </a:spcBef>
            <a:spcAft>
              <a:spcPct val="35000"/>
            </a:spcAft>
            <a:buNone/>
          </a:pPr>
          <a:endParaRPr lang="en-GB" sz="1200" b="1" kern="1200"/>
        </a:p>
        <a:p>
          <a:pPr marL="0" lvl="0" indent="0" algn="l" defTabSz="533400">
            <a:lnSpc>
              <a:spcPct val="90000"/>
            </a:lnSpc>
            <a:spcBef>
              <a:spcPct val="0"/>
            </a:spcBef>
            <a:spcAft>
              <a:spcPct val="35000"/>
            </a:spcAft>
            <a:buNone/>
          </a:pPr>
          <a:endParaRPr lang="en-GB" sz="1200" b="1" kern="1200"/>
        </a:p>
        <a:p>
          <a:pPr marL="0" lvl="0" indent="0" algn="l" defTabSz="533400">
            <a:lnSpc>
              <a:spcPct val="90000"/>
            </a:lnSpc>
            <a:spcBef>
              <a:spcPct val="0"/>
            </a:spcBef>
            <a:spcAft>
              <a:spcPct val="35000"/>
            </a:spcAft>
            <a:buNone/>
          </a:pPr>
          <a:r>
            <a:rPr lang="en-GB" sz="1200" b="1" kern="1200"/>
            <a:t>Clozapine</a:t>
          </a:r>
        </a:p>
        <a:p>
          <a:pPr marL="0" lvl="0" indent="0" algn="l" defTabSz="533400">
            <a:lnSpc>
              <a:spcPct val="90000"/>
            </a:lnSpc>
            <a:spcBef>
              <a:spcPct val="0"/>
            </a:spcBef>
            <a:spcAft>
              <a:spcPct val="35000"/>
            </a:spcAft>
            <a:buNone/>
          </a:pPr>
          <a:endParaRPr lang="en-GB" sz="1200" kern="1200"/>
        </a:p>
        <a:p>
          <a:pPr marL="0" lvl="0" indent="0" algn="l" defTabSz="533400" rtl="0">
            <a:lnSpc>
              <a:spcPct val="90000"/>
            </a:lnSpc>
            <a:spcBef>
              <a:spcPct val="0"/>
            </a:spcBef>
            <a:spcAft>
              <a:spcPct val="35000"/>
            </a:spcAft>
            <a:buNone/>
          </a:pPr>
          <a:r>
            <a:rPr lang="en-GB" sz="1200" b="1" kern="1200"/>
            <a:t>Age</a:t>
          </a:r>
          <a:r>
            <a:rPr lang="en-GB" sz="1200" kern="1200"/>
            <a:t>: </a:t>
          </a:r>
          <a:r>
            <a:rPr lang="en-GB" sz="1200" kern="1200">
              <a:latin typeface="Montserrat"/>
            </a:rPr>
            <a:t>Clozapine offer increased among 18-35s between </a:t>
          </a:r>
          <a:r>
            <a:rPr lang="en-GB" sz="1200" b="0" kern="1200">
              <a:latin typeface="Montserrat"/>
            </a:rPr>
            <a:t>2022/23 and 2023/24</a:t>
          </a:r>
          <a:r>
            <a:rPr lang="en-GB" sz="1200" kern="1200">
              <a:latin typeface="Montserrat"/>
            </a:rPr>
            <a:t> from 84% to 87.2%. </a:t>
          </a:r>
          <a:r>
            <a:rPr lang="en-US" sz="1200" b="0" i="0" u="none" kern="1200">
              <a:latin typeface="Montserrat"/>
            </a:rPr>
            <a:t>Small sample sizes in other categories.</a:t>
          </a:r>
          <a:endParaRPr lang="en-GB" sz="1200" kern="1200"/>
        </a:p>
        <a:p>
          <a:pPr marL="0" lvl="0" indent="0" algn="l" defTabSz="533400">
            <a:lnSpc>
              <a:spcPct val="90000"/>
            </a:lnSpc>
            <a:spcBef>
              <a:spcPct val="0"/>
            </a:spcBef>
            <a:spcAft>
              <a:spcPct val="35000"/>
            </a:spcAft>
            <a:buNone/>
          </a:pPr>
          <a:endParaRPr lang="en-GB" sz="1200" b="1" kern="1200">
            <a:latin typeface="Montserrat"/>
          </a:endParaRPr>
        </a:p>
        <a:p>
          <a:pPr marL="0" lvl="0" indent="0" algn="l" defTabSz="533400" rtl="0">
            <a:lnSpc>
              <a:spcPct val="90000"/>
            </a:lnSpc>
            <a:spcBef>
              <a:spcPct val="0"/>
            </a:spcBef>
            <a:spcAft>
              <a:spcPct val="35000"/>
            </a:spcAft>
            <a:buNone/>
          </a:pPr>
          <a:r>
            <a:rPr lang="en-GB" sz="1200" b="1" kern="1200">
              <a:latin typeface="Montserrat"/>
            </a:rPr>
            <a:t>Gender: </a:t>
          </a:r>
          <a:r>
            <a:rPr lang="en-GB" sz="1200" b="0" kern="1200">
              <a:latin typeface="Montserrat"/>
            </a:rPr>
            <a:t>Clozapine offer increased across all genders between 2022/23 and 2023/24.</a:t>
          </a:r>
        </a:p>
        <a:p>
          <a:pPr marL="0" lvl="0" indent="0" algn="l" defTabSz="533400" rtl="0">
            <a:lnSpc>
              <a:spcPct val="90000"/>
            </a:lnSpc>
            <a:spcBef>
              <a:spcPct val="0"/>
            </a:spcBef>
            <a:spcAft>
              <a:spcPct val="35000"/>
            </a:spcAft>
            <a:buNone/>
          </a:pPr>
          <a:endParaRPr lang="en-GB" sz="1200" b="1" kern="1200">
            <a:latin typeface="Montserrat"/>
          </a:endParaRPr>
        </a:p>
        <a:p>
          <a:pPr marL="0" lvl="0" indent="0" algn="l" defTabSz="533400" rtl="0">
            <a:lnSpc>
              <a:spcPct val="90000"/>
            </a:lnSpc>
            <a:spcBef>
              <a:spcPct val="0"/>
            </a:spcBef>
            <a:spcAft>
              <a:spcPct val="35000"/>
            </a:spcAft>
            <a:buNone/>
          </a:pPr>
          <a:r>
            <a:rPr lang="en-GB" sz="1200" b="1" kern="1200"/>
            <a:t>Ethnicity: </a:t>
          </a:r>
          <a:r>
            <a:rPr lang="en-GB" sz="1200" b="0" kern="1200">
              <a:latin typeface="Montserrat"/>
            </a:rPr>
            <a:t>Clozapine offer increased from 77.4% to 89.7% for the White population between 2022/23 and 2023/24. Small sample sizes across all other categories.</a:t>
          </a:r>
        </a:p>
        <a:p>
          <a:pPr marL="0" lvl="0" indent="0" algn="ctr" defTabSz="533400" rtl="0">
            <a:lnSpc>
              <a:spcPct val="90000"/>
            </a:lnSpc>
            <a:spcBef>
              <a:spcPct val="0"/>
            </a:spcBef>
            <a:spcAft>
              <a:spcPct val="35000"/>
            </a:spcAft>
            <a:buNone/>
          </a:pPr>
          <a:endParaRPr lang="en-GB" sz="1200" b="0" kern="1200">
            <a:latin typeface="Montserrat"/>
          </a:endParaRPr>
        </a:p>
        <a:p>
          <a:pPr marL="0" lvl="0" indent="0" algn="ctr" defTabSz="533400" rtl="0">
            <a:lnSpc>
              <a:spcPct val="90000"/>
            </a:lnSpc>
            <a:spcBef>
              <a:spcPct val="0"/>
            </a:spcBef>
            <a:spcAft>
              <a:spcPct val="35000"/>
            </a:spcAft>
            <a:buNone/>
          </a:pPr>
          <a:endParaRPr lang="en-GB" sz="1200" b="0" kern="1200">
            <a:latin typeface="Montserrat"/>
          </a:endParaRPr>
        </a:p>
      </dsp:txBody>
      <dsp:txXfrm>
        <a:off x="5898312" y="6299"/>
        <a:ext cx="2500854" cy="4240312"/>
      </dsp:txXfrm>
    </dsp:sp>
    <dsp:sp modelId="{F3A0BA15-73C8-42E7-81BE-851E37E8E2A1}">
      <dsp:nvSpPr>
        <dsp:cNvPr id="0" name=""/>
        <dsp:cNvSpPr/>
      </dsp:nvSpPr>
      <dsp:spPr>
        <a:xfrm>
          <a:off x="8591072" y="23179"/>
          <a:ext cx="2615997" cy="42065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a:solidFill>
                <a:schemeClr val="bg1"/>
              </a:solidFill>
              <a:latin typeface="Montserrat"/>
            </a:rPr>
            <a:t>Supported Employment and Education Programmes </a:t>
          </a:r>
        </a:p>
        <a:p>
          <a:pPr marL="0" lvl="0" indent="0" algn="l" defTabSz="533400" rtl="0">
            <a:lnSpc>
              <a:spcPct val="90000"/>
            </a:lnSpc>
            <a:spcBef>
              <a:spcPct val="0"/>
            </a:spcBef>
            <a:spcAft>
              <a:spcPct val="35000"/>
            </a:spcAft>
            <a:buNone/>
          </a:pPr>
          <a:endParaRPr lang="en-GB" sz="1400" b="1" kern="1200">
            <a:solidFill>
              <a:schemeClr val="bg1"/>
            </a:solidFill>
            <a:latin typeface="Montserrat"/>
          </a:endParaRPr>
        </a:p>
        <a:p>
          <a:pPr marL="0" lvl="0" indent="0" algn="l" defTabSz="533400" rtl="0">
            <a:lnSpc>
              <a:spcPct val="90000"/>
            </a:lnSpc>
            <a:spcBef>
              <a:spcPct val="0"/>
            </a:spcBef>
            <a:spcAft>
              <a:spcPct val="35000"/>
            </a:spcAft>
            <a:buNone/>
          </a:pPr>
          <a:r>
            <a:rPr lang="en-GB" sz="1200" b="1" kern="1200">
              <a:solidFill>
                <a:schemeClr val="bg1"/>
              </a:solidFill>
              <a:latin typeface="Montserrat"/>
            </a:rPr>
            <a:t>Age: </a:t>
          </a:r>
          <a:r>
            <a:rPr lang="en-GB" sz="1200" b="0" kern="1200">
              <a:solidFill>
                <a:schemeClr val="bg1"/>
              </a:solidFill>
              <a:latin typeface="Montserrat"/>
            </a:rPr>
            <a:t>Among 18-35s, uptake has increased from 27% to 36.2% between </a:t>
          </a:r>
          <a:r>
            <a:rPr lang="en-GB" sz="1200" b="0" kern="1200">
              <a:latin typeface="Montserrat"/>
            </a:rPr>
            <a:t>2022/23 and 2023/24. </a:t>
          </a:r>
          <a:r>
            <a:rPr lang="en-US" sz="1200" b="0" i="0" u="none" kern="1200">
              <a:latin typeface="Montserrat"/>
            </a:rPr>
            <a:t>Small sample sizes in other categories.</a:t>
          </a:r>
          <a:endParaRPr lang="en-GB" sz="1200" b="0" kern="1200">
            <a:latin typeface="Montserrat"/>
          </a:endParaRPr>
        </a:p>
        <a:p>
          <a:pPr marL="0" lvl="0" indent="0" algn="l" defTabSz="533400" rtl="0">
            <a:lnSpc>
              <a:spcPct val="90000"/>
            </a:lnSpc>
            <a:spcBef>
              <a:spcPct val="0"/>
            </a:spcBef>
            <a:spcAft>
              <a:spcPct val="35000"/>
            </a:spcAft>
            <a:buNone/>
          </a:pPr>
          <a:endParaRPr lang="en-GB" sz="1200" b="0" kern="1200">
            <a:solidFill>
              <a:schemeClr val="bg1"/>
            </a:solidFill>
            <a:latin typeface="Montserrat"/>
          </a:endParaRPr>
        </a:p>
        <a:p>
          <a:pPr marL="0" lvl="0" indent="0" algn="l" defTabSz="533400" rtl="0">
            <a:lnSpc>
              <a:spcPct val="90000"/>
            </a:lnSpc>
            <a:spcBef>
              <a:spcPct val="0"/>
            </a:spcBef>
            <a:spcAft>
              <a:spcPct val="35000"/>
            </a:spcAft>
            <a:buNone/>
          </a:pPr>
          <a:r>
            <a:rPr lang="en-GB" sz="1200" b="1" kern="1200">
              <a:solidFill>
                <a:schemeClr val="bg1"/>
              </a:solidFill>
              <a:latin typeface="Montserrat"/>
            </a:rPr>
            <a:t>Gender: </a:t>
          </a:r>
          <a:r>
            <a:rPr lang="en-GB" sz="1200" b="0" kern="1200">
              <a:latin typeface="Montserrat"/>
            </a:rPr>
            <a:t>Uptake increased across all genders between 2022/23 and 2023/24.</a:t>
          </a:r>
          <a:endParaRPr lang="en-GB" sz="1200" b="0" kern="1200">
            <a:solidFill>
              <a:schemeClr val="bg1"/>
            </a:solidFill>
            <a:latin typeface="Montserrat"/>
          </a:endParaRPr>
        </a:p>
        <a:p>
          <a:pPr marL="0" lvl="0" indent="0" algn="l" defTabSz="533400" rtl="0">
            <a:lnSpc>
              <a:spcPct val="90000"/>
            </a:lnSpc>
            <a:spcBef>
              <a:spcPct val="0"/>
            </a:spcBef>
            <a:spcAft>
              <a:spcPct val="35000"/>
            </a:spcAft>
            <a:buNone/>
          </a:pPr>
          <a:endParaRPr lang="en-GB" sz="1200" b="0" kern="1200">
            <a:solidFill>
              <a:schemeClr val="bg1"/>
            </a:solidFill>
            <a:latin typeface="Montserrat"/>
          </a:endParaRPr>
        </a:p>
        <a:p>
          <a:pPr marL="0" lvl="0" indent="0" algn="l" defTabSz="533400" rtl="0">
            <a:lnSpc>
              <a:spcPct val="90000"/>
            </a:lnSpc>
            <a:spcBef>
              <a:spcPct val="0"/>
            </a:spcBef>
            <a:spcAft>
              <a:spcPct val="35000"/>
            </a:spcAft>
            <a:buNone/>
          </a:pPr>
          <a:r>
            <a:rPr lang="en-GB" sz="1200" b="1" kern="1200">
              <a:solidFill>
                <a:schemeClr val="bg1"/>
              </a:solidFill>
              <a:latin typeface="Montserrat"/>
            </a:rPr>
            <a:t>Ethnicity</a:t>
          </a:r>
          <a:r>
            <a:rPr lang="en-GB" sz="1200" b="1" kern="1200">
              <a:latin typeface="Montserrat"/>
            </a:rPr>
            <a:t>: </a:t>
          </a:r>
          <a:r>
            <a:rPr lang="en-GB" sz="1200" b="0" kern="1200">
              <a:latin typeface="Montserrat"/>
            </a:rPr>
            <a:t>Uptake increased from 28% to 41.1% for the White population between 22/23 and 23/24. Small sample sizes across all other categories.</a:t>
          </a:r>
          <a:endParaRPr lang="en-GB" b="1" kern="1200">
            <a:ea typeface="Calibri"/>
            <a:cs typeface="Calibri"/>
          </a:endParaRPr>
        </a:p>
        <a:p>
          <a:pPr marL="0" lvl="0" indent="0" algn="ctr" defTabSz="533400">
            <a:lnSpc>
              <a:spcPct val="90000"/>
            </a:lnSpc>
            <a:spcBef>
              <a:spcPct val="0"/>
            </a:spcBef>
            <a:spcAft>
              <a:spcPct val="35000"/>
            </a:spcAft>
            <a:buNone/>
          </a:pPr>
          <a:endParaRPr lang="en-GB" b="1" kern="1200">
            <a:ea typeface="Calibri"/>
            <a:cs typeface="Calibri"/>
          </a:endParaRPr>
        </a:p>
      </dsp:txBody>
      <dsp:txXfrm>
        <a:off x="8591072" y="23179"/>
        <a:ext cx="2615997" cy="4206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F6E55-AACC-42DC-BD76-52B60155D69B}">
      <dsp:nvSpPr>
        <dsp:cNvPr id="0" name=""/>
        <dsp:cNvSpPr/>
      </dsp:nvSpPr>
      <dsp:spPr>
        <a:xfrm>
          <a:off x="246482" y="27262"/>
          <a:ext cx="3431618" cy="4206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6482" y="27262"/>
        <a:ext cx="3431618" cy="4206331"/>
      </dsp:txXfrm>
    </dsp:sp>
    <dsp:sp modelId="{64A790A0-3F02-41A0-B54B-04A921B4F63A}">
      <dsp:nvSpPr>
        <dsp:cNvPr id="0" name=""/>
        <dsp:cNvSpPr/>
      </dsp:nvSpPr>
      <dsp:spPr>
        <a:xfrm>
          <a:off x="3915530" y="14040"/>
          <a:ext cx="3318696" cy="42248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15530" y="14040"/>
        <a:ext cx="3318696" cy="4224831"/>
      </dsp:txXfrm>
    </dsp:sp>
    <dsp:sp modelId="{8C1A523D-F333-4533-9FF8-4DB66114E5E6}">
      <dsp:nvSpPr>
        <dsp:cNvPr id="0" name=""/>
        <dsp:cNvSpPr/>
      </dsp:nvSpPr>
      <dsp:spPr>
        <a:xfrm>
          <a:off x="7471213" y="0"/>
          <a:ext cx="3272388" cy="42527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471213" y="0"/>
        <a:ext cx="3272388" cy="42527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5240-C625-415F-882C-8CCB22209BD0}"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0BB7B-88D5-4F23-8082-240C0D885CBD}" type="slidenum">
              <a:rPr lang="en-GB" smtClean="0"/>
              <a:t>‹#›</a:t>
            </a:fld>
            <a:endParaRPr lang="en-GB"/>
          </a:p>
        </p:txBody>
      </p:sp>
    </p:spTree>
    <p:extLst>
      <p:ext uri="{BB962C8B-B14F-4D97-AF65-F5344CB8AC3E}">
        <p14:creationId xmlns:p14="http://schemas.microsoft.com/office/powerpoint/2010/main" val="14372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Scoring Matrix is a tool made in partnership with NHS England and Improvement to enable Early Intervention in Psychosis (EIP) teams to monitor their performance against objectives for EIP care set out in the NHS Long Term Plan (LTP). Scores are allocated for each item in the table above and an overall score is calculated based on performance across all items. This data was collected in the EIP Audit 2024 (bespoke data) as part of the National Clinical Audit of Psychosis (NCAP). L3 throughout the slides denotes whether the Performing well threshold has been achieved. </a:t>
            </a:r>
            <a:endParaRPr lang="en-GB" dirty="0"/>
          </a:p>
        </p:txBody>
      </p:sp>
      <p:sp>
        <p:nvSpPr>
          <p:cNvPr id="4" name="Slide Number Placeholder 3"/>
          <p:cNvSpPr>
            <a:spLocks noGrp="1"/>
          </p:cNvSpPr>
          <p:nvPr>
            <p:ph type="sldNum" sz="quarter" idx="5"/>
          </p:nvPr>
        </p:nvSpPr>
        <p:spPr/>
        <p:txBody>
          <a:bodyPr/>
          <a:lstStyle/>
          <a:p>
            <a:fld id="{8794A7CE-C40C-4649-8EE5-695CF997FB9C}" type="slidenum">
              <a:rPr lang="en-GB" smtClean="0"/>
              <a:t>4</a:t>
            </a:fld>
            <a:endParaRPr lang="en-GB"/>
          </a:p>
        </p:txBody>
      </p:sp>
    </p:spTree>
    <p:extLst>
      <p:ext uri="{BB962C8B-B14F-4D97-AF65-F5344CB8AC3E}">
        <p14:creationId xmlns:p14="http://schemas.microsoft.com/office/powerpoint/2010/main" val="345412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30</a:t>
            </a:fld>
            <a:endParaRPr lang="en-GB"/>
          </a:p>
        </p:txBody>
      </p:sp>
    </p:spTree>
    <p:extLst>
      <p:ext uri="{BB962C8B-B14F-4D97-AF65-F5344CB8AC3E}">
        <p14:creationId xmlns:p14="http://schemas.microsoft.com/office/powerpoint/2010/main" val="129272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32</a:t>
            </a:fld>
            <a:endParaRPr lang="en-GB"/>
          </a:p>
        </p:txBody>
      </p:sp>
    </p:spTree>
    <p:extLst>
      <p:ext uri="{BB962C8B-B14F-4D97-AF65-F5344CB8AC3E}">
        <p14:creationId xmlns:p14="http://schemas.microsoft.com/office/powerpoint/2010/main" val="144640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33</a:t>
            </a:fld>
            <a:endParaRPr lang="en-GB"/>
          </a:p>
        </p:txBody>
      </p:sp>
    </p:spTree>
    <p:extLst>
      <p:ext uri="{BB962C8B-B14F-4D97-AF65-F5344CB8AC3E}">
        <p14:creationId xmlns:p14="http://schemas.microsoft.com/office/powerpoint/2010/main" val="407831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94A7CE-C40C-4649-8EE5-695CF997FB9C}" type="slidenum">
              <a:rPr lang="en-GB" smtClean="0"/>
              <a:t>38</a:t>
            </a:fld>
            <a:endParaRPr lang="en-GB"/>
          </a:p>
        </p:txBody>
      </p:sp>
    </p:spTree>
    <p:extLst>
      <p:ext uri="{BB962C8B-B14F-4D97-AF65-F5344CB8AC3E}">
        <p14:creationId xmlns:p14="http://schemas.microsoft.com/office/powerpoint/2010/main" val="29121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BMI screening </a:t>
            </a:r>
            <a:r>
              <a:rPr lang="en-GB" sz="1200" b="0" i="0" u="none" strike="noStrike">
                <a:solidFill>
                  <a:srgbClr val="FFFFFF"/>
                </a:solidFill>
                <a:effectLst/>
                <a:latin typeface="Montserrat" panose="00000500000000000000" pitchFamily="2" charset="0"/>
              </a:rPr>
              <a:t>is the measure with lowest % of Intervention offered. </a:t>
            </a:r>
            <a:endParaRPr lang="en-GB" b="0" i="0">
              <a:solidFill>
                <a:srgbClr val="000000"/>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41</a:t>
            </a:fld>
            <a:endParaRPr lang="en-GB"/>
          </a:p>
        </p:txBody>
      </p:sp>
    </p:spTree>
    <p:extLst>
      <p:ext uri="{BB962C8B-B14F-4D97-AF65-F5344CB8AC3E}">
        <p14:creationId xmlns:p14="http://schemas.microsoft.com/office/powerpoint/2010/main" val="52819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Blood pressure screening i</a:t>
            </a:r>
            <a:r>
              <a:rPr lang="en-GB" sz="1200" b="0" i="0" u="none" strike="noStrike">
                <a:solidFill>
                  <a:srgbClr val="FFFFFF"/>
                </a:solidFill>
                <a:effectLst/>
                <a:latin typeface="Montserrat" panose="00000500000000000000" pitchFamily="2" charset="0"/>
              </a:rPr>
              <a:t>s the measure with lowest % of Intervention offered. </a:t>
            </a:r>
            <a:endParaRPr lang="en-GB" b="0" i="0">
              <a:solidFill>
                <a:srgbClr val="000000"/>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42</a:t>
            </a:fld>
            <a:endParaRPr lang="en-GB"/>
          </a:p>
        </p:txBody>
      </p:sp>
    </p:spTree>
    <p:extLst>
      <p:ext uri="{BB962C8B-B14F-4D97-AF65-F5344CB8AC3E}">
        <p14:creationId xmlns:p14="http://schemas.microsoft.com/office/powerpoint/2010/main" val="194414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53</a:t>
            </a:fld>
            <a:endParaRPr lang="en-GB"/>
          </a:p>
        </p:txBody>
      </p:sp>
    </p:spTree>
    <p:extLst>
      <p:ext uri="{BB962C8B-B14F-4D97-AF65-F5344CB8AC3E}">
        <p14:creationId xmlns:p14="http://schemas.microsoft.com/office/powerpoint/2010/main" val="353596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54</a:t>
            </a:fld>
            <a:endParaRPr lang="en-GB"/>
          </a:p>
        </p:txBody>
      </p:sp>
    </p:spTree>
    <p:extLst>
      <p:ext uri="{BB962C8B-B14F-4D97-AF65-F5344CB8AC3E}">
        <p14:creationId xmlns:p14="http://schemas.microsoft.com/office/powerpoint/2010/main" val="92836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55</a:t>
            </a:fld>
            <a:endParaRPr lang="en-GB"/>
          </a:p>
        </p:txBody>
      </p:sp>
    </p:spTree>
    <p:extLst>
      <p:ext uri="{BB962C8B-B14F-4D97-AF65-F5344CB8AC3E}">
        <p14:creationId xmlns:p14="http://schemas.microsoft.com/office/powerpoint/2010/main" val="89997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3ADE-76ED-1759-B550-87B3F28FF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1FE59-4F9B-5E36-D734-B5E98A333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D0362-A93B-0FAB-00BE-D2CFBF50AD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B6BD44-4CC3-86CE-A30C-8DD392A927E2}"/>
              </a:ext>
            </a:extLst>
          </p:cNvPr>
          <p:cNvSpPr>
            <a:spLocks noGrp="1"/>
          </p:cNvSpPr>
          <p:nvPr>
            <p:ph type="sldNum" sz="quarter" idx="5"/>
          </p:nvPr>
        </p:nvSpPr>
        <p:spPr/>
        <p:txBody>
          <a:bodyPr/>
          <a:lstStyle/>
          <a:p>
            <a:fld id="{8794A7CE-C40C-4649-8EE5-695CF997FB9C}" type="slidenum">
              <a:rPr lang="en-GB" smtClean="0"/>
              <a:t>5</a:t>
            </a:fld>
            <a:endParaRPr lang="en-GB"/>
          </a:p>
        </p:txBody>
      </p:sp>
    </p:spTree>
    <p:extLst>
      <p:ext uri="{BB962C8B-B14F-4D97-AF65-F5344CB8AC3E}">
        <p14:creationId xmlns:p14="http://schemas.microsoft.com/office/powerpoint/2010/main" val="412977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EIP: Early Intervention in Psychosis</a:t>
            </a:r>
          </a:p>
          <a:p>
            <a:r>
              <a:rPr lang="en-US" dirty="0"/>
              <a:t>ARMS: At-Risk Mental State</a:t>
            </a:r>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7</a:t>
            </a:fld>
            <a:endParaRPr lang="en-GB"/>
          </a:p>
        </p:txBody>
      </p:sp>
    </p:spTree>
    <p:extLst>
      <p:ext uri="{BB962C8B-B14F-4D97-AF65-F5344CB8AC3E}">
        <p14:creationId xmlns:p14="http://schemas.microsoft.com/office/powerpoint/2010/main" val="320402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8</a:t>
            </a:fld>
            <a:endParaRPr lang="en-GB"/>
          </a:p>
        </p:txBody>
      </p:sp>
    </p:spTree>
    <p:extLst>
      <p:ext uri="{BB962C8B-B14F-4D97-AF65-F5344CB8AC3E}">
        <p14:creationId xmlns:p14="http://schemas.microsoft.com/office/powerpoint/2010/main" val="218321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FFFFFF"/>
                </a:solidFill>
                <a:effectLst/>
                <a:latin typeface="Montserrat" panose="00000500000000000000" pitchFamily="2" charset="0"/>
              </a:rPr>
              <a:t>Core20PLUS5 (adults) </a:t>
            </a:r>
            <a:r>
              <a:rPr lang="en-GB" sz="1800" b="0" i="0" u="none" strike="noStrike">
                <a:solidFill>
                  <a:srgbClr val="FFFFFF"/>
                </a:solidFill>
                <a:effectLst/>
                <a:latin typeface="Montserrat" panose="00000500000000000000" pitchFamily="2" charset="0"/>
              </a:rPr>
              <a:t>Blood pressure and Lipid management are one of the five clinical areas of focus which require accelerated improvement</a:t>
            </a:r>
            <a:r>
              <a:rPr lang="en-US" sz="1800" b="0" i="0" u="none" strike="noStrike">
                <a:solidFill>
                  <a:srgbClr val="202A30"/>
                </a:solidFill>
                <a:effectLst/>
                <a:latin typeface="-apple-system"/>
              </a:rPr>
              <a:t>. </a:t>
            </a:r>
            <a:r>
              <a:rPr lang="en-GB" sz="1800" b="0" i="0" u="none" strike="noStrike">
                <a:solidFill>
                  <a:srgbClr val="FFFFFF"/>
                </a:solidFill>
                <a:effectLst/>
                <a:latin typeface="Montserrat" panose="00000500000000000000" pitchFamily="2" charset="0"/>
              </a:rPr>
              <a:t>Cholesterol is the measure with lowest % of screening offered. </a:t>
            </a:r>
            <a:endParaRPr lang="en-US" b="0" i="0">
              <a:solidFill>
                <a:srgbClr val="202A30"/>
              </a:solidFill>
              <a:effectLst/>
              <a:latin typeface="-apple-system"/>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9</a:t>
            </a:fld>
            <a:endParaRPr lang="en-GB"/>
          </a:p>
        </p:txBody>
      </p:sp>
    </p:spTree>
    <p:extLst>
      <p:ext uri="{BB962C8B-B14F-4D97-AF65-F5344CB8AC3E}">
        <p14:creationId xmlns:p14="http://schemas.microsoft.com/office/powerpoint/2010/main" val="323269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100"/>
              </a:lnSpc>
              <a:buFont typeface="Arial" panose="020B0604020202020204" pitchFamily="34" charset="0"/>
              <a:buNone/>
            </a:pPr>
            <a:r>
              <a:rPr lang="en-US" sz="1800" b="0" i="0" u="none" strike="noStrike" dirty="0">
                <a:solidFill>
                  <a:srgbClr val="FFFFFF"/>
                </a:solidFill>
                <a:effectLst/>
                <a:latin typeface="Montserrat" panose="00000500000000000000" pitchFamily="2" charset="0"/>
              </a:rPr>
              <a:t>Core20PLUS5 (adults) </a:t>
            </a:r>
            <a:r>
              <a:rPr lang="en-GB" sz="1800" b="0" i="0" u="none" strike="noStrike" dirty="0">
                <a:solidFill>
                  <a:srgbClr val="FFFFFF"/>
                </a:solidFill>
                <a:effectLst/>
                <a:latin typeface="Montserrat" panose="00000500000000000000" pitchFamily="2" charset="0"/>
              </a:rPr>
              <a:t>Blood pressure and Lipid management are one of the five clinical areas of focus which require accelerated improvement</a:t>
            </a:r>
            <a:r>
              <a:rPr lang="en-GB" sz="1800" b="0" i="0" dirty="0">
                <a:solidFill>
                  <a:srgbClr val="000000"/>
                </a:solidFill>
                <a:effectLst/>
                <a:latin typeface="Montserrat" panose="00000500000000000000" pitchFamily="2" charset="0"/>
              </a:rPr>
              <a:t>​. </a:t>
            </a:r>
            <a:r>
              <a:rPr lang="en-GB" sz="1800" b="0" i="0" u="none" strike="noStrike" dirty="0">
                <a:solidFill>
                  <a:srgbClr val="FFFFFF"/>
                </a:solidFill>
                <a:effectLst/>
                <a:latin typeface="Montserrat" panose="00000500000000000000" pitchFamily="2" charset="0"/>
              </a:rPr>
              <a:t>Blood Pressure is the measure with lowest % of Intervention offered. </a:t>
            </a:r>
            <a:endParaRPr lang="en-GB"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10</a:t>
            </a:fld>
            <a:endParaRPr lang="en-GB"/>
          </a:p>
        </p:txBody>
      </p:sp>
    </p:spTree>
    <p:extLst>
      <p:ext uri="{BB962C8B-B14F-4D97-AF65-F5344CB8AC3E}">
        <p14:creationId xmlns:p14="http://schemas.microsoft.com/office/powerpoint/2010/main" val="400530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4B60-5ABE-8744-75A3-F9FE097A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B79D4-78A8-17D8-4112-F13D6ABDE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29660-3C58-AF71-B0F0-54C8D29D0ED4}"/>
              </a:ext>
            </a:extLst>
          </p:cNvPr>
          <p:cNvSpPr>
            <a:spLocks noGrp="1"/>
          </p:cNvSpPr>
          <p:nvPr>
            <p:ph type="body" idx="1"/>
          </p:nvPr>
        </p:nvSpPr>
        <p:spPr/>
        <p:txBody>
          <a:bodyPr/>
          <a:lstStyle/>
          <a:p>
            <a:r>
              <a:rPr lang="en-GB"/>
              <a:t>Regions with L3+ performance are those who fall within the L3 (Performing Well) or L4 (Top Performing) categories of the NHSE Scoring Matrix.</a:t>
            </a:r>
          </a:p>
          <a:p>
            <a:r>
              <a:rPr lang="en-GB"/>
              <a:t>The NHS Long Term Plan (LTP) sets out </a:t>
            </a:r>
            <a:r>
              <a:rPr lang="en-US"/>
              <a:t>objectives for EIP care. This plan includes a 2023/2024 target for achievement of Level 3+ NICE concordance among 95% of services.</a:t>
            </a:r>
            <a:endParaRPr lang="en-GB"/>
          </a:p>
        </p:txBody>
      </p:sp>
    </p:spTree>
    <p:extLst>
      <p:ext uri="{BB962C8B-B14F-4D97-AF65-F5344CB8AC3E}">
        <p14:creationId xmlns:p14="http://schemas.microsoft.com/office/powerpoint/2010/main" val="144401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22</a:t>
            </a:fld>
            <a:endParaRPr lang="en-GB"/>
          </a:p>
        </p:txBody>
      </p:sp>
    </p:spTree>
    <p:extLst>
      <p:ext uri="{BB962C8B-B14F-4D97-AF65-F5344CB8AC3E}">
        <p14:creationId xmlns:p14="http://schemas.microsoft.com/office/powerpoint/2010/main" val="263089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94A7CE-C40C-4649-8EE5-695CF997FB9C}" type="slidenum">
              <a:rPr lang="en-GB" smtClean="0"/>
              <a:t>23</a:t>
            </a:fld>
            <a:endParaRPr lang="en-GB"/>
          </a:p>
        </p:txBody>
      </p:sp>
    </p:spTree>
    <p:extLst>
      <p:ext uri="{BB962C8B-B14F-4D97-AF65-F5344CB8AC3E}">
        <p14:creationId xmlns:p14="http://schemas.microsoft.com/office/powerpoint/2010/main" val="3404646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rgbClr val="00558F"/>
                </a:solidFill>
                <a:latin typeface="Montserrat" panose="00000500000000000000" pitchFamily="2" charset="0"/>
              </a:defRPr>
            </a:lvl1pPr>
          </a:lstStyle>
          <a:p>
            <a:r>
              <a:rPr lang="en-US"/>
              <a:t>Presentation title</a:t>
            </a:r>
            <a:endParaRPr lang="en-GB"/>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rgbClr val="939598"/>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Names of presenter(s)</a:t>
            </a:r>
            <a:endParaRPr lang="en-GB"/>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p>
            <a:fld id="{EB55F79D-F346-45F5-8A1F-1412F1A74E77}" type="datetime1">
              <a:rPr lang="en-GB" smtClean="0"/>
              <a:t>07/02/2025</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p>
            <a:fld id="{1F80BE16-D3C2-4BF3-BF86-1AE13479DEC1}" type="slidenum">
              <a:rPr lang="en-GB" smtClean="0"/>
              <a:t>‹#›</a:t>
            </a:fld>
            <a:endParaRPr lang="en-GB"/>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51003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21AEEB8E-BD5F-42D6-BA77-11784675AB5A}" type="datetime1">
              <a:rPr lang="en-GB" smtClean="0"/>
              <a:t>07/02/2025</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1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DB34CD92-BA36-40EE-A583-FB141756B5DC}" type="datetime1">
              <a:rPr lang="en-GB" smtClean="0"/>
              <a:t>07/02/2025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103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rgbClr val="00558F"/>
                </a:solidFill>
                <a:latin typeface="Montserrat" panose="00000500000000000000" pitchFamily="2" charset="0"/>
              </a:defRPr>
            </a:lvl1pPr>
          </a:lstStyle>
          <a:p>
            <a:r>
              <a:rPr lang="en-US"/>
              <a:t>Presentation title</a:t>
            </a:r>
            <a:endParaRPr lang="en-GB"/>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rgbClr val="939598"/>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Names of presenter(s)</a:t>
            </a:r>
            <a:endParaRPr lang="en-GB"/>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p>
            <a:fld id="{34873A74-2495-4BB0-B8F8-4218A1184445}" type="datetime1">
              <a:rPr lang="en-GB" smtClean="0"/>
              <a:t>07/02/2025</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p>
            <a:fld id="{1F80BE16-D3C2-4BF3-BF86-1AE13479DEC1}" type="slidenum">
              <a:rPr lang="en-GB" smtClean="0"/>
              <a:t>‹#›</a:t>
            </a:fld>
            <a:endParaRPr lang="en-GB"/>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69296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877AA1A-C713-4E6E-9836-63073C5D008F}"/>
              </a:ext>
            </a:extLst>
          </p:cNvPr>
          <p:cNvSpPr>
            <a:spLocks noGrp="1"/>
          </p:cNvSpPr>
          <p:nvPr>
            <p:ph type="dt" sz="half" idx="10"/>
          </p:nvPr>
        </p:nvSpPr>
        <p:spPr/>
        <p:txBody>
          <a:bodyPr/>
          <a:lstStyle>
            <a:lvl1pPr>
              <a:defRPr/>
            </a:lvl1pPr>
          </a:lstStyle>
          <a:p>
            <a:pPr>
              <a:defRPr/>
            </a:pPr>
            <a:fld id="{C8FAB98B-9C23-4998-93DE-EFE4132F0433}" type="datetime1">
              <a:rPr lang="en-GB" altLang="en-US" smtClean="0"/>
              <a:t>07/02/2025</a:t>
            </a:fld>
            <a:endParaRPr lang="en-US" altLang="en-US"/>
          </a:p>
        </p:txBody>
      </p:sp>
      <p:sp>
        <p:nvSpPr>
          <p:cNvPr id="4" name="Footer Placeholder 4">
            <a:extLst>
              <a:ext uri="{FF2B5EF4-FFF2-40B4-BE49-F238E27FC236}">
                <a16:creationId xmlns:a16="http://schemas.microsoft.com/office/drawing/2014/main" id="{4A8678CB-3E34-4176-8D5C-919DC483A3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B7F91D-2B82-4283-B037-0F185BFFCB1C}"/>
              </a:ext>
            </a:extLst>
          </p:cNvPr>
          <p:cNvSpPr>
            <a:spLocks noGrp="1"/>
          </p:cNvSpPr>
          <p:nvPr>
            <p:ph type="sldNum" sz="quarter" idx="12"/>
          </p:nvPr>
        </p:nvSpPr>
        <p:spPr/>
        <p:txBody>
          <a:bodyPr/>
          <a:lstStyle>
            <a:lvl1pPr>
              <a:defRPr/>
            </a:lvl1pPr>
          </a:lstStyle>
          <a:p>
            <a:pPr>
              <a:defRPr/>
            </a:pPr>
            <a:fld id="{42BD4ADE-3E20-4F66-9DB3-0F9CC8645FCF}" type="slidenum">
              <a:rPr lang="en-US" altLang="en-US"/>
              <a:pPr>
                <a:defRPr/>
              </a:pPr>
              <a:t>‹#›</a:t>
            </a:fld>
            <a:endParaRPr lang="en-US" altLang="en-US"/>
          </a:p>
        </p:txBody>
      </p:sp>
    </p:spTree>
    <p:extLst>
      <p:ext uri="{BB962C8B-B14F-4D97-AF65-F5344CB8AC3E}">
        <p14:creationId xmlns:p14="http://schemas.microsoft.com/office/powerpoint/2010/main" val="148638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436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DCAD3-F5A0-4E77-B5A2-73EDD7DB88AC}"/>
              </a:ext>
            </a:extLst>
          </p:cNvPr>
          <p:cNvSpPr>
            <a:spLocks noGrp="1"/>
          </p:cNvSpPr>
          <p:nvPr>
            <p:ph type="dt" sz="half" idx="10"/>
          </p:nvPr>
        </p:nvSpPr>
        <p:spPr/>
        <p:txBody>
          <a:bodyPr/>
          <a:lstStyle/>
          <a:p>
            <a:fld id="{93422CCF-6FED-46FC-8E43-04F857020812}" type="datetime1">
              <a:rPr lang="en-GB" smtClean="0"/>
              <a:t>07/02/2025</a:t>
            </a:fld>
            <a:endParaRPr lang="en-GB"/>
          </a:p>
        </p:txBody>
      </p:sp>
      <p:sp>
        <p:nvSpPr>
          <p:cNvPr id="3" name="Footer Placeholder 2">
            <a:extLst>
              <a:ext uri="{FF2B5EF4-FFF2-40B4-BE49-F238E27FC236}">
                <a16:creationId xmlns:a16="http://schemas.microsoft.com/office/drawing/2014/main" id="{CCB88C3C-3496-4B8B-ACE8-08032716A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BFEFD-6506-4D60-9A86-DACC6E2A6B78}"/>
              </a:ext>
            </a:extLst>
          </p:cNvPr>
          <p:cNvSpPr>
            <a:spLocks noGrp="1"/>
          </p:cNvSpPr>
          <p:nvPr>
            <p:ph type="sldNum" sz="quarter" idx="12"/>
          </p:nvPr>
        </p:nvSpPr>
        <p:spPr/>
        <p:txBody>
          <a:bodyPr/>
          <a:lstStyle/>
          <a:p>
            <a:fld id="{3531C0BF-E914-4A9D-A046-CDE0E0AF3CF1}" type="slidenum">
              <a:rPr lang="en-GB" smtClean="0"/>
              <a:t>‹#›</a:t>
            </a:fld>
            <a:endParaRPr lang="en-GB"/>
          </a:p>
        </p:txBody>
      </p:sp>
    </p:spTree>
    <p:extLst>
      <p:ext uri="{BB962C8B-B14F-4D97-AF65-F5344CB8AC3E}">
        <p14:creationId xmlns:p14="http://schemas.microsoft.com/office/powerpoint/2010/main" val="1556434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dark, night, lit, holding&#10;&#10;Description automatically generated">
            <a:extLst>
              <a:ext uri="{FF2B5EF4-FFF2-40B4-BE49-F238E27FC236}">
                <a16:creationId xmlns:a16="http://schemas.microsoft.com/office/drawing/2014/main" id="{061AE175-92FF-410A-A64F-DCCC04D95FBF}"/>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2559" r="53242" b="2586"/>
          <a:stretch/>
        </p:blipFill>
        <p:spPr>
          <a:xfrm>
            <a:off x="3954637" y="-1995"/>
            <a:ext cx="8237364" cy="6859995"/>
          </a:xfrm>
          <a:prstGeom prst="rect">
            <a:avLst/>
          </a:prstGeom>
        </p:spPr>
      </p:pic>
      <p:pic>
        <p:nvPicPr>
          <p:cNvPr id="14" name="Picture 13" descr="A picture containing table, drawing&#10;&#10;Description automatically generated">
            <a:extLst>
              <a:ext uri="{FF2B5EF4-FFF2-40B4-BE49-F238E27FC236}">
                <a16:creationId xmlns:a16="http://schemas.microsoft.com/office/drawing/2014/main" id="{A5C8ABCA-0A64-4878-876F-D9B52503D4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999787577"/>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7FC04-5E9A-47BB-8996-D8326AD42636}" type="datetime1">
              <a:rPr lang="en-GB" smtClean="0"/>
              <a:t>07/02/2025</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46DC-BC03-4763-897B-6310B967D9E4}"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userDrawn="1"/>
        </p:nvPicPr>
        <p:blipFill rotWithShape="1">
          <a:blip r:embed="rId7">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497633628"/>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91" r:id="rId3"/>
    <p:sldLayoutId id="2147483692" r:id="rId4"/>
    <p:sldLayoutId id="2147483702" r:id="rId5"/>
  </p:sldLayoutIdLst>
  <p:hf hdr="0" ftr="0" dt="0"/>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176DE14-C2AC-4853-B36A-7DB20F58F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C553A-0C00-4842-B3F1-E2A06CA8B309}" type="datetime1">
              <a:rPr lang="en-GB" smtClean="0"/>
              <a:t>07/02/2025</a:t>
            </a:fld>
            <a:endParaRPr lang="en-GB"/>
          </a:p>
        </p:txBody>
      </p:sp>
      <p:sp>
        <p:nvSpPr>
          <p:cNvPr id="5" name="Footer Placeholder 4">
            <a:extLst>
              <a:ext uri="{FF2B5EF4-FFF2-40B4-BE49-F238E27FC236}">
                <a16:creationId xmlns:a16="http://schemas.microsoft.com/office/drawing/2014/main" id="{2759F19E-9E86-43A7-A679-4C8C967D4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324B2-BA39-48D6-83E5-E394FCE56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1C0BF-E914-4A9D-A046-CDE0E0AF3CF1}" type="slidenum">
              <a:rPr lang="en-GB" smtClean="0"/>
              <a:t>‹#›</a:t>
            </a:fld>
            <a:endParaRPr lang="en-GB"/>
          </a:p>
        </p:txBody>
      </p:sp>
    </p:spTree>
    <p:extLst>
      <p:ext uri="{BB962C8B-B14F-4D97-AF65-F5344CB8AC3E}">
        <p14:creationId xmlns:p14="http://schemas.microsoft.com/office/powerpoint/2010/main" val="925484786"/>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digital.nhs.uk/data-and-information/data-collections-and-data-sets/data-sets/mental-health-services-data-set/submit-data/data-quality-of-protected-characteristics-and-other-vulnerable-groups/ethnicity"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3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3.xml"/><Relationship Id="rId7" Type="http://schemas.openxmlformats.org/officeDocument/2006/relationships/chart" Target="../charts/chart4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46.xml"/><Relationship Id="rId11" Type="http://schemas.openxmlformats.org/officeDocument/2006/relationships/chart" Target="../charts/chart51.xml"/><Relationship Id="rId5" Type="http://schemas.openxmlformats.org/officeDocument/2006/relationships/chart" Target="../charts/chart45.xml"/><Relationship Id="rId10" Type="http://schemas.openxmlformats.org/officeDocument/2006/relationships/chart" Target="../charts/chart50.xml"/><Relationship Id="rId4" Type="http://schemas.openxmlformats.org/officeDocument/2006/relationships/chart" Target="../charts/chart44.xml"/><Relationship Id="rId9" Type="http://schemas.openxmlformats.org/officeDocument/2006/relationships/chart" Target="../charts/char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cpsych.ac.uk/docs/default-source/improving-care/ccqi/national-clinical-audits/ncap-library/eip-2024/eip-scoring-matrix-2024.pdf?sfvrsn=3c56e17e_3" TargetMode="External"/></Relationships>
</file>

<file path=ppt/slides/_rels/slide5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BDFC9C-F24E-3877-AB18-446F7BD33966}"/>
              </a:ext>
            </a:extLst>
          </p:cNvPr>
          <p:cNvSpPr>
            <a:spLocks noGrp="1"/>
          </p:cNvSpPr>
          <p:nvPr>
            <p:ph type="ctrTitle"/>
          </p:nvPr>
        </p:nvSpPr>
        <p:spPr>
          <a:xfrm>
            <a:off x="1524000" y="2841105"/>
            <a:ext cx="9144000" cy="1541550"/>
          </a:xfrm>
        </p:spPr>
        <p:txBody>
          <a:bodyPr>
            <a:normAutofit fontScale="90000"/>
          </a:bodyPr>
          <a:lstStyle/>
          <a:p>
            <a:r>
              <a:rPr lang="en-GB" sz="4400">
                <a:latin typeface="Montserrat"/>
              </a:rPr>
              <a:t>NCAP 2024 State of the Nation Report </a:t>
            </a:r>
            <a:br>
              <a:rPr lang="en-GB" sz="4400">
                <a:latin typeface="Montserrat"/>
              </a:rPr>
            </a:br>
            <a:endParaRPr lang="en-GB"/>
          </a:p>
        </p:txBody>
      </p:sp>
      <p:sp>
        <p:nvSpPr>
          <p:cNvPr id="2" name="Text Placeholder 1">
            <a:extLst>
              <a:ext uri="{FF2B5EF4-FFF2-40B4-BE49-F238E27FC236}">
                <a16:creationId xmlns:a16="http://schemas.microsoft.com/office/drawing/2014/main" id="{9A5BA14E-E377-412F-A588-D0B35B16AB68}"/>
              </a:ext>
            </a:extLst>
          </p:cNvPr>
          <p:cNvSpPr>
            <a:spLocks noGrp="1"/>
          </p:cNvSpPr>
          <p:nvPr>
            <p:ph type="subTitle" idx="1"/>
          </p:nvPr>
        </p:nvSpPr>
        <p:spPr>
          <a:xfrm>
            <a:off x="1524000" y="3935235"/>
            <a:ext cx="9144000" cy="1541550"/>
          </a:xfrm>
        </p:spPr>
        <p:txBody>
          <a:bodyPr>
            <a:noAutofit/>
          </a:bodyPr>
          <a:lstStyle/>
          <a:p>
            <a:r>
              <a:rPr lang="en-GB" sz="4000">
                <a:latin typeface="Montserrat"/>
              </a:rPr>
              <a:t>Supplementary Analysis</a:t>
            </a:r>
          </a:p>
          <a:p>
            <a:endParaRPr lang="en-US"/>
          </a:p>
        </p:txBody>
      </p:sp>
    </p:spTree>
    <p:extLst>
      <p:ext uri="{BB962C8B-B14F-4D97-AF65-F5344CB8AC3E}">
        <p14:creationId xmlns:p14="http://schemas.microsoft.com/office/powerpoint/2010/main" val="425838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sz="3200" b="1">
                <a:solidFill>
                  <a:srgbClr val="00558F"/>
                </a:solidFill>
                <a:latin typeface="Montserrat"/>
              </a:rPr>
              <a:t>Physical health interventions </a:t>
            </a:r>
            <a:r>
              <a:rPr lang="en-GB" sz="3200">
                <a:latin typeface="Montserrat"/>
              </a:rPr>
              <a:t>2024 (England)</a:t>
            </a:r>
            <a:endParaRPr lang="en-GB" sz="3200"/>
          </a:p>
        </p:txBody>
      </p:sp>
      <p:sp>
        <p:nvSpPr>
          <p:cNvPr id="6" name="Rectangle 5">
            <a:extLst>
              <a:ext uri="{FF2B5EF4-FFF2-40B4-BE49-F238E27FC236}">
                <a16:creationId xmlns:a16="http://schemas.microsoft.com/office/drawing/2014/main" id="{305A9B0D-3BD5-4EDE-8233-4FDB57BB8B64}"/>
              </a:ext>
            </a:extLst>
          </p:cNvPr>
          <p:cNvSpPr/>
          <p:nvPr/>
        </p:nvSpPr>
        <p:spPr>
          <a:xfrm>
            <a:off x="577944" y="1854958"/>
            <a:ext cx="3199387" cy="202785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D52A795A-C2C8-48AD-A531-225C057D6438}"/>
              </a:ext>
            </a:extLst>
          </p:cNvPr>
          <p:cNvSpPr/>
          <p:nvPr/>
        </p:nvSpPr>
        <p:spPr>
          <a:xfrm>
            <a:off x="8418064" y="1854960"/>
            <a:ext cx="3199387" cy="202785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6502CDE9-DE27-443E-B4FF-1EEEBD1D14EF}"/>
              </a:ext>
            </a:extLst>
          </p:cNvPr>
          <p:cNvSpPr/>
          <p:nvPr/>
        </p:nvSpPr>
        <p:spPr>
          <a:xfrm>
            <a:off x="4496306" y="1854958"/>
            <a:ext cx="3199387" cy="2027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C65161C6-CD44-42B8-B471-7E2C6C7B1680}"/>
              </a:ext>
            </a:extLst>
          </p:cNvPr>
          <p:cNvSpPr/>
          <p:nvPr/>
        </p:nvSpPr>
        <p:spPr>
          <a:xfrm>
            <a:off x="577945" y="4304615"/>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812B0E68-7111-41D7-A3A7-73D90474BCA1}"/>
              </a:ext>
            </a:extLst>
          </p:cNvPr>
          <p:cNvSpPr/>
          <p:nvPr/>
        </p:nvSpPr>
        <p:spPr>
          <a:xfrm>
            <a:off x="3370325" y="4298452"/>
            <a:ext cx="2628000" cy="1992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00B63151-5B04-4A79-B321-F904012DAF26}"/>
              </a:ext>
            </a:extLst>
          </p:cNvPr>
          <p:cNvSpPr/>
          <p:nvPr/>
        </p:nvSpPr>
        <p:spPr>
          <a:xfrm>
            <a:off x="6176507" y="4298452"/>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5" name="TextBox 14">
            <a:extLst>
              <a:ext uri="{FF2B5EF4-FFF2-40B4-BE49-F238E27FC236}">
                <a16:creationId xmlns:a16="http://schemas.microsoft.com/office/drawing/2014/main" id="{8E62DF77-3FE6-480D-A7A9-28925114F945}"/>
              </a:ext>
            </a:extLst>
          </p:cNvPr>
          <p:cNvSpPr txBox="1"/>
          <p:nvPr/>
        </p:nvSpPr>
        <p:spPr>
          <a:xfrm>
            <a:off x="574548" y="3105785"/>
            <a:ext cx="319938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Montserrat" panose="00000500000000000000" pitchFamily="2" charset="0"/>
              </a:rPr>
              <a:t>Smoking</a:t>
            </a:r>
            <a:endParaRPr kumimoji="0" lang="en-US"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97.1%</a:t>
            </a:r>
            <a:endParaRPr lang="en-US" sz="1400">
              <a:solidFill>
                <a:srgbClr val="FFFFFF"/>
              </a:solidFill>
              <a:latin typeface="Montserrat" panose="00000500000000000000" pitchFamily="2" charset="0"/>
            </a:endParaRPr>
          </a:p>
        </p:txBody>
      </p:sp>
      <p:sp>
        <p:nvSpPr>
          <p:cNvPr id="16" name="TextBox 15">
            <a:extLst>
              <a:ext uri="{FF2B5EF4-FFF2-40B4-BE49-F238E27FC236}">
                <a16:creationId xmlns:a16="http://schemas.microsoft.com/office/drawing/2014/main" id="{D7EDD47D-FA56-4018-91F0-FEDE55F43390}"/>
              </a:ext>
            </a:extLst>
          </p:cNvPr>
          <p:cNvSpPr txBox="1"/>
          <p:nvPr/>
        </p:nvSpPr>
        <p:spPr>
          <a:xfrm>
            <a:off x="574548" y="5449817"/>
            <a:ext cx="2628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Weight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93.46%</a:t>
            </a:r>
            <a:endParaRPr kumimoji="0" lang="en-GB" sz="1400" b="1" i="0" u="none" strike="noStrike" kern="1200" cap="none" spc="0" normalizeH="0" baseline="0" noProof="0">
              <a:ln>
                <a:noFill/>
              </a:ln>
              <a:solidFill>
                <a:srgbClr val="FFFFFF"/>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3EBBB5FA-A5BF-49D1-966C-2383633EF0D2}"/>
              </a:ext>
            </a:extLst>
          </p:cNvPr>
          <p:cNvSpPr txBox="1"/>
          <p:nvPr/>
        </p:nvSpPr>
        <p:spPr>
          <a:xfrm>
            <a:off x="3387537" y="5478887"/>
            <a:ext cx="2628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Elevated blood 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- 89.7%</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18" name="TextBox 17">
            <a:extLst>
              <a:ext uri="{FF2B5EF4-FFF2-40B4-BE49-F238E27FC236}">
                <a16:creationId xmlns:a16="http://schemas.microsoft.com/office/drawing/2014/main" id="{69E50658-B9E7-49F6-85F2-D2CFD9759A15}"/>
              </a:ext>
            </a:extLst>
          </p:cNvPr>
          <p:cNvSpPr txBox="1"/>
          <p:nvPr/>
        </p:nvSpPr>
        <p:spPr>
          <a:xfrm>
            <a:off x="6190280" y="5449817"/>
            <a:ext cx="2628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Abnormal glucose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91.7%</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AE0E39EA-518F-4E69-B5A5-677CB6C6EA06}"/>
              </a:ext>
            </a:extLst>
          </p:cNvPr>
          <p:cNvSpPr txBox="1"/>
          <p:nvPr/>
        </p:nvSpPr>
        <p:spPr>
          <a:xfrm>
            <a:off x="4499702" y="3087733"/>
            <a:ext cx="31959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Montserrat" panose="00000500000000000000" pitchFamily="2" charset="0"/>
              </a:rPr>
              <a:t>Harmful a</a:t>
            </a:r>
            <a:r>
              <a:rPr kumimoji="0" lang="en-GB" sz="1400" b="1"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lcohol</a:t>
            </a: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 use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97.6%</a:t>
            </a:r>
            <a:endParaRPr kumimoji="0" lang="en-GB" sz="1400" b="0" i="0" u="none" strike="noStrike" kern="1200" cap="none" spc="0" normalizeH="0" baseline="0" noProof="0">
              <a:ln>
                <a:noFill/>
              </a:ln>
              <a:solidFill>
                <a:srgbClr val="FFFFFF"/>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3DDDC861-A7B9-4542-A182-4540DC74BB30}"/>
              </a:ext>
            </a:extLst>
          </p:cNvPr>
          <p:cNvSpPr txBox="1"/>
          <p:nvPr/>
        </p:nvSpPr>
        <p:spPr>
          <a:xfrm>
            <a:off x="8414668" y="3087733"/>
            <a:ext cx="319938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Substance misuse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92.2%</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Icon&#10;&#10;Description automatically generated">
            <a:extLst>
              <a:ext uri="{FF2B5EF4-FFF2-40B4-BE49-F238E27FC236}">
                <a16:creationId xmlns:a16="http://schemas.microsoft.com/office/drawing/2014/main" id="{31D85BCF-EE7B-4F02-A2D7-48CDF2C74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41" y="2058402"/>
            <a:ext cx="828000" cy="828000"/>
          </a:xfrm>
          <a:prstGeom prst="rect">
            <a:avLst/>
          </a:prstGeom>
        </p:spPr>
      </p:pic>
      <p:pic>
        <p:nvPicPr>
          <p:cNvPr id="7" name="Picture 6" descr="Icon&#10;&#10;Description automatically generated">
            <a:extLst>
              <a:ext uri="{FF2B5EF4-FFF2-40B4-BE49-F238E27FC236}">
                <a16:creationId xmlns:a16="http://schemas.microsoft.com/office/drawing/2014/main" id="{F5DA2AEB-D575-4D61-84BD-E141D23EB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630" y="2058402"/>
            <a:ext cx="828000" cy="828000"/>
          </a:xfrm>
          <a:prstGeom prst="rect">
            <a:avLst/>
          </a:prstGeom>
        </p:spPr>
      </p:pic>
      <p:sp>
        <p:nvSpPr>
          <p:cNvPr id="24" name="Rectangle 23">
            <a:extLst>
              <a:ext uri="{FF2B5EF4-FFF2-40B4-BE49-F238E27FC236}">
                <a16:creationId xmlns:a16="http://schemas.microsoft.com/office/drawing/2014/main" id="{C00E5206-0E95-48B3-8D99-98BA61E5A22A}"/>
              </a:ext>
            </a:extLst>
          </p:cNvPr>
          <p:cNvSpPr/>
          <p:nvPr/>
        </p:nvSpPr>
        <p:spPr>
          <a:xfrm>
            <a:off x="8986057" y="4304613"/>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1" name="Picture 10" descr="Icon&#10;&#10;Description automatically generated">
            <a:extLst>
              <a:ext uri="{FF2B5EF4-FFF2-40B4-BE49-F238E27FC236}">
                <a16:creationId xmlns:a16="http://schemas.microsoft.com/office/drawing/2014/main" id="{62B1199D-F945-48E9-9A57-62392CC7C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0361" y="2130882"/>
            <a:ext cx="828000" cy="82800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ADEAF955-DB8C-4B8C-B466-6293E9E0A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3251" y="4584603"/>
            <a:ext cx="828000" cy="828000"/>
          </a:xfrm>
          <a:prstGeom prst="rect">
            <a:avLst/>
          </a:prstGeom>
        </p:spPr>
      </p:pic>
      <p:pic>
        <p:nvPicPr>
          <p:cNvPr id="28" name="Picture 27" descr="Icon&#10;&#10;Description automatically generated">
            <a:extLst>
              <a:ext uri="{FF2B5EF4-FFF2-40B4-BE49-F238E27FC236}">
                <a16:creationId xmlns:a16="http://schemas.microsoft.com/office/drawing/2014/main" id="{F2F9FC3D-5332-4BC4-915A-31441C06E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6154" y="4510763"/>
            <a:ext cx="828000" cy="828000"/>
          </a:xfrm>
          <a:prstGeom prst="rect">
            <a:avLst/>
          </a:prstGeom>
        </p:spPr>
      </p:pic>
      <p:pic>
        <p:nvPicPr>
          <p:cNvPr id="30" name="Picture 29" descr="Icon&#10;&#10;Description automatically generated">
            <a:extLst>
              <a:ext uri="{FF2B5EF4-FFF2-40B4-BE49-F238E27FC236}">
                <a16:creationId xmlns:a16="http://schemas.microsoft.com/office/drawing/2014/main" id="{75F77D88-5148-4EAB-80B2-21A56C82A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3583" y="4466860"/>
            <a:ext cx="828000" cy="828000"/>
          </a:xfrm>
          <a:prstGeom prst="rect">
            <a:avLst/>
          </a:prstGeom>
        </p:spPr>
      </p:pic>
      <p:pic>
        <p:nvPicPr>
          <p:cNvPr id="32" name="Picture 31" descr="Logo, icon&#10;&#10;Description automatically generated">
            <a:extLst>
              <a:ext uri="{FF2B5EF4-FFF2-40B4-BE49-F238E27FC236}">
                <a16:creationId xmlns:a16="http://schemas.microsoft.com/office/drawing/2014/main" id="{0A2067CA-2574-4264-B5C1-BD4607C01B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057" y="4492966"/>
            <a:ext cx="828000" cy="828000"/>
          </a:xfrm>
          <a:prstGeom prst="rect">
            <a:avLst/>
          </a:prstGeom>
        </p:spPr>
      </p:pic>
      <p:sp>
        <p:nvSpPr>
          <p:cNvPr id="34" name="TextBox 33">
            <a:extLst>
              <a:ext uri="{FF2B5EF4-FFF2-40B4-BE49-F238E27FC236}">
                <a16:creationId xmlns:a16="http://schemas.microsoft.com/office/drawing/2014/main" id="{9CC7426C-C22F-464C-AFA7-4B5E4A046A6D}"/>
              </a:ext>
            </a:extLst>
          </p:cNvPr>
          <p:cNvSpPr txBox="1"/>
          <p:nvPr/>
        </p:nvSpPr>
        <p:spPr>
          <a:xfrm>
            <a:off x="9062404" y="5449817"/>
            <a:ext cx="260987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Abnormal lipids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91%</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2" name="Slide Number Placeholder 1">
            <a:extLst>
              <a:ext uri="{FF2B5EF4-FFF2-40B4-BE49-F238E27FC236}">
                <a16:creationId xmlns:a16="http://schemas.microsoft.com/office/drawing/2014/main" id="{87A04824-4964-28D9-4F38-D9DFD6C9B82D}"/>
              </a:ext>
            </a:extLst>
          </p:cNvPr>
          <p:cNvSpPr>
            <a:spLocks noGrp="1"/>
          </p:cNvSpPr>
          <p:nvPr>
            <p:ph type="sldNum" sz="quarter" idx="12"/>
          </p:nvPr>
        </p:nvSpPr>
        <p:spPr/>
        <p:txBody>
          <a:bodyPr/>
          <a:lstStyle/>
          <a:p>
            <a:fld id="{197B46DC-BC03-4763-897B-6310B967D9E4}" type="slidenum">
              <a:rPr lang="en-GB" smtClean="0"/>
              <a:t>10</a:t>
            </a:fld>
            <a:endParaRPr lang="en-GB" dirty="0"/>
          </a:p>
        </p:txBody>
      </p:sp>
    </p:spTree>
    <p:extLst>
      <p:ext uri="{BB962C8B-B14F-4D97-AF65-F5344CB8AC3E}">
        <p14:creationId xmlns:p14="http://schemas.microsoft.com/office/powerpoint/2010/main" val="28148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A14E-E377-412F-A588-D0B35B16AB68}"/>
              </a:ext>
            </a:extLst>
          </p:cNvPr>
          <p:cNvSpPr>
            <a:spLocks noGrp="1"/>
          </p:cNvSpPr>
          <p:nvPr>
            <p:ph type="ctrTitle"/>
          </p:nvPr>
        </p:nvSpPr>
        <p:spPr>
          <a:xfrm>
            <a:off x="1524000" y="2385605"/>
            <a:ext cx="9144000" cy="2222907"/>
          </a:xfrm>
        </p:spPr>
        <p:txBody>
          <a:bodyPr vert="horz" lIns="91440" tIns="45720" rIns="91440" bIns="45720" rtlCol="0" anchor="ctr">
            <a:normAutofit/>
          </a:bodyPr>
          <a:lstStyle/>
          <a:p>
            <a:r>
              <a:rPr lang="en-GB"/>
              <a:t>Regional data – England</a:t>
            </a:r>
            <a:endParaRPr lang="en-US"/>
          </a:p>
        </p:txBody>
      </p:sp>
      <p:sp>
        <p:nvSpPr>
          <p:cNvPr id="3" name="Slide Number Placeholder 2">
            <a:extLst>
              <a:ext uri="{FF2B5EF4-FFF2-40B4-BE49-F238E27FC236}">
                <a16:creationId xmlns:a16="http://schemas.microsoft.com/office/drawing/2014/main" id="{D2D3D0D7-FE6F-34FB-EC84-A14FF1267683}"/>
              </a:ext>
            </a:extLst>
          </p:cNvPr>
          <p:cNvSpPr>
            <a:spLocks noGrp="1"/>
          </p:cNvSpPr>
          <p:nvPr>
            <p:ph type="sldNum" sz="quarter" idx="12"/>
          </p:nvPr>
        </p:nvSpPr>
        <p:spPr/>
        <p:txBody>
          <a:bodyPr/>
          <a:lstStyle/>
          <a:p>
            <a:fld id="{1F80BE16-D3C2-4BF3-BF86-1AE13479DEC1}" type="slidenum">
              <a:rPr lang="en-GB" smtClean="0"/>
              <a:t>11</a:t>
            </a:fld>
            <a:endParaRPr lang="en-GB"/>
          </a:p>
        </p:txBody>
      </p:sp>
    </p:spTree>
    <p:extLst>
      <p:ext uri="{BB962C8B-B14F-4D97-AF65-F5344CB8AC3E}">
        <p14:creationId xmlns:p14="http://schemas.microsoft.com/office/powerpoint/2010/main" val="190783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587D-2B50-AF26-22CA-9A73FFCAD7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B4AB5C-D316-A0A8-E4A0-A14E9B124A86}"/>
              </a:ext>
            </a:extLst>
          </p:cNvPr>
          <p:cNvSpPr>
            <a:spLocks noGrp="1"/>
          </p:cNvSpPr>
          <p:nvPr>
            <p:ph type="title"/>
          </p:nvPr>
        </p:nvSpPr>
        <p:spPr>
          <a:xfrm>
            <a:off x="355845" y="225622"/>
            <a:ext cx="10515600" cy="1325563"/>
          </a:xfrm>
          <a:noFill/>
        </p:spPr>
        <p:txBody>
          <a:bodyPr>
            <a:normAutofit fontScale="90000"/>
          </a:bodyPr>
          <a:lstStyle/>
          <a:p>
            <a:r>
              <a:rPr lang="en-GB" sz="3200"/>
              <a:t>L3+ performance (Overall score) variation by region</a:t>
            </a:r>
            <a:br>
              <a:rPr lang="en-GB" sz="2800"/>
            </a:br>
            <a:endParaRPr lang="en-GB" sz="2800"/>
          </a:p>
        </p:txBody>
      </p:sp>
      <p:sp>
        <p:nvSpPr>
          <p:cNvPr id="6" name="TextBox 5">
            <a:extLst>
              <a:ext uri="{FF2B5EF4-FFF2-40B4-BE49-F238E27FC236}">
                <a16:creationId xmlns:a16="http://schemas.microsoft.com/office/drawing/2014/main" id="{803214DB-AE66-DF63-5351-2A2B9C576871}"/>
              </a:ext>
            </a:extLst>
          </p:cNvPr>
          <p:cNvSpPr txBox="1"/>
          <p:nvPr/>
        </p:nvSpPr>
        <p:spPr>
          <a:xfrm>
            <a:off x="8103141" y="1551185"/>
            <a:ext cx="3733014" cy="3970318"/>
          </a:xfrm>
          <a:prstGeom prst="rect">
            <a:avLst/>
          </a:prstGeom>
          <a:noFill/>
        </p:spPr>
        <p:txBody>
          <a:bodyPr wrap="square" rtlCol="0">
            <a:spAutoFit/>
          </a:bodyPr>
          <a:lstStyle/>
          <a:p>
            <a:pPr marL="285750" indent="-285750">
              <a:buFont typeface="Arial" panose="020B0604020202020204" pitchFamily="34" charset="0"/>
              <a:buChar char="•"/>
            </a:pPr>
            <a:r>
              <a:rPr lang="en-GB" sz="1200" b="1"/>
              <a:t>The 2023/24 LTP target for achievement of Level 3+ NICE concordance (95%) hasn’t been met by any region.</a:t>
            </a:r>
          </a:p>
          <a:p>
            <a:pPr marL="285750" indent="-285750">
              <a:buFont typeface="Arial" panose="020B0604020202020204" pitchFamily="34" charset="0"/>
              <a:buChar char="•"/>
            </a:pPr>
            <a:endParaRPr lang="en-GB" sz="1200" b="1"/>
          </a:p>
          <a:p>
            <a:pPr marL="285750" indent="-285750">
              <a:buFont typeface="Arial" panose="020B0604020202020204" pitchFamily="34" charset="0"/>
              <a:buChar char="•"/>
            </a:pPr>
            <a:r>
              <a:rPr lang="en-GB" sz="1200"/>
              <a:t>Level 1 “Greatest Need for Improvement” was scored by 1 service in the Midlands.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EIP services in East of England have  improved their achievement of Level 3+ NICE concordance since 2022/23 (when 64% services achieved Level 3+).  North West and North East and Yorkshire also recorded improvements of 0.8% and 1.6% respectively.</a:t>
            </a:r>
            <a:br>
              <a:rPr lang="en-GB" sz="1200"/>
            </a:br>
            <a:endParaRPr lang="en-GB" sz="1200"/>
          </a:p>
          <a:p>
            <a:pPr marL="285750" indent="-285750">
              <a:buFont typeface="Arial" panose="020B0604020202020204" pitchFamily="34" charset="0"/>
              <a:buChar char="•"/>
            </a:pPr>
            <a:r>
              <a:rPr lang="en-GB" sz="1200"/>
              <a:t>For all other regions performance has decreased (vs. 2022/23) this is most apparent in Midlands (20% decrease), followed by South West (19% decrease), South East (10% decrease), and London (2% decrease). </a:t>
            </a:r>
          </a:p>
        </p:txBody>
      </p:sp>
      <p:graphicFrame>
        <p:nvGraphicFramePr>
          <p:cNvPr id="7" name="Chart 6">
            <a:extLst>
              <a:ext uri="{FF2B5EF4-FFF2-40B4-BE49-F238E27FC236}">
                <a16:creationId xmlns:a16="http://schemas.microsoft.com/office/drawing/2014/main" id="{D2C9C688-9B62-449D-23C1-399E01B22E42}"/>
              </a:ext>
            </a:extLst>
          </p:cNvPr>
          <p:cNvGraphicFramePr>
            <a:graphicFrameLocks/>
          </p:cNvGraphicFramePr>
          <p:nvPr>
            <p:extLst>
              <p:ext uri="{D42A27DB-BD31-4B8C-83A1-F6EECF244321}">
                <p14:modId xmlns:p14="http://schemas.microsoft.com/office/powerpoint/2010/main" val="2989896403"/>
              </p:ext>
            </p:extLst>
          </p:nvPr>
        </p:nvGraphicFramePr>
        <p:xfrm>
          <a:off x="641201" y="1126226"/>
          <a:ext cx="7461940" cy="504597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97CFD7E3-288C-09DE-D829-A08A1E3777A9}"/>
              </a:ext>
            </a:extLst>
          </p:cNvPr>
          <p:cNvSpPr>
            <a:spLocks noGrp="1"/>
          </p:cNvSpPr>
          <p:nvPr>
            <p:ph type="sldNum" sz="quarter" idx="12"/>
          </p:nvPr>
        </p:nvSpPr>
        <p:spPr/>
        <p:txBody>
          <a:bodyPr/>
          <a:lstStyle/>
          <a:p>
            <a:pPr>
              <a:defRPr/>
            </a:pPr>
            <a:fld id="{42BD4ADE-3E20-4F66-9DB3-0F9CC8645FCF}" type="slidenum">
              <a:rPr lang="en-US" altLang="en-US" smtClean="0"/>
              <a:pPr>
                <a:defRPr/>
              </a:pPr>
              <a:t>12</a:t>
            </a:fld>
            <a:endParaRPr lang="en-US" altLang="en-US"/>
          </a:p>
        </p:txBody>
      </p:sp>
    </p:spTree>
    <p:extLst>
      <p:ext uri="{BB962C8B-B14F-4D97-AF65-F5344CB8AC3E}">
        <p14:creationId xmlns:p14="http://schemas.microsoft.com/office/powerpoint/2010/main" val="15657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7EF9F61-FCF4-081C-8CF3-CFDC54C837AE}"/>
              </a:ext>
            </a:extLst>
          </p:cNvPr>
          <p:cNvGraphicFramePr>
            <a:graphicFrameLocks/>
          </p:cNvGraphicFramePr>
          <p:nvPr>
            <p:extLst>
              <p:ext uri="{D42A27DB-BD31-4B8C-83A1-F6EECF244321}">
                <p14:modId xmlns:p14="http://schemas.microsoft.com/office/powerpoint/2010/main" val="1628732753"/>
              </p:ext>
            </p:extLst>
          </p:nvPr>
        </p:nvGraphicFramePr>
        <p:xfrm>
          <a:off x="1030298" y="419099"/>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D7790C9-A9D1-DB34-468E-069404E3E69C}"/>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13</a:t>
            </a:fld>
            <a:endParaRPr lang="en-GB" dirty="0">
              <a:latin typeface="Montserrat" panose="00000500000000000000" pitchFamily="2" charset="0"/>
            </a:endParaRPr>
          </a:p>
        </p:txBody>
      </p:sp>
    </p:spTree>
    <p:extLst>
      <p:ext uri="{BB962C8B-B14F-4D97-AF65-F5344CB8AC3E}">
        <p14:creationId xmlns:p14="http://schemas.microsoft.com/office/powerpoint/2010/main" val="133535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F9B5F67-F22F-EC25-6961-2E5138B86823}"/>
              </a:ext>
            </a:extLst>
          </p:cNvPr>
          <p:cNvGraphicFramePr>
            <a:graphicFrameLocks/>
          </p:cNvGraphicFramePr>
          <p:nvPr>
            <p:extLst>
              <p:ext uri="{D42A27DB-BD31-4B8C-83A1-F6EECF244321}">
                <p14:modId xmlns:p14="http://schemas.microsoft.com/office/powerpoint/2010/main" val="1485529331"/>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EE25922-F243-A0D0-B880-418148B1267E}"/>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14</a:t>
            </a:fld>
            <a:endParaRPr lang="en-GB" dirty="0">
              <a:latin typeface="Montserrat" panose="00000500000000000000" pitchFamily="2" charset="0"/>
            </a:endParaRPr>
          </a:p>
        </p:txBody>
      </p:sp>
    </p:spTree>
    <p:extLst>
      <p:ext uri="{BB962C8B-B14F-4D97-AF65-F5344CB8AC3E}">
        <p14:creationId xmlns:p14="http://schemas.microsoft.com/office/powerpoint/2010/main" val="157747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9C31926-88CF-0D83-2D38-1FCDDEAC6178}"/>
              </a:ext>
            </a:extLst>
          </p:cNvPr>
          <p:cNvGraphicFramePr>
            <a:graphicFrameLocks/>
          </p:cNvGraphicFramePr>
          <p:nvPr>
            <p:extLst>
              <p:ext uri="{D42A27DB-BD31-4B8C-83A1-F6EECF244321}">
                <p14:modId xmlns:p14="http://schemas.microsoft.com/office/powerpoint/2010/main" val="3145503709"/>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D7AEF01-E370-02A5-C980-5FA585463D3F}"/>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15</a:t>
            </a:fld>
            <a:endParaRPr lang="en-GB" dirty="0">
              <a:latin typeface="Montserrat" panose="00000500000000000000" pitchFamily="2" charset="0"/>
            </a:endParaRPr>
          </a:p>
        </p:txBody>
      </p:sp>
    </p:spTree>
    <p:extLst>
      <p:ext uri="{BB962C8B-B14F-4D97-AF65-F5344CB8AC3E}">
        <p14:creationId xmlns:p14="http://schemas.microsoft.com/office/powerpoint/2010/main" val="296551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057ADEE-70DC-200C-2A61-80BF57A99D5A}"/>
              </a:ext>
              <a:ext uri="{147F2762-F138-4A5C-976F-8EAC2B608ADB}">
                <a16:predDERef xmlns:a16="http://schemas.microsoft.com/office/drawing/2014/main" pred="{27EF9F61-FCF4-081C-8CF3-CFDC54C837AE}"/>
              </a:ext>
            </a:extLst>
          </p:cNvPr>
          <p:cNvGraphicFramePr>
            <a:graphicFrameLocks/>
          </p:cNvGraphicFramePr>
          <p:nvPr>
            <p:extLst>
              <p:ext uri="{D42A27DB-BD31-4B8C-83A1-F6EECF244321}">
                <p14:modId xmlns:p14="http://schemas.microsoft.com/office/powerpoint/2010/main" val="1066414298"/>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88F72770-3028-1379-194B-EDEC5D11A4C2}"/>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16</a:t>
            </a:fld>
            <a:endParaRPr lang="en-GB" dirty="0">
              <a:latin typeface="Montserrat" panose="00000500000000000000" pitchFamily="2" charset="0"/>
            </a:endParaRPr>
          </a:p>
        </p:txBody>
      </p:sp>
    </p:spTree>
    <p:extLst>
      <p:ext uri="{BB962C8B-B14F-4D97-AF65-F5344CB8AC3E}">
        <p14:creationId xmlns:p14="http://schemas.microsoft.com/office/powerpoint/2010/main" val="397547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5A89CFB-F930-64D4-521B-4099F6050968}"/>
              </a:ext>
            </a:extLst>
          </p:cNvPr>
          <p:cNvGraphicFramePr>
            <a:graphicFrameLocks/>
          </p:cNvGraphicFramePr>
          <p:nvPr>
            <p:extLst>
              <p:ext uri="{D42A27DB-BD31-4B8C-83A1-F6EECF244321}">
                <p14:modId xmlns:p14="http://schemas.microsoft.com/office/powerpoint/2010/main" val="862976564"/>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F44229C8-F289-23F4-230D-AB6009BB730F}"/>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17</a:t>
            </a:fld>
            <a:endParaRPr lang="en-GB" dirty="0">
              <a:latin typeface="Montserrat" panose="00000500000000000000" pitchFamily="2" charset="0"/>
            </a:endParaRPr>
          </a:p>
        </p:txBody>
      </p:sp>
    </p:spTree>
    <p:extLst>
      <p:ext uri="{BB962C8B-B14F-4D97-AF65-F5344CB8AC3E}">
        <p14:creationId xmlns:p14="http://schemas.microsoft.com/office/powerpoint/2010/main" val="244820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92B9B0E-4EFE-40CD-A727-81A1CD18FFF3}"/>
              </a:ext>
              <a:ext uri="{147F2762-F138-4A5C-976F-8EAC2B608ADB}">
                <a16:predDERef xmlns:a16="http://schemas.microsoft.com/office/drawing/2014/main" pred="{FBA28EAB-43EA-9ADF-9607-E7AA7932F46E}"/>
              </a:ext>
            </a:extLst>
          </p:cNvPr>
          <p:cNvGraphicFramePr>
            <a:graphicFrameLocks/>
          </p:cNvGraphicFramePr>
          <p:nvPr>
            <p:extLst>
              <p:ext uri="{D42A27DB-BD31-4B8C-83A1-F6EECF244321}">
                <p14:modId xmlns:p14="http://schemas.microsoft.com/office/powerpoint/2010/main" val="897939858"/>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54CCE39-E18C-9897-13DA-9C1B619D4159}"/>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18</a:t>
            </a:fld>
            <a:endParaRPr lang="en-GB" dirty="0">
              <a:latin typeface="Montserrat" panose="00000500000000000000" pitchFamily="2" charset="0"/>
            </a:endParaRPr>
          </a:p>
        </p:txBody>
      </p:sp>
    </p:spTree>
    <p:extLst>
      <p:ext uri="{BB962C8B-B14F-4D97-AF65-F5344CB8AC3E}">
        <p14:creationId xmlns:p14="http://schemas.microsoft.com/office/powerpoint/2010/main" val="32244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BA28EAB-43EA-9ADF-9607-E7AA7932F46E}"/>
              </a:ext>
              <a:ext uri="{147F2762-F138-4A5C-976F-8EAC2B608ADB}">
                <a16:predDERef xmlns:a16="http://schemas.microsoft.com/office/drawing/2014/main" pred="{C68582FB-2EA2-D113-6F95-45EB9449210E}"/>
              </a:ext>
            </a:extLst>
          </p:cNvPr>
          <p:cNvGraphicFramePr>
            <a:graphicFrameLocks/>
          </p:cNvGraphicFramePr>
          <p:nvPr>
            <p:extLst>
              <p:ext uri="{D42A27DB-BD31-4B8C-83A1-F6EECF244321}">
                <p14:modId xmlns:p14="http://schemas.microsoft.com/office/powerpoint/2010/main" val="1703312550"/>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804F3FF9-3AD2-3AFA-FA12-32C676728CA4}"/>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19</a:t>
            </a:fld>
            <a:endParaRPr lang="en-GB" dirty="0">
              <a:latin typeface="Montserrat" panose="00000500000000000000" pitchFamily="2" charset="0"/>
            </a:endParaRPr>
          </a:p>
        </p:txBody>
      </p:sp>
    </p:spTree>
    <p:extLst>
      <p:ext uri="{BB962C8B-B14F-4D97-AF65-F5344CB8AC3E}">
        <p14:creationId xmlns:p14="http://schemas.microsoft.com/office/powerpoint/2010/main" val="239733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614EC6-154A-D6AC-FAA4-F0B206111F25}"/>
              </a:ext>
            </a:extLst>
          </p:cNvPr>
          <p:cNvSpPr>
            <a:spLocks noGrp="1"/>
          </p:cNvSpPr>
          <p:nvPr>
            <p:ph type="title"/>
          </p:nvPr>
        </p:nvSpPr>
        <p:spPr>
          <a:xfrm>
            <a:off x="838200" y="365125"/>
            <a:ext cx="10515600" cy="1325563"/>
          </a:xfrm>
        </p:spPr>
        <p:txBody>
          <a:bodyPr anchor="ctr">
            <a:normAutofit/>
          </a:bodyPr>
          <a:lstStyle/>
          <a:p>
            <a:r>
              <a:rPr lang="en-US"/>
              <a:t>NCAP Standards </a:t>
            </a:r>
            <a:br>
              <a:rPr lang="en-GB"/>
            </a:br>
            <a:endParaRPr lang="en-GB"/>
          </a:p>
        </p:txBody>
      </p:sp>
      <p:graphicFrame>
        <p:nvGraphicFramePr>
          <p:cNvPr id="2" name="Table 1">
            <a:extLst>
              <a:ext uri="{FF2B5EF4-FFF2-40B4-BE49-F238E27FC236}">
                <a16:creationId xmlns:a16="http://schemas.microsoft.com/office/drawing/2014/main" id="{F3008209-26EB-9D25-17F0-7A30899CA3D5}"/>
              </a:ext>
            </a:extLst>
          </p:cNvPr>
          <p:cNvGraphicFramePr>
            <a:graphicFrameLocks noGrp="1"/>
          </p:cNvGraphicFramePr>
          <p:nvPr>
            <p:extLst>
              <p:ext uri="{D42A27DB-BD31-4B8C-83A1-F6EECF244321}">
                <p14:modId xmlns:p14="http://schemas.microsoft.com/office/powerpoint/2010/main" val="4190497922"/>
              </p:ext>
            </p:extLst>
          </p:nvPr>
        </p:nvGraphicFramePr>
        <p:xfrm>
          <a:off x="522514" y="1572571"/>
          <a:ext cx="7933508" cy="4807960"/>
        </p:xfrm>
        <a:graphic>
          <a:graphicData uri="http://schemas.openxmlformats.org/drawingml/2006/table">
            <a:tbl>
              <a:tblPr firstCol="1" lastCol="1">
                <a:tableStyleId>{3B4B98B0-60AC-42C2-AFA5-B58CD77FA1E5}</a:tableStyleId>
              </a:tblPr>
              <a:tblGrid>
                <a:gridCol w="3953585">
                  <a:extLst>
                    <a:ext uri="{9D8B030D-6E8A-4147-A177-3AD203B41FA5}">
                      <a16:colId xmlns:a16="http://schemas.microsoft.com/office/drawing/2014/main" val="2937270820"/>
                    </a:ext>
                  </a:extLst>
                </a:gridCol>
                <a:gridCol w="3979923">
                  <a:extLst>
                    <a:ext uri="{9D8B030D-6E8A-4147-A177-3AD203B41FA5}">
                      <a16:colId xmlns:a16="http://schemas.microsoft.com/office/drawing/2014/main" val="3780285542"/>
                    </a:ext>
                  </a:extLst>
                </a:gridCol>
              </a:tblGrid>
              <a:tr h="1043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solidFill>
                          <a:effectLst/>
                        </a:rPr>
                        <a:t>Access and waiting times/Timely access: </a:t>
                      </a:r>
                      <a:r>
                        <a:rPr kumimoji="0" lang="en-US" altLang="en-US" sz="1100" b="0" u="none" strike="noStrike" kern="1200" cap="none" spc="0" normalizeH="0" baseline="0">
                          <a:ln>
                            <a:noFill/>
                          </a:ln>
                          <a:solidFill>
                            <a:schemeClr val="tx1">
                              <a:lumMod val="85000"/>
                              <a:lumOff val="15000"/>
                            </a:schemeClr>
                          </a:solidFill>
                          <a:effectLst/>
                          <a:latin typeface="+mn-lt"/>
                          <a:ea typeface="+mn-ea"/>
                          <a:cs typeface="+mn-cs"/>
                        </a:rPr>
                        <a:t>For a service to achieve ‘Standard Met’, its service users with first episode psychosis were allocated to and engaged with an EIP care coordinator within 2 weeks of receipt of referral.  </a:t>
                      </a:r>
                    </a:p>
                    <a:p>
                      <a:pPr algn="ctr"/>
                      <a:endParaRPr lang="en-GB" sz="1100" b="1" cap="none" spc="0">
                        <a:solidFill>
                          <a:srgbClr val="FFFFFF"/>
                        </a:solidFill>
                      </a:endParaRPr>
                    </a:p>
                  </a:txBody>
                  <a:tcPr marL="163457" marR="98075" marT="98075" marB="98075"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solidFill>
                          <a:effectLst/>
                        </a:rPr>
                        <a:t>Carer Focused Education and Support </a:t>
                      </a:r>
                      <a:r>
                        <a:rPr kumimoji="0" lang="en-US" altLang="en-US" sz="1100" b="1" u="none" strike="noStrike" cap="none" spc="0" normalizeH="0" baseline="0" err="1">
                          <a:ln>
                            <a:noFill/>
                          </a:ln>
                          <a:solidFill>
                            <a:schemeClr val="tx1"/>
                          </a:solidFill>
                          <a:effectLst/>
                        </a:rPr>
                        <a:t>Programmes</a:t>
                      </a:r>
                      <a:r>
                        <a:rPr kumimoji="0" lang="en-US" altLang="en-US" sz="1100" b="1" u="none" strike="noStrike" cap="none" spc="0" normalizeH="0" baseline="0">
                          <a:ln>
                            <a:noFill/>
                          </a:ln>
                          <a:solidFill>
                            <a:schemeClr val="tx1"/>
                          </a:solidFill>
                          <a:effectLst/>
                        </a:rPr>
                        <a:t> (CESP): </a:t>
                      </a:r>
                      <a:r>
                        <a:rPr kumimoji="0" lang="en-US" altLang="en-US" sz="1100" b="0" u="none" strike="noStrike" kern="1200" cap="none" spc="0" normalizeH="0" baseline="0">
                          <a:ln>
                            <a:noFill/>
                          </a:ln>
                          <a:solidFill>
                            <a:schemeClr val="tx1">
                              <a:lumMod val="85000"/>
                              <a:lumOff val="15000"/>
                            </a:schemeClr>
                          </a:solidFill>
                          <a:effectLst/>
                          <a:latin typeface="+mn-lt"/>
                          <a:ea typeface="+mn-ea"/>
                          <a:cs typeface="+mn-cs"/>
                        </a:rPr>
                        <a:t>To achieve ‘standard met’, the identified carer/family member/friend has commenced a course of carer focused education and support </a:t>
                      </a:r>
                      <a:r>
                        <a:rPr kumimoji="0" lang="en-US" altLang="en-US" sz="1100" b="0" u="none" strike="noStrike" kern="1200" cap="none" spc="0" normalizeH="0" baseline="0" err="1">
                          <a:ln>
                            <a:noFill/>
                          </a:ln>
                          <a:solidFill>
                            <a:schemeClr val="tx1">
                              <a:lumMod val="85000"/>
                              <a:lumOff val="15000"/>
                            </a:schemeClr>
                          </a:solidFill>
                          <a:effectLst/>
                          <a:latin typeface="+mn-lt"/>
                          <a:ea typeface="+mn-ea"/>
                          <a:cs typeface="+mn-cs"/>
                        </a:rPr>
                        <a:t>programme</a:t>
                      </a:r>
                      <a:r>
                        <a:rPr kumimoji="0" lang="en-US" altLang="en-US" sz="1100" b="0" u="none" strike="noStrike" kern="1200" cap="none" spc="0" normalizeH="0" baseline="0">
                          <a:ln>
                            <a:noFill/>
                          </a:ln>
                          <a:solidFill>
                            <a:schemeClr val="tx1">
                              <a:lumMod val="85000"/>
                              <a:lumOff val="15000"/>
                            </a:schemeClr>
                          </a:solidFill>
                          <a:effectLst/>
                          <a:latin typeface="+mn-lt"/>
                          <a:ea typeface="+mn-ea"/>
                          <a:cs typeface="+mn-cs"/>
                        </a:rPr>
                        <a:t>.  </a:t>
                      </a:r>
                      <a:endParaRPr lang="en-GB" sz="1100" b="1" cap="none" spc="0">
                        <a:solidFill>
                          <a:srgbClr val="FFFFFF"/>
                        </a:solidFill>
                      </a:endParaRPr>
                    </a:p>
                  </a:txBody>
                  <a:tcPr marL="163457" marR="98075" marT="98075" marB="98075"/>
                </a:tc>
                <a:extLst>
                  <a:ext uri="{0D108BD9-81ED-4DB2-BD59-A6C34878D82A}">
                    <a16:rowId xmlns:a16="http://schemas.microsoft.com/office/drawing/2014/main" val="3394787468"/>
                  </a:ext>
                </a:extLst>
              </a:tr>
              <a:tr h="1043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lumMod val="85000"/>
                              <a:lumOff val="15000"/>
                            </a:schemeClr>
                          </a:solidFill>
                          <a:effectLst/>
                        </a:rPr>
                        <a:t>Cognitive </a:t>
                      </a:r>
                      <a:r>
                        <a:rPr kumimoji="0" lang="en-US" altLang="en-US" sz="1100" b="1" u="none" strike="noStrike" cap="none" spc="0" normalizeH="0" baseline="0" err="1">
                          <a:ln>
                            <a:noFill/>
                          </a:ln>
                          <a:solidFill>
                            <a:schemeClr val="tx1">
                              <a:lumMod val="85000"/>
                              <a:lumOff val="15000"/>
                            </a:schemeClr>
                          </a:solidFill>
                          <a:effectLst/>
                        </a:rPr>
                        <a:t>Behavioural</a:t>
                      </a:r>
                      <a:r>
                        <a:rPr kumimoji="0" lang="en-US" altLang="en-US" sz="1100" b="1" u="none" strike="noStrike" cap="none" spc="0" normalizeH="0" baseline="0">
                          <a:ln>
                            <a:noFill/>
                          </a:ln>
                          <a:solidFill>
                            <a:schemeClr val="tx1">
                              <a:lumMod val="85000"/>
                              <a:lumOff val="15000"/>
                            </a:schemeClr>
                          </a:solidFill>
                          <a:effectLst/>
                        </a:rPr>
                        <a:t> Therapy for Psychosis (CBTp)</a:t>
                      </a:r>
                      <a:r>
                        <a:rPr kumimoji="0" lang="en-US" altLang="en-US" sz="1100" b="0" u="none" strike="noStrike" cap="none" spc="0" normalizeH="0" baseline="0">
                          <a:ln>
                            <a:noFill/>
                          </a:ln>
                          <a:solidFill>
                            <a:schemeClr val="tx1">
                              <a:lumMod val="85000"/>
                              <a:lumOff val="15000"/>
                            </a:schemeClr>
                          </a:solidFill>
                          <a:effectLst/>
                        </a:rPr>
                        <a:t>: For a service to Achieve ‘Standard Met’, service users must have taken up Cognitive </a:t>
                      </a:r>
                      <a:r>
                        <a:rPr kumimoji="0" lang="en-US" altLang="en-US" sz="1100" b="0" u="none" strike="noStrike" cap="none" spc="0" normalizeH="0" baseline="0" err="1">
                          <a:ln>
                            <a:noFill/>
                          </a:ln>
                          <a:solidFill>
                            <a:schemeClr val="tx1">
                              <a:lumMod val="85000"/>
                              <a:lumOff val="15000"/>
                            </a:schemeClr>
                          </a:solidFill>
                          <a:effectLst/>
                        </a:rPr>
                        <a:t>Behavioural</a:t>
                      </a:r>
                      <a:r>
                        <a:rPr kumimoji="0" lang="en-US" altLang="en-US" sz="1100" b="0" u="none" strike="noStrike" cap="none" spc="0" normalizeH="0" baseline="0">
                          <a:ln>
                            <a:noFill/>
                          </a:ln>
                          <a:solidFill>
                            <a:schemeClr val="tx1">
                              <a:lumMod val="85000"/>
                              <a:lumOff val="15000"/>
                            </a:schemeClr>
                          </a:solidFill>
                          <a:effectLst/>
                        </a:rPr>
                        <a:t> Therapy for psychosis.  </a:t>
                      </a:r>
                    </a:p>
                  </a:txBody>
                  <a:tcPr marL="163457" marR="98075" marT="98075" marB="9807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lumMod val="85000"/>
                              <a:lumOff val="15000"/>
                            </a:schemeClr>
                          </a:solidFill>
                          <a:effectLst/>
                        </a:rPr>
                        <a:t>Outcome Measures (OM)</a:t>
                      </a:r>
                      <a:r>
                        <a:rPr kumimoji="0" lang="en-US" altLang="en-US" sz="1100" b="0" u="none" strike="noStrike" cap="none" spc="0" normalizeH="0" baseline="0">
                          <a:ln>
                            <a:noFill/>
                          </a:ln>
                          <a:solidFill>
                            <a:schemeClr val="tx1">
                              <a:lumMod val="85000"/>
                              <a:lumOff val="15000"/>
                            </a:schemeClr>
                          </a:solidFill>
                          <a:effectLst/>
                        </a:rPr>
                        <a:t>: To achieve ‘Standard Met’ the service user must have at least two different outcome measures recorded at least twice (assessment and other time point).   Outcome measures include: </a:t>
                      </a:r>
                      <a:r>
                        <a:rPr kumimoji="0" lang="en-US" altLang="en-US" sz="1100" b="0" u="none" strike="noStrike" cap="none" spc="0" normalizeH="0" baseline="0" err="1">
                          <a:ln>
                            <a:noFill/>
                          </a:ln>
                          <a:solidFill>
                            <a:schemeClr val="tx1">
                              <a:lumMod val="85000"/>
                              <a:lumOff val="15000"/>
                            </a:schemeClr>
                          </a:solidFill>
                          <a:effectLst/>
                        </a:rPr>
                        <a:t>HoNOS</a:t>
                      </a:r>
                      <a:r>
                        <a:rPr kumimoji="0" lang="en-US" altLang="en-US" sz="1100" b="0" u="none" strike="noStrike" cap="none" spc="0" normalizeH="0" baseline="0">
                          <a:ln>
                            <a:noFill/>
                          </a:ln>
                          <a:solidFill>
                            <a:schemeClr val="tx1">
                              <a:lumMod val="85000"/>
                              <a:lumOff val="15000"/>
                            </a:schemeClr>
                          </a:solidFill>
                          <a:effectLst/>
                        </a:rPr>
                        <a:t>, </a:t>
                      </a:r>
                      <a:r>
                        <a:rPr kumimoji="0" lang="en-US" altLang="en-US" sz="1100" b="0" u="none" strike="noStrike" cap="none" spc="0" normalizeH="0" baseline="0" err="1">
                          <a:ln>
                            <a:noFill/>
                          </a:ln>
                          <a:solidFill>
                            <a:schemeClr val="tx1">
                              <a:lumMod val="85000"/>
                              <a:lumOff val="15000"/>
                            </a:schemeClr>
                          </a:solidFill>
                          <a:effectLst/>
                        </a:rPr>
                        <a:t>HoNOSCa</a:t>
                      </a:r>
                      <a:r>
                        <a:rPr kumimoji="0" lang="en-US" altLang="en-US" sz="1100" b="0" u="none" strike="noStrike" cap="none" spc="0" normalizeH="0" baseline="0">
                          <a:ln>
                            <a:noFill/>
                          </a:ln>
                          <a:solidFill>
                            <a:schemeClr val="tx1">
                              <a:lumMod val="85000"/>
                              <a:lumOff val="15000"/>
                            </a:schemeClr>
                          </a:solidFill>
                          <a:effectLst/>
                        </a:rPr>
                        <a:t>, DIALOG, GBO, ReQoL-10, QPR, Other.    </a:t>
                      </a:r>
                      <a:endParaRPr lang="en-US" altLang="en-US" sz="1100" cap="none" spc="0">
                        <a:solidFill>
                          <a:schemeClr val="tx1">
                            <a:lumMod val="85000"/>
                            <a:lumOff val="15000"/>
                          </a:schemeClr>
                        </a:solidFill>
                      </a:endParaRPr>
                    </a:p>
                    <a:p>
                      <a:pPr algn="ctr"/>
                      <a:endParaRPr lang="en-GB" sz="1100" cap="none" spc="0">
                        <a:solidFill>
                          <a:schemeClr val="tx1">
                            <a:lumMod val="85000"/>
                            <a:lumOff val="15000"/>
                          </a:schemeClr>
                        </a:solidFill>
                      </a:endParaRPr>
                    </a:p>
                  </a:txBody>
                  <a:tcPr marL="163457" marR="98075" marT="98075" marB="98075"/>
                </a:tc>
                <a:extLst>
                  <a:ext uri="{0D108BD9-81ED-4DB2-BD59-A6C34878D82A}">
                    <a16:rowId xmlns:a16="http://schemas.microsoft.com/office/drawing/2014/main" val="3525421533"/>
                  </a:ext>
                </a:extLst>
              </a:tr>
              <a:tr h="1043131">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en-US" sz="1100" b="1" u="none" strike="noStrike" cap="none" spc="0" normalizeH="0" baseline="0">
                          <a:ln>
                            <a:noFill/>
                          </a:ln>
                          <a:solidFill>
                            <a:schemeClr val="tx1">
                              <a:lumMod val="85000"/>
                              <a:lumOff val="15000"/>
                            </a:schemeClr>
                          </a:solidFill>
                          <a:effectLst/>
                        </a:rPr>
                        <a:t>Supported Employment (SEE): </a:t>
                      </a:r>
                      <a:r>
                        <a:rPr kumimoji="0" lang="en-US" altLang="en-US" sz="1100" b="0" u="none" strike="noStrike" cap="none" spc="0" normalizeH="0" baseline="0">
                          <a:ln>
                            <a:noFill/>
                          </a:ln>
                          <a:solidFill>
                            <a:schemeClr val="tx1">
                              <a:lumMod val="85000"/>
                              <a:lumOff val="15000"/>
                            </a:schemeClr>
                          </a:solidFill>
                          <a:effectLst/>
                        </a:rPr>
                        <a:t>For a service to achieve ‘standard met’, the service user- who is not in work, education or training at the time of their initial assessment- has taken up supported employment and education </a:t>
                      </a:r>
                      <a:r>
                        <a:rPr kumimoji="0" lang="en-US" altLang="en-US" sz="1100" b="0" u="none" strike="noStrike" cap="none" spc="0" normalizeH="0" baseline="0" err="1">
                          <a:ln>
                            <a:noFill/>
                          </a:ln>
                          <a:solidFill>
                            <a:schemeClr val="tx1">
                              <a:lumMod val="85000"/>
                              <a:lumOff val="15000"/>
                            </a:schemeClr>
                          </a:solidFill>
                          <a:effectLst/>
                        </a:rPr>
                        <a:t>programmes</a:t>
                      </a:r>
                      <a:r>
                        <a:rPr kumimoji="0" lang="en-US" altLang="en-US" sz="1100" b="0" u="none" strike="noStrike" cap="none" spc="0" normalizeH="0" baseline="0">
                          <a:ln>
                            <a:noFill/>
                          </a:ln>
                          <a:solidFill>
                            <a:schemeClr val="tx1">
                              <a:lumMod val="85000"/>
                              <a:lumOff val="15000"/>
                            </a:schemeClr>
                          </a:solidFill>
                          <a:effectLst/>
                        </a:rPr>
                        <a:t>.  </a:t>
                      </a:r>
                    </a:p>
                    <a:p>
                      <a:pPr algn="ctr"/>
                      <a:endParaRPr lang="en-GB" sz="1100" cap="none" spc="0">
                        <a:solidFill>
                          <a:schemeClr val="tx1">
                            <a:lumMod val="85000"/>
                            <a:lumOff val="15000"/>
                          </a:schemeClr>
                        </a:solidFill>
                      </a:endParaRPr>
                    </a:p>
                  </a:txBody>
                  <a:tcPr marL="163457" marR="98075" marT="98075" marB="9807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lumMod val="85000"/>
                              <a:lumOff val="15000"/>
                            </a:schemeClr>
                          </a:solidFill>
                          <a:effectLst/>
                        </a:rPr>
                        <a:t>Clozapine</a:t>
                      </a:r>
                      <a:r>
                        <a:rPr kumimoji="0" lang="en-US" altLang="en-US" sz="1100" b="0" u="none" strike="noStrike" cap="none" spc="0" normalizeH="0" baseline="0">
                          <a:ln>
                            <a:noFill/>
                          </a:ln>
                          <a:solidFill>
                            <a:schemeClr val="tx1">
                              <a:lumMod val="85000"/>
                              <a:lumOff val="15000"/>
                            </a:schemeClr>
                          </a:solidFill>
                          <a:effectLst/>
                        </a:rPr>
                        <a:t>: To achieve ‘Standard Met’, service users who have not responded adequately to or tolerated treatment with at least two antipsychotic drugs are offered clozapine.  </a:t>
                      </a:r>
                    </a:p>
                    <a:p>
                      <a:pPr algn="ctr"/>
                      <a:endParaRPr lang="en-GB" sz="1100" cap="none" spc="0">
                        <a:solidFill>
                          <a:schemeClr val="tx1">
                            <a:lumMod val="85000"/>
                            <a:lumOff val="15000"/>
                          </a:schemeClr>
                        </a:solidFill>
                      </a:endParaRPr>
                    </a:p>
                  </a:txBody>
                  <a:tcPr marL="163457" marR="98075" marT="98075" marB="98075"/>
                </a:tc>
                <a:extLst>
                  <a:ext uri="{0D108BD9-81ED-4DB2-BD59-A6C34878D82A}">
                    <a16:rowId xmlns:a16="http://schemas.microsoft.com/office/drawing/2014/main" val="4285583251"/>
                  </a:ext>
                </a:extLst>
              </a:tr>
              <a:tr h="897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lumMod val="85000"/>
                              <a:lumOff val="15000"/>
                            </a:schemeClr>
                          </a:solidFill>
                          <a:effectLst/>
                        </a:rPr>
                        <a:t>Family Intervention (FI)</a:t>
                      </a:r>
                      <a:r>
                        <a:rPr kumimoji="0" lang="en-US" altLang="en-US" sz="1100" b="0" u="none" strike="noStrike" cap="none" spc="0" normalizeH="0" baseline="0">
                          <a:ln>
                            <a:noFill/>
                          </a:ln>
                          <a:solidFill>
                            <a:schemeClr val="tx1">
                              <a:lumMod val="85000"/>
                              <a:lumOff val="15000"/>
                            </a:schemeClr>
                          </a:solidFill>
                          <a:effectLst/>
                        </a:rPr>
                        <a:t>: To achieve ‘Standard Met’, service users who have a contactable carer, family member or friend who supports them take up ‘Family Intervention’  </a:t>
                      </a:r>
                    </a:p>
                    <a:p>
                      <a:pPr algn="ctr"/>
                      <a:endParaRPr lang="en-GB" sz="1100" cap="none" spc="0">
                        <a:solidFill>
                          <a:schemeClr val="tx1">
                            <a:lumMod val="85000"/>
                            <a:lumOff val="15000"/>
                          </a:schemeClr>
                        </a:solidFill>
                      </a:endParaRPr>
                    </a:p>
                  </a:txBody>
                  <a:tcPr marL="163457" marR="98075" marT="98075" marB="9807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u="none" strike="noStrike" cap="none" spc="0" normalizeH="0" baseline="0">
                          <a:ln>
                            <a:noFill/>
                          </a:ln>
                          <a:solidFill>
                            <a:schemeClr val="tx1">
                              <a:lumMod val="85000"/>
                              <a:lumOff val="15000"/>
                            </a:schemeClr>
                          </a:solidFill>
                          <a:effectLst/>
                        </a:rPr>
                        <a:t>Physical Health (PH)</a:t>
                      </a:r>
                      <a:r>
                        <a:rPr kumimoji="0" lang="en-US" altLang="en-US" sz="1100" b="0" u="none" strike="noStrike" cap="none" spc="0" normalizeH="0" baseline="0">
                          <a:ln>
                            <a:noFill/>
                          </a:ln>
                          <a:solidFill>
                            <a:schemeClr val="tx1">
                              <a:lumMod val="85000"/>
                              <a:lumOff val="15000"/>
                            </a:schemeClr>
                          </a:solidFill>
                          <a:effectLst/>
                        </a:rPr>
                        <a:t>: To achieve ‘Standard Met’ the service user has been offered all physical health screenings and the relevant physical health interventions.   </a:t>
                      </a:r>
                      <a:endParaRPr lang="en-GB" sz="1100" cap="none" spc="0">
                        <a:solidFill>
                          <a:schemeClr val="tx1">
                            <a:lumMod val="85000"/>
                            <a:lumOff val="15000"/>
                          </a:schemeClr>
                        </a:solidFill>
                      </a:endParaRPr>
                    </a:p>
                    <a:p>
                      <a:pPr algn="ctr"/>
                      <a:endParaRPr lang="en-GB" sz="1100" cap="none" spc="0">
                        <a:solidFill>
                          <a:schemeClr val="tx1">
                            <a:lumMod val="85000"/>
                            <a:lumOff val="15000"/>
                          </a:schemeClr>
                        </a:solidFill>
                      </a:endParaRPr>
                    </a:p>
                  </a:txBody>
                  <a:tcPr marL="163457" marR="98075" marT="98075" marB="98075"/>
                </a:tc>
                <a:extLst>
                  <a:ext uri="{0D108BD9-81ED-4DB2-BD59-A6C34878D82A}">
                    <a16:rowId xmlns:a16="http://schemas.microsoft.com/office/drawing/2014/main" val="1372505502"/>
                  </a:ext>
                </a:extLst>
              </a:tr>
            </a:tbl>
          </a:graphicData>
        </a:graphic>
      </p:graphicFrame>
      <p:graphicFrame>
        <p:nvGraphicFramePr>
          <p:cNvPr id="7" name="Table 6">
            <a:extLst>
              <a:ext uri="{FF2B5EF4-FFF2-40B4-BE49-F238E27FC236}">
                <a16:creationId xmlns:a16="http://schemas.microsoft.com/office/drawing/2014/main" id="{32158183-458A-BFB7-E3F5-945EFBEE8D26}"/>
              </a:ext>
            </a:extLst>
          </p:cNvPr>
          <p:cNvGraphicFramePr>
            <a:graphicFrameLocks noGrp="1"/>
          </p:cNvGraphicFramePr>
          <p:nvPr>
            <p:extLst>
              <p:ext uri="{D42A27DB-BD31-4B8C-83A1-F6EECF244321}">
                <p14:modId xmlns:p14="http://schemas.microsoft.com/office/powerpoint/2010/main" val="312821894"/>
              </p:ext>
            </p:extLst>
          </p:nvPr>
        </p:nvGraphicFramePr>
        <p:xfrm>
          <a:off x="8514000" y="4063637"/>
          <a:ext cx="3544549" cy="1554480"/>
        </p:xfrm>
        <a:graphic>
          <a:graphicData uri="http://schemas.openxmlformats.org/drawingml/2006/table">
            <a:tbl>
              <a:tblPr firstRow="1">
                <a:tableStyleId>{5C22544A-7EE6-4342-B048-85BDC9FD1C3A}</a:tableStyleId>
              </a:tblPr>
              <a:tblGrid>
                <a:gridCol w="1791018">
                  <a:extLst>
                    <a:ext uri="{9D8B030D-6E8A-4147-A177-3AD203B41FA5}">
                      <a16:colId xmlns:a16="http://schemas.microsoft.com/office/drawing/2014/main" val="296984107"/>
                    </a:ext>
                  </a:extLst>
                </a:gridCol>
                <a:gridCol w="1753531">
                  <a:extLst>
                    <a:ext uri="{9D8B030D-6E8A-4147-A177-3AD203B41FA5}">
                      <a16:colId xmlns:a16="http://schemas.microsoft.com/office/drawing/2014/main" val="37972119"/>
                    </a:ext>
                  </a:extLst>
                </a:gridCol>
              </a:tblGrid>
              <a:tr h="211278">
                <a:tc>
                  <a:txBody>
                    <a:bodyPr/>
                    <a:lstStyle/>
                    <a:p>
                      <a:pPr algn="l" rtl="0" fontAlgn="base"/>
                      <a:r>
                        <a:rPr lang="en-US" sz="1000" b="0">
                          <a:effectLst/>
                        </a:rPr>
                        <a:t>PH Screening:    </a:t>
                      </a:r>
                      <a:endParaRPr lang="en-US" sz="1200" b="0" i="0">
                        <a:effectLst/>
                      </a:endParaRPr>
                    </a:p>
                  </a:txBody>
                  <a:tcPr/>
                </a:tc>
                <a:tc>
                  <a:txBody>
                    <a:bodyPr/>
                    <a:lstStyle/>
                    <a:p>
                      <a:pPr algn="l" rtl="0" fontAlgn="base"/>
                      <a:r>
                        <a:rPr lang="en-US" sz="1000" b="0">
                          <a:effectLst/>
                        </a:rPr>
                        <a:t>PH Interventions:  </a:t>
                      </a:r>
                      <a:endParaRPr lang="en-US" sz="1200" b="0" i="0">
                        <a:effectLst/>
                      </a:endParaRPr>
                    </a:p>
                  </a:txBody>
                  <a:tcPr/>
                </a:tc>
                <a:extLst>
                  <a:ext uri="{0D108BD9-81ED-4DB2-BD59-A6C34878D82A}">
                    <a16:rowId xmlns:a16="http://schemas.microsoft.com/office/drawing/2014/main" val="1872068771"/>
                  </a:ext>
                </a:extLst>
              </a:tr>
              <a:tr h="1003568">
                <a:tc>
                  <a:txBody>
                    <a:bodyPr/>
                    <a:lstStyle/>
                    <a:p>
                      <a:pPr algn="l" rtl="0" fontAlgn="base"/>
                      <a:r>
                        <a:rPr lang="en-US" sz="1000" b="0">
                          <a:effectLst/>
                        </a:rPr>
                        <a:t>Smoking status    </a:t>
                      </a:r>
                      <a:br>
                        <a:rPr lang="en-US" sz="1000" b="0">
                          <a:effectLst/>
                        </a:rPr>
                      </a:br>
                      <a:r>
                        <a:rPr lang="en-US" sz="1000" b="0">
                          <a:effectLst/>
                        </a:rPr>
                        <a:t>Alcohol intake    </a:t>
                      </a:r>
                      <a:br>
                        <a:rPr lang="en-US" sz="1000" b="0">
                          <a:effectLst/>
                        </a:rPr>
                      </a:br>
                      <a:r>
                        <a:rPr lang="en-US" sz="1000" b="0">
                          <a:effectLst/>
                        </a:rPr>
                        <a:t>Substance misuse    </a:t>
                      </a:r>
                      <a:br>
                        <a:rPr lang="en-US" sz="1000" b="0">
                          <a:effectLst/>
                        </a:rPr>
                      </a:br>
                      <a:r>
                        <a:rPr lang="en-US" sz="1000" b="0">
                          <a:effectLst/>
                        </a:rPr>
                        <a:t>BMI/Rapid weight gain    </a:t>
                      </a:r>
                      <a:br>
                        <a:rPr lang="en-US" sz="1000" b="0">
                          <a:effectLst/>
                        </a:rPr>
                      </a:br>
                      <a:r>
                        <a:rPr lang="en-US" sz="1000" b="0">
                          <a:effectLst/>
                        </a:rPr>
                        <a:t>Blood pressure    </a:t>
                      </a:r>
                      <a:br>
                        <a:rPr lang="en-US" sz="1000" b="0">
                          <a:effectLst/>
                        </a:rPr>
                      </a:br>
                      <a:r>
                        <a:rPr lang="en-US" sz="1000" b="0">
                          <a:effectLst/>
                        </a:rPr>
                        <a:t>Glucose  </a:t>
                      </a:r>
                      <a:br>
                        <a:rPr lang="en-US" sz="1000" b="0">
                          <a:effectLst/>
                        </a:rPr>
                      </a:br>
                      <a:r>
                        <a:rPr lang="en-US" sz="1000" b="0">
                          <a:effectLst/>
                        </a:rPr>
                        <a:t>Blood lipids </a:t>
                      </a:r>
                      <a:endParaRPr lang="en-US" sz="1200" b="0" i="0">
                        <a:effectLst/>
                      </a:endParaRPr>
                    </a:p>
                  </a:txBody>
                  <a:tcPr/>
                </a:tc>
                <a:tc>
                  <a:txBody>
                    <a:bodyPr/>
                    <a:lstStyle/>
                    <a:p>
                      <a:pPr algn="l" rtl="0" fontAlgn="base"/>
                      <a:r>
                        <a:rPr lang="en-US" sz="1000" b="0">
                          <a:effectLst/>
                        </a:rPr>
                        <a:t>Smoking cessation   </a:t>
                      </a:r>
                      <a:br>
                        <a:rPr lang="en-US" sz="1000" b="0">
                          <a:effectLst/>
                        </a:rPr>
                      </a:br>
                      <a:r>
                        <a:rPr lang="en-US" sz="1000" b="0">
                          <a:effectLst/>
                        </a:rPr>
                        <a:t>Harmful alcohol use   </a:t>
                      </a:r>
                      <a:br>
                        <a:rPr lang="en-US" sz="1000" b="0">
                          <a:effectLst/>
                        </a:rPr>
                      </a:br>
                      <a:r>
                        <a:rPr lang="en-US" sz="1000" b="0">
                          <a:effectLst/>
                        </a:rPr>
                        <a:t>Substance misuse  </a:t>
                      </a:r>
                      <a:br>
                        <a:rPr lang="en-US" sz="1000" b="0">
                          <a:effectLst/>
                        </a:rPr>
                      </a:br>
                      <a:r>
                        <a:rPr lang="en-US" sz="1000" b="0">
                          <a:effectLst/>
                        </a:rPr>
                        <a:t>Weight gain/obesity   </a:t>
                      </a:r>
                      <a:br>
                        <a:rPr lang="en-US" sz="1000" b="0">
                          <a:effectLst/>
                        </a:rPr>
                      </a:br>
                      <a:r>
                        <a:rPr lang="en-US" sz="1000" b="0">
                          <a:effectLst/>
                        </a:rPr>
                        <a:t>Hypertension   </a:t>
                      </a:r>
                      <a:br>
                        <a:rPr lang="en-US" sz="1000" b="0">
                          <a:effectLst/>
                        </a:rPr>
                      </a:br>
                      <a:r>
                        <a:rPr lang="en-US" sz="1000" b="0">
                          <a:effectLst/>
                        </a:rPr>
                        <a:t>Diabetes/high risk of diabetes   </a:t>
                      </a:r>
                      <a:br>
                        <a:rPr lang="en-US" sz="1000" b="0">
                          <a:effectLst/>
                        </a:rPr>
                      </a:br>
                      <a:r>
                        <a:rPr lang="en-US" sz="1000" b="0">
                          <a:effectLst/>
                        </a:rPr>
                        <a:t>Dyslipidaemia   </a:t>
                      </a:r>
                      <a:endParaRPr lang="en-US" sz="1200" b="0" i="0">
                        <a:effectLst/>
                      </a:endParaRPr>
                    </a:p>
                  </a:txBody>
                  <a:tcPr/>
                </a:tc>
                <a:extLst>
                  <a:ext uri="{0D108BD9-81ED-4DB2-BD59-A6C34878D82A}">
                    <a16:rowId xmlns:a16="http://schemas.microsoft.com/office/drawing/2014/main" val="2284743725"/>
                  </a:ext>
                </a:extLst>
              </a:tr>
            </a:tbl>
          </a:graphicData>
        </a:graphic>
      </p:graphicFrame>
      <p:sp>
        <p:nvSpPr>
          <p:cNvPr id="10" name="Kobling: buet 9">
            <a:extLst>
              <a:ext uri="{FF2B5EF4-FFF2-40B4-BE49-F238E27FC236}">
                <a16:creationId xmlns:a16="http://schemas.microsoft.com/office/drawing/2014/main" id="{1ACBD323-18C7-49CE-B2FB-1DB41B287FCE}"/>
              </a:ext>
            </a:extLst>
          </p:cNvPr>
          <p:cNvSpPr/>
          <p:nvPr/>
        </p:nvSpPr>
        <p:spPr>
          <a:xfrm rot="21600000" flipV="1">
            <a:off x="8514000" y="5691342"/>
            <a:ext cx="548640" cy="365760"/>
          </a:xfrm>
          <a:prstGeom prst="curvedConnector2">
            <a:avLst/>
          </a:prstGeom>
          <a:solidFill>
            <a:srgbClr val="000000">
              <a:alpha val="5000"/>
            </a:srgbClr>
          </a:solidFill>
          <a:ln w="18000">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4" name="Slide Number Placeholder 3">
            <a:extLst>
              <a:ext uri="{FF2B5EF4-FFF2-40B4-BE49-F238E27FC236}">
                <a16:creationId xmlns:a16="http://schemas.microsoft.com/office/drawing/2014/main" id="{3B9F22C3-DE07-6D34-C8B5-D099AD2A9FC1}"/>
              </a:ext>
            </a:extLst>
          </p:cNvPr>
          <p:cNvSpPr>
            <a:spLocks noGrp="1"/>
          </p:cNvSpPr>
          <p:nvPr>
            <p:ph type="sldNum" sz="quarter" idx="12"/>
          </p:nvPr>
        </p:nvSpPr>
        <p:spPr/>
        <p:txBody>
          <a:bodyPr/>
          <a:lstStyle/>
          <a:p>
            <a:fld id="{197B46DC-BC03-4763-897B-6310B967D9E4}" type="slidenum">
              <a:rPr lang="en-GB" smtClean="0"/>
              <a:t>2</a:t>
            </a:fld>
            <a:endParaRPr lang="en-GB" dirty="0"/>
          </a:p>
        </p:txBody>
      </p:sp>
    </p:spTree>
    <p:extLst>
      <p:ext uri="{BB962C8B-B14F-4D97-AF65-F5344CB8AC3E}">
        <p14:creationId xmlns:p14="http://schemas.microsoft.com/office/powerpoint/2010/main" val="241980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3C5AADB-BDDE-4F30-8027-47CFA0912D26}"/>
              </a:ext>
              <a:ext uri="{147F2762-F138-4A5C-976F-8EAC2B608ADB}">
                <a16:predDERef xmlns:a16="http://schemas.microsoft.com/office/drawing/2014/main" pred="{392B9B0E-4EFE-40CD-A727-81A1CD18FFF3}"/>
              </a:ext>
            </a:extLst>
          </p:cNvPr>
          <p:cNvGraphicFramePr>
            <a:graphicFrameLocks/>
          </p:cNvGraphicFramePr>
          <p:nvPr>
            <p:extLst>
              <p:ext uri="{D42A27DB-BD31-4B8C-83A1-F6EECF244321}">
                <p14:modId xmlns:p14="http://schemas.microsoft.com/office/powerpoint/2010/main" val="3669505199"/>
              </p:ext>
            </p:extLst>
          </p:nvPr>
        </p:nvGraphicFramePr>
        <p:xfrm>
          <a:off x="1038000" y="423000"/>
          <a:ext cx="10116000" cy="60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37E0674E-6304-5735-78A6-258C5E33E8A7}"/>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20</a:t>
            </a:fld>
            <a:endParaRPr lang="en-GB" dirty="0">
              <a:latin typeface="Montserrat" panose="00000500000000000000" pitchFamily="2" charset="0"/>
            </a:endParaRPr>
          </a:p>
        </p:txBody>
      </p:sp>
    </p:spTree>
    <p:extLst>
      <p:ext uri="{BB962C8B-B14F-4D97-AF65-F5344CB8AC3E}">
        <p14:creationId xmlns:p14="http://schemas.microsoft.com/office/powerpoint/2010/main" val="411963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A14E-E377-412F-A588-D0B35B16AB68}"/>
              </a:ext>
            </a:extLst>
          </p:cNvPr>
          <p:cNvSpPr>
            <a:spLocks noGrp="1"/>
          </p:cNvSpPr>
          <p:nvPr>
            <p:ph type="ctrTitle"/>
          </p:nvPr>
        </p:nvSpPr>
        <p:spPr>
          <a:xfrm>
            <a:off x="1524000" y="2385605"/>
            <a:ext cx="9144000" cy="2222907"/>
          </a:xfrm>
        </p:spPr>
        <p:txBody>
          <a:bodyPr anchor="ctr">
            <a:normAutofit/>
          </a:bodyPr>
          <a:lstStyle/>
          <a:p>
            <a:r>
              <a:rPr lang="en-GB"/>
              <a:t>Health Inequalities – England</a:t>
            </a:r>
            <a:endParaRPr lang="en-US"/>
          </a:p>
        </p:txBody>
      </p:sp>
      <p:sp>
        <p:nvSpPr>
          <p:cNvPr id="3" name="Slide Number Placeholder 2">
            <a:extLst>
              <a:ext uri="{FF2B5EF4-FFF2-40B4-BE49-F238E27FC236}">
                <a16:creationId xmlns:a16="http://schemas.microsoft.com/office/drawing/2014/main" id="{36DE81E1-E8E8-7F92-7503-E6AEB50F5353}"/>
              </a:ext>
            </a:extLst>
          </p:cNvPr>
          <p:cNvSpPr>
            <a:spLocks noGrp="1"/>
          </p:cNvSpPr>
          <p:nvPr>
            <p:ph type="sldNum" sz="quarter" idx="12"/>
          </p:nvPr>
        </p:nvSpPr>
        <p:spPr/>
        <p:txBody>
          <a:bodyPr/>
          <a:lstStyle/>
          <a:p>
            <a:fld id="{1F80BE16-D3C2-4BF3-BF86-1AE13479DEC1}" type="slidenum">
              <a:rPr lang="en-GB" smtClean="0"/>
              <a:t>21</a:t>
            </a:fld>
            <a:endParaRPr lang="en-GB"/>
          </a:p>
        </p:txBody>
      </p:sp>
    </p:spTree>
    <p:extLst>
      <p:ext uri="{BB962C8B-B14F-4D97-AF65-F5344CB8AC3E}">
        <p14:creationId xmlns:p14="http://schemas.microsoft.com/office/powerpoint/2010/main" val="336333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EBF-6B62-95CD-EA6E-4494D94B0A0C}"/>
              </a:ext>
            </a:extLst>
          </p:cNvPr>
          <p:cNvSpPr>
            <a:spLocks noGrp="1"/>
          </p:cNvSpPr>
          <p:nvPr>
            <p:ph type="title"/>
          </p:nvPr>
        </p:nvSpPr>
        <p:spPr>
          <a:xfrm>
            <a:off x="838199" y="365125"/>
            <a:ext cx="9557657" cy="1325563"/>
          </a:xfrm>
        </p:spPr>
        <p:txBody>
          <a:bodyPr>
            <a:normAutofit fontScale="90000"/>
          </a:bodyPr>
          <a:lstStyle/>
          <a:p>
            <a:r>
              <a:rPr lang="en-US" sz="4600">
                <a:latin typeface="Montserrat"/>
              </a:rPr>
              <a:t>Health Inequalities (Age, Gender, Ethnicity) – England</a:t>
            </a:r>
            <a:endParaRPr lang="en-GB" sz="4600">
              <a:latin typeface="Montserrat"/>
            </a:endParaRPr>
          </a:p>
        </p:txBody>
      </p:sp>
      <p:graphicFrame>
        <p:nvGraphicFramePr>
          <p:cNvPr id="4" name="Content Placeholder 2">
            <a:extLst>
              <a:ext uri="{FF2B5EF4-FFF2-40B4-BE49-F238E27FC236}">
                <a16:creationId xmlns:a16="http://schemas.microsoft.com/office/drawing/2014/main" id="{DAC5FD30-4898-0BB3-957B-BA7CC03BCFA5}"/>
              </a:ext>
            </a:extLst>
          </p:cNvPr>
          <p:cNvGraphicFramePr>
            <a:graphicFrameLocks noGrp="1"/>
          </p:cNvGraphicFramePr>
          <p:nvPr>
            <p:ph idx="1"/>
            <p:extLst>
              <p:ext uri="{D42A27DB-BD31-4B8C-83A1-F6EECF244321}">
                <p14:modId xmlns:p14="http://schemas.microsoft.com/office/powerpoint/2010/main" val="1170017290"/>
              </p:ext>
            </p:extLst>
          </p:nvPr>
        </p:nvGraphicFramePr>
        <p:xfrm>
          <a:off x="539750" y="1909763"/>
          <a:ext cx="112141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036178E-C3EA-78C0-3B4A-DD4E95C538EF}"/>
              </a:ext>
            </a:extLst>
          </p:cNvPr>
          <p:cNvSpPr txBox="1"/>
          <p:nvPr/>
        </p:nvSpPr>
        <p:spPr>
          <a:xfrm>
            <a:off x="9125048" y="2095934"/>
            <a:ext cx="2527202" cy="3600986"/>
          </a:xfrm>
          <a:prstGeom prst="rect">
            <a:avLst/>
          </a:prstGeom>
          <a:noFill/>
        </p:spPr>
        <p:txBody>
          <a:bodyPr wrap="square" lIns="91440" tIns="45720" rIns="91440" bIns="45720" rtlCol="0" anchor="t">
            <a:spAutoFit/>
          </a:bodyPr>
          <a:lstStyle/>
          <a:p>
            <a:r>
              <a:rPr lang="en-GB" sz="1200" b="1">
                <a:solidFill>
                  <a:schemeClr val="bg1"/>
                </a:solidFill>
              </a:rPr>
              <a:t>Supported Employment and Education Programmes</a:t>
            </a:r>
          </a:p>
          <a:p>
            <a:endParaRPr lang="en-GB" sz="1200" b="1">
              <a:solidFill>
                <a:schemeClr val="bg1"/>
              </a:solidFill>
            </a:endParaRPr>
          </a:p>
          <a:p>
            <a:r>
              <a:rPr lang="en-GB" sz="1200" b="1">
                <a:solidFill>
                  <a:schemeClr val="bg1"/>
                </a:solidFill>
              </a:rPr>
              <a:t>Age: </a:t>
            </a:r>
            <a:r>
              <a:rPr lang="en-GB" sz="1200">
                <a:solidFill>
                  <a:schemeClr val="bg1"/>
                </a:solidFill>
              </a:rPr>
              <a:t>18-35 (44.8%) had higher uptake rates than under 18s (22.5%) and 36+ (29.8%). Under 18s face higher % of intervention not offered (40%)</a:t>
            </a:r>
          </a:p>
          <a:p>
            <a:endParaRPr lang="en-GB" sz="1200" b="1">
              <a:solidFill>
                <a:schemeClr val="bg1"/>
              </a:solidFill>
            </a:endParaRPr>
          </a:p>
          <a:p>
            <a:pPr lvl="0"/>
            <a:r>
              <a:rPr lang="en-GB" sz="1200" b="1">
                <a:solidFill>
                  <a:schemeClr val="bg1"/>
                </a:solidFill>
              </a:rPr>
              <a:t>Gender</a:t>
            </a:r>
            <a:r>
              <a:rPr lang="en-GB" sz="1200">
                <a:solidFill>
                  <a:schemeClr val="bg1"/>
                </a:solidFill>
              </a:rPr>
              <a:t>: Similar levels of uptake between females and males.</a:t>
            </a:r>
            <a:endParaRPr lang="en-GB">
              <a:solidFill>
                <a:schemeClr val="bg1"/>
              </a:solidFill>
            </a:endParaRPr>
          </a:p>
          <a:p>
            <a:pPr lvl="0"/>
            <a:endParaRPr lang="en-GB" sz="1200">
              <a:solidFill>
                <a:schemeClr val="bg1"/>
              </a:solidFill>
            </a:endParaRPr>
          </a:p>
          <a:p>
            <a:pPr lvl="0"/>
            <a:r>
              <a:rPr lang="en-GB" sz="1200" b="1">
                <a:solidFill>
                  <a:schemeClr val="bg1"/>
                </a:solidFill>
              </a:rPr>
              <a:t>Ethnicity: </a:t>
            </a:r>
            <a:r>
              <a:rPr lang="en-GB" sz="1200">
                <a:solidFill>
                  <a:schemeClr val="bg1"/>
                </a:solidFill>
              </a:rPr>
              <a:t>The Black population is the most likely to take up ‘Supported Employment’, and the least likely not to be offered this intervention. </a:t>
            </a:r>
          </a:p>
        </p:txBody>
      </p:sp>
      <p:sp>
        <p:nvSpPr>
          <p:cNvPr id="3" name="Slide Number Placeholder 2">
            <a:extLst>
              <a:ext uri="{FF2B5EF4-FFF2-40B4-BE49-F238E27FC236}">
                <a16:creationId xmlns:a16="http://schemas.microsoft.com/office/drawing/2014/main" id="{912995B0-1812-C088-5520-90C8B316BD3B}"/>
              </a:ext>
            </a:extLst>
          </p:cNvPr>
          <p:cNvSpPr>
            <a:spLocks noGrp="1"/>
          </p:cNvSpPr>
          <p:nvPr>
            <p:ph type="sldNum" sz="quarter" idx="12"/>
          </p:nvPr>
        </p:nvSpPr>
        <p:spPr/>
        <p:txBody>
          <a:bodyPr/>
          <a:lstStyle/>
          <a:p>
            <a:fld id="{197B46DC-BC03-4763-897B-6310B967D9E4}" type="slidenum">
              <a:rPr lang="en-GB" smtClean="0"/>
              <a:t>22</a:t>
            </a:fld>
            <a:endParaRPr lang="en-GB"/>
          </a:p>
        </p:txBody>
      </p:sp>
    </p:spTree>
    <p:extLst>
      <p:ext uri="{BB962C8B-B14F-4D97-AF65-F5344CB8AC3E}">
        <p14:creationId xmlns:p14="http://schemas.microsoft.com/office/powerpoint/2010/main" val="2808443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EBF-6B62-95CD-EA6E-4494D94B0A0C}"/>
              </a:ext>
            </a:extLst>
          </p:cNvPr>
          <p:cNvSpPr>
            <a:spLocks noGrp="1"/>
          </p:cNvSpPr>
          <p:nvPr>
            <p:ph type="title"/>
          </p:nvPr>
        </p:nvSpPr>
        <p:spPr>
          <a:xfrm>
            <a:off x="838200" y="365125"/>
            <a:ext cx="9590314" cy="1325563"/>
          </a:xfrm>
        </p:spPr>
        <p:txBody>
          <a:bodyPr>
            <a:normAutofit fontScale="90000"/>
          </a:bodyPr>
          <a:lstStyle/>
          <a:p>
            <a:r>
              <a:rPr lang="en-US" sz="4600">
                <a:latin typeface="Montserrat"/>
              </a:rPr>
              <a:t>Health Inequalities (Age, Gender, Ethnicity) – England</a:t>
            </a:r>
            <a:endParaRPr lang="en-GB" sz="4600">
              <a:latin typeface="Montserrat"/>
            </a:endParaRPr>
          </a:p>
        </p:txBody>
      </p:sp>
      <p:graphicFrame>
        <p:nvGraphicFramePr>
          <p:cNvPr id="4" name="Content Placeholder 2">
            <a:extLst>
              <a:ext uri="{FF2B5EF4-FFF2-40B4-BE49-F238E27FC236}">
                <a16:creationId xmlns:a16="http://schemas.microsoft.com/office/drawing/2014/main" id="{DAC5FD30-4898-0BB3-957B-BA7CC03BCFA5}"/>
              </a:ext>
            </a:extLst>
          </p:cNvPr>
          <p:cNvGraphicFramePr>
            <a:graphicFrameLocks noGrp="1"/>
          </p:cNvGraphicFramePr>
          <p:nvPr>
            <p:ph idx="1"/>
            <p:extLst>
              <p:ext uri="{D42A27DB-BD31-4B8C-83A1-F6EECF244321}">
                <p14:modId xmlns:p14="http://schemas.microsoft.com/office/powerpoint/2010/main" val="2664417641"/>
              </p:ext>
            </p:extLst>
          </p:nvPr>
        </p:nvGraphicFramePr>
        <p:xfrm>
          <a:off x="539750" y="1909763"/>
          <a:ext cx="112141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7AB8E54-1270-73EF-EC5D-6C129CE1FE42}"/>
              </a:ext>
            </a:extLst>
          </p:cNvPr>
          <p:cNvSpPr txBox="1"/>
          <p:nvPr/>
        </p:nvSpPr>
        <p:spPr>
          <a:xfrm>
            <a:off x="1040931" y="2116624"/>
            <a:ext cx="2821388" cy="4431983"/>
          </a:xfrm>
          <a:prstGeom prst="rect">
            <a:avLst/>
          </a:prstGeom>
          <a:noFill/>
        </p:spPr>
        <p:txBody>
          <a:bodyPr wrap="square" lIns="91440" tIns="45720" rIns="91440" bIns="45720" rtlCol="0" anchor="t">
            <a:spAutoFit/>
          </a:bodyPr>
          <a:lstStyle/>
          <a:p>
            <a:pPr lvl="0"/>
            <a:r>
              <a:rPr lang="en-US" sz="1200" b="1">
                <a:solidFill>
                  <a:schemeClr val="bg1"/>
                </a:solidFill>
              </a:rPr>
              <a:t>Physical Health Screening and Interventions</a:t>
            </a:r>
          </a:p>
          <a:p>
            <a:pPr lvl="0"/>
            <a:endParaRPr lang="en-US" sz="1400" b="1">
              <a:solidFill>
                <a:schemeClr val="bg1"/>
              </a:solidFill>
            </a:endParaRPr>
          </a:p>
          <a:p>
            <a:pPr lvl="0"/>
            <a:r>
              <a:rPr lang="en-US" sz="1200" b="1">
                <a:solidFill>
                  <a:schemeClr val="bg1"/>
                </a:solidFill>
              </a:rPr>
              <a:t>Age: </a:t>
            </a:r>
            <a:r>
              <a:rPr lang="en-US" sz="1200">
                <a:solidFill>
                  <a:schemeClr val="bg1"/>
                </a:solidFill>
              </a:rPr>
              <a:t>36+ age group had the highest screening and related  intervention offered rate (81.9%, n=3162), while the under 18s age group had the lowest screening and related intervention offer rate (66.9%, n=176).</a:t>
            </a:r>
            <a:endParaRPr lang="en-US" sz="1200" b="1">
              <a:solidFill>
                <a:schemeClr val="bg1"/>
              </a:solidFill>
            </a:endParaRPr>
          </a:p>
          <a:p>
            <a:pPr lvl="0"/>
            <a:endParaRPr lang="en-US" sz="1200">
              <a:solidFill>
                <a:schemeClr val="bg1"/>
              </a:solidFill>
            </a:endParaRPr>
          </a:p>
          <a:p>
            <a:r>
              <a:rPr lang="en-US" sz="1200" b="1">
                <a:solidFill>
                  <a:schemeClr val="bg1"/>
                </a:solidFill>
              </a:rPr>
              <a:t>Gender: </a:t>
            </a:r>
            <a:r>
              <a:rPr lang="en-US" sz="1200">
                <a:solidFill>
                  <a:schemeClr val="bg1"/>
                </a:solidFill>
              </a:rPr>
              <a:t>Male (78.7%) and female (79.8%) have similar percentages of relevant interventions offered.</a:t>
            </a:r>
            <a:endParaRPr lang="en-US" sz="1200" b="1">
              <a:solidFill>
                <a:schemeClr val="bg1"/>
              </a:solidFill>
            </a:endParaRPr>
          </a:p>
          <a:p>
            <a:endParaRPr lang="en-US" sz="1200" b="1">
              <a:solidFill>
                <a:schemeClr val="bg1"/>
              </a:solidFill>
            </a:endParaRPr>
          </a:p>
          <a:p>
            <a:pPr lvl="0"/>
            <a:r>
              <a:rPr lang="en-US" sz="1200" b="1">
                <a:solidFill>
                  <a:schemeClr val="bg1"/>
                </a:solidFill>
              </a:rPr>
              <a:t>Ethnicity: </a:t>
            </a:r>
            <a:r>
              <a:rPr lang="en-US" sz="1200">
                <a:solidFill>
                  <a:schemeClr val="bg1"/>
                </a:solidFill>
              </a:rPr>
              <a:t>White population had a higher screening and related intervention offered rate and was the only ethnicity category that achieved over 80% (L3+ NICE concordance).</a:t>
            </a:r>
            <a:endParaRPr lang="en-US" sz="1200" b="1">
              <a:solidFill>
                <a:schemeClr val="bg1"/>
              </a:solidFill>
            </a:endParaRPr>
          </a:p>
          <a:p>
            <a:pPr lvl="0"/>
            <a:endParaRPr lang="en-US" sz="1400" b="1">
              <a:solidFill>
                <a:schemeClr val="bg1"/>
              </a:solidFill>
            </a:endParaRPr>
          </a:p>
          <a:p>
            <a:pPr lvl="0"/>
            <a:endParaRPr lang="en-GB" sz="1400">
              <a:solidFill>
                <a:schemeClr val="bg1"/>
              </a:solidFill>
            </a:endParaRPr>
          </a:p>
        </p:txBody>
      </p:sp>
      <p:sp>
        <p:nvSpPr>
          <p:cNvPr id="6" name="TextBox 5">
            <a:extLst>
              <a:ext uri="{FF2B5EF4-FFF2-40B4-BE49-F238E27FC236}">
                <a16:creationId xmlns:a16="http://schemas.microsoft.com/office/drawing/2014/main" id="{B4DAC912-9090-DA06-4D37-B67457B21C6F}"/>
              </a:ext>
            </a:extLst>
          </p:cNvPr>
          <p:cNvSpPr txBox="1"/>
          <p:nvPr/>
        </p:nvSpPr>
        <p:spPr>
          <a:xfrm>
            <a:off x="4703638" y="2158782"/>
            <a:ext cx="2886323" cy="3262432"/>
          </a:xfrm>
          <a:prstGeom prst="rect">
            <a:avLst/>
          </a:prstGeom>
          <a:noFill/>
        </p:spPr>
        <p:txBody>
          <a:bodyPr wrap="square" lIns="91440" tIns="45720" rIns="91440" bIns="45720" rtlCol="0" anchor="t">
            <a:spAutoFit/>
          </a:bodyPr>
          <a:lstStyle/>
          <a:p>
            <a:pPr lvl="0"/>
            <a:r>
              <a:rPr lang="en-US" sz="1200" b="1">
                <a:solidFill>
                  <a:schemeClr val="bg1"/>
                </a:solidFill>
              </a:rPr>
              <a:t>Carer-focused education and support </a:t>
            </a:r>
            <a:r>
              <a:rPr lang="en-US" sz="1200" b="1" err="1">
                <a:solidFill>
                  <a:schemeClr val="bg1"/>
                </a:solidFill>
              </a:rPr>
              <a:t>programmes</a:t>
            </a:r>
            <a:endParaRPr lang="en-US" sz="1200" b="1">
              <a:solidFill>
                <a:schemeClr val="bg1"/>
              </a:solidFill>
            </a:endParaRPr>
          </a:p>
          <a:p>
            <a:pPr lvl="0"/>
            <a:endParaRPr lang="en-US" sz="1400" b="1">
              <a:solidFill>
                <a:schemeClr val="bg1"/>
              </a:solidFill>
            </a:endParaRPr>
          </a:p>
          <a:p>
            <a:r>
              <a:rPr lang="en-US" sz="1200" b="1">
                <a:solidFill>
                  <a:schemeClr val="bg1"/>
                </a:solidFill>
              </a:rPr>
              <a:t>Age:</a:t>
            </a:r>
            <a:r>
              <a:rPr lang="en-US" sz="1200">
                <a:solidFill>
                  <a:schemeClr val="bg1"/>
                </a:solidFill>
              </a:rPr>
              <a:t> Similar levels of uptake across all age groups. </a:t>
            </a:r>
            <a:endParaRPr lang="en-US" sz="1400" b="1">
              <a:solidFill>
                <a:schemeClr val="bg1"/>
              </a:solidFill>
            </a:endParaRPr>
          </a:p>
          <a:p>
            <a:endParaRPr lang="en-US" sz="1200" b="1">
              <a:solidFill>
                <a:schemeClr val="bg1"/>
              </a:solidFill>
            </a:endParaRPr>
          </a:p>
          <a:p>
            <a:pPr lvl="0"/>
            <a:r>
              <a:rPr lang="en-US" sz="1200" b="1">
                <a:solidFill>
                  <a:schemeClr val="bg1"/>
                </a:solidFill>
              </a:rPr>
              <a:t>Gender: </a:t>
            </a:r>
            <a:r>
              <a:rPr lang="en-US" sz="1200">
                <a:solidFill>
                  <a:schemeClr val="bg1"/>
                </a:solidFill>
              </a:rPr>
              <a:t>Carers of male service users had a higher uptake rate (63.6%) than that of female service users (59%).</a:t>
            </a:r>
            <a:endParaRPr lang="en-US" sz="1400" b="1">
              <a:solidFill>
                <a:schemeClr val="bg1"/>
              </a:solidFill>
            </a:endParaRPr>
          </a:p>
          <a:p>
            <a:pPr lvl="0"/>
            <a:endParaRPr lang="en-US" sz="1200">
              <a:solidFill>
                <a:schemeClr val="bg1"/>
              </a:solidFill>
            </a:endParaRPr>
          </a:p>
          <a:p>
            <a:pPr lvl="0"/>
            <a:r>
              <a:rPr lang="en-US" sz="1200" b="1">
                <a:solidFill>
                  <a:schemeClr val="bg1"/>
                </a:solidFill>
              </a:rPr>
              <a:t>Ethnicity: </a:t>
            </a:r>
            <a:r>
              <a:rPr lang="en-US" sz="1200">
                <a:solidFill>
                  <a:schemeClr val="bg1"/>
                </a:solidFill>
              </a:rPr>
              <a:t>Carers of White service users had the highest uptake rate (64.4%). Black and Other ethnicity groups had the lowest uptake rates at 52.1% and 51.9% respectively.</a:t>
            </a:r>
            <a:endParaRPr lang="en-GB" sz="1200">
              <a:solidFill>
                <a:schemeClr val="bg1"/>
              </a:solidFill>
            </a:endParaRPr>
          </a:p>
        </p:txBody>
      </p:sp>
      <p:sp>
        <p:nvSpPr>
          <p:cNvPr id="7" name="TextBox 6">
            <a:extLst>
              <a:ext uri="{FF2B5EF4-FFF2-40B4-BE49-F238E27FC236}">
                <a16:creationId xmlns:a16="http://schemas.microsoft.com/office/drawing/2014/main" id="{8048543D-EBDA-CF72-0853-80E31BA596F2}"/>
              </a:ext>
            </a:extLst>
          </p:cNvPr>
          <p:cNvSpPr txBox="1"/>
          <p:nvPr/>
        </p:nvSpPr>
        <p:spPr>
          <a:xfrm>
            <a:off x="8192741" y="2158782"/>
            <a:ext cx="2958328" cy="3231654"/>
          </a:xfrm>
          <a:prstGeom prst="rect">
            <a:avLst/>
          </a:prstGeom>
          <a:noFill/>
        </p:spPr>
        <p:txBody>
          <a:bodyPr wrap="square" lIns="91440" tIns="45720" rIns="91440" bIns="45720" rtlCol="0" anchor="t">
            <a:spAutoFit/>
          </a:bodyPr>
          <a:lstStyle/>
          <a:p>
            <a:pPr lvl="0"/>
            <a:r>
              <a:rPr lang="en-US" sz="1200" b="1">
                <a:solidFill>
                  <a:schemeClr val="bg1"/>
                </a:solidFill>
              </a:rPr>
              <a:t>Outcome Measures</a:t>
            </a:r>
          </a:p>
          <a:p>
            <a:pPr lvl="0"/>
            <a:endParaRPr lang="en-US" sz="1200" b="1">
              <a:solidFill>
                <a:schemeClr val="bg1"/>
              </a:solidFill>
            </a:endParaRPr>
          </a:p>
          <a:p>
            <a:r>
              <a:rPr lang="en-US" sz="1200" b="1">
                <a:solidFill>
                  <a:schemeClr val="bg1"/>
                </a:solidFill>
              </a:rPr>
              <a:t>Age:</a:t>
            </a:r>
            <a:r>
              <a:rPr lang="en-US" sz="1200">
                <a:solidFill>
                  <a:schemeClr val="bg1"/>
                </a:solidFill>
              </a:rPr>
              <a:t>. The 36+ category has the highest percentage of outcome measures recorded (69.6%, n=2686), while the under 18s category has the lowest percentage of outcome measures recorded (44.1%, n=116).</a:t>
            </a:r>
          </a:p>
          <a:p>
            <a:pPr lvl="0"/>
            <a:endParaRPr lang="en-US" sz="1200">
              <a:solidFill>
                <a:schemeClr val="bg1"/>
              </a:solidFill>
            </a:endParaRPr>
          </a:p>
          <a:p>
            <a:r>
              <a:rPr lang="en-US" sz="1200" b="1">
                <a:solidFill>
                  <a:schemeClr val="bg1"/>
                </a:solidFill>
              </a:rPr>
              <a:t>Gender: </a:t>
            </a:r>
            <a:r>
              <a:rPr lang="en-US" sz="1200">
                <a:solidFill>
                  <a:schemeClr val="bg1"/>
                </a:solidFill>
              </a:rPr>
              <a:t>In 2024, female (69.4%) had a higher percentage of outcome measures recorded than male counterparts (63.8%). </a:t>
            </a:r>
          </a:p>
          <a:p>
            <a:pPr lvl="0"/>
            <a:endParaRPr lang="en-US" sz="1200">
              <a:solidFill>
                <a:schemeClr val="bg1"/>
              </a:solidFill>
            </a:endParaRPr>
          </a:p>
          <a:p>
            <a:pPr lvl="0"/>
            <a:r>
              <a:rPr lang="en-US" sz="1200" b="1">
                <a:solidFill>
                  <a:schemeClr val="bg1"/>
                </a:solidFill>
              </a:rPr>
              <a:t>Ethnicity:</a:t>
            </a:r>
            <a:r>
              <a:rPr lang="en-US" sz="1200">
                <a:solidFill>
                  <a:schemeClr val="bg1"/>
                </a:solidFill>
              </a:rPr>
              <a:t> The White population is most likely to have outcome data recorded at 69.4%.</a:t>
            </a:r>
            <a:endParaRPr lang="en-GB" sz="1200">
              <a:solidFill>
                <a:schemeClr val="bg1"/>
              </a:solidFill>
            </a:endParaRPr>
          </a:p>
        </p:txBody>
      </p:sp>
      <p:sp>
        <p:nvSpPr>
          <p:cNvPr id="5" name="Slide Number Placeholder 4">
            <a:extLst>
              <a:ext uri="{FF2B5EF4-FFF2-40B4-BE49-F238E27FC236}">
                <a16:creationId xmlns:a16="http://schemas.microsoft.com/office/drawing/2014/main" id="{CEB4ED19-EA1A-18AD-7C75-4AA16E9A1EF6}"/>
              </a:ext>
            </a:extLst>
          </p:cNvPr>
          <p:cNvSpPr>
            <a:spLocks noGrp="1"/>
          </p:cNvSpPr>
          <p:nvPr>
            <p:ph type="sldNum" sz="quarter" idx="12"/>
          </p:nvPr>
        </p:nvSpPr>
        <p:spPr/>
        <p:txBody>
          <a:bodyPr/>
          <a:lstStyle/>
          <a:p>
            <a:fld id="{197B46DC-BC03-4763-897B-6310B967D9E4}" type="slidenum">
              <a:rPr lang="en-GB" smtClean="0"/>
              <a:t>23</a:t>
            </a:fld>
            <a:endParaRPr lang="en-GB"/>
          </a:p>
        </p:txBody>
      </p:sp>
    </p:spTree>
    <p:extLst>
      <p:ext uri="{BB962C8B-B14F-4D97-AF65-F5344CB8AC3E}">
        <p14:creationId xmlns:p14="http://schemas.microsoft.com/office/powerpoint/2010/main" val="282160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8D58D1-E169-7E22-91A0-518992D2487F}"/>
              </a:ext>
            </a:extLst>
          </p:cNvPr>
          <p:cNvSpPr txBox="1"/>
          <p:nvPr/>
        </p:nvSpPr>
        <p:spPr>
          <a:xfrm>
            <a:off x="612648" y="6410716"/>
            <a:ext cx="5010912" cy="261610"/>
          </a:xfrm>
          <a:prstGeom prst="rect">
            <a:avLst/>
          </a:prstGeom>
          <a:noFill/>
        </p:spPr>
        <p:txBody>
          <a:bodyPr wrap="square" lIns="91440" tIns="45720" rIns="91440" bIns="45720" rtlCol="0" anchor="t">
            <a:spAutoFit/>
          </a:bodyPr>
          <a:lstStyle/>
          <a:p>
            <a:r>
              <a:rPr lang="en-US" sz="1100"/>
              <a:t>Other/Non-binary category (n=4) excluded due to small sample size</a:t>
            </a:r>
            <a:endParaRPr lang="en-GB" sz="1100"/>
          </a:p>
        </p:txBody>
      </p:sp>
      <p:graphicFrame>
        <p:nvGraphicFramePr>
          <p:cNvPr id="3" name="Chart 2">
            <a:extLst>
              <a:ext uri="{FF2B5EF4-FFF2-40B4-BE49-F238E27FC236}">
                <a16:creationId xmlns:a16="http://schemas.microsoft.com/office/drawing/2014/main" id="{E104EF8A-5550-B17F-CA18-8A79B4E7E136}"/>
              </a:ext>
            </a:extLst>
          </p:cNvPr>
          <p:cNvGraphicFramePr>
            <a:graphicFrameLocks/>
          </p:cNvGraphicFramePr>
          <p:nvPr>
            <p:extLst>
              <p:ext uri="{D42A27DB-BD31-4B8C-83A1-F6EECF244321}">
                <p14:modId xmlns:p14="http://schemas.microsoft.com/office/powerpoint/2010/main" val="3218669515"/>
              </p:ext>
            </p:extLst>
          </p:nvPr>
        </p:nvGraphicFramePr>
        <p:xfrm>
          <a:off x="604433" y="462359"/>
          <a:ext cx="457260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F0E372B-4717-96CC-F323-2F4B82FDF422}"/>
              </a:ext>
            </a:extLst>
          </p:cNvPr>
          <p:cNvGraphicFramePr>
            <a:graphicFrameLocks/>
          </p:cNvGraphicFramePr>
          <p:nvPr>
            <p:extLst>
              <p:ext uri="{D42A27DB-BD31-4B8C-83A1-F6EECF244321}">
                <p14:modId xmlns:p14="http://schemas.microsoft.com/office/powerpoint/2010/main" val="1125138573"/>
              </p:ext>
            </p:extLst>
          </p:nvPr>
        </p:nvGraphicFramePr>
        <p:xfrm>
          <a:off x="629984" y="3414312"/>
          <a:ext cx="4547054" cy="278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1D0EA5-28B7-472A-8AE1-FD3D5A141415}"/>
              </a:ext>
            </a:extLst>
          </p:cNvPr>
          <p:cNvGraphicFramePr>
            <a:graphicFrameLocks/>
          </p:cNvGraphicFramePr>
          <p:nvPr>
            <p:extLst>
              <p:ext uri="{D42A27DB-BD31-4B8C-83A1-F6EECF244321}">
                <p14:modId xmlns:p14="http://schemas.microsoft.com/office/powerpoint/2010/main" val="997451743"/>
              </p:ext>
            </p:extLst>
          </p:nvPr>
        </p:nvGraphicFramePr>
        <p:xfrm>
          <a:off x="5622689" y="1122703"/>
          <a:ext cx="6470469" cy="441812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8AF5B9F4-FA90-1C26-54FB-DCF3DD082FD4}"/>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24</a:t>
            </a:fld>
            <a:endParaRPr lang="en-GB" dirty="0">
              <a:latin typeface="Montserrat" panose="00000500000000000000" pitchFamily="2" charset="0"/>
            </a:endParaRPr>
          </a:p>
        </p:txBody>
      </p:sp>
    </p:spTree>
    <p:extLst>
      <p:ext uri="{BB962C8B-B14F-4D97-AF65-F5344CB8AC3E}">
        <p14:creationId xmlns:p14="http://schemas.microsoft.com/office/powerpoint/2010/main" val="331910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A14E-E377-412F-A588-D0B35B16AB68}"/>
              </a:ext>
            </a:extLst>
          </p:cNvPr>
          <p:cNvSpPr>
            <a:spLocks noGrp="1"/>
          </p:cNvSpPr>
          <p:nvPr>
            <p:ph type="ctrTitle"/>
          </p:nvPr>
        </p:nvSpPr>
        <p:spPr>
          <a:xfrm>
            <a:off x="1524000" y="2385605"/>
            <a:ext cx="9144000" cy="2222907"/>
          </a:xfrm>
        </p:spPr>
        <p:txBody>
          <a:bodyPr anchor="ctr">
            <a:normAutofit/>
          </a:bodyPr>
          <a:lstStyle/>
          <a:p>
            <a:r>
              <a:rPr lang="en-GB"/>
              <a:t>Health Inequalities – Age </a:t>
            </a:r>
          </a:p>
        </p:txBody>
      </p:sp>
      <p:sp>
        <p:nvSpPr>
          <p:cNvPr id="3" name="Slide Number Placeholder 2">
            <a:extLst>
              <a:ext uri="{FF2B5EF4-FFF2-40B4-BE49-F238E27FC236}">
                <a16:creationId xmlns:a16="http://schemas.microsoft.com/office/drawing/2014/main" id="{9BF82568-713E-6F57-DDED-A5B538A3CF3C}"/>
              </a:ext>
            </a:extLst>
          </p:cNvPr>
          <p:cNvSpPr>
            <a:spLocks noGrp="1"/>
          </p:cNvSpPr>
          <p:nvPr>
            <p:ph type="sldNum" sz="quarter" idx="12"/>
          </p:nvPr>
        </p:nvSpPr>
        <p:spPr/>
        <p:txBody>
          <a:bodyPr/>
          <a:lstStyle/>
          <a:p>
            <a:fld id="{1F80BE16-D3C2-4BF3-BF86-1AE13479DEC1}" type="slidenum">
              <a:rPr lang="en-GB" smtClean="0"/>
              <a:t>25</a:t>
            </a:fld>
            <a:endParaRPr lang="en-GB"/>
          </a:p>
        </p:txBody>
      </p:sp>
    </p:spTree>
    <p:extLst>
      <p:ext uri="{BB962C8B-B14F-4D97-AF65-F5344CB8AC3E}">
        <p14:creationId xmlns:p14="http://schemas.microsoft.com/office/powerpoint/2010/main" val="1660272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07858-E626-321B-4F34-D86DD015F8C5}"/>
              </a:ext>
            </a:extLst>
          </p:cNvPr>
          <p:cNvSpPr txBox="1"/>
          <p:nvPr/>
        </p:nvSpPr>
        <p:spPr>
          <a:xfrm>
            <a:off x="97971" y="6488668"/>
            <a:ext cx="6130204" cy="307777"/>
          </a:xfrm>
          <a:prstGeom prst="rect">
            <a:avLst/>
          </a:prstGeom>
          <a:noFill/>
        </p:spPr>
        <p:txBody>
          <a:bodyPr wrap="none" rtlCol="0">
            <a:spAutoFit/>
          </a:bodyPr>
          <a:lstStyle/>
          <a:p>
            <a:r>
              <a:rPr lang="en-US" sz="1400">
                <a:effectLst/>
                <a:latin typeface="Montserrat" panose="00000500000000000000" pitchFamily="2" charset="0"/>
              </a:rPr>
              <a:t>N.B. Small numbers for SEE, FI and Clozapine, read with caution</a:t>
            </a:r>
            <a:endParaRPr lang="en-GB" sz="1400">
              <a:latin typeface="Montserrat" panose="00000500000000000000" pitchFamily="2" charset="0"/>
            </a:endParaRPr>
          </a:p>
        </p:txBody>
      </p:sp>
      <p:graphicFrame>
        <p:nvGraphicFramePr>
          <p:cNvPr id="2" name="Chart 1" descr="Chart type: Clustered Column. 'Under 18', '18-35', '36+' by 'Age Table'&#10;&#10;Description automatically generated">
            <a:extLst>
              <a:ext uri="{FF2B5EF4-FFF2-40B4-BE49-F238E27FC236}">
                <a16:creationId xmlns:a16="http://schemas.microsoft.com/office/drawing/2014/main" id="{DDEAAB34-B8AA-3E50-527C-E6DE1FC7879B}"/>
              </a:ext>
            </a:extLst>
          </p:cNvPr>
          <p:cNvGraphicFramePr>
            <a:graphicFrameLocks/>
          </p:cNvGraphicFramePr>
          <p:nvPr>
            <p:extLst>
              <p:ext uri="{D42A27DB-BD31-4B8C-83A1-F6EECF244321}">
                <p14:modId xmlns:p14="http://schemas.microsoft.com/office/powerpoint/2010/main" val="4151728753"/>
              </p:ext>
            </p:extLst>
          </p:nvPr>
        </p:nvGraphicFramePr>
        <p:xfrm>
          <a:off x="861237" y="419986"/>
          <a:ext cx="10576891" cy="601802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1289A5F-2348-399C-DA8B-E86484243E60}"/>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26</a:t>
            </a:fld>
            <a:endParaRPr lang="en-GB" dirty="0">
              <a:latin typeface="Montserrat" panose="00000500000000000000" pitchFamily="2" charset="0"/>
            </a:endParaRPr>
          </a:p>
        </p:txBody>
      </p:sp>
    </p:spTree>
    <p:extLst>
      <p:ext uri="{BB962C8B-B14F-4D97-AF65-F5344CB8AC3E}">
        <p14:creationId xmlns:p14="http://schemas.microsoft.com/office/powerpoint/2010/main" val="330024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E06874-1B95-CE0E-4C45-5E408B274042}"/>
              </a:ext>
            </a:extLst>
          </p:cNvPr>
          <p:cNvSpPr>
            <a:spLocks noGrp="1"/>
          </p:cNvSpPr>
          <p:nvPr>
            <p:ph type="title" idx="4294967295"/>
          </p:nvPr>
        </p:nvSpPr>
        <p:spPr>
          <a:xfrm>
            <a:off x="838200" y="276768"/>
            <a:ext cx="10515600" cy="867249"/>
          </a:xfrm>
          <a:prstGeom prst="rect">
            <a:avLst/>
          </a:prstGeom>
        </p:spPr>
        <p:txBody>
          <a:bodyPr/>
          <a:lstStyle/>
          <a:p>
            <a:r>
              <a:rPr lang="en-US" sz="3200" b="1">
                <a:latin typeface="Montserrat"/>
              </a:rPr>
              <a:t>Psychosocial interventions</a:t>
            </a:r>
            <a:r>
              <a:rPr lang="en-US" sz="3600" b="1">
                <a:latin typeface="Montserrat"/>
              </a:rPr>
              <a:t> </a:t>
            </a:r>
            <a:r>
              <a:rPr lang="en-US" sz="3200" b="1">
                <a:latin typeface="Montserrat"/>
              </a:rPr>
              <a:t>(detailed) by Age</a:t>
            </a:r>
            <a:br>
              <a:rPr lang="en-US" sz="3200" b="1">
                <a:latin typeface="Montserrat"/>
              </a:rPr>
            </a:br>
            <a:endParaRPr lang="en-US" sz="3200" b="1">
              <a:latin typeface="Montserrat"/>
            </a:endParaRPr>
          </a:p>
        </p:txBody>
      </p:sp>
      <p:graphicFrame>
        <p:nvGraphicFramePr>
          <p:cNvPr id="5" name="Chart 4">
            <a:extLst>
              <a:ext uri="{FF2B5EF4-FFF2-40B4-BE49-F238E27FC236}">
                <a16:creationId xmlns:a16="http://schemas.microsoft.com/office/drawing/2014/main" id="{06FB2792-6905-6E78-D9AB-31E41C9968F2}"/>
              </a:ext>
              <a:ext uri="{147F2762-F138-4A5C-976F-8EAC2B608ADB}">
                <a16:predDERef xmlns:a16="http://schemas.microsoft.com/office/drawing/2014/main" pred="{BD7B4EE8-E0D1-21D1-5234-B7F2E1C1E66F}"/>
              </a:ext>
            </a:extLst>
          </p:cNvPr>
          <p:cNvGraphicFramePr>
            <a:graphicFrameLocks/>
          </p:cNvGraphicFramePr>
          <p:nvPr>
            <p:extLst>
              <p:ext uri="{D42A27DB-BD31-4B8C-83A1-F6EECF244321}">
                <p14:modId xmlns:p14="http://schemas.microsoft.com/office/powerpoint/2010/main" val="891484985"/>
              </p:ext>
            </p:extLst>
          </p:nvPr>
        </p:nvGraphicFramePr>
        <p:xfrm>
          <a:off x="621287" y="1020726"/>
          <a:ext cx="4605866" cy="28450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B574D66-D9B7-DF1D-B51B-48E2F0439D34}"/>
              </a:ext>
              <a:ext uri="{147F2762-F138-4A5C-976F-8EAC2B608ADB}">
                <a16:predDERef xmlns:a16="http://schemas.microsoft.com/office/drawing/2014/main" pred="{C70F6D15-3FF4-A296-DDD2-41990229C238}"/>
              </a:ext>
            </a:extLst>
          </p:cNvPr>
          <p:cNvGraphicFramePr>
            <a:graphicFrameLocks/>
          </p:cNvGraphicFramePr>
          <p:nvPr>
            <p:extLst>
              <p:ext uri="{D42A27DB-BD31-4B8C-83A1-F6EECF244321}">
                <p14:modId xmlns:p14="http://schemas.microsoft.com/office/powerpoint/2010/main" val="2217266280"/>
              </p:ext>
            </p:extLst>
          </p:nvPr>
        </p:nvGraphicFramePr>
        <p:xfrm>
          <a:off x="6095999" y="1020726"/>
          <a:ext cx="5101168" cy="2845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08690C1-1758-05BD-3687-88BEFC9EEBE1}"/>
              </a:ext>
              <a:ext uri="{147F2762-F138-4A5C-976F-8EAC2B608ADB}">
                <a16:predDERef xmlns:a16="http://schemas.microsoft.com/office/drawing/2014/main" pred="{CC18C6E6-8578-19CC-AA03-F8E6325138DE}"/>
              </a:ext>
            </a:extLst>
          </p:cNvPr>
          <p:cNvGraphicFramePr>
            <a:graphicFrameLocks/>
          </p:cNvGraphicFramePr>
          <p:nvPr>
            <p:extLst>
              <p:ext uri="{D42A27DB-BD31-4B8C-83A1-F6EECF244321}">
                <p14:modId xmlns:p14="http://schemas.microsoft.com/office/powerpoint/2010/main" val="1655848992"/>
              </p:ext>
            </p:extLst>
          </p:nvPr>
        </p:nvGraphicFramePr>
        <p:xfrm>
          <a:off x="621287" y="3949371"/>
          <a:ext cx="4605866" cy="2936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8F7A16E6-E2FB-1515-7F8D-97A9B9660B16}"/>
              </a:ext>
              <a:ext uri="{147F2762-F138-4A5C-976F-8EAC2B608ADB}">
                <a16:predDERef xmlns:a16="http://schemas.microsoft.com/office/drawing/2014/main" pred="{D5617859-1CDC-4861-A543-52951C65E43C}"/>
              </a:ext>
            </a:extLst>
          </p:cNvPr>
          <p:cNvGraphicFramePr>
            <a:graphicFrameLocks/>
          </p:cNvGraphicFramePr>
          <p:nvPr>
            <p:extLst>
              <p:ext uri="{D42A27DB-BD31-4B8C-83A1-F6EECF244321}">
                <p14:modId xmlns:p14="http://schemas.microsoft.com/office/powerpoint/2010/main" val="1166247979"/>
              </p:ext>
            </p:extLst>
          </p:nvPr>
        </p:nvGraphicFramePr>
        <p:xfrm>
          <a:off x="5837275" y="3921971"/>
          <a:ext cx="5292488" cy="2936029"/>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E87F468A-766D-F446-B477-18F028018162}"/>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27</a:t>
            </a:fld>
            <a:endParaRPr lang="en-GB" dirty="0">
              <a:latin typeface="Montserrat" panose="00000500000000000000" pitchFamily="2" charset="0"/>
            </a:endParaRPr>
          </a:p>
        </p:txBody>
      </p:sp>
    </p:spTree>
    <p:extLst>
      <p:ext uri="{BB962C8B-B14F-4D97-AF65-F5344CB8AC3E}">
        <p14:creationId xmlns:p14="http://schemas.microsoft.com/office/powerpoint/2010/main" val="245548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A14E-E377-412F-A588-D0B35B16AB68}"/>
              </a:ext>
            </a:extLst>
          </p:cNvPr>
          <p:cNvSpPr>
            <a:spLocks noGrp="1"/>
          </p:cNvSpPr>
          <p:nvPr>
            <p:ph type="ctrTitle"/>
          </p:nvPr>
        </p:nvSpPr>
        <p:spPr>
          <a:xfrm>
            <a:off x="1524000" y="2385605"/>
            <a:ext cx="9144000" cy="2222907"/>
          </a:xfrm>
        </p:spPr>
        <p:txBody>
          <a:bodyPr anchor="ctr">
            <a:normAutofit/>
          </a:bodyPr>
          <a:lstStyle/>
          <a:p>
            <a:r>
              <a:rPr lang="en-GB"/>
              <a:t>Health Inequalities – Gender </a:t>
            </a:r>
          </a:p>
        </p:txBody>
      </p:sp>
      <p:sp>
        <p:nvSpPr>
          <p:cNvPr id="7" name="Subtitle 2">
            <a:extLst>
              <a:ext uri="{FF2B5EF4-FFF2-40B4-BE49-F238E27FC236}">
                <a16:creationId xmlns:a16="http://schemas.microsoft.com/office/drawing/2014/main" id="{496D8171-36D5-6527-0308-73F2B314F892}"/>
              </a:ext>
            </a:extLst>
          </p:cNvPr>
          <p:cNvSpPr>
            <a:spLocks noGrp="1"/>
          </p:cNvSpPr>
          <p:nvPr>
            <p:ph type="subTitle" idx="1"/>
          </p:nvPr>
        </p:nvSpPr>
        <p:spPr>
          <a:xfrm>
            <a:off x="1524000" y="4247872"/>
            <a:ext cx="9144000" cy="1541550"/>
          </a:xfrm>
        </p:spPr>
        <p:txBody>
          <a:bodyPr/>
          <a:lstStyle/>
          <a:p>
            <a:r>
              <a:rPr lang="en-US"/>
              <a:t>* Other/Non-binary category not shown due to small numbers</a:t>
            </a:r>
          </a:p>
          <a:p>
            <a:endParaRPr lang="en-US"/>
          </a:p>
        </p:txBody>
      </p:sp>
      <p:sp>
        <p:nvSpPr>
          <p:cNvPr id="3" name="Slide Number Placeholder 2">
            <a:extLst>
              <a:ext uri="{FF2B5EF4-FFF2-40B4-BE49-F238E27FC236}">
                <a16:creationId xmlns:a16="http://schemas.microsoft.com/office/drawing/2014/main" id="{BDB58CEC-6AED-CF33-A7F2-9EDB68ADF9F5}"/>
              </a:ext>
            </a:extLst>
          </p:cNvPr>
          <p:cNvSpPr>
            <a:spLocks noGrp="1"/>
          </p:cNvSpPr>
          <p:nvPr>
            <p:ph type="sldNum" sz="quarter" idx="12"/>
          </p:nvPr>
        </p:nvSpPr>
        <p:spPr/>
        <p:txBody>
          <a:bodyPr/>
          <a:lstStyle/>
          <a:p>
            <a:fld id="{1F80BE16-D3C2-4BF3-BF86-1AE13479DEC1}" type="slidenum">
              <a:rPr lang="en-GB" smtClean="0"/>
              <a:t>28</a:t>
            </a:fld>
            <a:endParaRPr lang="en-GB"/>
          </a:p>
        </p:txBody>
      </p:sp>
    </p:spTree>
    <p:extLst>
      <p:ext uri="{BB962C8B-B14F-4D97-AF65-F5344CB8AC3E}">
        <p14:creationId xmlns:p14="http://schemas.microsoft.com/office/powerpoint/2010/main" val="1015198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F285E4A-D386-9F34-4EC6-A568AD76596E}"/>
              </a:ext>
              <a:ext uri="{147F2762-F138-4A5C-976F-8EAC2B608ADB}">
                <a16:predDERef xmlns:a16="http://schemas.microsoft.com/office/drawing/2014/main" pred="{05D640BD-EC0A-2B43-AB22-E0DDE3AD284B}"/>
              </a:ext>
            </a:extLst>
          </p:cNvPr>
          <p:cNvGraphicFramePr>
            <a:graphicFrameLocks/>
          </p:cNvGraphicFramePr>
          <p:nvPr>
            <p:extLst>
              <p:ext uri="{D42A27DB-BD31-4B8C-83A1-F6EECF244321}">
                <p14:modId xmlns:p14="http://schemas.microsoft.com/office/powerpoint/2010/main" val="3602247595"/>
              </p:ext>
            </p:extLst>
          </p:nvPr>
        </p:nvGraphicFramePr>
        <p:xfrm>
          <a:off x="880731" y="340242"/>
          <a:ext cx="10430538" cy="61775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CE63AAB-A447-FEA3-8860-C8231511EC64}"/>
              </a:ext>
            </a:extLst>
          </p:cNvPr>
          <p:cNvSpPr txBox="1"/>
          <p:nvPr/>
        </p:nvSpPr>
        <p:spPr>
          <a:xfrm>
            <a:off x="87464" y="6504748"/>
            <a:ext cx="4736810" cy="307777"/>
          </a:xfrm>
          <a:prstGeom prst="rect">
            <a:avLst/>
          </a:prstGeom>
          <a:noFill/>
        </p:spPr>
        <p:txBody>
          <a:bodyPr wrap="none" rtlCol="0">
            <a:spAutoFit/>
          </a:bodyPr>
          <a:lstStyle/>
          <a:p>
            <a:r>
              <a:rPr lang="en-US" sz="1400"/>
              <a:t>* Other/Non-binary category not shown due to small numbers</a:t>
            </a:r>
            <a:endParaRPr lang="en-GB" sz="1400"/>
          </a:p>
        </p:txBody>
      </p:sp>
      <p:sp>
        <p:nvSpPr>
          <p:cNvPr id="3" name="Slide Number Placeholder 2">
            <a:extLst>
              <a:ext uri="{FF2B5EF4-FFF2-40B4-BE49-F238E27FC236}">
                <a16:creationId xmlns:a16="http://schemas.microsoft.com/office/drawing/2014/main" id="{5E762F0A-B2D0-3A75-EDA9-C6A8743FC450}"/>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29</a:t>
            </a:fld>
            <a:endParaRPr lang="en-GB" dirty="0">
              <a:latin typeface="Montserrat" panose="00000500000000000000" pitchFamily="2" charset="0"/>
            </a:endParaRPr>
          </a:p>
        </p:txBody>
      </p:sp>
    </p:spTree>
    <p:extLst>
      <p:ext uri="{BB962C8B-B14F-4D97-AF65-F5344CB8AC3E}">
        <p14:creationId xmlns:p14="http://schemas.microsoft.com/office/powerpoint/2010/main" val="62774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721430-F162-A3A8-7E24-9C332718CD27}"/>
              </a:ext>
            </a:extLst>
          </p:cNvPr>
          <p:cNvSpPr>
            <a:spLocks noGrp="1"/>
          </p:cNvSpPr>
          <p:nvPr>
            <p:ph type="body" sz="quarter" idx="13"/>
          </p:nvPr>
        </p:nvSpPr>
        <p:spPr/>
        <p:txBody>
          <a:bodyPr/>
          <a:lstStyle/>
          <a:p>
            <a:r>
              <a:rPr lang="en-US">
                <a:latin typeface="Montserrat"/>
              </a:rPr>
              <a:t>England</a:t>
            </a:r>
            <a:endParaRPr lang="en-GB"/>
          </a:p>
        </p:txBody>
      </p:sp>
    </p:spTree>
    <p:extLst>
      <p:ext uri="{BB962C8B-B14F-4D97-AF65-F5344CB8AC3E}">
        <p14:creationId xmlns:p14="http://schemas.microsoft.com/office/powerpoint/2010/main" val="347831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CA16-04D3-D1FE-69C1-3F9461F034FA}"/>
              </a:ext>
            </a:extLst>
          </p:cNvPr>
          <p:cNvSpPr>
            <a:spLocks noGrp="1"/>
          </p:cNvSpPr>
          <p:nvPr>
            <p:ph type="title" idx="4294967295"/>
          </p:nvPr>
        </p:nvSpPr>
        <p:spPr>
          <a:xfrm>
            <a:off x="838200" y="144772"/>
            <a:ext cx="10515600" cy="644525"/>
          </a:xfrm>
          <a:prstGeom prst="rect">
            <a:avLst/>
          </a:prstGeom>
        </p:spPr>
        <p:txBody>
          <a:bodyPr lIns="91440" tIns="45720" rIns="91440" bIns="45720" anchor="t">
            <a:normAutofit/>
          </a:bodyPr>
          <a:lstStyle/>
          <a:p>
            <a:r>
              <a:rPr lang="en-US" sz="3200" b="1">
                <a:latin typeface="Montserrat"/>
              </a:rPr>
              <a:t>Psychosocial Interventions (detailed) by Gender</a:t>
            </a:r>
          </a:p>
          <a:p>
            <a:endParaRPr lang="en-US" b="1">
              <a:latin typeface="Montserrat" panose="00000500000000000000" pitchFamily="2" charset="0"/>
            </a:endParaRPr>
          </a:p>
        </p:txBody>
      </p:sp>
      <p:graphicFrame>
        <p:nvGraphicFramePr>
          <p:cNvPr id="3" name="Chart 2">
            <a:extLst>
              <a:ext uri="{FF2B5EF4-FFF2-40B4-BE49-F238E27FC236}">
                <a16:creationId xmlns:a16="http://schemas.microsoft.com/office/drawing/2014/main" id="{039F678F-C853-4EEA-2268-68618D3362CA}"/>
              </a:ext>
              <a:ext uri="{147F2762-F138-4A5C-976F-8EAC2B608ADB}">
                <a16:predDERef xmlns:a16="http://schemas.microsoft.com/office/drawing/2014/main" pred="{B5DC75BF-016B-4BFA-BF9E-07978B9DCA67}"/>
              </a:ext>
            </a:extLst>
          </p:cNvPr>
          <p:cNvGraphicFramePr>
            <a:graphicFrameLocks/>
          </p:cNvGraphicFramePr>
          <p:nvPr>
            <p:extLst>
              <p:ext uri="{D42A27DB-BD31-4B8C-83A1-F6EECF244321}">
                <p14:modId xmlns:p14="http://schemas.microsoft.com/office/powerpoint/2010/main" val="553542717"/>
              </p:ext>
            </p:extLst>
          </p:nvPr>
        </p:nvGraphicFramePr>
        <p:xfrm>
          <a:off x="1288725" y="732372"/>
          <a:ext cx="45720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F620945-DA9D-228B-67D8-9F87D36AD02E}"/>
              </a:ext>
              <a:ext uri="{147F2762-F138-4A5C-976F-8EAC2B608ADB}">
                <a16:predDERef xmlns:a16="http://schemas.microsoft.com/office/drawing/2014/main" pred="{039F678F-C853-4EEA-2268-68618D3362CA}"/>
              </a:ext>
            </a:extLst>
          </p:cNvPr>
          <p:cNvGraphicFramePr>
            <a:graphicFrameLocks/>
          </p:cNvGraphicFramePr>
          <p:nvPr>
            <p:extLst>
              <p:ext uri="{D42A27DB-BD31-4B8C-83A1-F6EECF244321}">
                <p14:modId xmlns:p14="http://schemas.microsoft.com/office/powerpoint/2010/main" val="3441928996"/>
              </p:ext>
            </p:extLst>
          </p:nvPr>
        </p:nvGraphicFramePr>
        <p:xfrm>
          <a:off x="6311250" y="732372"/>
          <a:ext cx="4572000" cy="2892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DC8CAAD-B438-1A2F-D00E-15CD7668E855}"/>
              </a:ext>
              <a:ext uri="{147F2762-F138-4A5C-976F-8EAC2B608ADB}">
                <a16:predDERef xmlns:a16="http://schemas.microsoft.com/office/drawing/2014/main" pred="{FF620945-DA9D-228B-67D8-9F87D36AD02E}"/>
              </a:ext>
            </a:extLst>
          </p:cNvPr>
          <p:cNvGraphicFramePr>
            <a:graphicFrameLocks/>
          </p:cNvGraphicFramePr>
          <p:nvPr>
            <p:extLst>
              <p:ext uri="{D42A27DB-BD31-4B8C-83A1-F6EECF244321}">
                <p14:modId xmlns:p14="http://schemas.microsoft.com/office/powerpoint/2010/main" val="1235218532"/>
              </p:ext>
            </p:extLst>
          </p:nvPr>
        </p:nvGraphicFramePr>
        <p:xfrm>
          <a:off x="1288725" y="3585210"/>
          <a:ext cx="4566285" cy="3028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89A62AF-2FB6-C0AF-DC97-ADFC46430DFC}"/>
              </a:ext>
              <a:ext uri="{147F2762-F138-4A5C-976F-8EAC2B608ADB}">
                <a16:predDERef xmlns:a16="http://schemas.microsoft.com/office/drawing/2014/main" pred="{ADC8CAAD-B438-1A2F-D00E-15CD7668E855}"/>
              </a:ext>
            </a:extLst>
          </p:cNvPr>
          <p:cNvGraphicFramePr>
            <a:graphicFrameLocks/>
          </p:cNvGraphicFramePr>
          <p:nvPr>
            <p:extLst>
              <p:ext uri="{D42A27DB-BD31-4B8C-83A1-F6EECF244321}">
                <p14:modId xmlns:p14="http://schemas.microsoft.com/office/powerpoint/2010/main" val="1912894963"/>
              </p:ext>
            </p:extLst>
          </p:nvPr>
        </p:nvGraphicFramePr>
        <p:xfrm>
          <a:off x="6331277" y="3585210"/>
          <a:ext cx="4572000" cy="3028315"/>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7E6124D5-809A-0D22-DA34-04F5A0F7AD47}"/>
              </a:ext>
            </a:extLst>
          </p:cNvPr>
          <p:cNvSpPr txBox="1"/>
          <p:nvPr/>
        </p:nvSpPr>
        <p:spPr>
          <a:xfrm>
            <a:off x="87464" y="6504748"/>
            <a:ext cx="4736810" cy="307777"/>
          </a:xfrm>
          <a:prstGeom prst="rect">
            <a:avLst/>
          </a:prstGeom>
          <a:noFill/>
        </p:spPr>
        <p:txBody>
          <a:bodyPr wrap="none" rtlCol="0">
            <a:spAutoFit/>
          </a:bodyPr>
          <a:lstStyle/>
          <a:p>
            <a:r>
              <a:rPr lang="en-US" sz="1400"/>
              <a:t>* Other/Non-binary category not shown due to small numbers</a:t>
            </a:r>
            <a:endParaRPr lang="en-GB" sz="1400"/>
          </a:p>
        </p:txBody>
      </p:sp>
      <p:sp>
        <p:nvSpPr>
          <p:cNvPr id="8" name="Slide Number Placeholder 7">
            <a:extLst>
              <a:ext uri="{FF2B5EF4-FFF2-40B4-BE49-F238E27FC236}">
                <a16:creationId xmlns:a16="http://schemas.microsoft.com/office/drawing/2014/main" id="{745A176E-604B-D442-4F03-1C0F7C4CC6CF}"/>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30</a:t>
            </a:fld>
            <a:endParaRPr lang="en-GB" dirty="0">
              <a:latin typeface="Montserrat" panose="00000500000000000000" pitchFamily="2" charset="0"/>
            </a:endParaRPr>
          </a:p>
        </p:txBody>
      </p:sp>
    </p:spTree>
    <p:extLst>
      <p:ext uri="{BB962C8B-B14F-4D97-AF65-F5344CB8AC3E}">
        <p14:creationId xmlns:p14="http://schemas.microsoft.com/office/powerpoint/2010/main" val="391108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A14E-E377-412F-A588-D0B35B16AB68}"/>
              </a:ext>
            </a:extLst>
          </p:cNvPr>
          <p:cNvSpPr>
            <a:spLocks noGrp="1"/>
          </p:cNvSpPr>
          <p:nvPr>
            <p:ph type="title"/>
          </p:nvPr>
        </p:nvSpPr>
        <p:spPr>
          <a:xfrm>
            <a:off x="838200" y="333375"/>
            <a:ext cx="10515600" cy="1325563"/>
          </a:xfrm>
        </p:spPr>
        <p:txBody>
          <a:bodyPr vert="horz" lIns="91440" tIns="45720" rIns="91440" bIns="45720" rtlCol="0" anchor="ctr">
            <a:normAutofit/>
          </a:bodyPr>
          <a:lstStyle/>
          <a:p>
            <a:r>
              <a:rPr lang="en-GB"/>
              <a:t>Health Inequalities – Ethnicity </a:t>
            </a:r>
          </a:p>
        </p:txBody>
      </p:sp>
      <p:graphicFrame>
        <p:nvGraphicFramePr>
          <p:cNvPr id="12" name="Content Placeholder 2">
            <a:extLst>
              <a:ext uri="{FF2B5EF4-FFF2-40B4-BE49-F238E27FC236}">
                <a16:creationId xmlns:a16="http://schemas.microsoft.com/office/drawing/2014/main" id="{442FF4E6-1F78-F434-62FF-37727FC93D95}"/>
              </a:ext>
            </a:extLst>
          </p:cNvPr>
          <p:cNvGraphicFramePr/>
          <p:nvPr>
            <p:extLst>
              <p:ext uri="{D42A27DB-BD31-4B8C-83A1-F6EECF244321}">
                <p14:modId xmlns:p14="http://schemas.microsoft.com/office/powerpoint/2010/main" val="2377913641"/>
              </p:ext>
            </p:extLst>
          </p:nvPr>
        </p:nvGraphicFramePr>
        <p:xfrm>
          <a:off x="2008414" y="1521506"/>
          <a:ext cx="8175171" cy="487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A9221BE-464E-C013-DEF6-C69E8376A0EC}"/>
              </a:ext>
            </a:extLst>
          </p:cNvPr>
          <p:cNvSpPr txBox="1"/>
          <p:nvPr/>
        </p:nvSpPr>
        <p:spPr>
          <a:xfrm>
            <a:off x="359228" y="6454322"/>
            <a:ext cx="6616338" cy="276999"/>
          </a:xfrm>
          <a:prstGeom prst="rect">
            <a:avLst/>
          </a:prstGeom>
          <a:noFill/>
        </p:spPr>
        <p:txBody>
          <a:bodyPr wrap="square" rtlCol="0">
            <a:spAutoFit/>
          </a:bodyPr>
          <a:lstStyle/>
          <a:p>
            <a:r>
              <a:rPr lang="en-US" sz="1200" b="1">
                <a:solidFill>
                  <a:schemeClr val="tx2"/>
                </a:solidFill>
              </a:rPr>
              <a:t>Source</a:t>
            </a:r>
            <a:r>
              <a:rPr lang="en-US" sz="1200">
                <a:solidFill>
                  <a:schemeClr val="tx2"/>
                </a:solidFill>
              </a:rPr>
              <a:t>: </a:t>
            </a:r>
            <a:r>
              <a:rPr lang="en-US" sz="1200">
                <a:solidFill>
                  <a:schemeClr val="tx2"/>
                </a:solidFill>
                <a:hlinkClick r:id="rId7">
                  <a:extLst>
                    <a:ext uri="{A12FA001-AC4F-418D-AE19-62706E023703}">
                      <ahyp:hlinkClr xmlns:ahyp="http://schemas.microsoft.com/office/drawing/2018/hyperlinkcolor" val="tx"/>
                    </a:ext>
                  </a:extLst>
                </a:hlinkClick>
              </a:rPr>
              <a:t>Ethnicity - NHS England Digital</a:t>
            </a:r>
            <a:endParaRPr lang="en-US" sz="1200">
              <a:solidFill>
                <a:schemeClr val="tx2"/>
              </a:solidFill>
            </a:endParaRPr>
          </a:p>
        </p:txBody>
      </p:sp>
      <p:sp>
        <p:nvSpPr>
          <p:cNvPr id="3" name="Slide Number Placeholder 2">
            <a:extLst>
              <a:ext uri="{FF2B5EF4-FFF2-40B4-BE49-F238E27FC236}">
                <a16:creationId xmlns:a16="http://schemas.microsoft.com/office/drawing/2014/main" id="{3ED7F376-4784-AC5B-EF73-FB36ED9B1D5D}"/>
              </a:ext>
            </a:extLst>
          </p:cNvPr>
          <p:cNvSpPr>
            <a:spLocks noGrp="1"/>
          </p:cNvSpPr>
          <p:nvPr>
            <p:ph type="sldNum" sz="quarter" idx="12"/>
          </p:nvPr>
        </p:nvSpPr>
        <p:spPr/>
        <p:txBody>
          <a:bodyPr/>
          <a:lstStyle/>
          <a:p>
            <a:fld id="{197B46DC-BC03-4763-897B-6310B967D9E4}" type="slidenum">
              <a:rPr lang="en-GB" smtClean="0"/>
              <a:t>31</a:t>
            </a:fld>
            <a:endParaRPr lang="en-GB"/>
          </a:p>
        </p:txBody>
      </p:sp>
    </p:spTree>
    <p:extLst>
      <p:ext uri="{BB962C8B-B14F-4D97-AF65-F5344CB8AC3E}">
        <p14:creationId xmlns:p14="http://schemas.microsoft.com/office/powerpoint/2010/main" val="350473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EE86D37-7933-48C7-BE7C-8C0A22FA1AE7}"/>
              </a:ext>
              <a:ext uri="{147F2762-F138-4A5C-976F-8EAC2B608ADB}">
                <a16:predDERef xmlns:a16="http://schemas.microsoft.com/office/drawing/2014/main" pred="{2C08D1E9-EBD2-80F4-4839-62C1B612DF94}"/>
              </a:ext>
            </a:extLst>
          </p:cNvPr>
          <p:cNvGraphicFramePr>
            <a:graphicFrameLocks/>
          </p:cNvGraphicFramePr>
          <p:nvPr>
            <p:extLst>
              <p:ext uri="{D42A27DB-BD31-4B8C-83A1-F6EECF244321}">
                <p14:modId xmlns:p14="http://schemas.microsoft.com/office/powerpoint/2010/main" val="720852731"/>
              </p:ext>
            </p:extLst>
          </p:nvPr>
        </p:nvGraphicFramePr>
        <p:xfrm>
          <a:off x="1186761" y="361473"/>
          <a:ext cx="9818477" cy="613505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101DF86-C316-EFB7-3402-3AD98487AFE5}"/>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32</a:t>
            </a:fld>
            <a:endParaRPr lang="en-GB" dirty="0">
              <a:latin typeface="Montserrat" panose="00000500000000000000" pitchFamily="2" charset="0"/>
            </a:endParaRPr>
          </a:p>
        </p:txBody>
      </p:sp>
    </p:spTree>
    <p:extLst>
      <p:ext uri="{BB962C8B-B14F-4D97-AF65-F5344CB8AC3E}">
        <p14:creationId xmlns:p14="http://schemas.microsoft.com/office/powerpoint/2010/main" val="129238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4E9F28-61C7-170E-19F5-709C078117CF}"/>
              </a:ext>
              <a:ext uri="{147F2762-F138-4A5C-976F-8EAC2B608ADB}">
                <a16:predDERef xmlns:a16="http://schemas.microsoft.com/office/drawing/2014/main" pred="{29DEA4E2-DAF4-4F44-97DA-3C575D67B9D1}"/>
              </a:ext>
            </a:extLst>
          </p:cNvPr>
          <p:cNvGraphicFramePr>
            <a:graphicFrameLocks/>
          </p:cNvGraphicFramePr>
          <p:nvPr>
            <p:extLst>
              <p:ext uri="{D42A27DB-BD31-4B8C-83A1-F6EECF244321}">
                <p14:modId xmlns:p14="http://schemas.microsoft.com/office/powerpoint/2010/main" val="4073600660"/>
              </p:ext>
            </p:extLst>
          </p:nvPr>
        </p:nvGraphicFramePr>
        <p:xfrm>
          <a:off x="704850" y="342106"/>
          <a:ext cx="10782300" cy="617378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3AA9E53-CFC8-A5D8-2AD9-941C3DDBBA50}"/>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33</a:t>
            </a:fld>
            <a:endParaRPr lang="en-GB" dirty="0">
              <a:latin typeface="Montserrat" panose="00000500000000000000" pitchFamily="2" charset="0"/>
            </a:endParaRPr>
          </a:p>
        </p:txBody>
      </p:sp>
    </p:spTree>
    <p:extLst>
      <p:ext uri="{BB962C8B-B14F-4D97-AF65-F5344CB8AC3E}">
        <p14:creationId xmlns:p14="http://schemas.microsoft.com/office/powerpoint/2010/main" val="227382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F28F-B310-DF5F-C76D-CE854BFED770}"/>
              </a:ext>
            </a:extLst>
          </p:cNvPr>
          <p:cNvSpPr>
            <a:spLocks noGrp="1"/>
          </p:cNvSpPr>
          <p:nvPr>
            <p:ph type="title" idx="4294967295"/>
          </p:nvPr>
        </p:nvSpPr>
        <p:spPr>
          <a:xfrm>
            <a:off x="724694" y="351155"/>
            <a:ext cx="10742612" cy="784225"/>
          </a:xfrm>
          <a:prstGeom prst="rect">
            <a:avLst/>
          </a:prstGeom>
        </p:spPr>
        <p:txBody>
          <a:bodyPr lIns="91440" tIns="45720" rIns="91440" bIns="45720" anchor="t">
            <a:noAutofit/>
          </a:bodyPr>
          <a:lstStyle/>
          <a:p>
            <a:r>
              <a:rPr lang="en-US" sz="3200" b="1">
                <a:latin typeface="Montserrat"/>
              </a:rPr>
              <a:t>England Psychosocial Interventions by Ethnicity</a:t>
            </a:r>
          </a:p>
        </p:txBody>
      </p:sp>
      <p:graphicFrame>
        <p:nvGraphicFramePr>
          <p:cNvPr id="3" name="Chart 2">
            <a:extLst>
              <a:ext uri="{FF2B5EF4-FFF2-40B4-BE49-F238E27FC236}">
                <a16:creationId xmlns:a16="http://schemas.microsoft.com/office/drawing/2014/main" id="{4AC29D19-FFE7-4644-84FF-88B11BB01CE1}"/>
              </a:ext>
              <a:ext uri="{147F2762-F138-4A5C-976F-8EAC2B608ADB}">
                <a16:predDERef xmlns:a16="http://schemas.microsoft.com/office/drawing/2014/main" pred="{7D2D2D4A-9868-4603-BFE0-54ED4B003665}"/>
              </a:ext>
            </a:extLst>
          </p:cNvPr>
          <p:cNvGraphicFramePr>
            <a:graphicFrameLocks/>
          </p:cNvGraphicFramePr>
          <p:nvPr>
            <p:extLst>
              <p:ext uri="{D42A27DB-BD31-4B8C-83A1-F6EECF244321}">
                <p14:modId xmlns:p14="http://schemas.microsoft.com/office/powerpoint/2010/main" val="4226019438"/>
              </p:ext>
            </p:extLst>
          </p:nvPr>
        </p:nvGraphicFramePr>
        <p:xfrm>
          <a:off x="933700" y="1005760"/>
          <a:ext cx="4572000" cy="2887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EC65D29-FE1A-4FE0-B578-1BDAA81FFF84}"/>
              </a:ext>
              <a:ext uri="{147F2762-F138-4A5C-976F-8EAC2B608ADB}">
                <a16:predDERef xmlns:a16="http://schemas.microsoft.com/office/drawing/2014/main" pred="{DC38C4A6-BE51-4592-B0E9-EA84B3A81523}"/>
              </a:ext>
            </a:extLst>
          </p:cNvPr>
          <p:cNvGraphicFramePr>
            <a:graphicFrameLocks/>
          </p:cNvGraphicFramePr>
          <p:nvPr>
            <p:extLst>
              <p:ext uri="{D42A27DB-BD31-4B8C-83A1-F6EECF244321}">
                <p14:modId xmlns:p14="http://schemas.microsoft.com/office/powerpoint/2010/main" val="1306767878"/>
              </p:ext>
            </p:extLst>
          </p:nvPr>
        </p:nvGraphicFramePr>
        <p:xfrm>
          <a:off x="6305006" y="867330"/>
          <a:ext cx="4572000" cy="3025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4C66307-FE63-4BF4-8A6E-22FBB5B29BF4}"/>
              </a:ext>
              <a:ext uri="{147F2762-F138-4A5C-976F-8EAC2B608ADB}">
                <a16:predDERef xmlns:a16="http://schemas.microsoft.com/office/drawing/2014/main" pred="{4AC29D19-FFE7-4644-84FF-88B11BB01CE1}"/>
              </a:ext>
            </a:extLst>
          </p:cNvPr>
          <p:cNvGraphicFramePr>
            <a:graphicFrameLocks/>
          </p:cNvGraphicFramePr>
          <p:nvPr>
            <p:extLst>
              <p:ext uri="{D42A27DB-BD31-4B8C-83A1-F6EECF244321}">
                <p14:modId xmlns:p14="http://schemas.microsoft.com/office/powerpoint/2010/main" val="763269478"/>
              </p:ext>
            </p:extLst>
          </p:nvPr>
        </p:nvGraphicFramePr>
        <p:xfrm>
          <a:off x="933700" y="3893105"/>
          <a:ext cx="4572000" cy="2835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DCF6D5C-8E68-464D-AE99-76DF8ABCEA0C}"/>
              </a:ext>
              <a:ext uri="{147F2762-F138-4A5C-976F-8EAC2B608ADB}">
                <a16:predDERef xmlns:a16="http://schemas.microsoft.com/office/drawing/2014/main" pred="{2EC65D29-FE1A-4FE0-B578-1BDAA81FFF84}"/>
              </a:ext>
            </a:extLst>
          </p:cNvPr>
          <p:cNvGraphicFramePr>
            <a:graphicFrameLocks/>
          </p:cNvGraphicFramePr>
          <p:nvPr>
            <p:extLst>
              <p:ext uri="{D42A27DB-BD31-4B8C-83A1-F6EECF244321}">
                <p14:modId xmlns:p14="http://schemas.microsoft.com/office/powerpoint/2010/main" val="3619055600"/>
              </p:ext>
            </p:extLst>
          </p:nvPr>
        </p:nvGraphicFramePr>
        <p:xfrm>
          <a:off x="6305006" y="3892071"/>
          <a:ext cx="4685755" cy="2835275"/>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9C1CD734-24F0-06A4-CA0F-1FB85940DC1D}"/>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34</a:t>
            </a:fld>
            <a:endParaRPr lang="en-GB" dirty="0">
              <a:latin typeface="Montserrat" panose="00000500000000000000" pitchFamily="2" charset="0"/>
            </a:endParaRPr>
          </a:p>
        </p:txBody>
      </p:sp>
    </p:spTree>
    <p:extLst>
      <p:ext uri="{BB962C8B-B14F-4D97-AF65-F5344CB8AC3E}">
        <p14:creationId xmlns:p14="http://schemas.microsoft.com/office/powerpoint/2010/main" val="2010353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1587-5A76-015A-A7D2-0E1C40073977}"/>
              </a:ext>
            </a:extLst>
          </p:cNvPr>
          <p:cNvSpPr>
            <a:spLocks noGrp="1"/>
          </p:cNvSpPr>
          <p:nvPr>
            <p:ph type="title" idx="4294967295"/>
          </p:nvPr>
        </p:nvSpPr>
        <p:spPr>
          <a:xfrm>
            <a:off x="668275" y="306388"/>
            <a:ext cx="11146746" cy="576262"/>
          </a:xfrm>
          <a:prstGeom prst="rect">
            <a:avLst/>
          </a:prstGeom>
        </p:spPr>
        <p:txBody>
          <a:bodyPr>
            <a:noAutofit/>
          </a:bodyPr>
          <a:lstStyle/>
          <a:p>
            <a:r>
              <a:rPr lang="en-US" sz="3200" b="1">
                <a:latin typeface="Montserrat" panose="00000500000000000000" pitchFamily="2" charset="0"/>
              </a:rPr>
              <a:t>Percentage of psychosocial interventions Not Offered by Ethnicity </a:t>
            </a:r>
            <a:endParaRPr lang="en-GB" sz="3200" b="1">
              <a:latin typeface="Montserrat" panose="00000500000000000000" pitchFamily="2" charset="0"/>
            </a:endParaRPr>
          </a:p>
        </p:txBody>
      </p:sp>
      <p:sp>
        <p:nvSpPr>
          <p:cNvPr id="9" name="TextBox 8">
            <a:extLst>
              <a:ext uri="{FF2B5EF4-FFF2-40B4-BE49-F238E27FC236}">
                <a16:creationId xmlns:a16="http://schemas.microsoft.com/office/drawing/2014/main" id="{0BDF2EC4-98A9-CCC4-A375-C09EE989E694}"/>
              </a:ext>
            </a:extLst>
          </p:cNvPr>
          <p:cNvSpPr txBox="1"/>
          <p:nvPr/>
        </p:nvSpPr>
        <p:spPr>
          <a:xfrm>
            <a:off x="987764" y="4582662"/>
            <a:ext cx="274320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t>*Other category</a:t>
            </a:r>
            <a:r>
              <a:rPr lang="en-US" sz="1050"/>
              <a:t> includes ‘Asian/Asian British Chinese’, and ‘Any other ethnic background’; </a:t>
            </a:r>
            <a:endParaRPr lang="en-US"/>
          </a:p>
          <a:p>
            <a:endParaRPr lang="en-US" sz="1050" b="1"/>
          </a:p>
          <a:p>
            <a:r>
              <a:rPr lang="en-US" sz="1050" b="1"/>
              <a:t>Unknown category </a:t>
            </a:r>
            <a:r>
              <a:rPr lang="en-US" sz="1050"/>
              <a:t>includes ’declined’, ‘unknown’, and ‘not documented’.</a:t>
            </a:r>
            <a:endParaRPr lang="en-US"/>
          </a:p>
        </p:txBody>
      </p:sp>
      <p:graphicFrame>
        <p:nvGraphicFramePr>
          <p:cNvPr id="6" name="Chart 5">
            <a:extLst>
              <a:ext uri="{FF2B5EF4-FFF2-40B4-BE49-F238E27FC236}">
                <a16:creationId xmlns:a16="http://schemas.microsoft.com/office/drawing/2014/main" id="{DBF0BB46-CFE1-E757-A169-1553670A32BF}"/>
              </a:ext>
              <a:ext uri="{147F2762-F138-4A5C-976F-8EAC2B608ADB}">
                <a16:predDERef xmlns:a16="http://schemas.microsoft.com/office/drawing/2014/main" pred="{13708A3E-0296-8C24-900A-10604A630404}"/>
              </a:ext>
            </a:extLst>
          </p:cNvPr>
          <p:cNvGraphicFramePr>
            <a:graphicFrameLocks/>
          </p:cNvGraphicFramePr>
          <p:nvPr>
            <p:extLst>
              <p:ext uri="{D42A27DB-BD31-4B8C-83A1-F6EECF244321}">
                <p14:modId xmlns:p14="http://schemas.microsoft.com/office/powerpoint/2010/main" val="268979296"/>
              </p:ext>
            </p:extLst>
          </p:nvPr>
        </p:nvGraphicFramePr>
        <p:xfrm>
          <a:off x="891347" y="1375092"/>
          <a:ext cx="4740910" cy="2888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F2A95DA-CC63-1AAA-AB4E-9A61C6FDBC64}"/>
              </a:ext>
              <a:ext uri="{147F2762-F138-4A5C-976F-8EAC2B608ADB}">
                <a16:predDERef xmlns:a16="http://schemas.microsoft.com/office/drawing/2014/main" pred="{784C34EB-A577-B1BC-4287-A5650A6770F3}"/>
              </a:ext>
            </a:extLst>
          </p:cNvPr>
          <p:cNvGraphicFramePr>
            <a:graphicFrameLocks/>
          </p:cNvGraphicFramePr>
          <p:nvPr>
            <p:extLst>
              <p:ext uri="{D42A27DB-BD31-4B8C-83A1-F6EECF244321}">
                <p14:modId xmlns:p14="http://schemas.microsoft.com/office/powerpoint/2010/main" val="2938178967"/>
              </p:ext>
            </p:extLst>
          </p:nvPr>
        </p:nvGraphicFramePr>
        <p:xfrm>
          <a:off x="6155986" y="4160255"/>
          <a:ext cx="5048250" cy="2645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99E4093-9AC0-E81A-033B-CD9D40EF33D0}"/>
              </a:ext>
              <a:ext uri="{147F2762-F138-4A5C-976F-8EAC2B608ADB}">
                <a16:predDERef xmlns:a16="http://schemas.microsoft.com/office/drawing/2014/main" pred="{DBF0BB46-CFE1-E757-A169-1553670A32BF}"/>
              </a:ext>
            </a:extLst>
          </p:cNvPr>
          <p:cNvGraphicFramePr>
            <a:graphicFrameLocks/>
          </p:cNvGraphicFramePr>
          <p:nvPr>
            <p:extLst>
              <p:ext uri="{D42A27DB-BD31-4B8C-83A1-F6EECF244321}">
                <p14:modId xmlns:p14="http://schemas.microsoft.com/office/powerpoint/2010/main" val="3120461265"/>
              </p:ext>
            </p:extLst>
          </p:nvPr>
        </p:nvGraphicFramePr>
        <p:xfrm>
          <a:off x="6252294" y="1276454"/>
          <a:ext cx="4951942" cy="2799716"/>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9A712718-7D92-3D7D-C028-1E1E197F2E16}"/>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35</a:t>
            </a:fld>
            <a:endParaRPr lang="en-GB" dirty="0">
              <a:latin typeface="Montserrat" panose="00000500000000000000" pitchFamily="2" charset="0"/>
            </a:endParaRPr>
          </a:p>
        </p:txBody>
      </p:sp>
    </p:spTree>
    <p:extLst>
      <p:ext uri="{BB962C8B-B14F-4D97-AF65-F5344CB8AC3E}">
        <p14:creationId xmlns:p14="http://schemas.microsoft.com/office/powerpoint/2010/main" val="1929363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83571A-B7EB-34BF-0E19-F981BE5EFEF9}"/>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36</a:t>
            </a:fld>
            <a:endParaRPr lang="en-GB" dirty="0">
              <a:latin typeface="Montserrat" panose="00000500000000000000" pitchFamily="2" charset="0"/>
            </a:endParaRPr>
          </a:p>
        </p:txBody>
      </p:sp>
      <p:graphicFrame>
        <p:nvGraphicFramePr>
          <p:cNvPr id="5" name="Chart 4" descr="Chart type: 100% Stacked Column. Multiple values by 'Field1'&#10;&#10;Description automatically generated">
            <a:extLst>
              <a:ext uri="{FF2B5EF4-FFF2-40B4-BE49-F238E27FC236}">
                <a16:creationId xmlns:a16="http://schemas.microsoft.com/office/drawing/2014/main" id="{932293BE-0F9B-C5F2-FF7C-FE180076492B}"/>
              </a:ext>
            </a:extLst>
          </p:cNvPr>
          <p:cNvGraphicFramePr>
            <a:graphicFrameLocks/>
          </p:cNvGraphicFramePr>
          <p:nvPr>
            <p:extLst>
              <p:ext uri="{D42A27DB-BD31-4B8C-83A1-F6EECF244321}">
                <p14:modId xmlns:p14="http://schemas.microsoft.com/office/powerpoint/2010/main" val="847568539"/>
              </p:ext>
            </p:extLst>
          </p:nvPr>
        </p:nvGraphicFramePr>
        <p:xfrm>
          <a:off x="1236000" y="462600"/>
          <a:ext cx="9720000" cy="593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003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721430-F162-A3A8-7E24-9C332718CD27}"/>
              </a:ext>
            </a:extLst>
          </p:cNvPr>
          <p:cNvSpPr>
            <a:spLocks noGrp="1"/>
          </p:cNvSpPr>
          <p:nvPr>
            <p:ph type="body" sz="quarter" idx="13"/>
          </p:nvPr>
        </p:nvSpPr>
        <p:spPr/>
        <p:txBody>
          <a:bodyPr/>
          <a:lstStyle/>
          <a:p>
            <a:r>
              <a:rPr lang="en-US">
                <a:latin typeface="Montserrat"/>
              </a:rPr>
              <a:t>Wales</a:t>
            </a:r>
            <a:endParaRPr lang="en-GB"/>
          </a:p>
        </p:txBody>
      </p:sp>
    </p:spTree>
    <p:extLst>
      <p:ext uri="{BB962C8B-B14F-4D97-AF65-F5344CB8AC3E}">
        <p14:creationId xmlns:p14="http://schemas.microsoft.com/office/powerpoint/2010/main" val="88766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1253B5C-988F-86BE-3AB5-779E35D1130A}"/>
              </a:ext>
            </a:extLst>
          </p:cNvPr>
          <p:cNvGraphicFramePr>
            <a:graphicFrameLocks noGrp="1" noDrilldown="1" noMove="1" noResize="1"/>
          </p:cNvGraphicFramePr>
          <p:nvPr>
            <p:extLst>
              <p:ext uri="{D42A27DB-BD31-4B8C-83A1-F6EECF244321}">
                <p14:modId xmlns:p14="http://schemas.microsoft.com/office/powerpoint/2010/main" val="182919719"/>
              </p:ext>
            </p:extLst>
          </p:nvPr>
        </p:nvGraphicFramePr>
        <p:xfrm>
          <a:off x="1512176" y="81178"/>
          <a:ext cx="6974598" cy="6776822"/>
        </p:xfrm>
        <a:graphic>
          <a:graphicData uri="http://schemas.openxmlformats.org/drawingml/2006/table">
            <a:tbl>
              <a:tblPr/>
              <a:tblGrid>
                <a:gridCol w="1783474">
                  <a:extLst>
                    <a:ext uri="{9D8B030D-6E8A-4147-A177-3AD203B41FA5}">
                      <a16:colId xmlns:a16="http://schemas.microsoft.com/office/drawing/2014/main" val="2516915767"/>
                    </a:ext>
                  </a:extLst>
                </a:gridCol>
                <a:gridCol w="952500">
                  <a:extLst>
                    <a:ext uri="{9D8B030D-6E8A-4147-A177-3AD203B41FA5}">
                      <a16:colId xmlns:a16="http://schemas.microsoft.com/office/drawing/2014/main" val="994814010"/>
                    </a:ext>
                  </a:extLst>
                </a:gridCol>
                <a:gridCol w="847725">
                  <a:extLst>
                    <a:ext uri="{9D8B030D-6E8A-4147-A177-3AD203B41FA5}">
                      <a16:colId xmlns:a16="http://schemas.microsoft.com/office/drawing/2014/main" val="1081816386"/>
                    </a:ext>
                  </a:extLst>
                </a:gridCol>
                <a:gridCol w="857250">
                  <a:extLst>
                    <a:ext uri="{9D8B030D-6E8A-4147-A177-3AD203B41FA5}">
                      <a16:colId xmlns:a16="http://schemas.microsoft.com/office/drawing/2014/main" val="181422525"/>
                    </a:ext>
                  </a:extLst>
                </a:gridCol>
                <a:gridCol w="914400">
                  <a:extLst>
                    <a:ext uri="{9D8B030D-6E8A-4147-A177-3AD203B41FA5}">
                      <a16:colId xmlns:a16="http://schemas.microsoft.com/office/drawing/2014/main" val="1413758294"/>
                    </a:ext>
                  </a:extLst>
                </a:gridCol>
                <a:gridCol w="857250">
                  <a:extLst>
                    <a:ext uri="{9D8B030D-6E8A-4147-A177-3AD203B41FA5}">
                      <a16:colId xmlns:a16="http://schemas.microsoft.com/office/drawing/2014/main" val="839792838"/>
                    </a:ext>
                  </a:extLst>
                </a:gridCol>
                <a:gridCol w="761999">
                  <a:extLst>
                    <a:ext uri="{9D8B030D-6E8A-4147-A177-3AD203B41FA5}">
                      <a16:colId xmlns:a16="http://schemas.microsoft.com/office/drawing/2014/main" val="851647614"/>
                    </a:ext>
                  </a:extLst>
                </a:gridCol>
              </a:tblGrid>
              <a:tr h="201356">
                <a:tc gridSpan="7">
                  <a:txBody>
                    <a:bodyPr/>
                    <a:lstStyle/>
                    <a:p>
                      <a:pPr algn="ctr" fontAlgn="base"/>
                      <a:r>
                        <a:rPr lang="en-GB" sz="1000" b="1" i="0">
                          <a:solidFill>
                            <a:srgbClr val="000000"/>
                          </a:solidFill>
                          <a:effectLst/>
                          <a:latin typeface="+mn-lt"/>
                        </a:rPr>
                        <a:t>Change over time (%)</a:t>
                      </a:r>
                      <a:r>
                        <a:rPr lang="en-GB" sz="1000" b="1" i="0">
                          <a:solidFill>
                            <a:srgbClr val="FFFFFF"/>
                          </a:solidFill>
                          <a:effectLst/>
                          <a:latin typeface="+mn-lt"/>
                        </a:rPr>
                        <a:t>​</a:t>
                      </a:r>
                      <a:endParaRPr lang="en-GB" sz="1000" b="1" i="0">
                        <a:solidFill>
                          <a:srgbClr val="002060"/>
                        </a:solidFill>
                        <a:effectLst/>
                        <a:latin typeface="+mn-lt"/>
                      </a:endParaRP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000"/>
                    </a:solidFill>
                  </a:tcPr>
                </a:tc>
                <a:tc hMerge="1">
                  <a:txBody>
                    <a:bodyPr/>
                    <a:lstStyle/>
                    <a:p>
                      <a:endParaRP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000"/>
                    </a:solidFill>
                  </a:tcPr>
                </a:tc>
                <a:extLst>
                  <a:ext uri="{0D108BD9-81ED-4DB2-BD59-A6C34878D82A}">
                    <a16:rowId xmlns:a16="http://schemas.microsoft.com/office/drawing/2014/main" val="3014633623"/>
                  </a:ext>
                </a:extLst>
              </a:tr>
              <a:tr h="386390">
                <a:tc>
                  <a:txBody>
                    <a:bodyPr/>
                    <a:lstStyle/>
                    <a:p>
                      <a:pPr algn="r" fontAlgn="base"/>
                      <a:r>
                        <a:rPr lang="en-GB" sz="1000" b="0" i="0">
                          <a:solidFill>
                            <a:srgbClr val="000000"/>
                          </a:solidFill>
                          <a:effectLst/>
                          <a:latin typeface="+mn-lt"/>
                        </a:rPr>
                        <a:t>Audit Year​</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base"/>
                      <a:r>
                        <a:rPr lang="en-GB" sz="1000" b="1" i="0">
                          <a:solidFill>
                            <a:srgbClr val="FFFFFF"/>
                          </a:solidFill>
                          <a:effectLst/>
                          <a:latin typeface="+mn-lt"/>
                        </a:rPr>
                        <a:t>2018/19</a:t>
                      </a:r>
                    </a:p>
                    <a:p>
                      <a:pPr algn="l" fontAlgn="base"/>
                      <a:r>
                        <a:rPr lang="en-GB" sz="1000" b="1" i="0">
                          <a:solidFill>
                            <a:srgbClr val="FFFFFF"/>
                          </a:solidFill>
                          <a:effectLst/>
                          <a:latin typeface="+mn-lt"/>
                        </a:rPr>
                        <a:t>(n=247)</a:t>
                      </a:r>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base"/>
                      <a:r>
                        <a:rPr lang="en-GB" sz="1000" b="1" i="0">
                          <a:solidFill>
                            <a:srgbClr val="FFFFFF"/>
                          </a:solidFill>
                          <a:effectLst/>
                          <a:latin typeface="+mn-lt"/>
                        </a:rPr>
                        <a:t>2019/20 </a:t>
                      </a:r>
                    </a:p>
                    <a:p>
                      <a:pPr algn="l" fontAlgn="base"/>
                      <a:r>
                        <a:rPr lang="en-GB" sz="1000" b="1" i="0">
                          <a:solidFill>
                            <a:srgbClr val="FFFFFF"/>
                          </a:solidFill>
                          <a:effectLst/>
                          <a:latin typeface="+mn-lt"/>
                        </a:rPr>
                        <a:t>(n=205)</a:t>
                      </a:r>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base"/>
                      <a:r>
                        <a:rPr lang="en-GB" sz="1000" b="1" i="0">
                          <a:solidFill>
                            <a:srgbClr val="FFFFFF"/>
                          </a:solidFill>
                          <a:effectLst/>
                          <a:latin typeface="+mn-lt"/>
                        </a:rPr>
                        <a:t>2020/21 </a:t>
                      </a:r>
                    </a:p>
                    <a:p>
                      <a:pPr algn="l" fontAlgn="base"/>
                      <a:r>
                        <a:rPr lang="en-GB" sz="1000" b="1" i="0">
                          <a:solidFill>
                            <a:srgbClr val="FFFFFF"/>
                          </a:solidFill>
                          <a:effectLst/>
                          <a:latin typeface="+mn-lt"/>
                        </a:rPr>
                        <a:t>(n=248)</a:t>
                      </a:r>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base"/>
                      <a:r>
                        <a:rPr lang="en-GB" sz="1000" b="1" i="0">
                          <a:solidFill>
                            <a:srgbClr val="FFFFFF"/>
                          </a:solidFill>
                          <a:effectLst/>
                          <a:latin typeface="+mn-lt"/>
                        </a:rPr>
                        <a:t>2021/22 </a:t>
                      </a:r>
                    </a:p>
                    <a:p>
                      <a:pPr algn="l" fontAlgn="base"/>
                      <a:r>
                        <a:rPr lang="en-GB" sz="1000" b="1" i="0">
                          <a:solidFill>
                            <a:srgbClr val="FFFFFF"/>
                          </a:solidFill>
                          <a:effectLst/>
                          <a:latin typeface="+mn-lt"/>
                        </a:rPr>
                        <a:t>(n=239)</a:t>
                      </a:r>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base"/>
                      <a:r>
                        <a:rPr lang="en-US" sz="1000" b="1" i="0">
                          <a:solidFill>
                            <a:srgbClr val="FFFFFF"/>
                          </a:solidFill>
                          <a:effectLst/>
                          <a:latin typeface="+mn-lt"/>
                        </a:rPr>
                        <a:t>2022/23 </a:t>
                      </a:r>
                    </a:p>
                    <a:p>
                      <a:pPr algn="l" fontAlgn="base"/>
                      <a:r>
                        <a:rPr lang="en-US" sz="1000" b="1" i="0">
                          <a:solidFill>
                            <a:srgbClr val="FFFFFF"/>
                          </a:solidFill>
                          <a:effectLst/>
                          <a:latin typeface="+mn-lt"/>
                        </a:rPr>
                        <a:t>(n=212)</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base"/>
                      <a:r>
                        <a:rPr lang="en-US" sz="1000" b="1" i="0">
                          <a:solidFill>
                            <a:srgbClr val="FFFFFF"/>
                          </a:solidFill>
                          <a:effectLst/>
                          <a:latin typeface="+mn-lt"/>
                        </a:rPr>
                        <a:t>2023/24</a:t>
                      </a:r>
                    </a:p>
                    <a:p>
                      <a:pPr algn="l" fontAlgn="base"/>
                      <a:r>
                        <a:rPr lang="en-US" sz="1000" b="1" i="0">
                          <a:solidFill>
                            <a:srgbClr val="FFFFFF"/>
                          </a:solidFill>
                          <a:effectLst/>
                          <a:latin typeface="+mn-lt"/>
                        </a:rPr>
                        <a:t>(n=239)</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1036735052"/>
                  </a:ext>
                </a:extLst>
              </a:tr>
              <a:tr h="386390">
                <a:tc>
                  <a:txBody>
                    <a:bodyPr/>
                    <a:lstStyle/>
                    <a:p>
                      <a:pPr algn="r" fontAlgn="base"/>
                      <a:r>
                        <a:rPr lang="en-GB" sz="1000" b="0" i="0">
                          <a:solidFill>
                            <a:srgbClr val="000000"/>
                          </a:solidFill>
                          <a:effectLst/>
                          <a:latin typeface="+mn-lt"/>
                        </a:rPr>
                        <a:t>Total Number of Teams​</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base"/>
                      <a:r>
                        <a:rPr lang="en-US" sz="1000" b="1" i="0">
                          <a:solidFill>
                            <a:srgbClr val="FFFFFF"/>
                          </a:solidFill>
                          <a:effectLst/>
                          <a:latin typeface="+mn-lt"/>
                        </a:rPr>
                        <a:t>6</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base"/>
                      <a:r>
                        <a:rPr lang="en-US" sz="1000" b="1" i="0">
                          <a:solidFill>
                            <a:srgbClr val="FFFFFF"/>
                          </a:solidFill>
                          <a:effectLst/>
                          <a:latin typeface="+mn-lt"/>
                        </a:rPr>
                        <a:t>6</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base"/>
                      <a:r>
                        <a:rPr lang="en-US" sz="1000" b="1" i="0">
                          <a:solidFill>
                            <a:srgbClr val="FFFFFF"/>
                          </a:solidFill>
                          <a:effectLst/>
                          <a:latin typeface="+mn-lt"/>
                        </a:rPr>
                        <a:t>6</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base"/>
                      <a:r>
                        <a:rPr lang="en-US" sz="1000" b="1" i="0">
                          <a:solidFill>
                            <a:srgbClr val="FFFFFF"/>
                          </a:solidFill>
                          <a:effectLst/>
                          <a:latin typeface="+mn-lt"/>
                        </a:rPr>
                        <a:t>6</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base"/>
                      <a:r>
                        <a:rPr lang="en-US" sz="1000" b="1" i="0">
                          <a:solidFill>
                            <a:srgbClr val="FFFFFF"/>
                          </a:solidFill>
                          <a:effectLst/>
                          <a:latin typeface="+mn-lt"/>
                        </a:rPr>
                        <a:t>7</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base"/>
                      <a:r>
                        <a:rPr lang="en-US" sz="1000" b="1" i="0">
                          <a:solidFill>
                            <a:srgbClr val="FFFFFF"/>
                          </a:solidFill>
                          <a:effectLst/>
                          <a:latin typeface="+mn-lt"/>
                        </a:rPr>
                        <a:t>8</a:t>
                      </a:r>
                      <a:r>
                        <a:rPr lang="en-US"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945130164"/>
                  </a:ext>
                </a:extLst>
              </a:tr>
              <a:tr h="495082">
                <a:tc>
                  <a:txBody>
                    <a:bodyPr/>
                    <a:lstStyle/>
                    <a:p>
                      <a:pPr algn="ctr" fontAlgn="base"/>
                      <a:r>
                        <a:rPr lang="en-GB" sz="1000" b="1" i="0">
                          <a:solidFill>
                            <a:srgbClr val="000000"/>
                          </a:solidFill>
                          <a:effectLst/>
                          <a:latin typeface="+mn-lt"/>
                        </a:rPr>
                        <a:t>Standard 1: </a:t>
                      </a:r>
                      <a:r>
                        <a:rPr lang="en-GB" sz="1000" b="0" i="0">
                          <a:solidFill>
                            <a:srgbClr val="000000"/>
                          </a:solidFill>
                          <a:effectLst/>
                          <a:latin typeface="+mn-lt"/>
                        </a:rPr>
                        <a:t>​</a:t>
                      </a:r>
                    </a:p>
                    <a:p>
                      <a:pPr algn="ctr" fontAlgn="base"/>
                      <a:r>
                        <a:rPr lang="en-GB" sz="1000" b="0" i="0">
                          <a:solidFill>
                            <a:srgbClr val="000000"/>
                          </a:solidFill>
                          <a:effectLst/>
                          <a:latin typeface="+mn-lt"/>
                        </a:rPr>
                        <a:t>Timely Access​</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ctr" fontAlgn="base"/>
                      <a:r>
                        <a:rPr lang="en-US" sz="1000" b="1" i="0">
                          <a:solidFill>
                            <a:srgbClr val="FFFFFF"/>
                          </a:solidFill>
                          <a:effectLst/>
                          <a:latin typeface="+mn-lt"/>
                        </a:rPr>
                        <a:t>N/A</a:t>
                      </a:r>
                      <a:r>
                        <a:rPr lang="en-US" sz="1000" b="0" i="0">
                          <a:solidFill>
                            <a:srgbClr val="000000"/>
                          </a:solidFill>
                          <a:effectLst/>
                          <a:latin typeface="+mn-lt"/>
                        </a:rPr>
                        <a:t>​</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706649436"/>
                  </a:ext>
                </a:extLst>
              </a:tr>
              <a:tr h="845569">
                <a:tc>
                  <a:txBody>
                    <a:bodyPr/>
                    <a:lstStyle/>
                    <a:p>
                      <a:pPr algn="ctr" fontAlgn="base"/>
                      <a:r>
                        <a:rPr lang="en-US" sz="1000" b="1" i="0">
                          <a:solidFill>
                            <a:srgbClr val="000000"/>
                          </a:solidFill>
                          <a:effectLst/>
                          <a:latin typeface="+mn-lt"/>
                        </a:rPr>
                        <a:t>Standard 2: </a:t>
                      </a:r>
                      <a:r>
                        <a:rPr lang="en-US" sz="1000" b="0" i="0">
                          <a:solidFill>
                            <a:srgbClr val="000000"/>
                          </a:solidFill>
                          <a:effectLst/>
                          <a:latin typeface="+mn-lt"/>
                        </a:rPr>
                        <a:t>​</a:t>
                      </a:r>
                    </a:p>
                    <a:p>
                      <a:pPr algn="ctr" fontAlgn="base"/>
                      <a:r>
                        <a:rPr lang="en-US" sz="1000" b="0" i="0">
                          <a:solidFill>
                            <a:srgbClr val="000000"/>
                          </a:solidFill>
                          <a:effectLst/>
                          <a:latin typeface="+mn-lt"/>
                        </a:rPr>
                        <a:t>Cognitive </a:t>
                      </a:r>
                      <a:r>
                        <a:rPr lang="en-US" sz="1000" b="0" i="0" err="1">
                          <a:solidFill>
                            <a:srgbClr val="000000"/>
                          </a:solidFill>
                          <a:effectLst/>
                          <a:latin typeface="+mn-lt"/>
                        </a:rPr>
                        <a:t>behavioural</a:t>
                      </a:r>
                      <a:r>
                        <a:rPr lang="en-US" sz="1000" b="0" i="0">
                          <a:solidFill>
                            <a:srgbClr val="000000"/>
                          </a:solidFill>
                          <a:effectLst/>
                          <a:latin typeface="+mn-lt"/>
                        </a:rPr>
                        <a:t> </a:t>
                      </a:r>
                    </a:p>
                    <a:p>
                      <a:pPr algn="ctr" fontAlgn="base"/>
                      <a:r>
                        <a:rPr lang="en-US" sz="1000" b="0" i="0">
                          <a:solidFill>
                            <a:srgbClr val="000000"/>
                          </a:solidFill>
                          <a:effectLst/>
                          <a:latin typeface="+mn-lt"/>
                        </a:rPr>
                        <a:t>therapy for psychosis​</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1263382818"/>
                  </a:ext>
                </a:extLst>
              </a:tr>
              <a:tr h="599633">
                <a:tc>
                  <a:txBody>
                    <a:bodyPr/>
                    <a:lstStyle/>
                    <a:p>
                      <a:pPr algn="ctr" fontAlgn="base"/>
                      <a:r>
                        <a:rPr lang="en-GB" sz="1000" b="1" i="0">
                          <a:solidFill>
                            <a:srgbClr val="000000"/>
                          </a:solidFill>
                          <a:effectLst/>
                          <a:latin typeface="+mn-lt"/>
                        </a:rPr>
                        <a:t>Standard 3: </a:t>
                      </a:r>
                      <a:r>
                        <a:rPr lang="en-GB" sz="1000" b="0" i="0">
                          <a:solidFill>
                            <a:srgbClr val="000000"/>
                          </a:solidFill>
                          <a:effectLst/>
                          <a:latin typeface="+mn-lt"/>
                        </a:rPr>
                        <a:t>Family intervention​</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959183667"/>
                  </a:ext>
                </a:extLst>
              </a:tr>
              <a:tr h="712470">
                <a:tc>
                  <a:txBody>
                    <a:bodyPr/>
                    <a:lstStyle/>
                    <a:p>
                      <a:pPr algn="ctr" fontAlgn="base"/>
                      <a:r>
                        <a:rPr lang="en-US" sz="1000" b="1" i="0">
                          <a:solidFill>
                            <a:srgbClr val="000000"/>
                          </a:solidFill>
                          <a:effectLst/>
                          <a:latin typeface="+mn-lt"/>
                        </a:rPr>
                        <a:t>Standard 4:</a:t>
                      </a:r>
                      <a:r>
                        <a:rPr lang="en-US" sz="1000" b="0" i="0">
                          <a:solidFill>
                            <a:srgbClr val="000000"/>
                          </a:solidFill>
                          <a:effectLst/>
                          <a:latin typeface="+mn-lt"/>
                        </a:rPr>
                        <a:t> ​</a:t>
                      </a:r>
                    </a:p>
                    <a:p>
                      <a:pPr algn="ctr" fontAlgn="base"/>
                      <a:r>
                        <a:rPr lang="en-US" sz="1000" b="0" i="0">
                          <a:solidFill>
                            <a:srgbClr val="000000"/>
                          </a:solidFill>
                          <a:effectLst/>
                          <a:latin typeface="+mn-lt"/>
                        </a:rPr>
                        <a:t>Prescribing of clozapine​</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529810448"/>
                  </a:ext>
                </a:extLst>
              </a:tr>
              <a:tr h="818929">
                <a:tc>
                  <a:txBody>
                    <a:bodyPr/>
                    <a:lstStyle/>
                    <a:p>
                      <a:pPr algn="ctr" fontAlgn="base"/>
                      <a:r>
                        <a:rPr lang="en-US" sz="1000" b="1" i="0">
                          <a:solidFill>
                            <a:srgbClr val="000000"/>
                          </a:solidFill>
                          <a:effectLst/>
                          <a:latin typeface="+mn-lt"/>
                        </a:rPr>
                        <a:t>Standard 5:</a:t>
                      </a:r>
                      <a:r>
                        <a:rPr lang="en-US" sz="1000" b="0" i="0">
                          <a:solidFill>
                            <a:srgbClr val="000000"/>
                          </a:solidFill>
                          <a:effectLst/>
                          <a:latin typeface="+mn-lt"/>
                        </a:rPr>
                        <a:t> ​</a:t>
                      </a:r>
                    </a:p>
                    <a:p>
                      <a:pPr algn="ctr" fontAlgn="base"/>
                      <a:r>
                        <a:rPr lang="en-US" sz="1000" b="0" i="0">
                          <a:solidFill>
                            <a:srgbClr val="000000"/>
                          </a:solidFill>
                          <a:effectLst/>
                          <a:latin typeface="+mn-lt"/>
                        </a:rPr>
                        <a:t>Supported employment   and education </a:t>
                      </a:r>
                    </a:p>
                    <a:p>
                      <a:pPr algn="ctr" fontAlgn="base"/>
                      <a:r>
                        <a:rPr lang="en-US" sz="1000" b="0" i="0" err="1">
                          <a:solidFill>
                            <a:srgbClr val="000000"/>
                          </a:solidFill>
                          <a:effectLst/>
                          <a:latin typeface="+mn-lt"/>
                        </a:rPr>
                        <a:t>programmes</a:t>
                      </a:r>
                      <a:r>
                        <a:rPr lang="en-US" sz="1000" b="0" i="0">
                          <a:solidFill>
                            <a:srgbClr val="000000"/>
                          </a:solidFill>
                          <a:effectLst/>
                          <a:latin typeface="+mn-lt"/>
                        </a:rPr>
                        <a:t>​</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4258678412"/>
                  </a:ext>
                </a:extLst>
              </a:tr>
              <a:tr h="603777">
                <a:tc>
                  <a:txBody>
                    <a:bodyPr/>
                    <a:lstStyle/>
                    <a:p>
                      <a:pPr algn="ctr" fontAlgn="base"/>
                      <a:r>
                        <a:rPr lang="en-US" sz="1000" b="1" i="0">
                          <a:solidFill>
                            <a:srgbClr val="000000"/>
                          </a:solidFill>
                          <a:effectLst/>
                          <a:latin typeface="+mn-lt"/>
                        </a:rPr>
                        <a:t>Standard 6:</a:t>
                      </a:r>
                      <a:r>
                        <a:rPr lang="en-US" sz="1000" b="0" i="0">
                          <a:solidFill>
                            <a:srgbClr val="000000"/>
                          </a:solidFill>
                          <a:effectLst/>
                          <a:latin typeface="+mn-lt"/>
                        </a:rPr>
                        <a:t> ​</a:t>
                      </a:r>
                    </a:p>
                    <a:p>
                      <a:pPr algn="ctr" fontAlgn="base"/>
                      <a:r>
                        <a:rPr lang="en-US" sz="1000" b="0" i="0">
                          <a:solidFill>
                            <a:srgbClr val="000000"/>
                          </a:solidFill>
                          <a:effectLst/>
                          <a:latin typeface="+mn-lt"/>
                        </a:rPr>
                        <a:t>Physical health screening ​</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ctr" fontAlgn="auto"/>
                      <a:r>
                        <a:rPr lang="en-US" sz="1000" b="1" i="0">
                          <a:solidFill>
                            <a:srgbClr val="203864"/>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ctr" fontAlgn="auto"/>
                      <a:r>
                        <a:rPr lang="en-US" sz="1000" b="1" i="0">
                          <a:solidFill>
                            <a:srgbClr val="203864"/>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270459025"/>
                  </a:ext>
                </a:extLst>
              </a:tr>
              <a:tr h="603777">
                <a:tc>
                  <a:txBody>
                    <a:bodyPr/>
                    <a:lstStyle/>
                    <a:p>
                      <a:pPr algn="ctr" fontAlgn="base"/>
                      <a:r>
                        <a:rPr lang="en-US" sz="1000" b="1" i="0">
                          <a:solidFill>
                            <a:srgbClr val="000000"/>
                          </a:solidFill>
                          <a:effectLst/>
                          <a:latin typeface="+mn-lt"/>
                        </a:rPr>
                        <a:t>Standard 7: </a:t>
                      </a:r>
                      <a:r>
                        <a:rPr lang="en-US" sz="1000" b="0" i="0">
                          <a:solidFill>
                            <a:srgbClr val="000000"/>
                          </a:solidFill>
                          <a:effectLst/>
                          <a:latin typeface="+mn-lt"/>
                        </a:rPr>
                        <a:t>​</a:t>
                      </a:r>
                    </a:p>
                    <a:p>
                      <a:pPr algn="ctr" fontAlgn="base"/>
                      <a:r>
                        <a:rPr lang="en-US" sz="1000" b="0" i="0">
                          <a:solidFill>
                            <a:srgbClr val="000000"/>
                          </a:solidFill>
                          <a:effectLst/>
                          <a:latin typeface="+mn-lt"/>
                        </a:rPr>
                        <a:t>Physical health interventions​</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369632211"/>
                  </a:ext>
                </a:extLst>
              </a:tr>
              <a:tr h="725349">
                <a:tc>
                  <a:txBody>
                    <a:bodyPr/>
                    <a:lstStyle/>
                    <a:p>
                      <a:pPr algn="ctr" fontAlgn="base"/>
                      <a:r>
                        <a:rPr lang="en-US" sz="1000" b="1" i="0">
                          <a:solidFill>
                            <a:srgbClr val="000000"/>
                          </a:solidFill>
                          <a:effectLst/>
                          <a:latin typeface="+mn-lt"/>
                        </a:rPr>
                        <a:t>Standard 8:</a:t>
                      </a:r>
                      <a:r>
                        <a:rPr lang="en-US" sz="1000" b="0" i="0">
                          <a:solidFill>
                            <a:srgbClr val="000000"/>
                          </a:solidFill>
                          <a:effectLst/>
                          <a:latin typeface="+mn-lt"/>
                        </a:rPr>
                        <a:t> ​</a:t>
                      </a:r>
                    </a:p>
                    <a:p>
                      <a:pPr algn="ctr" fontAlgn="base"/>
                      <a:r>
                        <a:rPr lang="en-US" sz="1000" b="0" i="0">
                          <a:solidFill>
                            <a:srgbClr val="000000"/>
                          </a:solidFill>
                          <a:effectLst/>
                          <a:latin typeface="+mn-lt"/>
                        </a:rPr>
                        <a:t>Carer-focused education and support programmes​</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21129208"/>
                  </a:ext>
                </a:extLst>
              </a:tr>
              <a:tr h="398100">
                <a:tc>
                  <a:txBody>
                    <a:bodyPr/>
                    <a:lstStyle/>
                    <a:p>
                      <a:pPr algn="ctr" fontAlgn="base"/>
                      <a:r>
                        <a:rPr lang="en-GB" sz="1000" b="1" i="0">
                          <a:solidFill>
                            <a:srgbClr val="000000"/>
                          </a:solidFill>
                          <a:effectLst/>
                          <a:latin typeface="+mn-lt"/>
                        </a:rPr>
                        <a:t>Outcome measures recording</a:t>
                      </a:r>
                      <a:r>
                        <a:rPr lang="en-GB" sz="1000" b="0" i="0">
                          <a:solidFill>
                            <a:srgbClr val="000000"/>
                          </a:solidFill>
                          <a:effectLst/>
                          <a:latin typeface="+mn-lt"/>
                        </a:rPr>
                        <a:t>​</a:t>
                      </a:r>
                    </a:p>
                  </a:txBody>
                  <a:tcPr marL="42280" marR="42280" marT="21140" marB="21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37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5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78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6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auto"/>
                      <a:r>
                        <a:rPr lang="en-GB" sz="1000" b="0" i="0">
                          <a:solidFill>
                            <a:srgbClr val="000000"/>
                          </a:solidFill>
                          <a:effectLst/>
                          <a:latin typeface="+mn-lt"/>
                        </a:rPr>
                        <a:t>​</a:t>
                      </a:r>
                    </a:p>
                  </a:txBody>
                  <a:tcPr marL="42280" marR="42280" marT="21140" marB="21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44B"/>
                    </a:solidFill>
                  </a:tcPr>
                </a:tc>
                <a:extLst>
                  <a:ext uri="{0D108BD9-81ED-4DB2-BD59-A6C34878D82A}">
                    <a16:rowId xmlns:a16="http://schemas.microsoft.com/office/drawing/2014/main" val="317977719"/>
                  </a:ext>
                </a:extLst>
              </a:tr>
            </a:tbl>
          </a:graphicData>
        </a:graphic>
      </p:graphicFrame>
      <p:sp>
        <p:nvSpPr>
          <p:cNvPr id="9" name="Rectangle 2">
            <a:extLst>
              <a:ext uri="{FF2B5EF4-FFF2-40B4-BE49-F238E27FC236}">
                <a16:creationId xmlns:a16="http://schemas.microsoft.com/office/drawing/2014/main" id="{DD35BC64-7BD9-CECA-FBD5-883B0E577E31}"/>
              </a:ext>
            </a:extLst>
          </p:cNvPr>
          <p:cNvSpPr>
            <a:spLocks noChangeArrowheads="1"/>
          </p:cNvSpPr>
          <p:nvPr/>
        </p:nvSpPr>
        <p:spPr bwMode="auto">
          <a:xfrm flipV="1">
            <a:off x="-1586429" y="445912"/>
            <a:ext cx="348944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Chart 3">
            <a:extLst>
              <a:ext uri="{FF2B5EF4-FFF2-40B4-BE49-F238E27FC236}">
                <a16:creationId xmlns:a16="http://schemas.microsoft.com/office/drawing/2014/main" id="{48E7B648-866F-A670-9C5F-C9B99558A8BC}"/>
              </a:ext>
            </a:extLst>
          </p:cNvPr>
          <p:cNvGraphicFramePr>
            <a:graphicFrameLocks noGrp="1" noDrilldown="1" noMove="1" noResize="1"/>
          </p:cNvGraphicFramePr>
          <p:nvPr>
            <p:extLst>
              <p:ext uri="{D42A27DB-BD31-4B8C-83A1-F6EECF244321}">
                <p14:modId xmlns:p14="http://schemas.microsoft.com/office/powerpoint/2010/main" val="1948733152"/>
              </p:ext>
            </p:extLst>
          </p:nvPr>
        </p:nvGraphicFramePr>
        <p:xfrm>
          <a:off x="3793965" y="1019556"/>
          <a:ext cx="5195777" cy="988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82A59C6-B4E8-D693-CDBC-92374C6D0AC5}"/>
              </a:ext>
            </a:extLst>
          </p:cNvPr>
          <p:cNvGraphicFramePr>
            <a:graphicFrameLocks/>
          </p:cNvGraphicFramePr>
          <p:nvPr>
            <p:extLst>
              <p:ext uri="{D42A27DB-BD31-4B8C-83A1-F6EECF244321}">
                <p14:modId xmlns:p14="http://schemas.microsoft.com/office/powerpoint/2010/main" val="1779191895"/>
              </p:ext>
            </p:extLst>
          </p:nvPr>
        </p:nvGraphicFramePr>
        <p:xfrm>
          <a:off x="3275085" y="1595807"/>
          <a:ext cx="5578549" cy="2695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AA7D6C6-35FA-856B-6E10-67AD71D6A408}"/>
              </a:ext>
            </a:extLst>
          </p:cNvPr>
          <p:cNvGraphicFramePr>
            <a:graphicFrameLocks noGrp="1" noDrilldown="1" noMove="1" noResize="1"/>
          </p:cNvGraphicFramePr>
          <p:nvPr>
            <p:extLst>
              <p:ext uri="{D42A27DB-BD31-4B8C-83A1-F6EECF244321}">
                <p14:modId xmlns:p14="http://schemas.microsoft.com/office/powerpoint/2010/main" val="1991918810"/>
              </p:ext>
            </p:extLst>
          </p:nvPr>
        </p:nvGraphicFramePr>
        <p:xfrm>
          <a:off x="3326589" y="1922381"/>
          <a:ext cx="5382919" cy="14672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846E20C5-3A2B-352D-DBB7-82B22F15A85F}"/>
              </a:ext>
            </a:extLst>
          </p:cNvPr>
          <p:cNvGraphicFramePr>
            <a:graphicFrameLocks noGrp="1" noDrilldown="1" noMove="1" noResize="1"/>
          </p:cNvGraphicFramePr>
          <p:nvPr>
            <p:extLst>
              <p:ext uri="{D42A27DB-BD31-4B8C-83A1-F6EECF244321}">
                <p14:modId xmlns:p14="http://schemas.microsoft.com/office/powerpoint/2010/main" val="4205491739"/>
              </p:ext>
            </p:extLst>
          </p:nvPr>
        </p:nvGraphicFramePr>
        <p:xfrm>
          <a:off x="3323370" y="2976302"/>
          <a:ext cx="5573233" cy="1183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2C035249-AB90-3BB8-E763-72E53CFD6C12}"/>
              </a:ext>
            </a:extLst>
          </p:cNvPr>
          <p:cNvGraphicFramePr>
            <a:graphicFrameLocks noGrp="1" noDrilldown="1" noMove="1" noResize="1"/>
          </p:cNvGraphicFramePr>
          <p:nvPr>
            <p:extLst>
              <p:ext uri="{D42A27DB-BD31-4B8C-83A1-F6EECF244321}">
                <p14:modId xmlns:p14="http://schemas.microsoft.com/office/powerpoint/2010/main" val="1111104714"/>
              </p:ext>
            </p:extLst>
          </p:nvPr>
        </p:nvGraphicFramePr>
        <p:xfrm>
          <a:off x="3297951" y="3575753"/>
          <a:ext cx="5573233" cy="9936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E377AD30-8322-7F9C-3970-91A1C904B2B9}"/>
              </a:ext>
            </a:extLst>
          </p:cNvPr>
          <p:cNvGraphicFramePr>
            <a:graphicFrameLocks noGrp="1" noDrilldown="1" noMove="1" noResize="1"/>
          </p:cNvGraphicFramePr>
          <p:nvPr>
            <p:extLst>
              <p:ext uri="{D42A27DB-BD31-4B8C-83A1-F6EECF244321}">
                <p14:modId xmlns:p14="http://schemas.microsoft.com/office/powerpoint/2010/main" val="3417048200"/>
              </p:ext>
            </p:extLst>
          </p:nvPr>
        </p:nvGraphicFramePr>
        <p:xfrm>
          <a:off x="3080391" y="4946263"/>
          <a:ext cx="5629117" cy="9096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a:extLst>
              <a:ext uri="{FF2B5EF4-FFF2-40B4-BE49-F238E27FC236}">
                <a16:creationId xmlns:a16="http://schemas.microsoft.com/office/drawing/2014/main" id="{B3EEDEE5-797A-632B-850F-D721ADB799A0}"/>
              </a:ext>
            </a:extLst>
          </p:cNvPr>
          <p:cNvGraphicFramePr>
            <a:graphicFrameLocks noGrp="1" noDrilldown="1" noMove="1" noResize="1"/>
          </p:cNvGraphicFramePr>
          <p:nvPr>
            <p:extLst>
              <p:ext uri="{D42A27DB-BD31-4B8C-83A1-F6EECF244321}">
                <p14:modId xmlns:p14="http://schemas.microsoft.com/office/powerpoint/2010/main" val="2704914175"/>
              </p:ext>
            </p:extLst>
          </p:nvPr>
        </p:nvGraphicFramePr>
        <p:xfrm>
          <a:off x="3309383" y="5412810"/>
          <a:ext cx="5573233" cy="12367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a:extLst>
              <a:ext uri="{FF2B5EF4-FFF2-40B4-BE49-F238E27FC236}">
                <a16:creationId xmlns:a16="http://schemas.microsoft.com/office/drawing/2014/main" id="{613E22B9-55CB-DF26-3C1C-72689F1618D2}"/>
              </a:ext>
            </a:extLst>
          </p:cNvPr>
          <p:cNvGraphicFramePr>
            <a:graphicFrameLocks noGrp="1" noDrilldown="1" noMove="1" noResize="1"/>
          </p:cNvGraphicFramePr>
          <p:nvPr>
            <p:extLst>
              <p:ext uri="{D42A27DB-BD31-4B8C-83A1-F6EECF244321}">
                <p14:modId xmlns:p14="http://schemas.microsoft.com/office/powerpoint/2010/main" val="3817470129"/>
              </p:ext>
            </p:extLst>
          </p:nvPr>
        </p:nvGraphicFramePr>
        <p:xfrm>
          <a:off x="3323370" y="6442859"/>
          <a:ext cx="5573233" cy="3742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 name="Chart 5">
            <a:extLst>
              <a:ext uri="{FF2B5EF4-FFF2-40B4-BE49-F238E27FC236}">
                <a16:creationId xmlns:a16="http://schemas.microsoft.com/office/drawing/2014/main" id="{234B25DE-2226-A549-1344-3C5A86BFF822}"/>
              </a:ext>
            </a:extLst>
          </p:cNvPr>
          <p:cNvGraphicFramePr>
            <a:graphicFrameLocks noGrp="1" noDrilldown="1" noMove="1" noResize="1"/>
          </p:cNvGraphicFramePr>
          <p:nvPr>
            <p:extLst>
              <p:ext uri="{D42A27DB-BD31-4B8C-83A1-F6EECF244321}">
                <p14:modId xmlns:p14="http://schemas.microsoft.com/office/powerpoint/2010/main" val="1300801777"/>
              </p:ext>
            </p:extLst>
          </p:nvPr>
        </p:nvGraphicFramePr>
        <p:xfrm>
          <a:off x="3080392" y="4348173"/>
          <a:ext cx="5629116" cy="769079"/>
        </p:xfrm>
        <a:graphic>
          <a:graphicData uri="http://schemas.openxmlformats.org/drawingml/2006/chart">
            <c:chart xmlns:c="http://schemas.openxmlformats.org/drawingml/2006/chart" xmlns:r="http://schemas.openxmlformats.org/officeDocument/2006/relationships" r:id="rId11"/>
          </a:graphicData>
        </a:graphic>
      </p:graphicFrame>
      <p:sp>
        <p:nvSpPr>
          <p:cNvPr id="5" name="Content Placeholder 23">
            <a:extLst>
              <a:ext uri="{FF2B5EF4-FFF2-40B4-BE49-F238E27FC236}">
                <a16:creationId xmlns:a16="http://schemas.microsoft.com/office/drawing/2014/main" id="{77664156-1D23-ACF3-5067-4A4806EB2898}"/>
              </a:ext>
            </a:extLst>
          </p:cNvPr>
          <p:cNvSpPr txBox="1">
            <a:spLocks/>
          </p:cNvSpPr>
          <p:nvPr/>
        </p:nvSpPr>
        <p:spPr>
          <a:xfrm>
            <a:off x="8761012" y="559750"/>
            <a:ext cx="2980450" cy="2751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a:solidFill>
                  <a:schemeClr val="tx2"/>
                </a:solidFill>
                <a:latin typeface="+mj-lt"/>
              </a:rPr>
              <a:t>Change over time performance – Wales </a:t>
            </a:r>
          </a:p>
        </p:txBody>
      </p:sp>
      <p:sp>
        <p:nvSpPr>
          <p:cNvPr id="12" name="Rectangle 3">
            <a:extLst>
              <a:ext uri="{FF2B5EF4-FFF2-40B4-BE49-F238E27FC236}">
                <a16:creationId xmlns:a16="http://schemas.microsoft.com/office/drawing/2014/main" id="{047714E5-3A38-780A-57AF-323348D09E7C}"/>
              </a:ext>
            </a:extLst>
          </p:cNvPr>
          <p:cNvSpPr>
            <a:spLocks noChangeArrowheads="1"/>
          </p:cNvSpPr>
          <p:nvPr/>
        </p:nvSpPr>
        <p:spPr bwMode="auto">
          <a:xfrm>
            <a:off x="4903788" y="1603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AAC17A30-9589-9573-D260-8C6135064224}"/>
              </a:ext>
            </a:extLst>
          </p:cNvPr>
          <p:cNvSpPr>
            <a:spLocks noGrp="1"/>
          </p:cNvSpPr>
          <p:nvPr>
            <p:ph type="sldNum" sz="quarter" idx="12"/>
          </p:nvPr>
        </p:nvSpPr>
        <p:spPr/>
        <p:txBody>
          <a:bodyPr/>
          <a:lstStyle/>
          <a:p>
            <a:fld id="{1F80BE16-D3C2-4BF3-BF86-1AE13479DEC1}" type="slidenum">
              <a:rPr lang="en-GB" smtClean="0"/>
              <a:t>38</a:t>
            </a:fld>
            <a:endParaRPr lang="en-GB"/>
          </a:p>
        </p:txBody>
      </p:sp>
    </p:spTree>
    <p:extLst>
      <p:ext uri="{BB962C8B-B14F-4D97-AF65-F5344CB8AC3E}">
        <p14:creationId xmlns:p14="http://schemas.microsoft.com/office/powerpoint/2010/main" val="270838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DD53-15D5-8E26-7D1E-6EF4F9486CE2}"/>
              </a:ext>
            </a:extLst>
          </p:cNvPr>
          <p:cNvSpPr>
            <a:spLocks noGrp="1"/>
          </p:cNvSpPr>
          <p:nvPr>
            <p:ph type="title"/>
          </p:nvPr>
        </p:nvSpPr>
        <p:spPr>
          <a:xfrm>
            <a:off x="841248" y="256032"/>
            <a:ext cx="10506456" cy="1014984"/>
          </a:xfrm>
        </p:spPr>
        <p:txBody>
          <a:bodyPr anchor="b">
            <a:normAutofit/>
          </a:bodyPr>
          <a:lstStyle/>
          <a:p>
            <a:r>
              <a:rPr lang="en-US" sz="3200">
                <a:latin typeface="Montserrat"/>
              </a:rPr>
              <a:t>EIP and CBT for ARMS Provision – Wales</a:t>
            </a:r>
            <a:endParaRPr lang="en-GB" sz="3200">
              <a:latin typeface="Montserrat"/>
            </a:endParaRPr>
          </a:p>
        </p:txBody>
      </p:sp>
      <p:graphicFrame>
        <p:nvGraphicFramePr>
          <p:cNvPr id="4" name="Content Placeholder 3">
            <a:extLst>
              <a:ext uri="{FF2B5EF4-FFF2-40B4-BE49-F238E27FC236}">
                <a16:creationId xmlns:a16="http://schemas.microsoft.com/office/drawing/2014/main" id="{7BC64DC3-1172-A2D5-C941-C990F4C602F9}"/>
              </a:ext>
            </a:extLst>
          </p:cNvPr>
          <p:cNvGraphicFramePr>
            <a:graphicFrameLocks noGrp="1"/>
          </p:cNvGraphicFramePr>
          <p:nvPr>
            <p:ph idx="1"/>
            <p:extLst>
              <p:ext uri="{D42A27DB-BD31-4B8C-83A1-F6EECF244321}">
                <p14:modId xmlns:p14="http://schemas.microsoft.com/office/powerpoint/2010/main" val="2828124156"/>
              </p:ext>
            </p:extLst>
          </p:nvPr>
        </p:nvGraphicFramePr>
        <p:xfrm>
          <a:off x="1097280" y="1926266"/>
          <a:ext cx="10029979" cy="4393717"/>
        </p:xfrm>
        <a:graphic>
          <a:graphicData uri="http://schemas.openxmlformats.org/drawingml/2006/table">
            <a:tbl>
              <a:tblPr firstRow="1" bandRow="1">
                <a:noFill/>
              </a:tblPr>
              <a:tblGrid>
                <a:gridCol w="4882896">
                  <a:extLst>
                    <a:ext uri="{9D8B030D-6E8A-4147-A177-3AD203B41FA5}">
                      <a16:colId xmlns:a16="http://schemas.microsoft.com/office/drawing/2014/main" val="1611759183"/>
                    </a:ext>
                  </a:extLst>
                </a:gridCol>
                <a:gridCol w="2304288">
                  <a:extLst>
                    <a:ext uri="{9D8B030D-6E8A-4147-A177-3AD203B41FA5}">
                      <a16:colId xmlns:a16="http://schemas.microsoft.com/office/drawing/2014/main" val="1419604936"/>
                    </a:ext>
                  </a:extLst>
                </a:gridCol>
                <a:gridCol w="2842795">
                  <a:extLst>
                    <a:ext uri="{9D8B030D-6E8A-4147-A177-3AD203B41FA5}">
                      <a16:colId xmlns:a16="http://schemas.microsoft.com/office/drawing/2014/main" val="144959117"/>
                    </a:ext>
                  </a:extLst>
                </a:gridCol>
              </a:tblGrid>
              <a:tr h="635907">
                <a:tc>
                  <a:txBody>
                    <a:bodyPr/>
                    <a:lstStyle/>
                    <a:p>
                      <a:pPr algn="l" fontAlgn="b"/>
                      <a:r>
                        <a:rPr lang="en-GB" sz="2700" b="1" i="0" u="none" strike="noStrike" cap="none" spc="0">
                          <a:solidFill>
                            <a:schemeClr val="tx1"/>
                          </a:solidFill>
                          <a:effectLst/>
                          <a:latin typeface="Aptos Narrow"/>
                        </a:rPr>
                        <a:t>No EIP Service</a:t>
                      </a:r>
                    </a:p>
                  </a:txBody>
                  <a:tcPr marL="78185" marR="78185" marT="0" marB="156370" anchor="b">
                    <a:lnL w="12700" cmpd="sng">
                      <a:noFill/>
                    </a:lnL>
                    <a:lnR w="12700" cmpd="sng">
                      <a:noFill/>
                    </a:lnR>
                    <a:lnT w="9525" cap="flat" cmpd="sng" algn="ctr">
                      <a:noFill/>
                      <a:prstDash val="solid"/>
                    </a:lnT>
                    <a:lnB w="38100" cmpd="sng">
                      <a:noFill/>
                    </a:lnB>
                    <a:noFill/>
                  </a:tcPr>
                </a:tc>
                <a:tc>
                  <a:txBody>
                    <a:bodyPr/>
                    <a:lstStyle/>
                    <a:p>
                      <a:pPr algn="r" fontAlgn="b"/>
                      <a:r>
                        <a:rPr lang="en-GB" sz="2700" b="1" i="0" u="none" strike="noStrike" cap="none" spc="0">
                          <a:solidFill>
                            <a:schemeClr val="tx1"/>
                          </a:solidFill>
                          <a:effectLst/>
                          <a:latin typeface="Aptos Narrow"/>
                        </a:rPr>
                        <a:t>2022/23 (n=7)</a:t>
                      </a:r>
                      <a:endParaRPr lang="en-GB" sz="2700" b="1" i="0" u="none" strike="noStrike" cap="none" spc="0">
                        <a:solidFill>
                          <a:schemeClr val="tx1"/>
                        </a:solidFill>
                        <a:effectLst/>
                        <a:latin typeface="Aptos Narrow" panose="020B0004020202020204" pitchFamily="34" charset="0"/>
                      </a:endParaRPr>
                    </a:p>
                  </a:txBody>
                  <a:tcPr marL="78185" marR="78185" marT="0" marB="156370" anchor="b">
                    <a:lnL w="12700" cmpd="sng">
                      <a:noFill/>
                    </a:lnL>
                    <a:lnR w="12700" cmpd="sng">
                      <a:noFill/>
                    </a:lnR>
                    <a:lnT w="9525" cap="flat" cmpd="sng" algn="ctr">
                      <a:noFill/>
                      <a:prstDash val="solid"/>
                    </a:lnT>
                    <a:lnB w="38100" cmpd="sng">
                      <a:noFill/>
                    </a:lnB>
                    <a:noFill/>
                  </a:tcPr>
                </a:tc>
                <a:tc>
                  <a:txBody>
                    <a:bodyPr/>
                    <a:lstStyle/>
                    <a:p>
                      <a:pPr algn="r" fontAlgn="b"/>
                      <a:r>
                        <a:rPr lang="en-GB" sz="2700" b="1" i="0" u="none" strike="noStrike" cap="none" spc="0">
                          <a:solidFill>
                            <a:schemeClr val="tx1"/>
                          </a:solidFill>
                          <a:effectLst/>
                          <a:latin typeface="Aptos Narrow"/>
                        </a:rPr>
                        <a:t>2023/24 (n=8)</a:t>
                      </a:r>
                      <a:endParaRPr lang="en-GB" sz="2700" b="1" i="0" u="none" strike="noStrike" cap="none" spc="0">
                        <a:solidFill>
                          <a:schemeClr val="tx1"/>
                        </a:solidFill>
                        <a:effectLst/>
                        <a:latin typeface="Aptos Narrow" panose="020B0004020202020204" pitchFamily="34" charset="0"/>
                      </a:endParaRPr>
                    </a:p>
                  </a:txBody>
                  <a:tcPr marL="78185" marR="78185" marT="0" marB="15637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457421946"/>
                  </a:ext>
                </a:extLst>
              </a:tr>
              <a:tr h="531660">
                <a:tc>
                  <a:txBody>
                    <a:bodyPr/>
                    <a:lstStyle/>
                    <a:p>
                      <a:pPr lvl="0" algn="l">
                        <a:buNone/>
                      </a:pPr>
                      <a:r>
                        <a:rPr lang="en-GB" sz="2100" b="0" i="0" u="none" strike="noStrike" cap="none" spc="0">
                          <a:solidFill>
                            <a:schemeClr val="tx1"/>
                          </a:solidFill>
                          <a:effectLst/>
                          <a:latin typeface="Aptos Narrow"/>
                        </a:rPr>
                        <a:t>Under 18</a:t>
                      </a: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0</a:t>
                      </a: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round/>
                      <a:headEnd type="none" w="med" len="med"/>
                      <a:tailEnd type="none" w="med" len="med"/>
                    </a:lnB>
                    <a:noFill/>
                  </a:tcPr>
                </a:tc>
                <a:tc>
                  <a:txBody>
                    <a:bodyPr/>
                    <a:lstStyle/>
                    <a:p>
                      <a:pPr lvl="0" algn="r">
                        <a:buNone/>
                      </a:pPr>
                      <a:r>
                        <a:rPr lang="en-GB" sz="2100" b="0" i="0" u="none" strike="noStrike" kern="1200" cap="none" spc="0">
                          <a:solidFill>
                            <a:schemeClr val="tx1"/>
                          </a:solidFill>
                          <a:effectLst/>
                          <a:latin typeface="Aptos Narrow"/>
                          <a:ea typeface="+mn-ea"/>
                          <a:cs typeface="+mn-cs"/>
                        </a:rPr>
                        <a:t>0</a:t>
                      </a: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585831292"/>
                  </a:ext>
                </a:extLst>
              </a:tr>
              <a:tr h="531660">
                <a:tc>
                  <a:txBody>
                    <a:bodyPr/>
                    <a:lstStyle/>
                    <a:p>
                      <a:pPr lvl="0" algn="l">
                        <a:buNone/>
                      </a:pPr>
                      <a:r>
                        <a:rPr lang="en-US" sz="2100" b="0" i="0" u="none" strike="noStrike" kern="1200" cap="none" spc="0">
                          <a:solidFill>
                            <a:schemeClr val="tx1"/>
                          </a:solidFill>
                          <a:effectLst/>
                          <a:latin typeface="Aptos Narrow"/>
                          <a:ea typeface="+mn-ea"/>
                          <a:cs typeface="+mn-cs"/>
                        </a:rPr>
                        <a:t>18-35</a:t>
                      </a:r>
                      <a:endParaRPr lang="en-GB" sz="2100" b="0" i="0" u="none" strike="noStrike" kern="1200" cap="none" spc="0">
                        <a:solidFill>
                          <a:schemeClr val="tx1"/>
                        </a:solidFill>
                        <a:effectLst/>
                        <a:latin typeface="Aptos Narrow"/>
                        <a:ea typeface="+mn-ea"/>
                        <a:cs typeface="+mn-cs"/>
                      </a:endParaRPr>
                    </a:p>
                  </a:txBody>
                  <a:tcPr marL="78185" marR="78185" marT="0" marB="156370"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a:solidFill>
                            <a:schemeClr val="tx1"/>
                          </a:solidFill>
                          <a:effectLst/>
                          <a:latin typeface="Aptos Narrow"/>
                        </a:rPr>
                        <a:t>0</a:t>
                      </a:r>
                    </a:p>
                  </a:txBody>
                  <a:tcPr marL="78185" marR="78185" marT="0" marB="156370"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pPr lvl="0" algn="r">
                        <a:lnSpc>
                          <a:spcPct val="100000"/>
                        </a:lnSpc>
                        <a:spcBef>
                          <a:spcPts val="0"/>
                        </a:spcBef>
                        <a:spcAft>
                          <a:spcPts val="0"/>
                        </a:spcAft>
                        <a:buNone/>
                      </a:pPr>
                      <a:r>
                        <a:rPr lang="en-GB" sz="2100" b="0" i="0" u="none" strike="noStrike" cap="none" spc="0" noProof="0">
                          <a:solidFill>
                            <a:schemeClr val="tx1"/>
                          </a:solidFill>
                          <a:effectLst/>
                          <a:latin typeface="Aptos Narrow"/>
                        </a:rPr>
                        <a:t>0</a:t>
                      </a:r>
                    </a:p>
                  </a:txBody>
                  <a:tcPr marL="78185" marR="78185" marT="0" marB="156370"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46540"/>
                  </a:ext>
                </a:extLst>
              </a:tr>
              <a:tr h="531660">
                <a:tc>
                  <a:txBody>
                    <a:bodyPr/>
                    <a:lstStyle/>
                    <a:p>
                      <a:pPr lvl="0" algn="l">
                        <a:buNone/>
                      </a:pPr>
                      <a:r>
                        <a:rPr lang="en-GB" sz="2100" b="0" i="0" u="none" strike="noStrike" cap="none" spc="0">
                          <a:solidFill>
                            <a:schemeClr val="tx1"/>
                          </a:solidFill>
                          <a:effectLst/>
                          <a:latin typeface="Aptos Narrow"/>
                        </a:rPr>
                        <a:t>36+</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85.7% (6)</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lvl="0" algn="r">
                        <a:buNone/>
                      </a:pPr>
                      <a:r>
                        <a:rPr lang="en-GB" sz="2100" b="0" i="0" u="none" strike="noStrike" kern="1200" cap="none" spc="0">
                          <a:solidFill>
                            <a:schemeClr val="tx1"/>
                          </a:solidFill>
                          <a:effectLst/>
                          <a:latin typeface="Aptos Narrow"/>
                          <a:ea typeface="+mn-ea"/>
                          <a:cs typeface="+mn-cs"/>
                        </a:rPr>
                        <a:t>100% (8)</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191977990"/>
                  </a:ext>
                </a:extLst>
              </a:tr>
              <a:tr h="531660">
                <a:tc>
                  <a:txBody>
                    <a:bodyPr/>
                    <a:lstStyle/>
                    <a:p>
                      <a:pPr marL="0" algn="l" defTabSz="914400" rtl="0" eaLnBrk="1" fontAlgn="b" latinLnBrk="0" hangingPunct="1"/>
                      <a:r>
                        <a:rPr lang="en-GB" sz="2700" b="1" i="0" u="none" strike="noStrike" kern="1200" cap="none" spc="0">
                          <a:solidFill>
                            <a:schemeClr val="tx1"/>
                          </a:solidFill>
                          <a:effectLst/>
                          <a:latin typeface="Aptos Narrow"/>
                          <a:ea typeface="+mn-ea"/>
                          <a:cs typeface="+mn-cs"/>
                        </a:rPr>
                        <a:t>No CBT for ARMS</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lnSpc>
                          <a:spcPct val="100000"/>
                        </a:lnSpc>
                        <a:spcBef>
                          <a:spcPts val="0"/>
                        </a:spcBef>
                        <a:spcAft>
                          <a:spcPts val="0"/>
                        </a:spcAft>
                        <a:buNone/>
                      </a:pPr>
                      <a:r>
                        <a:rPr lang="en-GB" sz="2700" b="1" i="0" u="none" strike="noStrike" kern="1200" cap="none" spc="0" noProof="0">
                          <a:solidFill>
                            <a:schemeClr val="tx1"/>
                          </a:solidFill>
                          <a:effectLst/>
                          <a:latin typeface="Aptos Narrow"/>
                        </a:rPr>
                        <a:t>2022/23 (n=7)</a:t>
                      </a:r>
                      <a:endParaRPr lang="en-GB" sz="2700" b="0" i="0" u="none" strike="noStrike" kern="1200" cap="none" spc="0" noProof="0">
                        <a:solidFill>
                          <a:srgbClr val="000000"/>
                        </a:solidFill>
                        <a:effectLst/>
                        <a:latin typeface="Aptos Narrow"/>
                      </a:endParaRPr>
                    </a:p>
                  </a:txBody>
                  <a:tcPr marL="78185" marR="78185" marT="0" marB="156370"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pPr lvl="0" algn="r">
                        <a:buNone/>
                      </a:pPr>
                      <a:r>
                        <a:rPr lang="en-GB" sz="2700" b="1" i="0" u="none" strike="noStrike" kern="1200" cap="none" spc="0" noProof="0">
                          <a:solidFill>
                            <a:schemeClr val="tx1"/>
                          </a:solidFill>
                          <a:effectLst/>
                          <a:latin typeface="Aptos Narrow"/>
                        </a:rPr>
                        <a:t>2023/24 (n=8)</a:t>
                      </a:r>
                      <a:endParaRPr lang="en-US"/>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15834576"/>
                  </a:ext>
                </a:extLst>
              </a:tr>
              <a:tr h="531660">
                <a:tc>
                  <a:txBody>
                    <a:bodyPr/>
                    <a:lstStyle/>
                    <a:p>
                      <a:pPr algn="l" fontAlgn="b"/>
                      <a:r>
                        <a:rPr lang="en-GB" sz="2100" b="0" i="0" u="none" strike="noStrike" cap="none" spc="0">
                          <a:solidFill>
                            <a:schemeClr val="tx1"/>
                          </a:solidFill>
                          <a:effectLst/>
                          <a:latin typeface="Aptos Narrow"/>
                        </a:rPr>
                        <a:t>Under 18</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71.4% (5)</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lvl="0" algn="r">
                        <a:buNone/>
                      </a:pPr>
                      <a:r>
                        <a:rPr lang="en-GB" sz="2100" b="0" i="0" u="none" strike="noStrike" kern="1200" cap="none" spc="0">
                          <a:solidFill>
                            <a:schemeClr val="tx1"/>
                          </a:solidFill>
                          <a:effectLst/>
                          <a:latin typeface="Aptos Narrow"/>
                          <a:ea typeface="+mn-ea"/>
                          <a:cs typeface="+mn-cs"/>
                        </a:rPr>
                        <a:t>62.5% (5)</a:t>
                      </a: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197071297"/>
                  </a:ext>
                </a:extLst>
              </a:tr>
              <a:tr h="531660">
                <a:tc>
                  <a:txBody>
                    <a:bodyPr/>
                    <a:lstStyle/>
                    <a:p>
                      <a:pPr algn="l" fontAlgn="b"/>
                      <a:r>
                        <a:rPr lang="en-GB" sz="2100" b="0" i="0" u="none" strike="noStrike" cap="none" spc="0">
                          <a:solidFill>
                            <a:schemeClr val="tx1"/>
                          </a:solidFill>
                          <a:effectLst/>
                          <a:latin typeface="Aptos Narrow"/>
                        </a:rPr>
                        <a:t>18-35</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noProof="0">
                          <a:solidFill>
                            <a:schemeClr val="tx1"/>
                          </a:solidFill>
                          <a:effectLst/>
                          <a:latin typeface="Aptos Narrow"/>
                        </a:rPr>
                        <a:t>71.4% (5)</a:t>
                      </a:r>
                      <a:endParaRPr lang="en-US"/>
                    </a:p>
                  </a:txBody>
                  <a:tcPr marL="78185" marR="78185" marT="0" marB="156370"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pPr lvl="0" algn="r">
                        <a:lnSpc>
                          <a:spcPct val="100000"/>
                        </a:lnSpc>
                        <a:spcBef>
                          <a:spcPts val="0"/>
                        </a:spcBef>
                        <a:spcAft>
                          <a:spcPts val="0"/>
                        </a:spcAft>
                        <a:buNone/>
                      </a:pPr>
                      <a:r>
                        <a:rPr lang="en-GB" sz="2100" b="0" i="0" u="none" strike="noStrike" kern="1200" cap="none" spc="0" noProof="0">
                          <a:solidFill>
                            <a:schemeClr val="tx1"/>
                          </a:solidFill>
                          <a:effectLst/>
                          <a:latin typeface="Aptos Narrow"/>
                          <a:ea typeface="+mn-ea"/>
                          <a:cs typeface="+mn-cs"/>
                        </a:rPr>
                        <a:t>62.5% (5)</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54604584"/>
                  </a:ext>
                </a:extLst>
              </a:tr>
              <a:tr h="531660">
                <a:tc>
                  <a:txBody>
                    <a:bodyPr/>
                    <a:lstStyle/>
                    <a:p>
                      <a:pPr algn="l" fontAlgn="b"/>
                      <a:r>
                        <a:rPr lang="en-GB" sz="2100" b="0" i="0" u="none" strike="noStrike" cap="none" spc="0">
                          <a:solidFill>
                            <a:schemeClr val="tx1"/>
                          </a:solidFill>
                          <a:effectLst/>
                          <a:latin typeface="Aptos Narrow"/>
                        </a:rPr>
                        <a:t>36+</a:t>
                      </a:r>
                    </a:p>
                  </a:txBody>
                  <a:tcPr marL="78185" marR="78185" marT="0" marB="156370" anchor="b">
                    <a:lnL w="12700" cmpd="sng">
                      <a:noFill/>
                      <a:prstDash val="solid"/>
                    </a:lnL>
                    <a:lnR w="12700" cmpd="sng">
                      <a:noFill/>
                      <a:prstDash val="solid"/>
                    </a:lnR>
                    <a:lnT w="12700" cmpd="sng">
                      <a:noFill/>
                      <a:prstDash val="solid"/>
                    </a:lnT>
                    <a:lnB w="12700" cmpd="sng">
                      <a:noFill/>
                      <a:prstDash val="solid"/>
                    </a:lnB>
                    <a:noFill/>
                  </a:tcPr>
                </a:tc>
                <a:tc>
                  <a:txBody>
                    <a:bodyPr/>
                    <a:lstStyle/>
                    <a:p>
                      <a:pPr lvl="0" algn="r">
                        <a:buNone/>
                      </a:pPr>
                      <a:r>
                        <a:rPr lang="en-GB" sz="2100" b="0" i="0" u="none" strike="noStrike" cap="none" spc="0">
                          <a:solidFill>
                            <a:schemeClr val="tx1"/>
                          </a:solidFill>
                          <a:effectLst/>
                          <a:latin typeface="Aptos Narrow"/>
                        </a:rPr>
                        <a:t>100% (7)</a:t>
                      </a:r>
                    </a:p>
                  </a:txBody>
                  <a:tcPr marL="78185" marR="78185" marT="0" marB="156370" anchor="b">
                    <a:lnL w="12700" cmpd="sng">
                      <a:noFill/>
                      <a:prstDash val="solid"/>
                    </a:lnL>
                    <a:lnR w="12700" cmpd="sng">
                      <a:noFill/>
                      <a:prstDash val="solid"/>
                    </a:lnR>
                    <a:lnT w="12700" cmpd="sng">
                      <a:noFill/>
                      <a:prstDash val="solid"/>
                    </a:lnT>
                    <a:lnB w="12700" cmpd="sng">
                      <a:noFill/>
                      <a:prstDash val="solid"/>
                    </a:lnB>
                    <a:noFill/>
                  </a:tcPr>
                </a:tc>
                <a:tc>
                  <a:txBody>
                    <a:bodyPr/>
                    <a:lstStyle/>
                    <a:p>
                      <a:pPr lvl="0" algn="r">
                        <a:buNone/>
                      </a:pPr>
                      <a:r>
                        <a:rPr lang="en-GB" sz="2100" b="0" i="0" u="none" strike="noStrike" cap="none" spc="0">
                          <a:solidFill>
                            <a:schemeClr val="tx1"/>
                          </a:solidFill>
                          <a:effectLst/>
                          <a:latin typeface="Aptos Narrow"/>
                        </a:rPr>
                        <a:t>75% (6)</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310418404"/>
                  </a:ext>
                </a:extLst>
              </a:tr>
            </a:tbl>
          </a:graphicData>
        </a:graphic>
      </p:graphicFrame>
      <p:sp>
        <p:nvSpPr>
          <p:cNvPr id="3" name="Slide Number Placeholder 2">
            <a:extLst>
              <a:ext uri="{FF2B5EF4-FFF2-40B4-BE49-F238E27FC236}">
                <a16:creationId xmlns:a16="http://schemas.microsoft.com/office/drawing/2014/main" id="{DC27E77E-C7AF-3F6B-7AC6-A9888C5A49C5}"/>
              </a:ext>
            </a:extLst>
          </p:cNvPr>
          <p:cNvSpPr>
            <a:spLocks noGrp="1"/>
          </p:cNvSpPr>
          <p:nvPr>
            <p:ph type="sldNum" sz="quarter" idx="12"/>
          </p:nvPr>
        </p:nvSpPr>
        <p:spPr/>
        <p:txBody>
          <a:bodyPr/>
          <a:lstStyle/>
          <a:p>
            <a:fld id="{197B46DC-BC03-4763-897B-6310B967D9E4}" type="slidenum">
              <a:rPr lang="en-GB" smtClean="0"/>
              <a:t>39</a:t>
            </a:fld>
            <a:endParaRPr lang="en-GB"/>
          </a:p>
        </p:txBody>
      </p:sp>
    </p:spTree>
    <p:extLst>
      <p:ext uri="{BB962C8B-B14F-4D97-AF65-F5344CB8AC3E}">
        <p14:creationId xmlns:p14="http://schemas.microsoft.com/office/powerpoint/2010/main" val="279721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E515-E684-E389-6F33-D9389B34EB11}"/>
              </a:ext>
            </a:extLst>
          </p:cNvPr>
          <p:cNvSpPr>
            <a:spLocks noGrp="1"/>
          </p:cNvSpPr>
          <p:nvPr>
            <p:ph type="title"/>
          </p:nvPr>
        </p:nvSpPr>
        <p:spPr/>
        <p:txBody>
          <a:bodyPr/>
          <a:lstStyle/>
          <a:p>
            <a:r>
              <a:rPr lang="en-US">
                <a:latin typeface="Montserrat"/>
              </a:rPr>
              <a:t>Scoring Matrix (NHSE 2024)</a:t>
            </a:r>
          </a:p>
        </p:txBody>
      </p:sp>
      <p:pic>
        <p:nvPicPr>
          <p:cNvPr id="6" name="Content Placeholder 5">
            <a:extLst>
              <a:ext uri="{FF2B5EF4-FFF2-40B4-BE49-F238E27FC236}">
                <a16:creationId xmlns:a16="http://schemas.microsoft.com/office/drawing/2014/main" id="{CE56AB30-B892-7387-DC8E-DA39AA66159A}"/>
              </a:ext>
            </a:extLst>
          </p:cNvPr>
          <p:cNvPicPr>
            <a:picLocks noGrp="1" noChangeAspect="1"/>
          </p:cNvPicPr>
          <p:nvPr>
            <p:ph idx="1"/>
          </p:nvPr>
        </p:nvPicPr>
        <p:blipFill>
          <a:blip r:embed="rId3"/>
          <a:stretch>
            <a:fillRect/>
          </a:stretch>
        </p:blipFill>
        <p:spPr>
          <a:xfrm>
            <a:off x="1345934" y="1825625"/>
            <a:ext cx="9500132" cy="4351338"/>
          </a:xfrm>
        </p:spPr>
      </p:pic>
      <p:sp>
        <p:nvSpPr>
          <p:cNvPr id="3" name="Rectangle 2">
            <a:extLst>
              <a:ext uri="{FF2B5EF4-FFF2-40B4-BE49-F238E27FC236}">
                <a16:creationId xmlns:a16="http://schemas.microsoft.com/office/drawing/2014/main" id="{0D8AE2F7-C32E-54D9-3333-FAEE947DE3AE}"/>
              </a:ext>
            </a:extLst>
          </p:cNvPr>
          <p:cNvSpPr/>
          <p:nvPr/>
        </p:nvSpPr>
        <p:spPr>
          <a:xfrm>
            <a:off x="8779565" y="2037522"/>
            <a:ext cx="1673086" cy="4257260"/>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19394C3-D9E9-2D98-AF20-18EE7436709C}"/>
              </a:ext>
            </a:extLst>
          </p:cNvPr>
          <p:cNvSpPr>
            <a:spLocks noGrp="1"/>
          </p:cNvSpPr>
          <p:nvPr>
            <p:ph type="sldNum" sz="quarter" idx="12"/>
          </p:nvPr>
        </p:nvSpPr>
        <p:spPr/>
        <p:txBody>
          <a:bodyPr/>
          <a:lstStyle/>
          <a:p>
            <a:fld id="{197B46DC-BC03-4763-897B-6310B967D9E4}" type="slidenum">
              <a:rPr lang="en-GB" smtClean="0"/>
              <a:t>4</a:t>
            </a:fld>
            <a:endParaRPr lang="en-GB"/>
          </a:p>
        </p:txBody>
      </p:sp>
    </p:spTree>
    <p:extLst>
      <p:ext uri="{BB962C8B-B14F-4D97-AF65-F5344CB8AC3E}">
        <p14:creationId xmlns:p14="http://schemas.microsoft.com/office/powerpoint/2010/main" val="3644882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B6D4-5A72-513E-C12F-A56EF5FEB875}"/>
              </a:ext>
            </a:extLst>
          </p:cNvPr>
          <p:cNvSpPr>
            <a:spLocks noGrp="1"/>
          </p:cNvSpPr>
          <p:nvPr>
            <p:ph type="title"/>
          </p:nvPr>
        </p:nvSpPr>
        <p:spPr>
          <a:xfrm>
            <a:off x="711201" y="85498"/>
            <a:ext cx="9795638" cy="1114380"/>
          </a:xfrm>
        </p:spPr>
        <p:txBody>
          <a:bodyPr vert="horz" lIns="91440" tIns="45720" rIns="91440" bIns="45720" rtlCol="0" anchor="b">
            <a:noAutofit/>
          </a:bodyPr>
          <a:lstStyle/>
          <a:p>
            <a:pPr algn="ctr"/>
            <a:r>
              <a:rPr lang="en-US" sz="4000"/>
              <a:t>Outcome Measures – 2023/24 Wales</a:t>
            </a:r>
          </a:p>
        </p:txBody>
      </p:sp>
      <p:graphicFrame>
        <p:nvGraphicFramePr>
          <p:cNvPr id="9" name="Table 8">
            <a:extLst>
              <a:ext uri="{FF2B5EF4-FFF2-40B4-BE49-F238E27FC236}">
                <a16:creationId xmlns:a16="http://schemas.microsoft.com/office/drawing/2014/main" id="{C6B5781A-D6AA-D5F8-1569-F0EC71466D69}"/>
              </a:ext>
            </a:extLst>
          </p:cNvPr>
          <p:cNvGraphicFramePr>
            <a:graphicFrameLocks noGrp="1"/>
          </p:cNvGraphicFramePr>
          <p:nvPr>
            <p:extLst>
              <p:ext uri="{D42A27DB-BD31-4B8C-83A1-F6EECF244321}">
                <p14:modId xmlns:p14="http://schemas.microsoft.com/office/powerpoint/2010/main" val="14885167"/>
              </p:ext>
            </p:extLst>
          </p:nvPr>
        </p:nvGraphicFramePr>
        <p:xfrm>
          <a:off x="711201" y="1165860"/>
          <a:ext cx="11174081" cy="1128171"/>
        </p:xfrm>
        <a:graphic>
          <a:graphicData uri="http://schemas.openxmlformats.org/drawingml/2006/table">
            <a:tbl>
              <a:tblPr firstRow="1" bandRow="1">
                <a:tableStyleId>{5C22544A-7EE6-4342-B048-85BDC9FD1C3A}</a:tableStyleId>
              </a:tblPr>
              <a:tblGrid>
                <a:gridCol w="11174081">
                  <a:extLst>
                    <a:ext uri="{9D8B030D-6E8A-4147-A177-3AD203B41FA5}">
                      <a16:colId xmlns:a16="http://schemas.microsoft.com/office/drawing/2014/main" val="2700424467"/>
                    </a:ext>
                  </a:extLst>
                </a:gridCol>
              </a:tblGrid>
              <a:tr h="123714">
                <a:tc>
                  <a:txBody>
                    <a:bodyPr/>
                    <a:lstStyle/>
                    <a:p>
                      <a:endParaRPr lang="en-US" sz="150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398350311"/>
                  </a:ext>
                </a:extLst>
              </a:tr>
              <a:tr h="610011">
                <a:tc>
                  <a:txBody>
                    <a:bodyPr/>
                    <a:lstStyle/>
                    <a:p>
                      <a:pPr marL="342900" indent="-342900">
                        <a:buFont typeface="Arial" panose="020B0604020202020204" pitchFamily="34" charset="0"/>
                        <a:buChar char="•"/>
                      </a:pPr>
                      <a:r>
                        <a:rPr lang="en-US" sz="1900">
                          <a:effectLst/>
                        </a:rPr>
                        <a:t>DIALOG and ‘Other’ were the most used outcome measures in Wales.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a:solidFill>
                            <a:schemeClr val="dk1"/>
                          </a:solidFill>
                          <a:effectLst/>
                          <a:latin typeface="+mn-lt"/>
                          <a:ea typeface="+mn-ea"/>
                          <a:cs typeface="+mn-cs"/>
                        </a:rPr>
                        <a:t>Most common outcome measures in "Other" include CORE-10, LUNSERS, GASS.</a:t>
                      </a:r>
                      <a:endParaRPr lang="en-US" sz="1900" b="1">
                        <a:effectLst/>
                      </a:endParaRPr>
                    </a:p>
                  </a:txBody>
                  <a:tcPr marL="0" marR="0" marT="0" marB="0" anchor="ctr">
                    <a:lnL>
                      <a:noFill/>
                    </a:lnL>
                    <a:lnR>
                      <a:noFill/>
                    </a:lnR>
                    <a:lnT>
                      <a:noFill/>
                    </a:lnT>
                    <a:lnB>
                      <a:noFill/>
                    </a:lnB>
                    <a:noFill/>
                  </a:tcPr>
                </a:tc>
                <a:extLst>
                  <a:ext uri="{0D108BD9-81ED-4DB2-BD59-A6C34878D82A}">
                    <a16:rowId xmlns:a16="http://schemas.microsoft.com/office/drawing/2014/main" val="4248775970"/>
                  </a:ext>
                </a:extLst>
              </a:tr>
              <a:tr h="123602">
                <a:tc>
                  <a:txBody>
                    <a:bodyPr/>
                    <a:lstStyle/>
                    <a:p>
                      <a:pPr marL="0" lvl="0" indent="0">
                        <a:buNone/>
                      </a:pPr>
                      <a:endParaRPr lang="en-US" sz="1900">
                        <a:effectLst/>
                      </a:endParaRPr>
                    </a:p>
                  </a:txBody>
                  <a:tcPr marL="0" marR="0" marT="0" marB="0" anchor="ctr">
                    <a:lnL w="0">
                      <a:noFill/>
                    </a:lnL>
                    <a:lnR w="0">
                      <a:noFill/>
                    </a:lnR>
                    <a:lnT w="0">
                      <a:noFill/>
                    </a:lnT>
                    <a:lnB w="0">
                      <a:noFill/>
                    </a:lnB>
                    <a:noFill/>
                  </a:tcPr>
                </a:tc>
                <a:extLst>
                  <a:ext uri="{0D108BD9-81ED-4DB2-BD59-A6C34878D82A}">
                    <a16:rowId xmlns:a16="http://schemas.microsoft.com/office/drawing/2014/main" val="2040021116"/>
                  </a:ext>
                </a:extLst>
              </a:tr>
            </a:tbl>
          </a:graphicData>
        </a:graphic>
      </p:graphicFrame>
      <p:sp>
        <p:nvSpPr>
          <p:cNvPr id="8" name="TextBox 7">
            <a:extLst>
              <a:ext uri="{FF2B5EF4-FFF2-40B4-BE49-F238E27FC236}">
                <a16:creationId xmlns:a16="http://schemas.microsoft.com/office/drawing/2014/main" id="{C4B4107A-A18D-BD1B-5B0C-C8BB8412FF25}"/>
              </a:ext>
            </a:extLst>
          </p:cNvPr>
          <p:cNvSpPr txBox="1"/>
          <p:nvPr/>
        </p:nvSpPr>
        <p:spPr>
          <a:xfrm>
            <a:off x="238769" y="6270489"/>
            <a:ext cx="10507819" cy="307777"/>
          </a:xfrm>
          <a:prstGeom prst="rect">
            <a:avLst/>
          </a:prstGeom>
          <a:noFill/>
        </p:spPr>
        <p:txBody>
          <a:bodyPr wrap="square">
            <a:spAutoFit/>
          </a:bodyPr>
          <a:lstStyle/>
          <a:p>
            <a:r>
              <a:rPr lang="en-US" sz="1400" b="1" i="1">
                <a:solidFill>
                  <a:schemeClr val="accent1"/>
                </a:solidFill>
                <a:effectLst/>
              </a:rPr>
              <a:t>Pie chart representing number of times each Outcome Measure was recorded more than once. </a:t>
            </a:r>
          </a:p>
        </p:txBody>
      </p:sp>
      <p:sp>
        <p:nvSpPr>
          <p:cNvPr id="3" name="Rectangle 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0B0004020202020204"/>
              </a:defRPr>
            </a:lvl1pPr>
            <a:lvl2pPr marL="457200" algn="l" defTabSz="914400" rtl="0" eaLnBrk="1" latinLnBrk="0" hangingPunct="1">
              <a:defRPr sz="1800" kern="1200">
                <a:solidFill>
                  <a:sysClr val="window" lastClr="FFFFFF"/>
                </a:solidFill>
                <a:latin typeface="Aptos" panose="020B0004020202020204"/>
              </a:defRPr>
            </a:lvl2pPr>
            <a:lvl3pPr marL="914400" algn="l" defTabSz="914400" rtl="0" eaLnBrk="1" latinLnBrk="0" hangingPunct="1">
              <a:defRPr sz="1800" kern="1200">
                <a:solidFill>
                  <a:sysClr val="window" lastClr="FFFFFF"/>
                </a:solidFill>
                <a:latin typeface="Aptos" panose="020B0004020202020204"/>
              </a:defRPr>
            </a:lvl3pPr>
            <a:lvl4pPr marL="1371600" algn="l" defTabSz="914400" rtl="0" eaLnBrk="1" latinLnBrk="0" hangingPunct="1">
              <a:defRPr sz="1800" kern="1200">
                <a:solidFill>
                  <a:sysClr val="window" lastClr="FFFFFF"/>
                </a:solidFill>
                <a:latin typeface="Aptos" panose="020B0004020202020204"/>
              </a:defRPr>
            </a:lvl4pPr>
            <a:lvl5pPr marL="1828800" algn="l" defTabSz="914400" rtl="0" eaLnBrk="1" latinLnBrk="0" hangingPunct="1">
              <a:defRPr sz="1800" kern="1200">
                <a:solidFill>
                  <a:sysClr val="window" lastClr="FFFFFF"/>
                </a:solidFill>
                <a:latin typeface="Aptos" panose="020B0004020202020204"/>
              </a:defRPr>
            </a:lvl5pPr>
            <a:lvl6pPr marL="2286000" algn="l" defTabSz="914400" rtl="0" eaLnBrk="1" latinLnBrk="0" hangingPunct="1">
              <a:defRPr sz="1800" kern="1200">
                <a:solidFill>
                  <a:sysClr val="window" lastClr="FFFFFF"/>
                </a:solidFill>
                <a:latin typeface="Aptos" panose="020B0004020202020204"/>
              </a:defRPr>
            </a:lvl6pPr>
            <a:lvl7pPr marL="2743200" algn="l" defTabSz="914400" rtl="0" eaLnBrk="1" latinLnBrk="0" hangingPunct="1">
              <a:defRPr sz="1800" kern="1200">
                <a:solidFill>
                  <a:sysClr val="window" lastClr="FFFFFF"/>
                </a:solidFill>
                <a:latin typeface="Aptos" panose="020B0004020202020204"/>
              </a:defRPr>
            </a:lvl7pPr>
            <a:lvl8pPr marL="3200400" algn="l" defTabSz="914400" rtl="0" eaLnBrk="1" latinLnBrk="0" hangingPunct="1">
              <a:defRPr sz="1800" kern="1200">
                <a:solidFill>
                  <a:sysClr val="window" lastClr="FFFFFF"/>
                </a:solidFill>
                <a:latin typeface="Aptos" panose="020B0004020202020204"/>
              </a:defRPr>
            </a:lvl8pPr>
            <a:lvl9pPr marL="3657600" algn="l" defTabSz="914400" rtl="0" eaLnBrk="1" latinLnBrk="0" hangingPunct="1">
              <a:defRPr sz="1800" kern="1200">
                <a:solidFill>
                  <a:sysClr val="window" lastClr="FFFFFF"/>
                </a:solidFill>
                <a:latin typeface="Aptos" panose="020B0004020202020204"/>
              </a:defRPr>
            </a:lvl9pPr>
          </a:lstStyle>
          <a:p>
            <a:pPr algn="ctr"/>
            <a:endParaRPr lang="en-US"/>
          </a:p>
        </p:txBody>
      </p:sp>
      <p:cxnSp>
        <p:nvCxnSpPr>
          <p:cNvPr id="5" name="Straight Connector 4">
            <a:extLst>
              <a:ext uri="{FF2B5EF4-FFF2-40B4-BE49-F238E27FC236}">
                <a16:creationId xmlns:a16="http://schemas.microsoft.com/office/drawing/2014/main" id="{7E4DA422-DDD5-FA4D-5EF8-6EC91930EAD5}"/>
              </a:ext>
            </a:extLst>
          </p:cNvPr>
          <p:cNvCxnSpPr>
            <a:cxnSpLocks/>
          </p:cNvCxnSpPr>
          <p:nvPr/>
        </p:nvCxnSpPr>
        <p:spPr>
          <a:xfrm>
            <a:off x="4661448" y="3126439"/>
            <a:ext cx="3851031" cy="42366"/>
          </a:xfrm>
          <a:prstGeom prst="line">
            <a:avLst/>
          </a:prstGeom>
          <a:noFill/>
          <a:ln w="19050" cap="flat" cmpd="sng" algn="ctr">
            <a:solidFill>
              <a:sysClr val="windowText" lastClr="000000">
                <a:alpha val="32000"/>
              </a:sysClr>
            </a:solidFill>
            <a:prstDash val="solid"/>
            <a:miter lim="800000"/>
          </a:ln>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DABC6FBF-43E3-4B51-5DE0-ADA9FC75DDE9}"/>
              </a:ext>
            </a:extLst>
          </p:cNvPr>
          <p:cNvCxnSpPr>
            <a:cxnSpLocks/>
          </p:cNvCxnSpPr>
          <p:nvPr/>
        </p:nvCxnSpPr>
        <p:spPr>
          <a:xfrm flipV="1">
            <a:off x="4800912" y="4560726"/>
            <a:ext cx="3843451" cy="292628"/>
          </a:xfrm>
          <a:prstGeom prst="line">
            <a:avLst/>
          </a:prstGeom>
          <a:noFill/>
          <a:ln w="19050" cap="flat" cmpd="sng" algn="ctr">
            <a:solidFill>
              <a:sysClr val="windowText" lastClr="000000">
                <a:alpha val="32000"/>
              </a:sysClr>
            </a:solidFill>
            <a:prstDash val="solid"/>
            <a:miter lim="800000"/>
          </a:ln>
          <a:effectLst/>
        </p:spPr>
        <p:style>
          <a:lnRef idx="2">
            <a:schemeClr val="dk1"/>
          </a:lnRef>
          <a:fillRef idx="0">
            <a:schemeClr val="dk1"/>
          </a:fillRef>
          <a:effectRef idx="1">
            <a:schemeClr val="dk1"/>
          </a:effectRef>
          <a:fontRef idx="minor">
            <a:schemeClr val="tx1"/>
          </a:fontRef>
        </p:style>
      </p:cxnSp>
      <p:graphicFrame>
        <p:nvGraphicFramePr>
          <p:cNvPr id="12" name="Chart 11">
            <a:extLst>
              <a:ext uri="{FF2B5EF4-FFF2-40B4-BE49-F238E27FC236}">
                <a16:creationId xmlns:a16="http://schemas.microsoft.com/office/drawing/2014/main" id="{14652408-6767-EA58-1857-120E5CC0101E}"/>
              </a:ext>
              <a:ext uri="{147F2762-F138-4A5C-976F-8EAC2B608ADB}">
                <a16:predDERef xmlns:a16="http://schemas.microsoft.com/office/drawing/2014/main" pred="{A9548383-4EC6-2E0C-C284-60C6E412E204}"/>
              </a:ext>
            </a:extLst>
          </p:cNvPr>
          <p:cNvGraphicFramePr>
            <a:graphicFrameLocks/>
          </p:cNvGraphicFramePr>
          <p:nvPr>
            <p:extLst>
              <p:ext uri="{D42A27DB-BD31-4B8C-83A1-F6EECF244321}">
                <p14:modId xmlns:p14="http://schemas.microsoft.com/office/powerpoint/2010/main" val="3500243325"/>
              </p:ext>
            </p:extLst>
          </p:nvPr>
        </p:nvGraphicFramePr>
        <p:xfrm>
          <a:off x="7394139" y="2395259"/>
          <a:ext cx="3881418" cy="3297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873299A-6640-4B08-4F25-01BA4FB5309C}"/>
              </a:ext>
              <a:ext uri="{147F2762-F138-4A5C-976F-8EAC2B608ADB}">
                <a16:predDERef xmlns:a16="http://schemas.microsoft.com/office/drawing/2014/main" pred="{9846F0CD-BEF6-0FD9-93C1-3212F787F6D9}"/>
              </a:ext>
            </a:extLst>
          </p:cNvPr>
          <p:cNvGraphicFramePr>
            <a:graphicFrameLocks/>
          </p:cNvGraphicFramePr>
          <p:nvPr>
            <p:extLst>
              <p:ext uri="{D42A27DB-BD31-4B8C-83A1-F6EECF244321}">
                <p14:modId xmlns:p14="http://schemas.microsoft.com/office/powerpoint/2010/main" val="516236547"/>
              </p:ext>
            </p:extLst>
          </p:nvPr>
        </p:nvGraphicFramePr>
        <p:xfrm>
          <a:off x="916443" y="2032286"/>
          <a:ext cx="5908492" cy="410781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8E6E346-A629-74A1-2107-6D22A3F1E530}"/>
              </a:ext>
            </a:extLst>
          </p:cNvPr>
          <p:cNvSpPr>
            <a:spLocks noGrp="1"/>
          </p:cNvSpPr>
          <p:nvPr>
            <p:ph type="sldNum" sz="quarter" idx="12"/>
          </p:nvPr>
        </p:nvSpPr>
        <p:spPr/>
        <p:txBody>
          <a:bodyPr/>
          <a:lstStyle/>
          <a:p>
            <a:fld id="{197B46DC-BC03-4763-897B-6310B967D9E4}" type="slidenum">
              <a:rPr lang="en-GB" smtClean="0"/>
              <a:t>40</a:t>
            </a:fld>
            <a:endParaRPr lang="en-GB"/>
          </a:p>
        </p:txBody>
      </p:sp>
    </p:spTree>
    <p:extLst>
      <p:ext uri="{BB962C8B-B14F-4D97-AF65-F5344CB8AC3E}">
        <p14:creationId xmlns:p14="http://schemas.microsoft.com/office/powerpoint/2010/main" val="2501898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sz="3200" b="1">
                <a:solidFill>
                  <a:srgbClr val="00558F"/>
                </a:solidFill>
                <a:latin typeface="Montserrat"/>
              </a:rPr>
              <a:t>Physical health screening 2024</a:t>
            </a:r>
            <a:r>
              <a:rPr lang="en-GB" sz="3200">
                <a:latin typeface="Montserrat"/>
              </a:rPr>
              <a:t> (Wales)</a:t>
            </a:r>
            <a:endParaRPr lang="en-GB" sz="3200"/>
          </a:p>
        </p:txBody>
      </p:sp>
      <p:sp>
        <p:nvSpPr>
          <p:cNvPr id="6" name="Rectangle 5">
            <a:extLst>
              <a:ext uri="{FF2B5EF4-FFF2-40B4-BE49-F238E27FC236}">
                <a16:creationId xmlns:a16="http://schemas.microsoft.com/office/drawing/2014/main" id="{305A9B0D-3BD5-4EDE-8233-4FDB57BB8B64}"/>
              </a:ext>
            </a:extLst>
          </p:cNvPr>
          <p:cNvSpPr/>
          <p:nvPr/>
        </p:nvSpPr>
        <p:spPr>
          <a:xfrm>
            <a:off x="577944" y="1854958"/>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D52A795A-C2C8-48AD-A531-225C057D6438}"/>
              </a:ext>
            </a:extLst>
          </p:cNvPr>
          <p:cNvSpPr/>
          <p:nvPr/>
        </p:nvSpPr>
        <p:spPr>
          <a:xfrm>
            <a:off x="8418064" y="1854959"/>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6502CDE9-DE27-443E-B4FF-1EEEBD1D14EF}"/>
              </a:ext>
            </a:extLst>
          </p:cNvPr>
          <p:cNvSpPr/>
          <p:nvPr/>
        </p:nvSpPr>
        <p:spPr>
          <a:xfrm>
            <a:off x="4496306" y="1854958"/>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C65161C6-CD44-42B8-B471-7E2C6C7B1680}"/>
              </a:ext>
            </a:extLst>
          </p:cNvPr>
          <p:cNvSpPr/>
          <p:nvPr/>
        </p:nvSpPr>
        <p:spPr>
          <a:xfrm>
            <a:off x="577943" y="4337569"/>
            <a:ext cx="2520000" cy="1992817"/>
          </a:xfrm>
          <a:prstGeom prst="rect">
            <a:avLst/>
          </a:prstGeom>
          <a:solidFill>
            <a:srgbClr val="F5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812B0E68-7111-41D7-A3A7-73D90474BCA1}"/>
              </a:ext>
            </a:extLst>
          </p:cNvPr>
          <p:cNvSpPr/>
          <p:nvPr/>
        </p:nvSpPr>
        <p:spPr>
          <a:xfrm>
            <a:off x="3327535" y="4337569"/>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00B63151-5B04-4A79-B321-F904012DAF26}"/>
              </a:ext>
            </a:extLst>
          </p:cNvPr>
          <p:cNvSpPr/>
          <p:nvPr/>
        </p:nvSpPr>
        <p:spPr>
          <a:xfrm>
            <a:off x="6152810" y="4337569"/>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5" name="TextBox 14">
            <a:extLst>
              <a:ext uri="{FF2B5EF4-FFF2-40B4-BE49-F238E27FC236}">
                <a16:creationId xmlns:a16="http://schemas.microsoft.com/office/drawing/2014/main" id="{8E62DF77-3FE6-480D-A7A9-28925114F945}"/>
              </a:ext>
            </a:extLst>
          </p:cNvPr>
          <p:cNvSpPr txBox="1"/>
          <p:nvPr/>
        </p:nvSpPr>
        <p:spPr>
          <a:xfrm>
            <a:off x="792001" y="3053093"/>
            <a:ext cx="2713679" cy="73866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Montserrat" panose="00000500000000000000" pitchFamily="2" charset="0"/>
              </a:rPr>
              <a:t>Smoking</a:t>
            </a:r>
            <a:endParaRPr kumimoji="0" lang="en-US"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a:p>
            <a:pPr algn="ctr">
              <a:defRPr/>
            </a:pPr>
            <a:r>
              <a:rPr kumimoji="0" lang="en-US" sz="1400" b="0" i="0" u="none" strike="noStrike" kern="1200" cap="none" spc="0" normalizeH="0" baseline="0" noProof="0">
                <a:ln>
                  <a:noFill/>
                </a:ln>
                <a:solidFill>
                  <a:srgbClr val="FFFFFF"/>
                </a:solidFill>
                <a:effectLst/>
                <a:uLnTx/>
                <a:uFillTx/>
                <a:latin typeface="Montserrat"/>
              </a:rPr>
              <a:t>Offered – </a:t>
            </a:r>
            <a:r>
              <a:rPr lang="en-US" sz="1400">
                <a:solidFill>
                  <a:srgbClr val="FFFFFF"/>
                </a:solidFill>
                <a:latin typeface="Montserrat"/>
              </a:rPr>
              <a:t>90.8% (-1.7%)</a:t>
            </a:r>
            <a:endParaRPr lang="en-US" sz="1400" b="0" i="0" u="none" strike="noStrike" kern="1200" cap="none" spc="0" normalizeH="0" baseline="0" noProof="0">
              <a:ln>
                <a:noFill/>
              </a:ln>
              <a:solidFill>
                <a:srgbClr val="FFFFFF"/>
              </a:solidFill>
              <a:effectLst/>
              <a:uLnTx/>
              <a:uFillTx/>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D7EDD47D-FA56-4018-91F0-FEDE55F43390}"/>
              </a:ext>
            </a:extLst>
          </p:cNvPr>
          <p:cNvSpPr txBox="1"/>
          <p:nvPr/>
        </p:nvSpPr>
        <p:spPr>
          <a:xfrm>
            <a:off x="577943" y="5545258"/>
            <a:ext cx="2628000"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BMI</a:t>
            </a:r>
          </a:p>
          <a:p>
            <a:pPr algn="ctr">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85.8% (+1.8%)</a:t>
            </a:r>
            <a:endParaRPr kumimoji="0" lang="en-GB" sz="1400" b="1" i="0" u="none" strike="noStrike" kern="1200" cap="none" spc="0" normalizeH="0" baseline="0" noProof="0">
              <a:ln>
                <a:noFill/>
              </a:ln>
              <a:solidFill>
                <a:srgbClr val="FFFFFF"/>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3EBBB5FA-A5BF-49D1-966C-2383633EF0D2}"/>
              </a:ext>
            </a:extLst>
          </p:cNvPr>
          <p:cNvSpPr txBox="1"/>
          <p:nvPr/>
        </p:nvSpPr>
        <p:spPr>
          <a:xfrm>
            <a:off x="3511017" y="5545258"/>
            <a:ext cx="2329091"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Blood pressure</a:t>
            </a:r>
          </a:p>
          <a:p>
            <a:pPr algn="ctr">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88.3% (+2.5%)</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18" name="TextBox 17">
            <a:extLst>
              <a:ext uri="{FF2B5EF4-FFF2-40B4-BE49-F238E27FC236}">
                <a16:creationId xmlns:a16="http://schemas.microsoft.com/office/drawing/2014/main" id="{69E50658-B9E7-49F6-85F2-D2CFD9759A15}"/>
              </a:ext>
            </a:extLst>
          </p:cNvPr>
          <p:cNvSpPr txBox="1"/>
          <p:nvPr/>
        </p:nvSpPr>
        <p:spPr>
          <a:xfrm>
            <a:off x="6428078" y="5535855"/>
            <a:ext cx="2232838"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Blood glucose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86.2% (+7%)</a:t>
            </a:r>
            <a:endParaRPr kumimoji="0" lang="en-GB" sz="1400" i="0" u="none" strike="noStrike" kern="1200" cap="none" spc="0" normalizeH="0" baseline="0" noProof="0">
              <a:ln>
                <a:noFill/>
              </a:ln>
              <a:solidFill>
                <a:srgbClr val="FFFFFF"/>
              </a:solidFill>
              <a:effectLst/>
              <a:uLnTx/>
              <a:uFillTx/>
              <a:latin typeface="Montserrat"/>
            </a:endParaRPr>
          </a:p>
        </p:txBody>
      </p:sp>
      <p:sp>
        <p:nvSpPr>
          <p:cNvPr id="22" name="TextBox 21">
            <a:extLst>
              <a:ext uri="{FF2B5EF4-FFF2-40B4-BE49-F238E27FC236}">
                <a16:creationId xmlns:a16="http://schemas.microsoft.com/office/drawing/2014/main" id="{AE0E39EA-518F-4E69-B5A5-677CB6C6EA06}"/>
              </a:ext>
            </a:extLst>
          </p:cNvPr>
          <p:cNvSpPr txBox="1"/>
          <p:nvPr/>
        </p:nvSpPr>
        <p:spPr>
          <a:xfrm>
            <a:off x="4740858" y="3083913"/>
            <a:ext cx="2713679"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Alcohol</a:t>
            </a:r>
          </a:p>
          <a:p>
            <a:pPr algn="ctr">
              <a:defRPr/>
            </a:pPr>
            <a:r>
              <a:rPr lang="en-GB" sz="1400">
                <a:solidFill>
                  <a:srgbClr val="FFFFFF"/>
                </a:solidFill>
                <a:latin typeface="Montserrat"/>
              </a:rPr>
              <a:t>Offered – 91.6% (+0.1%)</a:t>
            </a:r>
            <a:endParaRPr kumimoji="0" lang="en-GB" sz="1400" b="0" i="0" u="none" strike="noStrike" kern="1200" cap="none" spc="0" normalizeH="0" baseline="0" noProof="0">
              <a:ln>
                <a:noFill/>
              </a:ln>
              <a:solidFill>
                <a:srgbClr val="FFFFFF"/>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3DDDC861-A7B9-4542-A182-4540DC74BB30}"/>
              </a:ext>
            </a:extLst>
          </p:cNvPr>
          <p:cNvSpPr txBox="1"/>
          <p:nvPr/>
        </p:nvSpPr>
        <p:spPr>
          <a:xfrm>
            <a:off x="8660916" y="3067834"/>
            <a:ext cx="2713679"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Substance misuse</a:t>
            </a:r>
          </a:p>
          <a:p>
            <a:pPr algn="ctr">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91.2% (-0.8%)</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Icon&#10;&#10;Description automatically generated">
            <a:extLst>
              <a:ext uri="{FF2B5EF4-FFF2-40B4-BE49-F238E27FC236}">
                <a16:creationId xmlns:a16="http://schemas.microsoft.com/office/drawing/2014/main" id="{31D85BCF-EE7B-4F02-A2D7-48CDF2C74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840" y="2047532"/>
            <a:ext cx="828000" cy="828000"/>
          </a:xfrm>
          <a:prstGeom prst="rect">
            <a:avLst/>
          </a:prstGeom>
        </p:spPr>
      </p:pic>
      <p:pic>
        <p:nvPicPr>
          <p:cNvPr id="7" name="Picture 6" descr="Icon&#10;&#10;Description automatically generated">
            <a:extLst>
              <a:ext uri="{FF2B5EF4-FFF2-40B4-BE49-F238E27FC236}">
                <a16:creationId xmlns:a16="http://schemas.microsoft.com/office/drawing/2014/main" id="{F5DA2AEB-D575-4D61-84BD-E141D23EB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546" y="2091643"/>
            <a:ext cx="828000" cy="828000"/>
          </a:xfrm>
          <a:prstGeom prst="rect">
            <a:avLst/>
          </a:prstGeom>
        </p:spPr>
      </p:pic>
      <p:sp>
        <p:nvSpPr>
          <p:cNvPr id="24" name="Rectangle 23">
            <a:extLst>
              <a:ext uri="{FF2B5EF4-FFF2-40B4-BE49-F238E27FC236}">
                <a16:creationId xmlns:a16="http://schemas.microsoft.com/office/drawing/2014/main" id="{C00E5206-0E95-48B3-8D99-98BA61E5A22A}"/>
              </a:ext>
            </a:extLst>
          </p:cNvPr>
          <p:cNvSpPr/>
          <p:nvPr/>
        </p:nvSpPr>
        <p:spPr>
          <a:xfrm>
            <a:off x="8986055" y="4338340"/>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1" name="Picture 10" descr="Icon&#10;&#10;Description automatically generated">
            <a:extLst>
              <a:ext uri="{FF2B5EF4-FFF2-40B4-BE49-F238E27FC236}">
                <a16:creationId xmlns:a16="http://schemas.microsoft.com/office/drawing/2014/main" id="{62B1199D-F945-48E9-9A57-62392CC7C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318" y="2075563"/>
            <a:ext cx="828000" cy="82800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ADEAF955-DB8C-4B8C-B466-6293E9E0A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3943" y="4598197"/>
            <a:ext cx="828000" cy="828000"/>
          </a:xfrm>
          <a:prstGeom prst="rect">
            <a:avLst/>
          </a:prstGeom>
        </p:spPr>
      </p:pic>
      <p:pic>
        <p:nvPicPr>
          <p:cNvPr id="28" name="Picture 27" descr="Icon&#10;&#10;Description automatically generated">
            <a:extLst>
              <a:ext uri="{FF2B5EF4-FFF2-40B4-BE49-F238E27FC236}">
                <a16:creationId xmlns:a16="http://schemas.microsoft.com/office/drawing/2014/main" id="{F2F9FC3D-5332-4BC4-915A-31441C06E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1562" y="4573554"/>
            <a:ext cx="828000" cy="828000"/>
          </a:xfrm>
          <a:prstGeom prst="rect">
            <a:avLst/>
          </a:prstGeom>
        </p:spPr>
      </p:pic>
      <p:pic>
        <p:nvPicPr>
          <p:cNvPr id="30" name="Picture 29" descr="Icon&#10;&#10;Description automatically generated">
            <a:extLst>
              <a:ext uri="{FF2B5EF4-FFF2-40B4-BE49-F238E27FC236}">
                <a16:creationId xmlns:a16="http://schemas.microsoft.com/office/drawing/2014/main" id="{75F77D88-5148-4EAB-80B2-21A56C82A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8605" y="4530354"/>
            <a:ext cx="914400" cy="914400"/>
          </a:xfrm>
          <a:prstGeom prst="rect">
            <a:avLst/>
          </a:prstGeom>
        </p:spPr>
      </p:pic>
      <p:pic>
        <p:nvPicPr>
          <p:cNvPr id="32" name="Picture 31" descr="Logo, icon&#10;&#10;Description automatically generated">
            <a:extLst>
              <a:ext uri="{FF2B5EF4-FFF2-40B4-BE49-F238E27FC236}">
                <a16:creationId xmlns:a16="http://schemas.microsoft.com/office/drawing/2014/main" id="{0A2067CA-2574-4264-B5C1-BD4607C01B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0057" y="4530277"/>
            <a:ext cx="828000" cy="828000"/>
          </a:xfrm>
          <a:prstGeom prst="rect">
            <a:avLst/>
          </a:prstGeom>
        </p:spPr>
      </p:pic>
      <p:sp>
        <p:nvSpPr>
          <p:cNvPr id="34" name="TextBox 33">
            <a:extLst>
              <a:ext uri="{FF2B5EF4-FFF2-40B4-BE49-F238E27FC236}">
                <a16:creationId xmlns:a16="http://schemas.microsoft.com/office/drawing/2014/main" id="{9CC7426C-C22F-464C-AFA7-4B5E4A046A6D}"/>
              </a:ext>
            </a:extLst>
          </p:cNvPr>
          <p:cNvSpPr txBox="1"/>
          <p:nvPr/>
        </p:nvSpPr>
        <p:spPr>
          <a:xfrm>
            <a:off x="9164318" y="5487895"/>
            <a:ext cx="2271473"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Cholesterol</a:t>
            </a:r>
          </a:p>
          <a:p>
            <a:pPr algn="ctr">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86.6% (+7.8%)</a:t>
            </a:r>
            <a:endParaRPr kumimoji="0" lang="en-GB" sz="1400" i="0" u="none" strike="noStrike" kern="1200" cap="none" spc="0" normalizeH="0" baseline="0" noProof="0">
              <a:ln>
                <a:noFill/>
              </a:ln>
              <a:solidFill>
                <a:srgbClr val="FFFFFF"/>
              </a:solidFill>
              <a:effectLst/>
              <a:uLnTx/>
              <a:uFillTx/>
              <a:latin typeface="Montserrat"/>
            </a:endParaRPr>
          </a:p>
        </p:txBody>
      </p:sp>
      <p:sp>
        <p:nvSpPr>
          <p:cNvPr id="2" name="Slide Number Placeholder 1">
            <a:extLst>
              <a:ext uri="{FF2B5EF4-FFF2-40B4-BE49-F238E27FC236}">
                <a16:creationId xmlns:a16="http://schemas.microsoft.com/office/drawing/2014/main" id="{28DF28D0-1557-D881-CBE9-07758A982128}"/>
              </a:ext>
            </a:extLst>
          </p:cNvPr>
          <p:cNvSpPr>
            <a:spLocks noGrp="1"/>
          </p:cNvSpPr>
          <p:nvPr>
            <p:ph type="sldNum" sz="quarter" idx="12"/>
          </p:nvPr>
        </p:nvSpPr>
        <p:spPr/>
        <p:txBody>
          <a:bodyPr/>
          <a:lstStyle/>
          <a:p>
            <a:fld id="{197B46DC-BC03-4763-897B-6310B967D9E4}" type="slidenum">
              <a:rPr lang="en-GB" smtClean="0"/>
              <a:t>41</a:t>
            </a:fld>
            <a:endParaRPr lang="en-GB"/>
          </a:p>
        </p:txBody>
      </p:sp>
    </p:spTree>
    <p:extLst>
      <p:ext uri="{BB962C8B-B14F-4D97-AF65-F5344CB8AC3E}">
        <p14:creationId xmlns:p14="http://schemas.microsoft.com/office/powerpoint/2010/main" val="1274192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sz="3200" b="1">
                <a:solidFill>
                  <a:srgbClr val="00558F"/>
                </a:solidFill>
                <a:latin typeface="Montserrat"/>
              </a:rPr>
              <a:t>Physical health interventions </a:t>
            </a:r>
            <a:r>
              <a:rPr lang="en-GB" sz="3200">
                <a:latin typeface="Montserrat"/>
              </a:rPr>
              <a:t>2024 (Wales)</a:t>
            </a:r>
            <a:endParaRPr lang="en-GB" sz="3200"/>
          </a:p>
        </p:txBody>
      </p:sp>
      <p:sp>
        <p:nvSpPr>
          <p:cNvPr id="6" name="Rectangle 5">
            <a:extLst>
              <a:ext uri="{FF2B5EF4-FFF2-40B4-BE49-F238E27FC236}">
                <a16:creationId xmlns:a16="http://schemas.microsoft.com/office/drawing/2014/main" id="{305A9B0D-3BD5-4EDE-8233-4FDB57BB8B64}"/>
              </a:ext>
            </a:extLst>
          </p:cNvPr>
          <p:cNvSpPr/>
          <p:nvPr/>
        </p:nvSpPr>
        <p:spPr>
          <a:xfrm>
            <a:off x="577944" y="1854958"/>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D52A795A-C2C8-48AD-A531-225C057D6438}"/>
              </a:ext>
            </a:extLst>
          </p:cNvPr>
          <p:cNvSpPr/>
          <p:nvPr/>
        </p:nvSpPr>
        <p:spPr>
          <a:xfrm>
            <a:off x="8418064" y="1854959"/>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6502CDE9-DE27-443E-B4FF-1EEEBD1D14EF}"/>
              </a:ext>
            </a:extLst>
          </p:cNvPr>
          <p:cNvSpPr/>
          <p:nvPr/>
        </p:nvSpPr>
        <p:spPr>
          <a:xfrm>
            <a:off x="4496306" y="1854958"/>
            <a:ext cx="3199387" cy="206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C65161C6-CD44-42B8-B471-7E2C6C7B1680}"/>
              </a:ext>
            </a:extLst>
          </p:cNvPr>
          <p:cNvSpPr/>
          <p:nvPr/>
        </p:nvSpPr>
        <p:spPr>
          <a:xfrm>
            <a:off x="577946" y="4337648"/>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812B0E68-7111-41D7-A3A7-73D90474BCA1}"/>
              </a:ext>
            </a:extLst>
          </p:cNvPr>
          <p:cNvSpPr/>
          <p:nvPr/>
        </p:nvSpPr>
        <p:spPr>
          <a:xfrm>
            <a:off x="3384038" y="4337648"/>
            <a:ext cx="2628000" cy="1992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00B63151-5B04-4A79-B321-F904012DAF26}"/>
              </a:ext>
            </a:extLst>
          </p:cNvPr>
          <p:cNvSpPr/>
          <p:nvPr/>
        </p:nvSpPr>
        <p:spPr>
          <a:xfrm>
            <a:off x="6196926" y="4337648"/>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5" name="TextBox 14">
            <a:extLst>
              <a:ext uri="{FF2B5EF4-FFF2-40B4-BE49-F238E27FC236}">
                <a16:creationId xmlns:a16="http://schemas.microsoft.com/office/drawing/2014/main" id="{8E62DF77-3FE6-480D-A7A9-28925114F945}"/>
              </a:ext>
            </a:extLst>
          </p:cNvPr>
          <p:cNvSpPr txBox="1"/>
          <p:nvPr/>
        </p:nvSpPr>
        <p:spPr>
          <a:xfrm>
            <a:off x="574548" y="3054614"/>
            <a:ext cx="3199387"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Montserrat"/>
              </a:rPr>
              <a:t>Smoking</a:t>
            </a:r>
            <a:endParaRPr kumimoji="0" lang="en-US" sz="1400" b="1" i="0" u="none" strike="noStrike" kern="1200" cap="none" spc="0" normalizeH="0" baseline="0" noProof="0">
              <a:ln>
                <a:noFill/>
              </a:ln>
              <a:solidFill>
                <a:srgbClr val="FFFFFF"/>
              </a:solidFill>
              <a:effectLst/>
              <a:uLnTx/>
              <a:uFillTx/>
              <a:latin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rPr>
              <a:t>Offered – </a:t>
            </a:r>
            <a:r>
              <a:rPr lang="en-US" sz="1400">
                <a:solidFill>
                  <a:srgbClr val="FFFFFF"/>
                </a:solidFill>
                <a:latin typeface="Montserrat"/>
              </a:rPr>
              <a:t>91.3</a:t>
            </a:r>
            <a:r>
              <a:rPr kumimoji="0" lang="en-US" sz="1400" b="0" i="0" u="none" strike="noStrike" kern="1200" cap="none" spc="0" normalizeH="0" baseline="0" noProof="0">
                <a:ln>
                  <a:noFill/>
                </a:ln>
                <a:solidFill>
                  <a:srgbClr val="FFFFFF"/>
                </a:solidFill>
                <a:effectLst/>
                <a:uLnTx/>
                <a:uFillTx/>
                <a:latin typeface="Montserrat"/>
              </a:rPr>
              <a:t>%</a:t>
            </a:r>
            <a:endParaRPr lang="en-US" sz="1400">
              <a:solidFill>
                <a:srgbClr val="FFFFFF"/>
              </a:solidFill>
              <a:latin typeface="Montserrat"/>
            </a:endParaRPr>
          </a:p>
        </p:txBody>
      </p:sp>
      <p:sp>
        <p:nvSpPr>
          <p:cNvPr id="16" name="TextBox 15">
            <a:extLst>
              <a:ext uri="{FF2B5EF4-FFF2-40B4-BE49-F238E27FC236}">
                <a16:creationId xmlns:a16="http://schemas.microsoft.com/office/drawing/2014/main" id="{D7EDD47D-FA56-4018-91F0-FEDE55F43390}"/>
              </a:ext>
            </a:extLst>
          </p:cNvPr>
          <p:cNvSpPr txBox="1"/>
          <p:nvPr/>
        </p:nvSpPr>
        <p:spPr>
          <a:xfrm>
            <a:off x="574548" y="5581346"/>
            <a:ext cx="2628000"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Weight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a:rPr>
              <a:t>Offered – 92.24%</a:t>
            </a:r>
            <a:endParaRPr kumimoji="0" lang="en-GB" sz="1400" b="1" i="0" u="none" strike="noStrike" kern="1200" cap="none" spc="0" normalizeH="0" baseline="0" noProof="0">
              <a:ln>
                <a:noFill/>
              </a:ln>
              <a:solidFill>
                <a:srgbClr val="FFFFFF"/>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3EBBB5FA-A5BF-49D1-966C-2383633EF0D2}"/>
              </a:ext>
            </a:extLst>
          </p:cNvPr>
          <p:cNvSpPr txBox="1"/>
          <p:nvPr/>
        </p:nvSpPr>
        <p:spPr>
          <a:xfrm>
            <a:off x="3464603" y="5581346"/>
            <a:ext cx="2628000"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Elevated blood pressure</a:t>
            </a:r>
          </a:p>
          <a:p>
            <a:pPr algn="ctr">
              <a:defRPr/>
            </a:pPr>
            <a:r>
              <a:rPr lang="en-GB" sz="1400">
                <a:solidFill>
                  <a:srgbClr val="FFFFFF"/>
                </a:solidFill>
                <a:latin typeface="Montserrat"/>
              </a:rPr>
              <a:t>Offered – 84.6%</a:t>
            </a:r>
            <a:endParaRPr kumimoji="0" lang="en-GB" sz="1400" i="0" u="none" strike="noStrike" kern="1200" cap="none" spc="0" normalizeH="0" baseline="0" noProof="0">
              <a:ln>
                <a:noFill/>
              </a:ln>
              <a:solidFill>
                <a:srgbClr val="FFFFFF"/>
              </a:solidFill>
              <a:effectLst/>
              <a:uLnTx/>
              <a:uFillTx/>
              <a:latin typeface="Montserrat"/>
            </a:endParaRPr>
          </a:p>
        </p:txBody>
      </p:sp>
      <p:sp>
        <p:nvSpPr>
          <p:cNvPr id="18" name="TextBox 17">
            <a:extLst>
              <a:ext uri="{FF2B5EF4-FFF2-40B4-BE49-F238E27FC236}">
                <a16:creationId xmlns:a16="http://schemas.microsoft.com/office/drawing/2014/main" id="{69E50658-B9E7-49F6-85F2-D2CFD9759A15}"/>
              </a:ext>
            </a:extLst>
          </p:cNvPr>
          <p:cNvSpPr txBox="1"/>
          <p:nvPr/>
        </p:nvSpPr>
        <p:spPr>
          <a:xfrm>
            <a:off x="6196926" y="5581402"/>
            <a:ext cx="2628000"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Abnormal glucose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a:rPr>
              <a:t>Offered – 87.5%</a:t>
            </a:r>
            <a:endParaRPr kumimoji="0" lang="en-GB" sz="1400" i="0" u="none" strike="noStrike" kern="1200" cap="none" spc="0" normalizeH="0" baseline="0" noProof="0">
              <a:ln>
                <a:noFill/>
              </a:ln>
              <a:solidFill>
                <a:srgbClr val="FFFFFF"/>
              </a:solidFill>
              <a:effectLst/>
              <a:uLnTx/>
              <a:uFillTx/>
              <a:latin typeface="Montserrat"/>
            </a:endParaRPr>
          </a:p>
        </p:txBody>
      </p:sp>
      <p:sp>
        <p:nvSpPr>
          <p:cNvPr id="22" name="TextBox 21">
            <a:extLst>
              <a:ext uri="{FF2B5EF4-FFF2-40B4-BE49-F238E27FC236}">
                <a16:creationId xmlns:a16="http://schemas.microsoft.com/office/drawing/2014/main" id="{AE0E39EA-518F-4E69-B5A5-677CB6C6EA06}"/>
              </a:ext>
            </a:extLst>
          </p:cNvPr>
          <p:cNvSpPr txBox="1"/>
          <p:nvPr/>
        </p:nvSpPr>
        <p:spPr>
          <a:xfrm>
            <a:off x="4499702" y="3054998"/>
            <a:ext cx="3195991"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Montserrat"/>
              </a:rPr>
              <a:t>Harmful a</a:t>
            </a:r>
            <a:r>
              <a:rPr kumimoji="0" lang="en-GB" sz="1400" b="1" i="0" u="none" strike="noStrike" kern="1200" cap="none" spc="0" normalizeH="0" baseline="0" noProof="0" err="1">
                <a:ln>
                  <a:noFill/>
                </a:ln>
                <a:solidFill>
                  <a:srgbClr val="FFFFFF"/>
                </a:solidFill>
                <a:effectLst/>
                <a:uLnTx/>
                <a:uFillTx/>
                <a:latin typeface="Montserrat"/>
              </a:rPr>
              <a:t>lcohol</a:t>
            </a:r>
            <a:r>
              <a:rPr kumimoji="0" lang="en-GB" sz="1400" b="1" i="0" u="none" strike="noStrike" kern="1200" cap="none" spc="0" normalizeH="0" baseline="0" noProof="0">
                <a:ln>
                  <a:noFill/>
                </a:ln>
                <a:solidFill>
                  <a:srgbClr val="FFFFFF"/>
                </a:solidFill>
                <a:effectLst/>
                <a:uLnTx/>
                <a:uFillTx/>
                <a:latin typeface="Montserrat"/>
              </a:rPr>
              <a:t> use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a:rPr>
              <a:t>Offered – 100%</a:t>
            </a:r>
            <a:endParaRPr kumimoji="0" lang="en-GB" sz="1400" b="0" i="0" u="none" strike="noStrike" kern="1200" cap="none" spc="0" normalizeH="0" baseline="0" noProof="0">
              <a:ln>
                <a:noFill/>
              </a:ln>
              <a:solidFill>
                <a:srgbClr val="FFFFFF"/>
              </a:solidFill>
              <a:effectLst/>
              <a:uLnTx/>
              <a:uFillTx/>
              <a:latin typeface="Montserrat"/>
            </a:endParaRPr>
          </a:p>
        </p:txBody>
      </p:sp>
      <p:sp>
        <p:nvSpPr>
          <p:cNvPr id="23" name="TextBox 22">
            <a:extLst>
              <a:ext uri="{FF2B5EF4-FFF2-40B4-BE49-F238E27FC236}">
                <a16:creationId xmlns:a16="http://schemas.microsoft.com/office/drawing/2014/main" id="{3DDDC861-A7B9-4542-A182-4540DC74BB30}"/>
              </a:ext>
            </a:extLst>
          </p:cNvPr>
          <p:cNvSpPr txBox="1"/>
          <p:nvPr/>
        </p:nvSpPr>
        <p:spPr>
          <a:xfrm>
            <a:off x="8414668" y="3091969"/>
            <a:ext cx="3199387"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Substance misuse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97.3%</a:t>
            </a:r>
            <a:endParaRPr kumimoji="0" lang="en-GB" sz="1400" i="0" u="none" strike="noStrike" kern="1200" cap="none" spc="0" normalizeH="0" baseline="0" noProof="0">
              <a:ln>
                <a:noFill/>
              </a:ln>
              <a:solidFill>
                <a:srgbClr val="FFFFFF"/>
              </a:solidFill>
              <a:effectLst/>
              <a:uLnTx/>
              <a:uFillTx/>
              <a:latin typeface="Montserrat"/>
            </a:endParaRPr>
          </a:p>
        </p:txBody>
      </p:sp>
      <p:pic>
        <p:nvPicPr>
          <p:cNvPr id="4" name="Picture 3" descr="Icon&#10;&#10;Description automatically generated">
            <a:extLst>
              <a:ext uri="{FF2B5EF4-FFF2-40B4-BE49-F238E27FC236}">
                <a16:creationId xmlns:a16="http://schemas.microsoft.com/office/drawing/2014/main" id="{31D85BCF-EE7B-4F02-A2D7-48CDF2C74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41" y="2027308"/>
            <a:ext cx="828000" cy="828000"/>
          </a:xfrm>
          <a:prstGeom prst="rect">
            <a:avLst/>
          </a:prstGeom>
        </p:spPr>
      </p:pic>
      <p:pic>
        <p:nvPicPr>
          <p:cNvPr id="7" name="Picture 6" descr="Icon&#10;&#10;Description automatically generated">
            <a:extLst>
              <a:ext uri="{FF2B5EF4-FFF2-40B4-BE49-F238E27FC236}">
                <a16:creationId xmlns:a16="http://schemas.microsoft.com/office/drawing/2014/main" id="{F5DA2AEB-D575-4D61-84BD-E141D23EB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697" y="2050281"/>
            <a:ext cx="828000" cy="828000"/>
          </a:xfrm>
          <a:prstGeom prst="rect">
            <a:avLst/>
          </a:prstGeom>
        </p:spPr>
      </p:pic>
      <p:sp>
        <p:nvSpPr>
          <p:cNvPr id="24" name="Rectangle 23">
            <a:extLst>
              <a:ext uri="{FF2B5EF4-FFF2-40B4-BE49-F238E27FC236}">
                <a16:creationId xmlns:a16="http://schemas.microsoft.com/office/drawing/2014/main" id="{C00E5206-0E95-48B3-8D99-98BA61E5A22A}"/>
              </a:ext>
            </a:extLst>
          </p:cNvPr>
          <p:cNvSpPr/>
          <p:nvPr/>
        </p:nvSpPr>
        <p:spPr>
          <a:xfrm>
            <a:off x="8986055" y="4337648"/>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1" name="Picture 10" descr="Icon&#10;&#10;Description automatically generated">
            <a:extLst>
              <a:ext uri="{FF2B5EF4-FFF2-40B4-BE49-F238E27FC236}">
                <a16:creationId xmlns:a16="http://schemas.microsoft.com/office/drawing/2014/main" id="{62B1199D-F945-48E9-9A57-62392CC7C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0361" y="2054459"/>
            <a:ext cx="828000" cy="82800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ADEAF955-DB8C-4B8C-B466-6293E9E0A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548" y="4583597"/>
            <a:ext cx="828000" cy="828000"/>
          </a:xfrm>
          <a:prstGeom prst="rect">
            <a:avLst/>
          </a:prstGeom>
        </p:spPr>
      </p:pic>
      <p:pic>
        <p:nvPicPr>
          <p:cNvPr id="28" name="Picture 27" descr="Icon&#10;&#10;Description automatically generated">
            <a:extLst>
              <a:ext uri="{FF2B5EF4-FFF2-40B4-BE49-F238E27FC236}">
                <a16:creationId xmlns:a16="http://schemas.microsoft.com/office/drawing/2014/main" id="{F2F9FC3D-5332-4BC4-915A-31441C06E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4038" y="4583597"/>
            <a:ext cx="828000" cy="828000"/>
          </a:xfrm>
          <a:prstGeom prst="rect">
            <a:avLst/>
          </a:prstGeom>
        </p:spPr>
      </p:pic>
      <p:pic>
        <p:nvPicPr>
          <p:cNvPr id="30" name="Picture 29" descr="Icon&#10;&#10;Description automatically generated">
            <a:extLst>
              <a:ext uri="{FF2B5EF4-FFF2-40B4-BE49-F238E27FC236}">
                <a16:creationId xmlns:a16="http://schemas.microsoft.com/office/drawing/2014/main" id="{75F77D88-5148-4EAB-80B2-21A56C82A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926" y="4565846"/>
            <a:ext cx="828000" cy="828000"/>
          </a:xfrm>
          <a:prstGeom prst="rect">
            <a:avLst/>
          </a:prstGeom>
        </p:spPr>
      </p:pic>
      <p:pic>
        <p:nvPicPr>
          <p:cNvPr id="32" name="Picture 31" descr="Logo, icon&#10;&#10;Description automatically generated">
            <a:extLst>
              <a:ext uri="{FF2B5EF4-FFF2-40B4-BE49-F238E27FC236}">
                <a16:creationId xmlns:a16="http://schemas.microsoft.com/office/drawing/2014/main" id="{0A2067CA-2574-4264-B5C1-BD4607C01B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0753" y="4543446"/>
            <a:ext cx="828000" cy="828000"/>
          </a:xfrm>
          <a:prstGeom prst="rect">
            <a:avLst/>
          </a:prstGeom>
        </p:spPr>
      </p:pic>
      <p:sp>
        <p:nvSpPr>
          <p:cNvPr id="34" name="TextBox 33">
            <a:extLst>
              <a:ext uri="{FF2B5EF4-FFF2-40B4-BE49-F238E27FC236}">
                <a16:creationId xmlns:a16="http://schemas.microsoft.com/office/drawing/2014/main" id="{9CC7426C-C22F-464C-AFA7-4B5E4A046A6D}"/>
              </a:ext>
            </a:extLst>
          </p:cNvPr>
          <p:cNvSpPr txBox="1"/>
          <p:nvPr/>
        </p:nvSpPr>
        <p:spPr>
          <a:xfrm>
            <a:off x="9009814" y="5581346"/>
            <a:ext cx="2609879"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Abnormal lipids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a:rPr>
              <a:t>Offered – 100%</a:t>
            </a:r>
            <a:endParaRPr kumimoji="0" lang="en-GB" sz="1400" i="0" u="none" strike="noStrike" kern="1200" cap="none" spc="0" normalizeH="0" baseline="0" noProof="0">
              <a:ln>
                <a:noFill/>
              </a:ln>
              <a:solidFill>
                <a:srgbClr val="FFFFFF"/>
              </a:solidFill>
              <a:effectLst/>
              <a:uLnTx/>
              <a:uFillTx/>
              <a:latin typeface="Montserrat"/>
            </a:endParaRPr>
          </a:p>
        </p:txBody>
      </p:sp>
      <p:sp>
        <p:nvSpPr>
          <p:cNvPr id="2" name="Slide Number Placeholder 1">
            <a:extLst>
              <a:ext uri="{FF2B5EF4-FFF2-40B4-BE49-F238E27FC236}">
                <a16:creationId xmlns:a16="http://schemas.microsoft.com/office/drawing/2014/main" id="{D80CD4D8-B4BC-3DAC-C52B-D2EECCE9CBFB}"/>
              </a:ext>
            </a:extLst>
          </p:cNvPr>
          <p:cNvSpPr>
            <a:spLocks noGrp="1"/>
          </p:cNvSpPr>
          <p:nvPr>
            <p:ph type="sldNum" sz="quarter" idx="12"/>
          </p:nvPr>
        </p:nvSpPr>
        <p:spPr/>
        <p:txBody>
          <a:bodyPr/>
          <a:lstStyle/>
          <a:p>
            <a:fld id="{197B46DC-BC03-4763-897B-6310B967D9E4}" type="slidenum">
              <a:rPr lang="en-GB" smtClean="0"/>
              <a:t>42</a:t>
            </a:fld>
            <a:endParaRPr lang="en-GB"/>
          </a:p>
        </p:txBody>
      </p:sp>
    </p:spTree>
    <p:extLst>
      <p:ext uri="{BB962C8B-B14F-4D97-AF65-F5344CB8AC3E}">
        <p14:creationId xmlns:p14="http://schemas.microsoft.com/office/powerpoint/2010/main" val="3240109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32F7-EE20-0F19-0AFA-8735ECF55578}"/>
              </a:ext>
            </a:extLst>
          </p:cNvPr>
          <p:cNvSpPr>
            <a:spLocks noGrp="1"/>
          </p:cNvSpPr>
          <p:nvPr>
            <p:ph type="ctrTitle"/>
          </p:nvPr>
        </p:nvSpPr>
        <p:spPr/>
        <p:txBody>
          <a:bodyPr/>
          <a:lstStyle/>
          <a:p>
            <a:r>
              <a:rPr lang="en-US"/>
              <a:t>Health Board Data – Wales</a:t>
            </a:r>
            <a:endParaRPr lang="en-GB"/>
          </a:p>
        </p:txBody>
      </p:sp>
      <p:sp>
        <p:nvSpPr>
          <p:cNvPr id="3" name="Slide Number Placeholder 2">
            <a:extLst>
              <a:ext uri="{FF2B5EF4-FFF2-40B4-BE49-F238E27FC236}">
                <a16:creationId xmlns:a16="http://schemas.microsoft.com/office/drawing/2014/main" id="{4781C891-EDF8-48D9-3520-2BA5BBCC73D6}"/>
              </a:ext>
            </a:extLst>
          </p:cNvPr>
          <p:cNvSpPr>
            <a:spLocks noGrp="1"/>
          </p:cNvSpPr>
          <p:nvPr>
            <p:ph type="sldNum" sz="quarter" idx="12"/>
          </p:nvPr>
        </p:nvSpPr>
        <p:spPr/>
        <p:txBody>
          <a:bodyPr/>
          <a:lstStyle/>
          <a:p>
            <a:fld id="{1F80BE16-D3C2-4BF3-BF86-1AE13479DEC1}" type="slidenum">
              <a:rPr lang="en-GB" smtClean="0"/>
              <a:t>43</a:t>
            </a:fld>
            <a:endParaRPr lang="en-GB"/>
          </a:p>
        </p:txBody>
      </p:sp>
    </p:spTree>
    <p:extLst>
      <p:ext uri="{BB962C8B-B14F-4D97-AF65-F5344CB8AC3E}">
        <p14:creationId xmlns:p14="http://schemas.microsoft.com/office/powerpoint/2010/main" val="46617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C646332-F512-074A-E3BC-E8CC89ADBAF0}"/>
              </a:ext>
            </a:extLst>
          </p:cNvPr>
          <p:cNvGraphicFramePr>
            <a:graphicFrameLocks/>
          </p:cNvGraphicFramePr>
          <p:nvPr>
            <p:extLst>
              <p:ext uri="{D42A27DB-BD31-4B8C-83A1-F6EECF244321}">
                <p14:modId xmlns:p14="http://schemas.microsoft.com/office/powerpoint/2010/main" val="3373593673"/>
              </p:ext>
            </p:extLst>
          </p:nvPr>
        </p:nvGraphicFramePr>
        <p:xfrm>
          <a:off x="1057656" y="237744"/>
          <a:ext cx="10076687" cy="618134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F4502E29-A2DE-172C-26D7-90046643021B}"/>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44</a:t>
            </a:fld>
            <a:endParaRPr lang="en-GB" dirty="0">
              <a:latin typeface="Montserrat" panose="00000500000000000000" pitchFamily="2" charset="0"/>
            </a:endParaRPr>
          </a:p>
        </p:txBody>
      </p:sp>
    </p:spTree>
    <p:extLst>
      <p:ext uri="{BB962C8B-B14F-4D97-AF65-F5344CB8AC3E}">
        <p14:creationId xmlns:p14="http://schemas.microsoft.com/office/powerpoint/2010/main" val="375258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B03CAE-50C5-028B-BC67-32FC0C5E9F59}"/>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a:rPr>
              <a:t>Health Board variation in AWT standard (2024)</a:t>
            </a:r>
            <a:endParaRPr lang="en-US" sz="3200" b="1">
              <a:latin typeface="Montserrat" panose="00000500000000000000" pitchFamily="2" charset="0"/>
            </a:endParaRPr>
          </a:p>
        </p:txBody>
      </p:sp>
      <p:graphicFrame>
        <p:nvGraphicFramePr>
          <p:cNvPr id="5" name="Chart 4">
            <a:extLst>
              <a:ext uri="{FF2B5EF4-FFF2-40B4-BE49-F238E27FC236}">
                <a16:creationId xmlns:a16="http://schemas.microsoft.com/office/drawing/2014/main" id="{814A7C97-4152-CA03-B1B9-7E3CD0EE7AE6}"/>
              </a:ext>
            </a:extLst>
          </p:cNvPr>
          <p:cNvGraphicFramePr>
            <a:graphicFrameLocks/>
          </p:cNvGraphicFramePr>
          <p:nvPr>
            <p:extLst>
              <p:ext uri="{D42A27DB-BD31-4B8C-83A1-F6EECF244321}">
                <p14:modId xmlns:p14="http://schemas.microsoft.com/office/powerpoint/2010/main" val="3755274480"/>
              </p:ext>
            </p:extLst>
          </p:nvPr>
        </p:nvGraphicFramePr>
        <p:xfrm>
          <a:off x="1379999" y="1142201"/>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224CBBD-1541-5AC4-6B88-0DA343B0ABA9}"/>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45</a:t>
            </a:fld>
            <a:endParaRPr lang="en-GB" dirty="0">
              <a:latin typeface="Montserrat" panose="00000500000000000000" pitchFamily="2" charset="0"/>
            </a:endParaRPr>
          </a:p>
        </p:txBody>
      </p:sp>
    </p:spTree>
    <p:extLst>
      <p:ext uri="{BB962C8B-B14F-4D97-AF65-F5344CB8AC3E}">
        <p14:creationId xmlns:p14="http://schemas.microsoft.com/office/powerpoint/2010/main" val="164223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4DD52-1CB3-C71D-243D-7A4A2DC1B95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D7624D-B5DC-00BD-1247-DF91B9102A0D}"/>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a:rPr>
              <a:t>Health Board variation in </a:t>
            </a:r>
            <a:r>
              <a:rPr lang="en-US" sz="3200" b="1" err="1">
                <a:latin typeface="Montserrat"/>
              </a:rPr>
              <a:t>CBTp</a:t>
            </a:r>
            <a:r>
              <a:rPr lang="en-US" sz="3200" b="1">
                <a:latin typeface="Montserrat"/>
              </a:rPr>
              <a:t> provision (2024)</a:t>
            </a:r>
            <a:endParaRPr lang="en-US" sz="3200" b="1">
              <a:latin typeface="Montserrat" panose="00000500000000000000" pitchFamily="2" charset="0"/>
            </a:endParaRPr>
          </a:p>
        </p:txBody>
      </p:sp>
      <p:graphicFrame>
        <p:nvGraphicFramePr>
          <p:cNvPr id="2" name="Chart 1">
            <a:extLst>
              <a:ext uri="{FF2B5EF4-FFF2-40B4-BE49-F238E27FC236}">
                <a16:creationId xmlns:a16="http://schemas.microsoft.com/office/drawing/2014/main" id="{06D929CE-7AC3-1C31-26B2-A8921743BCE8}"/>
              </a:ext>
            </a:extLst>
          </p:cNvPr>
          <p:cNvGraphicFramePr>
            <a:graphicFrameLocks/>
          </p:cNvGraphicFramePr>
          <p:nvPr/>
        </p:nvGraphicFramePr>
        <p:xfrm>
          <a:off x="1380000" y="1332897"/>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47B8AEE-276F-271B-C7D1-59A6C42CD3C3}"/>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46</a:t>
            </a:fld>
            <a:endParaRPr lang="en-GB" dirty="0">
              <a:latin typeface="Montserrat" panose="00000500000000000000" pitchFamily="2" charset="0"/>
            </a:endParaRPr>
          </a:p>
        </p:txBody>
      </p:sp>
    </p:spTree>
    <p:extLst>
      <p:ext uri="{BB962C8B-B14F-4D97-AF65-F5344CB8AC3E}">
        <p14:creationId xmlns:p14="http://schemas.microsoft.com/office/powerpoint/2010/main" val="328454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4776-9954-25CF-CD25-1FC11A55B9F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FB04191-5A1B-FDC5-7650-413AFDE33226}"/>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Family Intervention provision (2024)</a:t>
            </a:r>
          </a:p>
        </p:txBody>
      </p:sp>
      <p:graphicFrame>
        <p:nvGraphicFramePr>
          <p:cNvPr id="4" name="Chart 3">
            <a:extLst>
              <a:ext uri="{FF2B5EF4-FFF2-40B4-BE49-F238E27FC236}">
                <a16:creationId xmlns:a16="http://schemas.microsoft.com/office/drawing/2014/main" id="{2EA8CEF4-5BBA-6450-1B01-77658D201A21}"/>
              </a:ext>
            </a:extLst>
          </p:cNvPr>
          <p:cNvGraphicFramePr>
            <a:graphicFrameLocks/>
          </p:cNvGraphicFramePr>
          <p:nvPr/>
        </p:nvGraphicFramePr>
        <p:xfrm>
          <a:off x="1554444" y="1393373"/>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E667D83-73F6-D42B-EC2D-B7665580E3E3}"/>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47</a:t>
            </a:fld>
            <a:endParaRPr lang="en-GB" dirty="0">
              <a:latin typeface="Montserrat" panose="00000500000000000000" pitchFamily="2" charset="0"/>
            </a:endParaRPr>
          </a:p>
        </p:txBody>
      </p:sp>
    </p:spTree>
    <p:extLst>
      <p:ext uri="{BB962C8B-B14F-4D97-AF65-F5344CB8AC3E}">
        <p14:creationId xmlns:p14="http://schemas.microsoft.com/office/powerpoint/2010/main" val="1446703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C8FC3-11E2-C69F-6587-F7D0D4EB0D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999C074-1D94-3A9E-A7DC-EAFCDC2031F5}"/>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Clozapine provision (2024)</a:t>
            </a:r>
          </a:p>
        </p:txBody>
      </p:sp>
      <p:graphicFrame>
        <p:nvGraphicFramePr>
          <p:cNvPr id="2" name="Chart 1">
            <a:extLst>
              <a:ext uri="{FF2B5EF4-FFF2-40B4-BE49-F238E27FC236}">
                <a16:creationId xmlns:a16="http://schemas.microsoft.com/office/drawing/2014/main" id="{035587AD-F48B-E49B-6DF7-6FF33D03A70F}"/>
              </a:ext>
            </a:extLst>
          </p:cNvPr>
          <p:cNvGraphicFramePr>
            <a:graphicFrameLocks/>
          </p:cNvGraphicFramePr>
          <p:nvPr>
            <p:extLst>
              <p:ext uri="{D42A27DB-BD31-4B8C-83A1-F6EECF244321}">
                <p14:modId xmlns:p14="http://schemas.microsoft.com/office/powerpoint/2010/main" val="2007598483"/>
              </p:ext>
            </p:extLst>
          </p:nvPr>
        </p:nvGraphicFramePr>
        <p:xfrm>
          <a:off x="1380000" y="1372881"/>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B940F09-70D9-93F4-7569-DA2890FBCBA8}"/>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48</a:t>
            </a:fld>
            <a:endParaRPr lang="en-GB" dirty="0">
              <a:latin typeface="Montserrat" panose="00000500000000000000" pitchFamily="2" charset="0"/>
            </a:endParaRPr>
          </a:p>
        </p:txBody>
      </p:sp>
    </p:spTree>
    <p:extLst>
      <p:ext uri="{BB962C8B-B14F-4D97-AF65-F5344CB8AC3E}">
        <p14:creationId xmlns:p14="http://schemas.microsoft.com/office/powerpoint/2010/main" val="377535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95B99-A433-F7B4-7849-511FD4A36B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377E48B-18BE-A7D5-57F1-F82D964A7485}"/>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Supported Employment and Education provision (2024)</a:t>
            </a:r>
          </a:p>
        </p:txBody>
      </p:sp>
      <p:graphicFrame>
        <p:nvGraphicFramePr>
          <p:cNvPr id="4" name="Chart 3">
            <a:extLst>
              <a:ext uri="{FF2B5EF4-FFF2-40B4-BE49-F238E27FC236}">
                <a16:creationId xmlns:a16="http://schemas.microsoft.com/office/drawing/2014/main" id="{D018CF25-72F4-C061-60C5-15AE6A122AD9}"/>
              </a:ext>
            </a:extLst>
          </p:cNvPr>
          <p:cNvGraphicFramePr>
            <a:graphicFrameLocks/>
          </p:cNvGraphicFramePr>
          <p:nvPr>
            <p:extLst>
              <p:ext uri="{D42A27DB-BD31-4B8C-83A1-F6EECF244321}">
                <p14:modId xmlns:p14="http://schemas.microsoft.com/office/powerpoint/2010/main" val="3340490585"/>
              </p:ext>
            </p:extLst>
          </p:nvPr>
        </p:nvGraphicFramePr>
        <p:xfrm>
          <a:off x="1316888" y="1377987"/>
          <a:ext cx="9558224" cy="509834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3EC31F37-0041-3E6C-A095-EB250FA33356}"/>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49</a:t>
            </a:fld>
            <a:endParaRPr lang="en-GB" dirty="0">
              <a:latin typeface="Montserrat" panose="00000500000000000000" pitchFamily="2" charset="0"/>
            </a:endParaRPr>
          </a:p>
        </p:txBody>
      </p:sp>
    </p:spTree>
    <p:extLst>
      <p:ext uri="{BB962C8B-B14F-4D97-AF65-F5344CB8AC3E}">
        <p14:creationId xmlns:p14="http://schemas.microsoft.com/office/powerpoint/2010/main" val="246110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CA11-0F6D-8C9B-2460-BBF2C1E9E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E6FE6-37CA-DC7E-9608-3CDD1BD4417E}"/>
              </a:ext>
            </a:extLst>
          </p:cNvPr>
          <p:cNvSpPr>
            <a:spLocks noGrp="1"/>
          </p:cNvSpPr>
          <p:nvPr>
            <p:ph type="title"/>
          </p:nvPr>
        </p:nvSpPr>
        <p:spPr/>
        <p:txBody>
          <a:bodyPr/>
          <a:lstStyle/>
          <a:p>
            <a:r>
              <a:rPr lang="en-US"/>
              <a:t>Scoring sub-matrix (NHSE 2024)</a:t>
            </a:r>
          </a:p>
        </p:txBody>
      </p:sp>
      <p:pic>
        <p:nvPicPr>
          <p:cNvPr id="8" name="Picture 7" descr="A diagram of a medical procedure&#10;&#10;Description automatically generated with medium confidence">
            <a:extLst>
              <a:ext uri="{FF2B5EF4-FFF2-40B4-BE49-F238E27FC236}">
                <a16:creationId xmlns:a16="http://schemas.microsoft.com/office/drawing/2014/main" id="{CC859472-FA44-E456-6AE2-7788BD5DD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45" y="1880928"/>
            <a:ext cx="10419510" cy="4073557"/>
          </a:xfrm>
          <a:prstGeom prst="rect">
            <a:avLst/>
          </a:prstGeom>
        </p:spPr>
      </p:pic>
      <p:sp>
        <p:nvSpPr>
          <p:cNvPr id="3" name="TextBox 2">
            <a:extLst>
              <a:ext uri="{FF2B5EF4-FFF2-40B4-BE49-F238E27FC236}">
                <a16:creationId xmlns:a16="http://schemas.microsoft.com/office/drawing/2014/main" id="{9913DA3E-BD64-806F-B5B9-837762ECBB8D}"/>
              </a:ext>
            </a:extLst>
          </p:cNvPr>
          <p:cNvSpPr txBox="1"/>
          <p:nvPr/>
        </p:nvSpPr>
        <p:spPr>
          <a:xfrm>
            <a:off x="886245" y="6074230"/>
            <a:ext cx="10086555" cy="461665"/>
          </a:xfrm>
          <a:prstGeom prst="rect">
            <a:avLst/>
          </a:prstGeom>
          <a:noFill/>
        </p:spPr>
        <p:txBody>
          <a:bodyPr wrap="square" rtlCol="0">
            <a:spAutoFit/>
          </a:bodyPr>
          <a:lstStyle/>
          <a:p>
            <a:r>
              <a:rPr lang="en-GB" sz="1200" dirty="0"/>
              <a:t>For more information on the scoring for item 5 provision for children and young people (CYP) please refer to pages 6-7 of the </a:t>
            </a:r>
            <a:r>
              <a:rPr lang="en-GB" sz="1200" dirty="0">
                <a:hlinkClick r:id="rId4"/>
              </a:rPr>
              <a:t>scoring matrix</a:t>
            </a:r>
            <a:r>
              <a:rPr lang="en-GB" sz="1200" dirty="0"/>
              <a:t>.</a:t>
            </a:r>
          </a:p>
        </p:txBody>
      </p:sp>
      <p:sp>
        <p:nvSpPr>
          <p:cNvPr id="4" name="Slide Number Placeholder 3">
            <a:extLst>
              <a:ext uri="{FF2B5EF4-FFF2-40B4-BE49-F238E27FC236}">
                <a16:creationId xmlns:a16="http://schemas.microsoft.com/office/drawing/2014/main" id="{A0F935DF-7576-8F01-DBD2-5BBCC930B1A3}"/>
              </a:ext>
            </a:extLst>
          </p:cNvPr>
          <p:cNvSpPr>
            <a:spLocks noGrp="1"/>
          </p:cNvSpPr>
          <p:nvPr>
            <p:ph type="sldNum" sz="quarter" idx="12"/>
          </p:nvPr>
        </p:nvSpPr>
        <p:spPr/>
        <p:txBody>
          <a:bodyPr/>
          <a:lstStyle/>
          <a:p>
            <a:fld id="{197B46DC-BC03-4763-897B-6310B967D9E4}" type="slidenum">
              <a:rPr lang="en-GB" smtClean="0"/>
              <a:t>5</a:t>
            </a:fld>
            <a:endParaRPr lang="en-GB"/>
          </a:p>
        </p:txBody>
      </p:sp>
    </p:spTree>
    <p:extLst>
      <p:ext uri="{BB962C8B-B14F-4D97-AF65-F5344CB8AC3E}">
        <p14:creationId xmlns:p14="http://schemas.microsoft.com/office/powerpoint/2010/main" val="364816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A665-B7B3-492B-379C-C014A546512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33A722D-D840-BD89-513A-8516405821A0}"/>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Physical Health  Screening provision (2024)</a:t>
            </a:r>
          </a:p>
        </p:txBody>
      </p:sp>
      <p:graphicFrame>
        <p:nvGraphicFramePr>
          <p:cNvPr id="2" name="Chart 1">
            <a:extLst>
              <a:ext uri="{FF2B5EF4-FFF2-40B4-BE49-F238E27FC236}">
                <a16:creationId xmlns:a16="http://schemas.microsoft.com/office/drawing/2014/main" id="{419CC412-7F74-E0E5-BC74-D302A84487A0}"/>
              </a:ext>
            </a:extLst>
          </p:cNvPr>
          <p:cNvGraphicFramePr>
            <a:graphicFrameLocks/>
          </p:cNvGraphicFramePr>
          <p:nvPr>
            <p:extLst>
              <p:ext uri="{D42A27DB-BD31-4B8C-83A1-F6EECF244321}">
                <p14:modId xmlns:p14="http://schemas.microsoft.com/office/powerpoint/2010/main" val="4286787178"/>
              </p:ext>
            </p:extLst>
          </p:nvPr>
        </p:nvGraphicFramePr>
        <p:xfrm>
          <a:off x="1380000" y="1372754"/>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6214563-B2CC-E18C-60E5-5D7A0E0BD480}"/>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50</a:t>
            </a:fld>
            <a:endParaRPr lang="en-GB" dirty="0">
              <a:latin typeface="Montserrat" panose="00000500000000000000" pitchFamily="2" charset="0"/>
            </a:endParaRPr>
          </a:p>
        </p:txBody>
      </p:sp>
    </p:spTree>
    <p:extLst>
      <p:ext uri="{BB962C8B-B14F-4D97-AF65-F5344CB8AC3E}">
        <p14:creationId xmlns:p14="http://schemas.microsoft.com/office/powerpoint/2010/main" val="3041598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4DF16-B344-A07D-0D96-82F30564959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CE39A9E-DFB1-64DA-CC6B-40F4C4B0D555}"/>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Physical Health Interventions provision (2024)</a:t>
            </a:r>
          </a:p>
        </p:txBody>
      </p:sp>
      <p:graphicFrame>
        <p:nvGraphicFramePr>
          <p:cNvPr id="4" name="Chart 3">
            <a:extLst>
              <a:ext uri="{FF2B5EF4-FFF2-40B4-BE49-F238E27FC236}">
                <a16:creationId xmlns:a16="http://schemas.microsoft.com/office/drawing/2014/main" id="{6FD9F209-A124-ACAB-0740-BDCC75CE0887}"/>
              </a:ext>
            </a:extLst>
          </p:cNvPr>
          <p:cNvGraphicFramePr>
            <a:graphicFrameLocks/>
          </p:cNvGraphicFramePr>
          <p:nvPr>
            <p:extLst>
              <p:ext uri="{D42A27DB-BD31-4B8C-83A1-F6EECF244321}">
                <p14:modId xmlns:p14="http://schemas.microsoft.com/office/powerpoint/2010/main" val="2641269262"/>
              </p:ext>
            </p:extLst>
          </p:nvPr>
        </p:nvGraphicFramePr>
        <p:xfrm>
          <a:off x="1380000" y="1371598"/>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3A25F6FB-218B-8C94-2697-047A81A32CFF}"/>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51</a:t>
            </a:fld>
            <a:endParaRPr lang="en-GB" dirty="0">
              <a:latin typeface="Montserrat" panose="00000500000000000000" pitchFamily="2" charset="0"/>
            </a:endParaRPr>
          </a:p>
        </p:txBody>
      </p:sp>
    </p:spTree>
    <p:extLst>
      <p:ext uri="{BB962C8B-B14F-4D97-AF65-F5344CB8AC3E}">
        <p14:creationId xmlns:p14="http://schemas.microsoft.com/office/powerpoint/2010/main" val="3525080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1F89B-8B65-CE10-51A1-60FC4D213C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EAD05D1-FBF7-48B7-5053-227746F9110B}"/>
              </a:ext>
            </a:extLst>
          </p:cNvPr>
          <p:cNvSpPr txBox="1">
            <a:spLocks/>
          </p:cNvSpPr>
          <p:nvPr/>
        </p:nvSpPr>
        <p:spPr>
          <a:xfrm>
            <a:off x="838200" y="381670"/>
            <a:ext cx="10515600" cy="56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ontserrat" panose="00000500000000000000" pitchFamily="2" charset="0"/>
              </a:rPr>
              <a:t>Health Board variation in Carer Support provision (2024)</a:t>
            </a:r>
          </a:p>
        </p:txBody>
      </p:sp>
      <p:graphicFrame>
        <p:nvGraphicFramePr>
          <p:cNvPr id="4" name="Chart 3">
            <a:extLst>
              <a:ext uri="{FF2B5EF4-FFF2-40B4-BE49-F238E27FC236}">
                <a16:creationId xmlns:a16="http://schemas.microsoft.com/office/drawing/2014/main" id="{CB930470-B406-A3C6-3791-41E02FEEED44}"/>
              </a:ext>
            </a:extLst>
          </p:cNvPr>
          <p:cNvGraphicFramePr>
            <a:graphicFrameLocks/>
          </p:cNvGraphicFramePr>
          <p:nvPr>
            <p:extLst>
              <p:ext uri="{D42A27DB-BD31-4B8C-83A1-F6EECF244321}">
                <p14:modId xmlns:p14="http://schemas.microsoft.com/office/powerpoint/2010/main" val="3446210479"/>
              </p:ext>
            </p:extLst>
          </p:nvPr>
        </p:nvGraphicFramePr>
        <p:xfrm>
          <a:off x="1380000" y="1370219"/>
          <a:ext cx="9432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9D78C28-6180-0F71-7C9B-5D0BFBBF190B}"/>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52</a:t>
            </a:fld>
            <a:endParaRPr lang="en-GB" dirty="0">
              <a:latin typeface="Montserrat" panose="00000500000000000000" pitchFamily="2" charset="0"/>
            </a:endParaRPr>
          </a:p>
        </p:txBody>
      </p:sp>
    </p:spTree>
    <p:extLst>
      <p:ext uri="{BB962C8B-B14F-4D97-AF65-F5344CB8AC3E}">
        <p14:creationId xmlns:p14="http://schemas.microsoft.com/office/powerpoint/2010/main" val="3223054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E515-E684-E389-6F33-D9389B34EB11}"/>
              </a:ext>
            </a:extLst>
          </p:cNvPr>
          <p:cNvSpPr>
            <a:spLocks noGrp="1"/>
          </p:cNvSpPr>
          <p:nvPr>
            <p:ph type="title" idx="4294967295"/>
          </p:nvPr>
        </p:nvSpPr>
        <p:spPr>
          <a:xfrm>
            <a:off x="838200" y="381670"/>
            <a:ext cx="10515600" cy="567924"/>
          </a:xfrm>
          <a:prstGeom prst="rect">
            <a:avLst/>
          </a:prstGeom>
        </p:spPr>
        <p:txBody>
          <a:bodyPr/>
          <a:lstStyle/>
          <a:p>
            <a:r>
              <a:rPr lang="en-US" sz="3200" b="1">
                <a:latin typeface="Montserrat" panose="00000500000000000000" pitchFamily="2" charset="0"/>
              </a:rPr>
              <a:t>Health Board variation in Outcome Measures recording (2024)</a:t>
            </a:r>
          </a:p>
        </p:txBody>
      </p:sp>
      <p:graphicFrame>
        <p:nvGraphicFramePr>
          <p:cNvPr id="3" name="Chart 2">
            <a:extLst>
              <a:ext uri="{FF2B5EF4-FFF2-40B4-BE49-F238E27FC236}">
                <a16:creationId xmlns:a16="http://schemas.microsoft.com/office/drawing/2014/main" id="{29D01FC0-430E-CF84-DA6A-D1D443CBA370}"/>
              </a:ext>
            </a:extLst>
          </p:cNvPr>
          <p:cNvGraphicFramePr>
            <a:graphicFrameLocks/>
          </p:cNvGraphicFramePr>
          <p:nvPr>
            <p:extLst>
              <p:ext uri="{D42A27DB-BD31-4B8C-83A1-F6EECF244321}">
                <p14:modId xmlns:p14="http://schemas.microsoft.com/office/powerpoint/2010/main" val="340831702"/>
              </p:ext>
            </p:extLst>
          </p:nvPr>
        </p:nvGraphicFramePr>
        <p:xfrm>
          <a:off x="1374360" y="1355454"/>
          <a:ext cx="9443280" cy="522002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C4EC7CF-343F-9604-A47B-A4ABAAD98CA7}"/>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53</a:t>
            </a:fld>
            <a:endParaRPr lang="en-GB" dirty="0">
              <a:latin typeface="Montserrat" panose="00000500000000000000" pitchFamily="2" charset="0"/>
            </a:endParaRPr>
          </a:p>
        </p:txBody>
      </p:sp>
    </p:spTree>
    <p:extLst>
      <p:ext uri="{BB962C8B-B14F-4D97-AF65-F5344CB8AC3E}">
        <p14:creationId xmlns:p14="http://schemas.microsoft.com/office/powerpoint/2010/main" val="2449004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EBF-6B62-95CD-EA6E-4494D94B0A0C}"/>
              </a:ext>
            </a:extLst>
          </p:cNvPr>
          <p:cNvSpPr>
            <a:spLocks noGrp="1"/>
          </p:cNvSpPr>
          <p:nvPr>
            <p:ph type="title"/>
          </p:nvPr>
        </p:nvSpPr>
        <p:spPr>
          <a:xfrm>
            <a:off x="838199" y="365125"/>
            <a:ext cx="9470571" cy="1325563"/>
          </a:xfrm>
        </p:spPr>
        <p:txBody>
          <a:bodyPr>
            <a:normAutofit fontScale="90000"/>
          </a:bodyPr>
          <a:lstStyle/>
          <a:p>
            <a:r>
              <a:rPr lang="en-US" sz="4600">
                <a:latin typeface="Montserrat"/>
              </a:rPr>
              <a:t>Health Inequalities (Age, Gender, Ethnicity) – Wales</a:t>
            </a:r>
            <a:endParaRPr lang="en-GB" sz="4600"/>
          </a:p>
        </p:txBody>
      </p:sp>
      <p:graphicFrame>
        <p:nvGraphicFramePr>
          <p:cNvPr id="4" name="Content Placeholder 2">
            <a:extLst>
              <a:ext uri="{FF2B5EF4-FFF2-40B4-BE49-F238E27FC236}">
                <a16:creationId xmlns:a16="http://schemas.microsoft.com/office/drawing/2014/main" id="{DAC5FD30-4898-0BB3-957B-BA7CC03BCFA5}"/>
              </a:ext>
            </a:extLst>
          </p:cNvPr>
          <p:cNvGraphicFramePr>
            <a:graphicFrameLocks noGrp="1"/>
          </p:cNvGraphicFramePr>
          <p:nvPr>
            <p:ph idx="1"/>
            <p:extLst>
              <p:ext uri="{D42A27DB-BD31-4B8C-83A1-F6EECF244321}">
                <p14:modId xmlns:p14="http://schemas.microsoft.com/office/powerpoint/2010/main" val="2004197934"/>
              </p:ext>
            </p:extLst>
          </p:nvPr>
        </p:nvGraphicFramePr>
        <p:xfrm>
          <a:off x="488950" y="1898878"/>
          <a:ext cx="11213193"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ubtitle 2">
            <a:extLst>
              <a:ext uri="{FF2B5EF4-FFF2-40B4-BE49-F238E27FC236}">
                <a16:creationId xmlns:a16="http://schemas.microsoft.com/office/drawing/2014/main" id="{C27F1AFE-2BFA-03DD-1F94-147B3A6C8351}"/>
              </a:ext>
            </a:extLst>
          </p:cNvPr>
          <p:cNvSpPr txBox="1">
            <a:spLocks/>
          </p:cNvSpPr>
          <p:nvPr/>
        </p:nvSpPr>
        <p:spPr>
          <a:xfrm>
            <a:off x="57630" y="6511690"/>
            <a:ext cx="9144000" cy="427366"/>
          </a:xfrm>
          <a:prstGeom prst="rect">
            <a:avLst/>
          </a:prstGeom>
        </p:spPr>
        <p:txBody>
          <a:bodyPr vert="horz" lIns="91440" tIns="45720" rIns="91440" bIns="45720" rtlCol="0" anchor="t">
            <a:normAutofit/>
          </a:bodyPr>
          <a:lst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69875"/>
            <a:r>
              <a:rPr lang="en-US" sz="1200" b="1">
                <a:latin typeface="Montserrat"/>
              </a:rPr>
              <a:t>N.B. Caution in interpretations due to small sample numbers</a:t>
            </a:r>
            <a:endParaRPr lang="en-GB" sz="1200" b="1">
              <a:latin typeface="Montserrat"/>
            </a:endParaRPr>
          </a:p>
          <a:p>
            <a:pPr indent="-269875"/>
            <a:endParaRPr lang="en-US" sz="1600"/>
          </a:p>
        </p:txBody>
      </p:sp>
      <p:sp>
        <p:nvSpPr>
          <p:cNvPr id="3" name="Slide Number Placeholder 2">
            <a:extLst>
              <a:ext uri="{FF2B5EF4-FFF2-40B4-BE49-F238E27FC236}">
                <a16:creationId xmlns:a16="http://schemas.microsoft.com/office/drawing/2014/main" id="{749A77A7-496E-141C-D5DD-F430AC694E8A}"/>
              </a:ext>
            </a:extLst>
          </p:cNvPr>
          <p:cNvSpPr>
            <a:spLocks noGrp="1"/>
          </p:cNvSpPr>
          <p:nvPr>
            <p:ph type="sldNum" sz="quarter" idx="12"/>
          </p:nvPr>
        </p:nvSpPr>
        <p:spPr/>
        <p:txBody>
          <a:bodyPr/>
          <a:lstStyle/>
          <a:p>
            <a:fld id="{197B46DC-BC03-4763-897B-6310B967D9E4}" type="slidenum">
              <a:rPr lang="en-GB" smtClean="0"/>
              <a:t>54</a:t>
            </a:fld>
            <a:endParaRPr lang="en-GB"/>
          </a:p>
        </p:txBody>
      </p:sp>
    </p:spTree>
    <p:extLst>
      <p:ext uri="{BB962C8B-B14F-4D97-AF65-F5344CB8AC3E}">
        <p14:creationId xmlns:p14="http://schemas.microsoft.com/office/powerpoint/2010/main" val="2779640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EBF-6B62-95CD-EA6E-4494D94B0A0C}"/>
              </a:ext>
            </a:extLst>
          </p:cNvPr>
          <p:cNvSpPr>
            <a:spLocks noGrp="1"/>
          </p:cNvSpPr>
          <p:nvPr>
            <p:ph type="title"/>
          </p:nvPr>
        </p:nvSpPr>
        <p:spPr>
          <a:xfrm>
            <a:off x="838199" y="365125"/>
            <a:ext cx="9633857" cy="1325563"/>
          </a:xfrm>
        </p:spPr>
        <p:txBody>
          <a:bodyPr>
            <a:normAutofit fontScale="90000"/>
          </a:bodyPr>
          <a:lstStyle/>
          <a:p>
            <a:r>
              <a:rPr lang="en-US" sz="4600">
                <a:latin typeface="Montserrat"/>
              </a:rPr>
              <a:t>Health Inequalities (Age, Gender, Ethnicity) – Wales</a:t>
            </a:r>
            <a:endParaRPr lang="en-GB" sz="4600"/>
          </a:p>
        </p:txBody>
      </p:sp>
      <p:graphicFrame>
        <p:nvGraphicFramePr>
          <p:cNvPr id="4" name="Content Placeholder 2">
            <a:extLst>
              <a:ext uri="{FF2B5EF4-FFF2-40B4-BE49-F238E27FC236}">
                <a16:creationId xmlns:a16="http://schemas.microsoft.com/office/drawing/2014/main" id="{DAC5FD30-4898-0BB3-957B-BA7CC03BCFA5}"/>
              </a:ext>
            </a:extLst>
          </p:cNvPr>
          <p:cNvGraphicFramePr>
            <a:graphicFrameLocks noGrp="1"/>
          </p:cNvGraphicFramePr>
          <p:nvPr>
            <p:ph idx="1"/>
          </p:nvPr>
        </p:nvGraphicFramePr>
        <p:xfrm>
          <a:off x="539750" y="1909763"/>
          <a:ext cx="112141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7AB8E54-1270-73EF-EC5D-6C129CE1FE42}"/>
              </a:ext>
            </a:extLst>
          </p:cNvPr>
          <p:cNvSpPr txBox="1"/>
          <p:nvPr/>
        </p:nvSpPr>
        <p:spPr>
          <a:xfrm>
            <a:off x="1154264" y="2235726"/>
            <a:ext cx="2821388" cy="3847207"/>
          </a:xfrm>
          <a:prstGeom prst="rect">
            <a:avLst/>
          </a:prstGeom>
          <a:noFill/>
        </p:spPr>
        <p:txBody>
          <a:bodyPr wrap="square" lIns="91440" tIns="45720" rIns="91440" bIns="45720" rtlCol="0" anchor="t">
            <a:spAutoFit/>
          </a:bodyPr>
          <a:lstStyle/>
          <a:p>
            <a:pPr lvl="0"/>
            <a:r>
              <a:rPr lang="en-US" sz="1200" b="1">
                <a:solidFill>
                  <a:schemeClr val="bg1"/>
                </a:solidFill>
              </a:rPr>
              <a:t>Physical Health Screening and Interventions</a:t>
            </a:r>
          </a:p>
          <a:p>
            <a:pPr lvl="0"/>
            <a:endParaRPr lang="en-US" sz="1400" b="1">
              <a:solidFill>
                <a:schemeClr val="bg1"/>
              </a:solidFill>
            </a:endParaRPr>
          </a:p>
          <a:p>
            <a:r>
              <a:rPr lang="en-US" sz="1200" b="1">
                <a:solidFill>
                  <a:schemeClr val="bg1"/>
                </a:solidFill>
              </a:rPr>
              <a:t>Age</a:t>
            </a:r>
            <a:r>
              <a:rPr lang="en-US" sz="1200">
                <a:solidFill>
                  <a:schemeClr val="bg1"/>
                </a:solidFill>
              </a:rPr>
              <a:t>:  Physical health reviews and related interventions were offered to 72.9% of service users aged 18-35. Small sample sizes in other categories.</a:t>
            </a:r>
          </a:p>
          <a:p>
            <a:pPr lvl="0"/>
            <a:endParaRPr lang="en-US" sz="1200">
              <a:solidFill>
                <a:schemeClr val="bg1"/>
              </a:solidFill>
            </a:endParaRPr>
          </a:p>
          <a:p>
            <a:r>
              <a:rPr lang="en-US" sz="1200" b="1">
                <a:solidFill>
                  <a:schemeClr val="bg1"/>
                </a:solidFill>
              </a:rPr>
              <a:t>Gender: </a:t>
            </a:r>
            <a:r>
              <a:rPr lang="en-US" sz="1200">
                <a:solidFill>
                  <a:schemeClr val="bg1"/>
                </a:solidFill>
              </a:rPr>
              <a:t>73.9% of male service users were offered physical health review and relevant physical health interventions, 9% more than females in 2023/24.</a:t>
            </a:r>
          </a:p>
          <a:p>
            <a:endParaRPr lang="en-US" sz="1200" b="1">
              <a:solidFill>
                <a:schemeClr val="bg1"/>
              </a:solidFill>
            </a:endParaRPr>
          </a:p>
          <a:p>
            <a:r>
              <a:rPr lang="en-US" sz="1200" b="1">
                <a:solidFill>
                  <a:schemeClr val="bg1"/>
                </a:solidFill>
              </a:rPr>
              <a:t>Ethnicity: </a:t>
            </a:r>
            <a:r>
              <a:rPr lang="en-US" sz="1200">
                <a:solidFill>
                  <a:schemeClr val="bg1"/>
                </a:solidFill>
              </a:rPr>
              <a:t>White population had largest percentage of physical health review and related interventions offered (74.7%).</a:t>
            </a:r>
            <a:endParaRPr lang="en-US" sz="1200">
              <a:solidFill>
                <a:schemeClr val="bg1"/>
              </a:solidFill>
              <a:latin typeface="Montserrat"/>
              <a:cs typeface="Calibri"/>
            </a:endParaRPr>
          </a:p>
          <a:p>
            <a:pPr lvl="0"/>
            <a:endParaRPr lang="en-GB" sz="1400">
              <a:solidFill>
                <a:schemeClr val="bg1"/>
              </a:solidFill>
            </a:endParaRPr>
          </a:p>
        </p:txBody>
      </p:sp>
      <p:sp>
        <p:nvSpPr>
          <p:cNvPr id="6" name="TextBox 5">
            <a:extLst>
              <a:ext uri="{FF2B5EF4-FFF2-40B4-BE49-F238E27FC236}">
                <a16:creationId xmlns:a16="http://schemas.microsoft.com/office/drawing/2014/main" id="{B4DAC912-9090-DA06-4D37-B67457B21C6F}"/>
              </a:ext>
            </a:extLst>
          </p:cNvPr>
          <p:cNvSpPr txBox="1"/>
          <p:nvPr/>
        </p:nvSpPr>
        <p:spPr>
          <a:xfrm>
            <a:off x="4703638" y="2158782"/>
            <a:ext cx="2886323" cy="3077766"/>
          </a:xfrm>
          <a:prstGeom prst="rect">
            <a:avLst/>
          </a:prstGeom>
          <a:noFill/>
        </p:spPr>
        <p:txBody>
          <a:bodyPr wrap="square" lIns="91440" tIns="45720" rIns="91440" bIns="45720" rtlCol="0" anchor="t">
            <a:spAutoFit/>
          </a:bodyPr>
          <a:lstStyle/>
          <a:p>
            <a:pPr lvl="0"/>
            <a:r>
              <a:rPr lang="en-US" sz="1200" b="1">
                <a:solidFill>
                  <a:schemeClr val="bg1"/>
                </a:solidFill>
              </a:rPr>
              <a:t>Carer-focused education and support </a:t>
            </a:r>
            <a:r>
              <a:rPr lang="en-US" sz="1200" b="1" err="1">
                <a:solidFill>
                  <a:schemeClr val="bg1"/>
                </a:solidFill>
              </a:rPr>
              <a:t>programmes</a:t>
            </a:r>
            <a:endParaRPr lang="en-US" sz="1200" b="1">
              <a:solidFill>
                <a:schemeClr val="bg1"/>
              </a:solidFill>
            </a:endParaRPr>
          </a:p>
          <a:p>
            <a:pPr lvl="0"/>
            <a:endParaRPr lang="en-US" sz="1400" b="1">
              <a:solidFill>
                <a:schemeClr val="bg1"/>
              </a:solidFill>
            </a:endParaRPr>
          </a:p>
          <a:p>
            <a:r>
              <a:rPr lang="en-US" sz="1200" b="1">
                <a:solidFill>
                  <a:schemeClr val="bg1"/>
                </a:solidFill>
              </a:rPr>
              <a:t>Age:</a:t>
            </a:r>
            <a:r>
              <a:rPr lang="en-US" sz="1200">
                <a:solidFill>
                  <a:schemeClr val="bg1"/>
                </a:solidFill>
              </a:rPr>
              <a:t> Increase in uptake among 18-35s from 36% to 45.5% between 2022/23 and 2023/24. Small sample size in other categories.</a:t>
            </a:r>
          </a:p>
          <a:p>
            <a:endParaRPr lang="en-US" sz="1200" b="1">
              <a:solidFill>
                <a:schemeClr val="bg1"/>
              </a:solidFill>
            </a:endParaRPr>
          </a:p>
          <a:p>
            <a:r>
              <a:rPr lang="en-US" sz="1200" b="1">
                <a:solidFill>
                  <a:schemeClr val="bg1"/>
                </a:solidFill>
              </a:rPr>
              <a:t>Gender: </a:t>
            </a:r>
            <a:r>
              <a:rPr lang="en-US" sz="1200">
                <a:solidFill>
                  <a:schemeClr val="bg1"/>
                </a:solidFill>
                <a:latin typeface="Montserrat"/>
                <a:ea typeface="Calibri"/>
                <a:cs typeface="Calibri"/>
              </a:rPr>
              <a:t>Uptake by carers of female service users increased by 21.4% from 22/23 to 23/24. </a:t>
            </a:r>
          </a:p>
          <a:p>
            <a:endParaRPr lang="en-US" sz="1200">
              <a:solidFill>
                <a:schemeClr val="bg1"/>
              </a:solidFill>
            </a:endParaRPr>
          </a:p>
          <a:p>
            <a:r>
              <a:rPr lang="en-US" sz="1200" b="1">
                <a:solidFill>
                  <a:schemeClr val="bg1"/>
                </a:solidFill>
              </a:rPr>
              <a:t>Ethnicity: </a:t>
            </a:r>
            <a:r>
              <a:rPr lang="en-US" sz="1200">
                <a:solidFill>
                  <a:schemeClr val="bg1"/>
                </a:solidFill>
              </a:rPr>
              <a:t>Uptake increased in the White population from 40.5% in 22/23 to 48.7% in 23/24. Small sample size in other categories.</a:t>
            </a:r>
          </a:p>
        </p:txBody>
      </p:sp>
      <p:sp>
        <p:nvSpPr>
          <p:cNvPr id="7" name="TextBox 6">
            <a:extLst>
              <a:ext uri="{FF2B5EF4-FFF2-40B4-BE49-F238E27FC236}">
                <a16:creationId xmlns:a16="http://schemas.microsoft.com/office/drawing/2014/main" id="{8048543D-EBDA-CF72-0853-80E31BA596F2}"/>
              </a:ext>
            </a:extLst>
          </p:cNvPr>
          <p:cNvSpPr txBox="1"/>
          <p:nvPr/>
        </p:nvSpPr>
        <p:spPr>
          <a:xfrm>
            <a:off x="8164166" y="2166045"/>
            <a:ext cx="2958328" cy="3231654"/>
          </a:xfrm>
          <a:prstGeom prst="rect">
            <a:avLst/>
          </a:prstGeom>
          <a:noFill/>
        </p:spPr>
        <p:txBody>
          <a:bodyPr wrap="square" lIns="91440" tIns="45720" rIns="91440" bIns="45720" rtlCol="0" anchor="t">
            <a:spAutoFit/>
          </a:bodyPr>
          <a:lstStyle/>
          <a:p>
            <a:pPr lvl="0"/>
            <a:r>
              <a:rPr lang="en-US" sz="1200" b="1">
                <a:solidFill>
                  <a:schemeClr val="bg1"/>
                </a:solidFill>
              </a:rPr>
              <a:t>Outcome Measures</a:t>
            </a:r>
          </a:p>
          <a:p>
            <a:pPr lvl="0"/>
            <a:endParaRPr lang="en-US" sz="1200" b="1">
              <a:solidFill>
                <a:schemeClr val="bg1"/>
              </a:solidFill>
            </a:endParaRPr>
          </a:p>
          <a:p>
            <a:r>
              <a:rPr lang="en-US" sz="1200" b="1">
                <a:solidFill>
                  <a:schemeClr val="bg1"/>
                </a:solidFill>
              </a:rPr>
              <a:t>Age:</a:t>
            </a:r>
            <a:r>
              <a:rPr lang="en-US" sz="1200">
                <a:solidFill>
                  <a:schemeClr val="bg1"/>
                </a:solidFill>
              </a:rPr>
              <a:t>. </a:t>
            </a:r>
            <a:r>
              <a:rPr lang="en-US" sz="1200">
                <a:solidFill>
                  <a:schemeClr val="bg1"/>
                </a:solidFill>
                <a:ea typeface="+mn-lt"/>
                <a:cs typeface="+mn-lt"/>
              </a:rPr>
              <a:t>Outcome measures recorded </a:t>
            </a:r>
            <a:r>
              <a:rPr lang="en-US" sz="1200">
                <a:solidFill>
                  <a:schemeClr val="bg1"/>
                </a:solidFill>
              </a:rPr>
              <a:t>only among 18-35s. Small sample size in other categories.</a:t>
            </a:r>
          </a:p>
          <a:p>
            <a:pPr lvl="0"/>
            <a:endParaRPr lang="en-US" sz="1200">
              <a:solidFill>
                <a:schemeClr val="bg1"/>
              </a:solidFill>
            </a:endParaRPr>
          </a:p>
          <a:p>
            <a:r>
              <a:rPr lang="en-US" sz="1200" b="1">
                <a:solidFill>
                  <a:schemeClr val="bg1"/>
                </a:solidFill>
              </a:rPr>
              <a:t>Gender: </a:t>
            </a:r>
            <a:r>
              <a:rPr lang="en-US" sz="1200">
                <a:solidFill>
                  <a:schemeClr val="bg1"/>
                </a:solidFill>
              </a:rPr>
              <a:t> Similar levels of outcome measures recorded between 2022/23 and 2023/24</a:t>
            </a:r>
          </a:p>
          <a:p>
            <a:r>
              <a:rPr lang="en-US" sz="1200">
                <a:solidFill>
                  <a:schemeClr val="bg1"/>
                </a:solidFill>
              </a:rPr>
              <a:t> across genders.</a:t>
            </a:r>
          </a:p>
          <a:p>
            <a:pPr lvl="0"/>
            <a:endParaRPr lang="en-US" sz="1200">
              <a:solidFill>
                <a:schemeClr val="bg1"/>
              </a:solidFill>
            </a:endParaRPr>
          </a:p>
          <a:p>
            <a:r>
              <a:rPr lang="en-US" sz="1200" b="1">
                <a:solidFill>
                  <a:schemeClr val="bg1"/>
                </a:solidFill>
              </a:rPr>
              <a:t>Ethnicity:</a:t>
            </a:r>
            <a:r>
              <a:rPr lang="en-US" sz="1200">
                <a:solidFill>
                  <a:schemeClr val="bg1"/>
                </a:solidFill>
              </a:rPr>
              <a:t>. Approximately 20% increase in</a:t>
            </a:r>
            <a:r>
              <a:rPr lang="en-US" sz="1200">
                <a:solidFill>
                  <a:schemeClr val="bg1"/>
                </a:solidFill>
                <a:ea typeface="+mn-lt"/>
                <a:cs typeface="+mn-lt"/>
              </a:rPr>
              <a:t> outcome measures recorded</a:t>
            </a:r>
            <a:r>
              <a:rPr lang="en-US" sz="1200">
                <a:solidFill>
                  <a:schemeClr val="bg1"/>
                </a:solidFill>
              </a:rPr>
              <a:t> for the black population (n=19) since 2022/23. Similar levels  in the White population between 22/23 and 23/24. </a:t>
            </a:r>
          </a:p>
        </p:txBody>
      </p:sp>
      <p:sp>
        <p:nvSpPr>
          <p:cNvPr id="12" name="Subtitle 2">
            <a:extLst>
              <a:ext uri="{FF2B5EF4-FFF2-40B4-BE49-F238E27FC236}">
                <a16:creationId xmlns:a16="http://schemas.microsoft.com/office/drawing/2014/main" id="{629110AF-8DB2-3C32-4D0B-7E5091D8C4AF}"/>
              </a:ext>
            </a:extLst>
          </p:cNvPr>
          <p:cNvSpPr txBox="1">
            <a:spLocks/>
          </p:cNvSpPr>
          <p:nvPr/>
        </p:nvSpPr>
        <p:spPr>
          <a:xfrm>
            <a:off x="57630" y="6511690"/>
            <a:ext cx="9144000" cy="427366"/>
          </a:xfrm>
          <a:prstGeom prst="rect">
            <a:avLst/>
          </a:prstGeom>
        </p:spPr>
        <p:txBody>
          <a:bodyPr vert="horz" lIns="91440" tIns="45720" rIns="91440" bIns="45720" rtlCol="0" anchor="t">
            <a:normAutofit/>
          </a:bodyPr>
          <a:lst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69875"/>
            <a:r>
              <a:rPr lang="en-US" sz="1200" b="1">
                <a:latin typeface="Montserrat"/>
              </a:rPr>
              <a:t>N.B. Caution in interpretations due to small sample numbers</a:t>
            </a:r>
            <a:endParaRPr lang="en-GB" sz="1200" b="1">
              <a:latin typeface="Montserrat"/>
            </a:endParaRPr>
          </a:p>
          <a:p>
            <a:pPr indent="-269875"/>
            <a:endParaRPr lang="en-US" sz="1600"/>
          </a:p>
        </p:txBody>
      </p:sp>
      <p:sp>
        <p:nvSpPr>
          <p:cNvPr id="5" name="Slide Number Placeholder 4">
            <a:extLst>
              <a:ext uri="{FF2B5EF4-FFF2-40B4-BE49-F238E27FC236}">
                <a16:creationId xmlns:a16="http://schemas.microsoft.com/office/drawing/2014/main" id="{973FD3AE-B970-30EC-E594-71FC07190A5C}"/>
              </a:ext>
            </a:extLst>
          </p:cNvPr>
          <p:cNvSpPr>
            <a:spLocks noGrp="1"/>
          </p:cNvSpPr>
          <p:nvPr>
            <p:ph type="sldNum" sz="quarter" idx="12"/>
          </p:nvPr>
        </p:nvSpPr>
        <p:spPr/>
        <p:txBody>
          <a:bodyPr/>
          <a:lstStyle/>
          <a:p>
            <a:fld id="{197B46DC-BC03-4763-897B-6310B967D9E4}" type="slidenum">
              <a:rPr lang="en-GB" smtClean="0"/>
              <a:t>55</a:t>
            </a:fld>
            <a:endParaRPr lang="en-GB"/>
          </a:p>
        </p:txBody>
      </p:sp>
    </p:spTree>
    <p:extLst>
      <p:ext uri="{BB962C8B-B14F-4D97-AF65-F5344CB8AC3E}">
        <p14:creationId xmlns:p14="http://schemas.microsoft.com/office/powerpoint/2010/main" val="3328377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8DF106-9B6F-EE84-63C6-8CFF6A77BAFA}"/>
              </a:ext>
              <a:ext uri="{147F2762-F138-4A5C-976F-8EAC2B608ADB}">
                <a16:predDERef xmlns:a16="http://schemas.microsoft.com/office/drawing/2014/main" pred="{5721840A-93FC-8AE9-B89F-45F7419FA523}"/>
              </a:ext>
            </a:extLst>
          </p:cNvPr>
          <p:cNvGraphicFramePr>
            <a:graphicFrameLocks/>
          </p:cNvGraphicFramePr>
          <p:nvPr>
            <p:extLst>
              <p:ext uri="{D42A27DB-BD31-4B8C-83A1-F6EECF244321}">
                <p14:modId xmlns:p14="http://schemas.microsoft.com/office/powerpoint/2010/main" val="2407976686"/>
              </p:ext>
            </p:extLst>
          </p:nvPr>
        </p:nvGraphicFramePr>
        <p:xfrm>
          <a:off x="762000" y="299357"/>
          <a:ext cx="10668000" cy="625928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17AF56C-DA6D-05EC-93BF-FE9C7F6AC282}"/>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56</a:t>
            </a:fld>
            <a:endParaRPr lang="en-GB" dirty="0">
              <a:latin typeface="Montserrat" panose="00000500000000000000" pitchFamily="2" charset="0"/>
            </a:endParaRPr>
          </a:p>
        </p:txBody>
      </p:sp>
    </p:spTree>
    <p:extLst>
      <p:ext uri="{BB962C8B-B14F-4D97-AF65-F5344CB8AC3E}">
        <p14:creationId xmlns:p14="http://schemas.microsoft.com/office/powerpoint/2010/main" val="299777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69C8960-98A2-4761-B355-177607FB4378}"/>
              </a:ext>
            </a:extLst>
          </p:cNvPr>
          <p:cNvGraphicFramePr>
            <a:graphicFrameLocks noGrp="1"/>
          </p:cNvGraphicFramePr>
          <p:nvPr>
            <p:extLst>
              <p:ext uri="{D42A27DB-BD31-4B8C-83A1-F6EECF244321}">
                <p14:modId xmlns:p14="http://schemas.microsoft.com/office/powerpoint/2010/main" val="121950740"/>
              </p:ext>
            </p:extLst>
          </p:nvPr>
        </p:nvGraphicFramePr>
        <p:xfrm>
          <a:off x="1101686" y="293783"/>
          <a:ext cx="7528662" cy="6375338"/>
        </p:xfrm>
        <a:graphic>
          <a:graphicData uri="http://schemas.openxmlformats.org/drawingml/2006/table">
            <a:tbl>
              <a:tblPr firstRow="1" bandRow="1"/>
              <a:tblGrid>
                <a:gridCol w="1624263">
                  <a:extLst>
                    <a:ext uri="{9D8B030D-6E8A-4147-A177-3AD203B41FA5}">
                      <a16:colId xmlns:a16="http://schemas.microsoft.com/office/drawing/2014/main" val="764077389"/>
                    </a:ext>
                  </a:extLst>
                </a:gridCol>
                <a:gridCol w="947883">
                  <a:extLst>
                    <a:ext uri="{9D8B030D-6E8A-4147-A177-3AD203B41FA5}">
                      <a16:colId xmlns:a16="http://schemas.microsoft.com/office/drawing/2014/main" val="342877513"/>
                    </a:ext>
                  </a:extLst>
                </a:gridCol>
                <a:gridCol w="799766">
                  <a:extLst>
                    <a:ext uri="{9D8B030D-6E8A-4147-A177-3AD203B41FA5}">
                      <a16:colId xmlns:a16="http://schemas.microsoft.com/office/drawing/2014/main" val="1591693294"/>
                    </a:ext>
                  </a:extLst>
                </a:gridCol>
                <a:gridCol w="845613">
                  <a:extLst>
                    <a:ext uri="{9D8B030D-6E8A-4147-A177-3AD203B41FA5}">
                      <a16:colId xmlns:a16="http://schemas.microsoft.com/office/drawing/2014/main" val="1400538420"/>
                    </a:ext>
                  </a:extLst>
                </a:gridCol>
                <a:gridCol w="850705">
                  <a:extLst>
                    <a:ext uri="{9D8B030D-6E8A-4147-A177-3AD203B41FA5}">
                      <a16:colId xmlns:a16="http://schemas.microsoft.com/office/drawing/2014/main" val="3820843803"/>
                    </a:ext>
                  </a:extLst>
                </a:gridCol>
                <a:gridCol w="820144">
                  <a:extLst>
                    <a:ext uri="{9D8B030D-6E8A-4147-A177-3AD203B41FA5}">
                      <a16:colId xmlns:a16="http://schemas.microsoft.com/office/drawing/2014/main" val="1422869509"/>
                    </a:ext>
                  </a:extLst>
                </a:gridCol>
                <a:gridCol w="820144">
                  <a:extLst>
                    <a:ext uri="{9D8B030D-6E8A-4147-A177-3AD203B41FA5}">
                      <a16:colId xmlns:a16="http://schemas.microsoft.com/office/drawing/2014/main" val="2173741081"/>
                    </a:ext>
                  </a:extLst>
                </a:gridCol>
                <a:gridCol w="820144">
                  <a:extLst>
                    <a:ext uri="{9D8B030D-6E8A-4147-A177-3AD203B41FA5}">
                      <a16:colId xmlns:a16="http://schemas.microsoft.com/office/drawing/2014/main" val="561114896"/>
                    </a:ext>
                  </a:extLst>
                </a:gridCol>
              </a:tblGrid>
              <a:tr h="332902">
                <a:tc gridSpan="6">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en-GB" sz="1000" b="1">
                          <a:solidFill>
                            <a:srgbClr val="002060"/>
                          </a:solidFill>
                        </a:rPr>
                        <a:t>                                 Change over time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hMerge="1">
                  <a:txBody>
                    <a:bodyPr/>
                    <a:lstStyle/>
                    <a:p>
                      <a:endParaRPr lang="en-US"/>
                    </a:p>
                  </a:txBody>
                  <a:tcPr>
                    <a:lnL w="0">
                      <a:noFill/>
                    </a:lnL>
                    <a:lnR w="0">
                      <a:noFill/>
                    </a:lnR>
                    <a:lnT w="0">
                      <a:noFill/>
                    </a:lnT>
                    <a:lnB w="0">
                      <a:noFill/>
                    </a:lnB>
                    <a:lnTlToBr w="0">
                      <a:noFill/>
                    </a:lnTlToBr>
                    <a:lnBlToTr w="0">
                      <a:noFill/>
                    </a:lnBlToTr>
                    <a:solidFill>
                      <a:srgbClr val="E5EDF3">
                        <a:lumMod val="90000"/>
                      </a:srgbClr>
                    </a:solidFill>
                  </a:tcPr>
                </a:tc>
                <a:tc hMerge="1">
                  <a:txBody>
                    <a:bodyPr/>
                    <a:lstStyle/>
                    <a:p>
                      <a:pPr algn="ctr"/>
                      <a:endParaRPr lang="en-GB" sz="1400"/>
                    </a:p>
                  </a:txBody>
                  <a:tcPr>
                    <a:lnL w="12700" cmpd="sng">
                      <a:noFill/>
                      <a:prstDash val="solid"/>
                    </a:lnL>
                    <a:solidFill>
                      <a:srgbClr val="002060"/>
                    </a:solidFill>
                  </a:tcPr>
                </a:tc>
                <a:tc hMerge="1">
                  <a:txBody>
                    <a:bodyPr/>
                    <a:lstStyle/>
                    <a:p>
                      <a:pPr algn="ctr"/>
                      <a:endParaRPr lang="en-GB" sz="1400"/>
                    </a:p>
                  </a:txBody>
                  <a:tcPr>
                    <a:solidFill>
                      <a:srgbClr val="00548E"/>
                    </a:solidFill>
                  </a:tcPr>
                </a:tc>
                <a:tc hMerge="1">
                  <a:txBody>
                    <a:bodyPr/>
                    <a:lstStyle/>
                    <a:p>
                      <a:pPr algn="ctr"/>
                      <a:endParaRPr lang="en-GB" sz="1400"/>
                    </a:p>
                  </a:txBody>
                  <a:tcPr>
                    <a:solidFill>
                      <a:srgbClr val="0070C0"/>
                    </a:solidFill>
                  </a:tcPr>
                </a:tc>
                <a:tc hMerge="1">
                  <a:txBody>
                    <a:bodyPr/>
                    <a:lstStyle/>
                    <a:p>
                      <a:pPr algn="ctr"/>
                      <a:endParaRPr lang="en-GB" sz="1400"/>
                    </a:p>
                  </a:txBody>
                  <a:tcPr>
                    <a:solidFill>
                      <a:srgbClr val="00B0F0"/>
                    </a:solidFill>
                  </a:tcPr>
                </a:tc>
                <a:tc>
                  <a:txBody>
                    <a:bodyPr/>
                    <a:lstStyle/>
                    <a:p>
                      <a:pPr algn="ctr"/>
                      <a:endParaRPr lang="en-GB" sz="1000" b="1">
                        <a:solidFill>
                          <a:srgbClr val="002060"/>
                        </a:solidFill>
                      </a:endParaRPr>
                    </a:p>
                  </a:txBody>
                  <a:tcPr>
                    <a:lnL w="1270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endParaRPr lang="en-GB" sz="1000" b="1">
                        <a:solidFill>
                          <a:srgbClr val="002060"/>
                        </a:solidFill>
                      </a:endParaRPr>
                    </a:p>
                  </a:txBody>
                  <a:tcPr>
                    <a:lnL w="0">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extLst>
                  <a:ext uri="{0D108BD9-81ED-4DB2-BD59-A6C34878D82A}">
                    <a16:rowId xmlns:a16="http://schemas.microsoft.com/office/drawing/2014/main" val="3725917512"/>
                  </a:ext>
                </a:extLst>
              </a:tr>
              <a:tr h="33290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r"/>
                      <a:r>
                        <a:rPr lang="en-GB" sz="1000" b="0">
                          <a:solidFill>
                            <a:srgbClr val="002060"/>
                          </a:solidFill>
                          <a:latin typeface="Montserrat"/>
                        </a:rPr>
                        <a:t>Audit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rowSpan="2">
                  <a:txBody>
                    <a:bodyPr/>
                    <a:lstStyle/>
                    <a:p>
                      <a:pPr lvl="0" algn="ctr">
                        <a:buNone/>
                      </a:pPr>
                      <a:r>
                        <a:rPr lang="en-GB" sz="900" b="0">
                          <a:solidFill>
                            <a:schemeClr val="tx1"/>
                          </a:solidFill>
                          <a:latin typeface="Montserrat"/>
                        </a:rPr>
                        <a:t>Performing Well</a:t>
                      </a:r>
                    </a:p>
                    <a:p>
                      <a:pPr lvl="0" algn="ctr">
                        <a:buNone/>
                      </a:pPr>
                      <a:r>
                        <a:rPr lang="en-GB" sz="900" b="0">
                          <a:solidFill>
                            <a:schemeClr val="tx1"/>
                          </a:solidFill>
                          <a:latin typeface="Montserrat"/>
                        </a:rPr>
                        <a:t>(L3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2018/19 (n=9527)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2019/20 (n=10560)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2020/21 (n=10033)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2021/22 (n=10557)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r>
                        <a:rPr lang="en-US" sz="1000" b="1">
                          <a:solidFill>
                            <a:schemeClr val="bg1"/>
                          </a:solidFill>
                          <a:latin typeface="Montserrat"/>
                        </a:rPr>
                        <a:t>2022/23* (n=10196)</a:t>
                      </a:r>
                      <a:endParaRPr lang="en-GB" sz="1000" b="1">
                        <a:solidFill>
                          <a:schemeClr val="bg1"/>
                        </a:solidFill>
                        <a:latin typeface="Montserra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lgn="l">
                        <a:buNone/>
                      </a:pPr>
                      <a:r>
                        <a:rPr lang="en-US" sz="1000" b="1">
                          <a:solidFill>
                            <a:schemeClr val="bg1"/>
                          </a:solidFill>
                          <a:latin typeface="Montserrat"/>
                        </a:rPr>
                        <a:t>2023/24 (n=10386)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509371843"/>
                  </a:ext>
                </a:extLst>
              </a:tr>
              <a:tr h="33290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r"/>
                      <a:r>
                        <a:rPr lang="en-GB" sz="1000" b="0">
                          <a:solidFill>
                            <a:srgbClr val="002060"/>
                          </a:solidFill>
                          <a:latin typeface="Montserrat"/>
                        </a:rPr>
                        <a:t>Total Number of Trusts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vMerge="1">
                  <a:txBody>
                    <a:bodyPr/>
                    <a:lstStyle/>
                    <a:p>
                      <a:endParaRPr lang="en-US"/>
                    </a:p>
                  </a:txBody>
                  <a:tcPr>
                    <a:lnL w="0">
                      <a:noFill/>
                    </a:lnL>
                    <a:lnR w="0">
                      <a:noFill/>
                    </a:lnR>
                    <a:lnT w="3174">
                      <a:solidFill>
                        <a:schemeClr val="tx1"/>
                      </a:solidFill>
                    </a:lnT>
                    <a:lnB w="3174">
                      <a:solidFill>
                        <a:schemeClr val="tx1"/>
                      </a:solidFill>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57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l"/>
                      <a:r>
                        <a:rPr lang="en-GB" sz="1000" b="1">
                          <a:solidFill>
                            <a:schemeClr val="bg1"/>
                          </a:solidFill>
                        </a:rPr>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r>
                        <a:rPr lang="en-US" sz="1000" b="1">
                          <a:solidFill>
                            <a:schemeClr val="bg1"/>
                          </a:solidFill>
                          <a:latin typeface="Montserrat"/>
                        </a:rPr>
                        <a:t>52*</a:t>
                      </a:r>
                      <a:endParaRPr lang="en-GB" sz="1000" b="1">
                        <a:solidFill>
                          <a:schemeClr val="bg1"/>
                        </a:solidFill>
                        <a:latin typeface="Montserra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lgn="l">
                        <a:buNone/>
                      </a:pPr>
                      <a:r>
                        <a:rPr lang="en-US" sz="1000" b="1">
                          <a:solidFill>
                            <a:schemeClr val="bg1"/>
                          </a:solidFill>
                          <a:latin typeface="Montserrat"/>
                        </a:rPr>
                        <a:t>54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90365193"/>
                  </a:ext>
                </a:extLst>
              </a:tr>
              <a:tr h="48764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a:solidFill>
                            <a:srgbClr val="002060"/>
                          </a:solidFill>
                          <a:effectLst/>
                          <a:latin typeface="Montserrat"/>
                        </a:rPr>
                        <a:t>Standard 1: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rgbClr val="002060"/>
                          </a:solidFill>
                          <a:effectLst/>
                          <a:latin typeface="Montserrat"/>
                        </a:rPr>
                        <a:t>Timely Access</a:t>
                      </a:r>
                      <a:endParaRPr lang="en-GB" sz="1000" b="0">
                        <a:solidFill>
                          <a:srgbClr val="002060"/>
                        </a:solidFill>
                        <a:effectLst/>
                        <a:latin typeface="Montserrat"/>
                        <a:ea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marL="0" lvl="0" indent="0" algn="ctr" defTabSz="685800">
                        <a:lnSpc>
                          <a:spcPct val="100000"/>
                        </a:lnSpc>
                        <a:spcBef>
                          <a:spcPts val="0"/>
                        </a:spcBef>
                        <a:spcAft>
                          <a:spcPts val="0"/>
                        </a:spcAft>
                        <a:buNone/>
                        <a:tabLst/>
                        <a:defRPr/>
                      </a:pPr>
                      <a:r>
                        <a:rPr lang="en-GB" sz="1000" b="0" i="0" u="none" strike="noStrike" noProof="0">
                          <a:solidFill>
                            <a:srgbClr val="002060"/>
                          </a:solidFill>
                          <a:effectLst/>
                          <a:latin typeface="Montserrat"/>
                        </a:rPr>
                        <a:t>≥60%</a:t>
                      </a:r>
                      <a:endParaRPr lang="en-US">
                        <a:latin typeface="Montserra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465880615"/>
                  </a:ext>
                </a:extLst>
              </a:tr>
              <a:tr h="58873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kern="1200">
                          <a:solidFill>
                            <a:srgbClr val="002060"/>
                          </a:solidFill>
                          <a:effectLst/>
                          <a:latin typeface="Montserrat"/>
                          <a:ea typeface="+mn-ea"/>
                          <a:cs typeface="+mn-cs"/>
                        </a:rPr>
                        <a:t>Standard 2: </a:t>
                      </a:r>
                    </a:p>
                    <a:p>
                      <a:pPr algn="ctr"/>
                      <a:r>
                        <a:rPr lang="en-GB" sz="1000" b="0" kern="1200">
                          <a:solidFill>
                            <a:srgbClr val="002060"/>
                          </a:solidFill>
                          <a:effectLst/>
                          <a:latin typeface="Montserrat"/>
                          <a:ea typeface="+mn-ea"/>
                          <a:cs typeface="+mn-cs"/>
                        </a:rPr>
                        <a:t>Cognitive behavioural therapy for psychosis</a:t>
                      </a:r>
                      <a:endParaRPr lang="en-GB" sz="1000" b="0">
                        <a:solidFill>
                          <a:srgbClr val="002060"/>
                        </a:solidFill>
                        <a:effectLst/>
                        <a:latin typeface="Montserrat"/>
                        <a:ea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kern="1200" noProof="0">
                          <a:solidFill>
                            <a:srgbClr val="002060"/>
                          </a:solidFill>
                          <a:effectLst/>
                          <a:latin typeface="Montserrat"/>
                        </a:rPr>
                        <a:t>≥24%</a:t>
                      </a:r>
                      <a:endParaRPr lang="en-US">
                        <a:latin typeface="Montserra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775145960"/>
                  </a:ext>
                </a:extLst>
              </a:tr>
              <a:tr h="588732">
                <a:tc>
                  <a:txBody>
                    <a:bodyPr/>
                    <a:lstStyle/>
                    <a:p>
                      <a:pPr algn="ctr">
                        <a:lnSpc>
                          <a:spcPct val="100000"/>
                        </a:lnSpc>
                        <a:spcAft>
                          <a:spcPts val="800"/>
                        </a:spcAft>
                      </a:pPr>
                      <a:r>
                        <a:rPr lang="en-GB" sz="1000" b="1">
                          <a:solidFill>
                            <a:srgbClr val="002060"/>
                          </a:solidFill>
                          <a:effectLst/>
                          <a:latin typeface="Montserrat"/>
                          <a:ea typeface="Calibri"/>
                          <a:cs typeface="Times New Roman"/>
                        </a:rPr>
                        <a:t>Standard 3:</a:t>
                      </a:r>
                      <a:r>
                        <a:rPr lang="en-GB" sz="1000" b="0">
                          <a:solidFill>
                            <a:srgbClr val="002060"/>
                          </a:solidFill>
                          <a:effectLst/>
                          <a:latin typeface="Montserrat"/>
                          <a:ea typeface="Calibri"/>
                          <a:cs typeface="Times New Roman"/>
                        </a:rPr>
                        <a:t> Family intervention</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lnSpc>
                          <a:spcPct val="100000"/>
                        </a:lnSpc>
                        <a:spcAft>
                          <a:spcPts val="800"/>
                        </a:spcAft>
                        <a:buNone/>
                      </a:pPr>
                      <a:r>
                        <a:rPr lang="en-GB" sz="1000" b="0" i="0" u="none" strike="noStrike" noProof="0">
                          <a:solidFill>
                            <a:srgbClr val="002060"/>
                          </a:solidFill>
                          <a:effectLst/>
                          <a:latin typeface="Montserrat"/>
                        </a:rPr>
                        <a:t>≥16%</a:t>
                      </a:r>
                      <a:endParaRPr lang="en-US">
                        <a:latin typeface="Montserrat"/>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206454668"/>
                  </a:ext>
                </a:extLst>
              </a:tr>
              <a:tr h="58873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Standard 4:</a:t>
                      </a:r>
                      <a:r>
                        <a:rPr lang="en-GB" sz="1000" b="0">
                          <a:solidFill>
                            <a:srgbClr val="002060"/>
                          </a:solidFill>
                          <a:effectLst/>
                          <a:latin typeface="Montserrat"/>
                          <a:ea typeface="Calibri"/>
                        </a:rPr>
                        <a:t> </a:t>
                      </a:r>
                    </a:p>
                    <a:p>
                      <a:pPr algn="ctr"/>
                      <a:r>
                        <a:rPr lang="en-GB" sz="1000" b="0">
                          <a:solidFill>
                            <a:srgbClr val="002060"/>
                          </a:solidFill>
                          <a:effectLst/>
                          <a:latin typeface="Montserrat"/>
                          <a:ea typeface="Calibri"/>
                        </a:rPr>
                        <a:t>Prescribing of clozapine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a:solidFill>
                            <a:srgbClr val="002060"/>
                          </a:solidFill>
                          <a:effectLst/>
                          <a:latin typeface="Montserrat"/>
                          <a:ea typeface="Calibri"/>
                        </a:rPr>
                        <a:t>N/A</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295192409"/>
                  </a:ext>
                </a:extLst>
              </a:tr>
              <a:tr h="614961">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Standard 5:</a:t>
                      </a:r>
                      <a:r>
                        <a:rPr lang="en-GB" sz="1000" b="0">
                          <a:solidFill>
                            <a:srgbClr val="002060"/>
                          </a:solidFill>
                          <a:effectLst/>
                          <a:latin typeface="Montserrat"/>
                          <a:ea typeface="Calibri"/>
                        </a:rPr>
                        <a:t> </a:t>
                      </a:r>
                    </a:p>
                    <a:p>
                      <a:pPr algn="ctr"/>
                      <a:r>
                        <a:rPr lang="en-GB" sz="1000" b="0">
                          <a:solidFill>
                            <a:srgbClr val="002060"/>
                          </a:solidFill>
                          <a:effectLst/>
                          <a:latin typeface="Montserrat"/>
                          <a:ea typeface="Calibri"/>
                        </a:rPr>
                        <a:t>Supported employment and education programmes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noProof="0">
                          <a:solidFill>
                            <a:srgbClr val="002060"/>
                          </a:solidFill>
                          <a:effectLst/>
                          <a:latin typeface="Montserrat"/>
                        </a:rPr>
                        <a:t>≥20%</a:t>
                      </a:r>
                      <a:endParaRPr lang="en-US" sz="1000">
                        <a:latin typeface="Montserra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1958317491"/>
                  </a:ext>
                </a:extLst>
              </a:tr>
              <a:tr h="58873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Standard 6:</a:t>
                      </a:r>
                      <a:r>
                        <a:rPr lang="en-GB" sz="1000" b="0">
                          <a:solidFill>
                            <a:srgbClr val="002060"/>
                          </a:solidFill>
                          <a:effectLst/>
                          <a:latin typeface="Montserrat"/>
                          <a:ea typeface="Calibri"/>
                        </a:rPr>
                        <a:t> </a:t>
                      </a:r>
                    </a:p>
                    <a:p>
                      <a:pPr algn="ctr"/>
                      <a:r>
                        <a:rPr lang="en-GB" sz="1000" b="0">
                          <a:solidFill>
                            <a:srgbClr val="002060"/>
                          </a:solidFill>
                          <a:effectLst/>
                          <a:latin typeface="Montserrat"/>
                          <a:ea typeface="Calibri"/>
                        </a:rPr>
                        <a:t>Physical health screening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noProof="0">
                          <a:solidFill>
                            <a:srgbClr val="002060"/>
                          </a:solidFill>
                          <a:effectLst/>
                          <a:latin typeface="Montserrat"/>
                        </a:rPr>
                        <a:t>N/A</a:t>
                      </a:r>
                      <a:endParaRPr lang="en-US"/>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000" b="1">
                        <a:solidFill>
                          <a:schemeClr val="accent1">
                            <a:lumMod val="50000"/>
                          </a:schemeClr>
                        </a:solidFill>
                        <a:latin typeface="Montserra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lgn="ctr">
                        <a:buNone/>
                      </a:pPr>
                      <a:endParaRPr lang="en-US" sz="1000" b="1">
                        <a:solidFill>
                          <a:schemeClr val="accent1">
                            <a:lumMod val="50000"/>
                          </a:schemeClr>
                        </a:solidFill>
                        <a:latin typeface="Montserra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162432576"/>
                  </a:ext>
                </a:extLst>
              </a:tr>
              <a:tr h="58873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Standard 7: </a:t>
                      </a:r>
                    </a:p>
                    <a:p>
                      <a:pPr algn="ctr"/>
                      <a:r>
                        <a:rPr lang="en-GB" sz="1000" b="0">
                          <a:solidFill>
                            <a:srgbClr val="002060"/>
                          </a:solidFill>
                          <a:effectLst/>
                          <a:latin typeface="Montserrat"/>
                          <a:ea typeface="Calibri"/>
                        </a:rPr>
                        <a:t>Physical health interventions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noProof="0">
                          <a:solidFill>
                            <a:srgbClr val="002060"/>
                          </a:solidFill>
                          <a:effectLst/>
                          <a:latin typeface="Montserrat"/>
                        </a:rPr>
                        <a:t>≥80%</a:t>
                      </a:r>
                      <a:endParaRPr lang="en-US">
                        <a:latin typeface="Montserra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749723771"/>
                  </a:ext>
                </a:extLst>
              </a:tr>
              <a:tr h="614961">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Standard 8:</a:t>
                      </a:r>
                      <a:r>
                        <a:rPr lang="en-GB" sz="1000" b="0">
                          <a:solidFill>
                            <a:srgbClr val="002060"/>
                          </a:solidFill>
                          <a:effectLst/>
                          <a:latin typeface="Montserrat"/>
                          <a:ea typeface="Calibri"/>
                        </a:rPr>
                        <a:t> </a:t>
                      </a:r>
                    </a:p>
                    <a:p>
                      <a:pPr algn="ctr"/>
                      <a:r>
                        <a:rPr lang="en-GB" sz="1000" b="0">
                          <a:solidFill>
                            <a:srgbClr val="002060"/>
                          </a:solidFill>
                          <a:effectLst/>
                          <a:latin typeface="Montserrat"/>
                          <a:ea typeface="Calibri"/>
                        </a:rPr>
                        <a:t>Carer-focused education and support programmes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noProof="0">
                          <a:solidFill>
                            <a:srgbClr val="002060"/>
                          </a:solidFill>
                          <a:effectLst/>
                          <a:latin typeface="Montserrat"/>
                        </a:rPr>
                        <a:t>≥50%</a:t>
                      </a:r>
                      <a:endParaRPr lang="en-US">
                        <a:latin typeface="Montserra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523100074"/>
                  </a:ext>
                </a:extLst>
              </a:tr>
              <a:tr h="58873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GB" sz="1000" b="1">
                          <a:solidFill>
                            <a:srgbClr val="002060"/>
                          </a:solidFill>
                          <a:effectLst/>
                          <a:latin typeface="Montserrat"/>
                          <a:ea typeface="Calibri"/>
                        </a:rPr>
                        <a:t>Outcome measures recording</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DF3">
                        <a:lumMod val="90000"/>
                      </a:srgbClr>
                    </a:solidFill>
                  </a:tcPr>
                </a:tc>
                <a:tc>
                  <a:txBody>
                    <a:bodyPr/>
                    <a:lstStyle/>
                    <a:p>
                      <a:pPr lvl="0" algn="ctr">
                        <a:buNone/>
                      </a:pPr>
                      <a:r>
                        <a:rPr lang="en-GB" sz="1000" b="0" i="0" u="none" strike="noStrike" noProof="0">
                          <a:solidFill>
                            <a:srgbClr val="002060"/>
                          </a:solidFill>
                          <a:effectLst/>
                          <a:latin typeface="Montserrat"/>
                        </a:rPr>
                        <a:t>≥50%</a:t>
                      </a:r>
                      <a:endParaRPr lang="en-US">
                        <a:latin typeface="Montserra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E5EDF3">
                        <a:lumMod val="9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8E"/>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DEDC"/>
                    </a:solidFill>
                  </a:tcPr>
                </a:tc>
                <a:tc>
                  <a:txBody>
                    <a:bodyPr/>
                    <a:lstStyle/>
                    <a:p>
                      <a:pPr lvl="0">
                        <a:buNone/>
                      </a:pPr>
                      <a:endParaRPr lang="en-GB" sz="10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BDC9B5"/>
                    </a:solidFill>
                  </a:tcPr>
                </a:tc>
                <a:extLst>
                  <a:ext uri="{0D108BD9-81ED-4DB2-BD59-A6C34878D82A}">
                    <a16:rowId xmlns:a16="http://schemas.microsoft.com/office/drawing/2014/main" val="2889259961"/>
                  </a:ext>
                </a:extLst>
              </a:tr>
            </a:tbl>
          </a:graphicData>
        </a:graphic>
      </p:graphicFrame>
      <p:sp>
        <p:nvSpPr>
          <p:cNvPr id="22" name="TextBox 21">
            <a:extLst>
              <a:ext uri="{FF2B5EF4-FFF2-40B4-BE49-F238E27FC236}">
                <a16:creationId xmlns:a16="http://schemas.microsoft.com/office/drawing/2014/main" id="{9A966A45-607F-C050-218E-19D0F0A2D289}"/>
              </a:ext>
            </a:extLst>
          </p:cNvPr>
          <p:cNvSpPr txBox="1"/>
          <p:nvPr/>
        </p:nvSpPr>
        <p:spPr>
          <a:xfrm>
            <a:off x="9180945" y="5720050"/>
            <a:ext cx="2780145" cy="830997"/>
          </a:xfrm>
          <a:prstGeom prst="rect">
            <a:avLst/>
          </a:prstGeom>
          <a:noFill/>
        </p:spPr>
        <p:txBody>
          <a:bodyPr wrap="square" rtlCol="0">
            <a:spAutoFit/>
          </a:bodyPr>
          <a:lstStyle/>
          <a:p>
            <a:r>
              <a:rPr lang="en-US" sz="1200">
                <a:latin typeface="Montserrat" panose="00000500000000000000" pitchFamily="2" charset="0"/>
              </a:rPr>
              <a:t>* In 2023, some Trusts were excluded from the national averages due to the </a:t>
            </a:r>
            <a:r>
              <a:rPr lang="en-US" sz="1200" err="1">
                <a:latin typeface="Montserrat" panose="00000500000000000000" pitchFamily="2" charset="0"/>
              </a:rPr>
              <a:t>carenotes</a:t>
            </a:r>
            <a:r>
              <a:rPr lang="en-US" sz="1200">
                <a:latin typeface="Montserrat" panose="00000500000000000000" pitchFamily="2" charset="0"/>
              </a:rPr>
              <a:t> outage</a:t>
            </a:r>
            <a:endParaRPr lang="en-GB" sz="1200">
              <a:latin typeface="Montserrat" panose="00000500000000000000" pitchFamily="2" charset="0"/>
            </a:endParaRPr>
          </a:p>
        </p:txBody>
      </p:sp>
      <p:graphicFrame>
        <p:nvGraphicFramePr>
          <p:cNvPr id="2" name="Chart 1">
            <a:extLst>
              <a:ext uri="{FF2B5EF4-FFF2-40B4-BE49-F238E27FC236}">
                <a16:creationId xmlns:a16="http://schemas.microsoft.com/office/drawing/2014/main" id="{B371DAB3-A1DB-B141-F6EB-DC72DFD0AC92}"/>
              </a:ext>
            </a:extLst>
          </p:cNvPr>
          <p:cNvGraphicFramePr>
            <a:graphicFrameLocks/>
          </p:cNvGraphicFramePr>
          <p:nvPr>
            <p:extLst>
              <p:ext uri="{D42A27DB-BD31-4B8C-83A1-F6EECF244321}">
                <p14:modId xmlns:p14="http://schemas.microsoft.com/office/powerpoint/2010/main" val="2848046094"/>
              </p:ext>
            </p:extLst>
          </p:nvPr>
        </p:nvGraphicFramePr>
        <p:xfrm>
          <a:off x="3191985" y="1056187"/>
          <a:ext cx="5690983" cy="1065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2A54FA21-E723-B812-F565-0ECB236B87A6}"/>
              </a:ext>
            </a:extLst>
          </p:cNvPr>
          <p:cNvGraphicFramePr>
            <a:graphicFrameLocks/>
          </p:cNvGraphicFramePr>
          <p:nvPr>
            <p:extLst>
              <p:ext uri="{D42A27DB-BD31-4B8C-83A1-F6EECF244321}">
                <p14:modId xmlns:p14="http://schemas.microsoft.com/office/powerpoint/2010/main" val="2524627777"/>
              </p:ext>
            </p:extLst>
          </p:nvPr>
        </p:nvGraphicFramePr>
        <p:xfrm>
          <a:off x="3175658" y="1785678"/>
          <a:ext cx="5685678" cy="1065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0E46BF8-834E-BBD5-82C0-D5B0308026A3}"/>
              </a:ext>
            </a:extLst>
          </p:cNvPr>
          <p:cNvGraphicFramePr>
            <a:graphicFrameLocks/>
          </p:cNvGraphicFramePr>
          <p:nvPr/>
        </p:nvGraphicFramePr>
        <p:xfrm>
          <a:off x="3338945" y="2343688"/>
          <a:ext cx="5370946" cy="1065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8DE49F3-BD4E-6106-D617-F30B3B728EEF}"/>
              </a:ext>
            </a:extLst>
          </p:cNvPr>
          <p:cNvGraphicFramePr>
            <a:graphicFrameLocks/>
          </p:cNvGraphicFramePr>
          <p:nvPr>
            <p:extLst>
              <p:ext uri="{D42A27DB-BD31-4B8C-83A1-F6EECF244321}">
                <p14:modId xmlns:p14="http://schemas.microsoft.com/office/powerpoint/2010/main" val="1110057671"/>
              </p:ext>
            </p:extLst>
          </p:nvPr>
        </p:nvGraphicFramePr>
        <p:xfrm>
          <a:off x="3266529" y="3077147"/>
          <a:ext cx="5685678" cy="958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9694A162-80A9-0AC4-D60E-7117570A11CA}"/>
              </a:ext>
            </a:extLst>
          </p:cNvPr>
          <p:cNvGraphicFramePr>
            <a:graphicFrameLocks/>
          </p:cNvGraphicFramePr>
          <p:nvPr>
            <p:extLst>
              <p:ext uri="{D42A27DB-BD31-4B8C-83A1-F6EECF244321}">
                <p14:modId xmlns:p14="http://schemas.microsoft.com/office/powerpoint/2010/main" val="1410705195"/>
              </p:ext>
            </p:extLst>
          </p:nvPr>
        </p:nvGraphicFramePr>
        <p:xfrm>
          <a:off x="3112655" y="3347971"/>
          <a:ext cx="5597235" cy="1373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D667CABF-5B3A-8B75-B610-3BE5F04E590A}"/>
              </a:ext>
            </a:extLst>
          </p:cNvPr>
          <p:cNvGraphicFramePr>
            <a:graphicFrameLocks/>
          </p:cNvGraphicFramePr>
          <p:nvPr/>
        </p:nvGraphicFramePr>
        <p:xfrm>
          <a:off x="3145547" y="4491708"/>
          <a:ext cx="5567006" cy="14680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90E0AE8F-3647-9779-F82F-07087CEF8A04}"/>
              </a:ext>
            </a:extLst>
          </p:cNvPr>
          <p:cNvGraphicFramePr>
            <a:graphicFrameLocks/>
          </p:cNvGraphicFramePr>
          <p:nvPr/>
        </p:nvGraphicFramePr>
        <p:xfrm>
          <a:off x="3192791" y="5504339"/>
          <a:ext cx="5567006" cy="17723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76C6AC44-06AF-E448-3510-B7AD67A59AD4}"/>
              </a:ext>
            </a:extLst>
          </p:cNvPr>
          <p:cNvGraphicFramePr>
            <a:graphicFrameLocks/>
          </p:cNvGraphicFramePr>
          <p:nvPr/>
        </p:nvGraphicFramePr>
        <p:xfrm>
          <a:off x="3357030" y="6086896"/>
          <a:ext cx="5506636" cy="10692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a:extLst>
              <a:ext uri="{FF2B5EF4-FFF2-40B4-BE49-F238E27FC236}">
                <a16:creationId xmlns:a16="http://schemas.microsoft.com/office/drawing/2014/main" id="{BC6972C7-8C26-F2D7-E6F3-066408611473}"/>
              </a:ext>
            </a:extLst>
          </p:cNvPr>
          <p:cNvGraphicFramePr/>
          <p:nvPr>
            <p:extLst>
              <p:ext uri="{D42A27DB-BD31-4B8C-83A1-F6EECF244321}">
                <p14:modId xmlns:p14="http://schemas.microsoft.com/office/powerpoint/2010/main" val="3912517493"/>
              </p:ext>
            </p:extLst>
          </p:nvPr>
        </p:nvGraphicFramePr>
        <p:xfrm>
          <a:off x="2445696" y="3808994"/>
          <a:ext cx="6497156" cy="1573208"/>
        </p:xfrm>
        <a:graphic>
          <a:graphicData uri="http://schemas.openxmlformats.org/drawingml/2006/chart">
            <c:chart xmlns:c="http://schemas.openxmlformats.org/drawingml/2006/chart" xmlns:r="http://schemas.openxmlformats.org/officeDocument/2006/relationships" r:id="rId10"/>
          </a:graphicData>
        </a:graphic>
      </p:graphicFrame>
      <p:sp>
        <p:nvSpPr>
          <p:cNvPr id="9" name="Content Placeholder 23">
            <a:extLst>
              <a:ext uri="{FF2B5EF4-FFF2-40B4-BE49-F238E27FC236}">
                <a16:creationId xmlns:a16="http://schemas.microsoft.com/office/drawing/2014/main" id="{B02589DF-0987-42B0-20E7-AB17A45DC526}"/>
              </a:ext>
            </a:extLst>
          </p:cNvPr>
          <p:cNvSpPr txBox="1">
            <a:spLocks/>
          </p:cNvSpPr>
          <p:nvPr/>
        </p:nvSpPr>
        <p:spPr>
          <a:xfrm>
            <a:off x="8810572" y="409731"/>
            <a:ext cx="3015248" cy="2751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a:latin typeface="Montserrat" panose="00000500000000000000" pitchFamily="2" charset="0"/>
              </a:rPr>
              <a:t>Change over time performance – England </a:t>
            </a:r>
          </a:p>
        </p:txBody>
      </p:sp>
      <p:sp>
        <p:nvSpPr>
          <p:cNvPr id="8" name="Slide Number Placeholder 7">
            <a:extLst>
              <a:ext uri="{FF2B5EF4-FFF2-40B4-BE49-F238E27FC236}">
                <a16:creationId xmlns:a16="http://schemas.microsoft.com/office/drawing/2014/main" id="{8F8D3361-416C-46AB-A819-74DA7BA65A0B}"/>
              </a:ext>
            </a:extLst>
          </p:cNvPr>
          <p:cNvSpPr>
            <a:spLocks noGrp="1"/>
          </p:cNvSpPr>
          <p:nvPr>
            <p:ph type="sldNum" sz="quarter" idx="12"/>
          </p:nvPr>
        </p:nvSpPr>
        <p:spPr/>
        <p:txBody>
          <a:bodyPr/>
          <a:lstStyle/>
          <a:p>
            <a:fld id="{3531C0BF-E914-4A9D-A046-CDE0E0AF3CF1}" type="slidenum">
              <a:rPr lang="en-GB" smtClean="0">
                <a:latin typeface="Montserrat" panose="00000500000000000000" pitchFamily="2" charset="0"/>
              </a:rPr>
              <a:t>6</a:t>
            </a:fld>
            <a:endParaRPr lang="en-GB" dirty="0">
              <a:latin typeface="Montserrat" panose="00000500000000000000" pitchFamily="2" charset="0"/>
            </a:endParaRPr>
          </a:p>
        </p:txBody>
      </p:sp>
    </p:spTree>
    <p:extLst>
      <p:ext uri="{BB962C8B-B14F-4D97-AF65-F5344CB8AC3E}">
        <p14:creationId xmlns:p14="http://schemas.microsoft.com/office/powerpoint/2010/main" val="95086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DD53-15D5-8E26-7D1E-6EF4F9486CE2}"/>
              </a:ext>
            </a:extLst>
          </p:cNvPr>
          <p:cNvSpPr>
            <a:spLocks noGrp="1"/>
          </p:cNvSpPr>
          <p:nvPr>
            <p:ph type="title"/>
          </p:nvPr>
        </p:nvSpPr>
        <p:spPr>
          <a:xfrm>
            <a:off x="841248" y="256032"/>
            <a:ext cx="10506456" cy="1014984"/>
          </a:xfrm>
        </p:spPr>
        <p:txBody>
          <a:bodyPr anchor="b">
            <a:normAutofit/>
          </a:bodyPr>
          <a:lstStyle/>
          <a:p>
            <a:r>
              <a:rPr lang="en-US" sz="3200">
                <a:latin typeface="Montserrat"/>
              </a:rPr>
              <a:t>EIP and CBT for ARMS Provision – England</a:t>
            </a:r>
            <a:endParaRPr lang="en-GB" sz="3200"/>
          </a:p>
        </p:txBody>
      </p:sp>
      <p:graphicFrame>
        <p:nvGraphicFramePr>
          <p:cNvPr id="4" name="Content Placeholder 3">
            <a:extLst>
              <a:ext uri="{FF2B5EF4-FFF2-40B4-BE49-F238E27FC236}">
                <a16:creationId xmlns:a16="http://schemas.microsoft.com/office/drawing/2014/main" id="{7BC64DC3-1172-A2D5-C941-C990F4C602F9}"/>
              </a:ext>
            </a:extLst>
          </p:cNvPr>
          <p:cNvGraphicFramePr>
            <a:graphicFrameLocks noGrp="1"/>
          </p:cNvGraphicFramePr>
          <p:nvPr>
            <p:ph idx="1"/>
            <p:extLst>
              <p:ext uri="{D42A27DB-BD31-4B8C-83A1-F6EECF244321}">
                <p14:modId xmlns:p14="http://schemas.microsoft.com/office/powerpoint/2010/main" val="17284761"/>
              </p:ext>
            </p:extLst>
          </p:nvPr>
        </p:nvGraphicFramePr>
        <p:xfrm>
          <a:off x="1224987" y="1929113"/>
          <a:ext cx="9902045" cy="4393717"/>
        </p:xfrm>
        <a:graphic>
          <a:graphicData uri="http://schemas.openxmlformats.org/drawingml/2006/table">
            <a:tbl>
              <a:tblPr firstRow="1" bandRow="1">
                <a:noFill/>
              </a:tblPr>
              <a:tblGrid>
                <a:gridCol w="4498931">
                  <a:extLst>
                    <a:ext uri="{9D8B030D-6E8A-4147-A177-3AD203B41FA5}">
                      <a16:colId xmlns:a16="http://schemas.microsoft.com/office/drawing/2014/main" val="1611759183"/>
                    </a:ext>
                  </a:extLst>
                </a:gridCol>
                <a:gridCol w="2560319">
                  <a:extLst>
                    <a:ext uri="{9D8B030D-6E8A-4147-A177-3AD203B41FA5}">
                      <a16:colId xmlns:a16="http://schemas.microsoft.com/office/drawing/2014/main" val="1419604936"/>
                    </a:ext>
                  </a:extLst>
                </a:gridCol>
                <a:gridCol w="2842795">
                  <a:extLst>
                    <a:ext uri="{9D8B030D-6E8A-4147-A177-3AD203B41FA5}">
                      <a16:colId xmlns:a16="http://schemas.microsoft.com/office/drawing/2014/main" val="144959117"/>
                    </a:ext>
                  </a:extLst>
                </a:gridCol>
              </a:tblGrid>
              <a:tr h="635907">
                <a:tc>
                  <a:txBody>
                    <a:bodyPr/>
                    <a:lstStyle/>
                    <a:p>
                      <a:pPr algn="l" fontAlgn="b"/>
                      <a:r>
                        <a:rPr lang="en-GB" sz="2700" b="1" i="0" u="none" strike="noStrike" cap="none" spc="0">
                          <a:solidFill>
                            <a:schemeClr val="tx1"/>
                          </a:solidFill>
                          <a:effectLst/>
                          <a:latin typeface="Aptos Narrow"/>
                        </a:rPr>
                        <a:t>No EIP Service</a:t>
                      </a:r>
                    </a:p>
                  </a:txBody>
                  <a:tcPr marL="78185" marR="78185" marT="0" marB="156370" anchor="b">
                    <a:lnL w="12700" cmpd="sng">
                      <a:noFill/>
                    </a:lnL>
                    <a:lnR w="12700" cmpd="sng">
                      <a:noFill/>
                    </a:lnR>
                    <a:lnT w="9525" cap="flat" cmpd="sng" algn="ctr">
                      <a:noFill/>
                      <a:prstDash val="solid"/>
                    </a:lnT>
                    <a:lnB w="38100" cmpd="sng">
                      <a:noFill/>
                    </a:lnB>
                    <a:noFill/>
                  </a:tcPr>
                </a:tc>
                <a:tc>
                  <a:txBody>
                    <a:bodyPr/>
                    <a:lstStyle/>
                    <a:p>
                      <a:pPr algn="r" fontAlgn="b"/>
                      <a:r>
                        <a:rPr lang="en-GB" sz="2700" b="1" i="0" u="none" strike="noStrike" cap="none" spc="0">
                          <a:solidFill>
                            <a:schemeClr val="tx1"/>
                          </a:solidFill>
                          <a:effectLst/>
                          <a:latin typeface="Aptos Narrow"/>
                        </a:rPr>
                        <a:t>2022/23 (n=145)</a:t>
                      </a:r>
                      <a:endParaRPr lang="en-GB" sz="2700" b="1" i="0" u="none" strike="noStrike" cap="none" spc="0">
                        <a:solidFill>
                          <a:schemeClr val="tx1"/>
                        </a:solidFill>
                        <a:effectLst/>
                        <a:latin typeface="Aptos Narrow" panose="020B0004020202020204" pitchFamily="34" charset="0"/>
                      </a:endParaRPr>
                    </a:p>
                  </a:txBody>
                  <a:tcPr marL="78185" marR="78185" marT="0" marB="156370" anchor="b">
                    <a:lnL w="12700" cmpd="sng">
                      <a:noFill/>
                    </a:lnL>
                    <a:lnR w="12700" cmpd="sng">
                      <a:noFill/>
                    </a:lnR>
                    <a:lnT w="9525" cap="flat" cmpd="sng" algn="ctr">
                      <a:noFill/>
                      <a:prstDash val="solid"/>
                    </a:lnT>
                    <a:lnB w="38100" cmpd="sng">
                      <a:noFill/>
                    </a:lnB>
                    <a:noFill/>
                  </a:tcPr>
                </a:tc>
                <a:tc>
                  <a:txBody>
                    <a:bodyPr/>
                    <a:lstStyle/>
                    <a:p>
                      <a:pPr algn="r" fontAlgn="b"/>
                      <a:r>
                        <a:rPr lang="en-GB" sz="2700" b="1" i="0" u="none" strike="noStrike" cap="none" spc="0">
                          <a:solidFill>
                            <a:schemeClr val="tx1"/>
                          </a:solidFill>
                          <a:effectLst/>
                          <a:latin typeface="Aptos Narrow"/>
                        </a:rPr>
                        <a:t>2023/24 (n=155)</a:t>
                      </a:r>
                      <a:endParaRPr lang="en-GB" sz="2700" b="1" i="0" u="none" strike="noStrike" cap="none" spc="0">
                        <a:solidFill>
                          <a:schemeClr val="tx1"/>
                        </a:solidFill>
                        <a:effectLst/>
                        <a:latin typeface="Aptos Narrow" panose="020B0004020202020204" pitchFamily="34" charset="0"/>
                      </a:endParaRPr>
                    </a:p>
                  </a:txBody>
                  <a:tcPr marL="78185" marR="78185" marT="0" marB="15637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457421946"/>
                  </a:ext>
                </a:extLst>
              </a:tr>
              <a:tr h="531660">
                <a:tc>
                  <a:txBody>
                    <a:bodyPr/>
                    <a:lstStyle/>
                    <a:p>
                      <a:pPr algn="l" fontAlgn="b"/>
                      <a:r>
                        <a:rPr lang="en-GB" sz="2100" b="0" i="0" u="none" strike="noStrike" cap="none" spc="0">
                          <a:solidFill>
                            <a:schemeClr val="tx1"/>
                          </a:solidFill>
                          <a:effectLst/>
                          <a:latin typeface="Aptos Narrow"/>
                        </a:rPr>
                        <a:t>Under 18 </a:t>
                      </a: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1.40% (2)</a:t>
                      </a:r>
                      <a:endParaRPr lang="en-US">
                        <a:latin typeface="Aptos Narrow"/>
                      </a:endParaRP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3.87% (6)</a:t>
                      </a:r>
                      <a:endParaRPr lang="en-US">
                        <a:latin typeface="Aptos Narrow"/>
                      </a:endParaRPr>
                    </a:p>
                  </a:txBody>
                  <a:tcPr marL="78185" marR="78185" marT="0" marB="156370" anchor="b">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585831292"/>
                  </a:ext>
                </a:extLst>
              </a:tr>
              <a:tr h="531660">
                <a:tc>
                  <a:txBody>
                    <a:bodyPr/>
                    <a:lstStyle/>
                    <a:p>
                      <a:pPr algn="l" fontAlgn="b"/>
                      <a:r>
                        <a:rPr lang="en-GB" sz="2100" b="0" i="0" u="none" strike="noStrike" cap="none" spc="0">
                          <a:solidFill>
                            <a:schemeClr val="tx1"/>
                          </a:solidFill>
                          <a:effectLst/>
                          <a:latin typeface="Aptos Narrow"/>
                        </a:rPr>
                        <a:t>18-35</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a:solidFill>
                            <a:schemeClr val="tx1"/>
                          </a:solidFill>
                          <a:effectLst/>
                          <a:latin typeface="Aptos Narrow"/>
                        </a:rPr>
                        <a:t>0.70% (1)</a:t>
                      </a:r>
                      <a:endParaRPr lang="en-US">
                        <a:latin typeface="Aptos Narrow"/>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a:solidFill>
                            <a:schemeClr val="tx1"/>
                          </a:solidFill>
                          <a:effectLst/>
                          <a:latin typeface="Aptos Narrow"/>
                        </a:rPr>
                        <a:t>0 (0)</a:t>
                      </a:r>
                      <a:endParaRPr lang="en-US">
                        <a:latin typeface="Aptos Narrow"/>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46540"/>
                  </a:ext>
                </a:extLst>
              </a:tr>
              <a:tr h="531660">
                <a:tc>
                  <a:txBody>
                    <a:bodyPr/>
                    <a:lstStyle/>
                    <a:p>
                      <a:pPr algn="l" fontAlgn="b"/>
                      <a:r>
                        <a:rPr lang="en-GB" sz="2100" b="0" i="0" u="none" strike="noStrike" cap="none" spc="0">
                          <a:solidFill>
                            <a:schemeClr val="tx1"/>
                          </a:solidFill>
                          <a:effectLst/>
                          <a:latin typeface="Aptos Narrow"/>
                        </a:rPr>
                        <a:t>36+</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9.70% (14)</a:t>
                      </a:r>
                      <a:endParaRPr lang="en-US">
                        <a:latin typeface="Aptos Narrow"/>
                      </a:endParaRP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6.45% (10)</a:t>
                      </a:r>
                      <a:endParaRPr lang="en-US">
                        <a:latin typeface="Aptos Narrow"/>
                      </a:endParaRP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191977990"/>
                  </a:ext>
                </a:extLst>
              </a:tr>
              <a:tr h="531660">
                <a:tc>
                  <a:txBody>
                    <a:bodyPr/>
                    <a:lstStyle/>
                    <a:p>
                      <a:pPr marL="0" algn="l" defTabSz="914400" rtl="0" eaLnBrk="1" fontAlgn="b" latinLnBrk="0" hangingPunct="1"/>
                      <a:r>
                        <a:rPr lang="en-GB" sz="2700" b="1" i="0" u="none" strike="noStrike" kern="1200" cap="none" spc="0">
                          <a:solidFill>
                            <a:schemeClr val="tx1"/>
                          </a:solidFill>
                          <a:effectLst/>
                          <a:latin typeface="Aptos Narrow"/>
                          <a:ea typeface="+mn-ea"/>
                          <a:cs typeface="+mn-cs"/>
                        </a:rPr>
                        <a:t>No CBT for ARMS</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700" b="1" i="0" u="none" strike="noStrike" kern="1200" cap="none" spc="0">
                          <a:solidFill>
                            <a:schemeClr val="tx1"/>
                          </a:solidFill>
                          <a:effectLst/>
                          <a:latin typeface="Aptos Narrow"/>
                          <a:ea typeface="+mn-ea"/>
                          <a:cs typeface="+mn-cs"/>
                        </a:rPr>
                        <a:t>2022/23 (n=145)</a:t>
                      </a:r>
                      <a:endParaRPr lang="en-US" b="1">
                        <a:latin typeface="Aptos Narrow"/>
                        <a:ea typeface="+mn-ea"/>
                        <a:cs typeface="+mn-cs"/>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700" b="1" i="0" u="none" strike="noStrike" kern="1200" cap="none" spc="0">
                          <a:solidFill>
                            <a:schemeClr val="tx1"/>
                          </a:solidFill>
                          <a:effectLst/>
                          <a:latin typeface="Aptos Narrow"/>
                          <a:ea typeface="+mn-ea"/>
                          <a:cs typeface="+mn-cs"/>
                        </a:rPr>
                        <a:t>2023/24 (n=155)</a:t>
                      </a:r>
                      <a:endParaRPr lang="en-US" b="1">
                        <a:latin typeface="Aptos Narrow"/>
                        <a:ea typeface="+mn-ea"/>
                        <a:cs typeface="+mn-cs"/>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15834576"/>
                  </a:ext>
                </a:extLst>
              </a:tr>
              <a:tr h="531660">
                <a:tc>
                  <a:txBody>
                    <a:bodyPr/>
                    <a:lstStyle/>
                    <a:p>
                      <a:pPr algn="l" fontAlgn="b"/>
                      <a:r>
                        <a:rPr lang="en-GB" sz="2100" b="0" i="0" u="none" strike="noStrike" cap="none" spc="0">
                          <a:solidFill>
                            <a:schemeClr val="tx1"/>
                          </a:solidFill>
                          <a:effectLst/>
                          <a:latin typeface="Aptos Narrow"/>
                        </a:rPr>
                        <a:t>Under 18</a:t>
                      </a: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29.70% (43)</a:t>
                      </a:r>
                      <a:endParaRPr lang="en-US">
                        <a:latin typeface="Aptos Narrow"/>
                      </a:endParaRP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lvl="0" algn="r">
                        <a:buNone/>
                      </a:pPr>
                      <a:r>
                        <a:rPr lang="en-GB" sz="2100" b="0" i="0" u="none" strike="noStrike" cap="none" spc="0">
                          <a:solidFill>
                            <a:schemeClr val="tx1"/>
                          </a:solidFill>
                          <a:effectLst/>
                          <a:latin typeface="Aptos Narrow"/>
                        </a:rPr>
                        <a:t>27.70% (43)</a:t>
                      </a:r>
                      <a:endParaRPr lang="en-US">
                        <a:latin typeface="Aptos Narrow"/>
                      </a:endParaRPr>
                    </a:p>
                  </a:txBody>
                  <a:tcPr marL="78185" marR="78185" marT="0" marB="156370"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97071297"/>
                  </a:ext>
                </a:extLst>
              </a:tr>
              <a:tr h="531660">
                <a:tc>
                  <a:txBody>
                    <a:bodyPr/>
                    <a:lstStyle/>
                    <a:p>
                      <a:pPr algn="l" fontAlgn="b"/>
                      <a:r>
                        <a:rPr lang="en-GB" sz="2100" b="0" i="0" u="none" strike="noStrike" cap="none" spc="0">
                          <a:solidFill>
                            <a:schemeClr val="tx1"/>
                          </a:solidFill>
                          <a:effectLst/>
                          <a:latin typeface="Aptos Narrow"/>
                        </a:rPr>
                        <a:t>18-35</a:t>
                      </a: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a:solidFill>
                            <a:schemeClr val="tx1"/>
                          </a:solidFill>
                          <a:effectLst/>
                          <a:latin typeface="Aptos Narrow"/>
                        </a:rPr>
                        <a:t>30.30% (44)</a:t>
                      </a:r>
                      <a:endParaRPr lang="en-US">
                        <a:latin typeface="Aptos Narrow"/>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lvl="0" algn="r">
                        <a:buNone/>
                      </a:pPr>
                      <a:r>
                        <a:rPr lang="en-GB" sz="2100" b="0" i="0" u="none" strike="noStrike" cap="none" spc="0">
                          <a:solidFill>
                            <a:schemeClr val="tx1"/>
                          </a:solidFill>
                          <a:effectLst/>
                          <a:latin typeface="Aptos Narrow"/>
                        </a:rPr>
                        <a:t>25.20% (39)</a:t>
                      </a:r>
                      <a:endParaRPr lang="en-US">
                        <a:latin typeface="Aptos Narrow"/>
                      </a:endParaRPr>
                    </a:p>
                  </a:txBody>
                  <a:tcPr marL="78185" marR="78185" marT="0" marB="156370"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54604584"/>
                  </a:ext>
                </a:extLst>
              </a:tr>
              <a:tr h="531660">
                <a:tc>
                  <a:txBody>
                    <a:bodyPr/>
                    <a:lstStyle/>
                    <a:p>
                      <a:pPr algn="l" fontAlgn="b"/>
                      <a:r>
                        <a:rPr lang="en-GB" sz="2100" b="0" i="0" u="none" strike="noStrike" cap="none" spc="0">
                          <a:solidFill>
                            <a:schemeClr val="tx1"/>
                          </a:solidFill>
                          <a:effectLst/>
                          <a:latin typeface="Aptos Narrow"/>
                        </a:rPr>
                        <a:t>36+</a:t>
                      </a:r>
                    </a:p>
                  </a:txBody>
                  <a:tcPr marL="78185" marR="78185" marT="0" marB="156370" anchor="b">
                    <a:lnL w="12700" cmpd="sng">
                      <a:noFill/>
                      <a:prstDash val="solid"/>
                    </a:lnL>
                    <a:lnR w="12700" cmpd="sng">
                      <a:noFill/>
                      <a:prstDash val="solid"/>
                    </a:lnR>
                    <a:lnT w="12700" cmpd="sng">
                      <a:noFill/>
                      <a:prstDash val="solid"/>
                    </a:lnT>
                    <a:lnB w="12700" cmpd="sng">
                      <a:noFill/>
                      <a:prstDash val="solid"/>
                    </a:lnB>
                    <a:noFill/>
                  </a:tcPr>
                </a:tc>
                <a:tc>
                  <a:txBody>
                    <a:bodyPr/>
                    <a:lstStyle/>
                    <a:p>
                      <a:pPr lvl="0" algn="r">
                        <a:buNone/>
                      </a:pPr>
                      <a:r>
                        <a:rPr lang="en-GB" sz="2100" b="0" i="0" u="none" strike="noStrike" cap="none" spc="0">
                          <a:solidFill>
                            <a:schemeClr val="tx1"/>
                          </a:solidFill>
                          <a:effectLst/>
                          <a:latin typeface="Aptos Narrow"/>
                        </a:rPr>
                        <a:t>64.10% (93)</a:t>
                      </a:r>
                      <a:endParaRPr lang="en-US">
                        <a:latin typeface="Aptos Narrow"/>
                      </a:endParaRPr>
                    </a:p>
                  </a:txBody>
                  <a:tcPr marL="78185" marR="78185" marT="0" marB="156370" anchor="b">
                    <a:lnL w="12700" cmpd="sng">
                      <a:noFill/>
                      <a:prstDash val="solid"/>
                    </a:lnL>
                    <a:lnR w="12700" cmpd="sng">
                      <a:noFill/>
                      <a:prstDash val="solid"/>
                    </a:lnR>
                    <a:lnT w="12700" cmpd="sng">
                      <a:noFill/>
                      <a:prstDash val="solid"/>
                    </a:lnT>
                    <a:lnB w="12700" cmpd="sng">
                      <a:noFill/>
                      <a:prstDash val="solid"/>
                    </a:lnB>
                    <a:noFill/>
                  </a:tcPr>
                </a:tc>
                <a:tc>
                  <a:txBody>
                    <a:bodyPr/>
                    <a:lstStyle/>
                    <a:p>
                      <a:pPr lvl="0" algn="r">
                        <a:buNone/>
                      </a:pPr>
                      <a:r>
                        <a:rPr lang="en-GB" sz="2100" b="0" i="0" u="none" strike="noStrike" kern="1200" cap="none" spc="0">
                          <a:solidFill>
                            <a:schemeClr val="tx1"/>
                          </a:solidFill>
                          <a:effectLst/>
                          <a:latin typeface="Aptos Narrow"/>
                          <a:ea typeface="+mn-ea"/>
                          <a:cs typeface="+mn-cs"/>
                        </a:rPr>
                        <a:t>65.80% (102)</a:t>
                      </a:r>
                      <a:endParaRPr lang="en-US" sz="2100" b="0" i="0" u="none" strike="noStrike" kern="1200" cap="none" spc="0">
                        <a:solidFill>
                          <a:schemeClr val="tx1"/>
                        </a:solidFill>
                        <a:effectLst/>
                        <a:latin typeface="Aptos Narrow"/>
                        <a:ea typeface="+mn-ea"/>
                        <a:cs typeface="+mn-cs"/>
                      </a:endParaRPr>
                    </a:p>
                  </a:txBody>
                  <a:tcPr marL="78185" marR="78185" marT="0" marB="15637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10418404"/>
                  </a:ext>
                </a:extLst>
              </a:tr>
            </a:tbl>
          </a:graphicData>
        </a:graphic>
      </p:graphicFrame>
      <p:sp>
        <p:nvSpPr>
          <p:cNvPr id="3" name="Slide Number Placeholder 2">
            <a:extLst>
              <a:ext uri="{FF2B5EF4-FFF2-40B4-BE49-F238E27FC236}">
                <a16:creationId xmlns:a16="http://schemas.microsoft.com/office/drawing/2014/main" id="{69038DD6-2208-D680-E397-986C4251A1AD}"/>
              </a:ext>
            </a:extLst>
          </p:cNvPr>
          <p:cNvSpPr>
            <a:spLocks noGrp="1"/>
          </p:cNvSpPr>
          <p:nvPr>
            <p:ph type="sldNum" sz="quarter" idx="12"/>
          </p:nvPr>
        </p:nvSpPr>
        <p:spPr/>
        <p:txBody>
          <a:bodyPr/>
          <a:lstStyle/>
          <a:p>
            <a:fld id="{197B46DC-BC03-4763-897B-6310B967D9E4}" type="slidenum">
              <a:rPr lang="en-GB" smtClean="0"/>
              <a:t>7</a:t>
            </a:fld>
            <a:endParaRPr lang="en-GB"/>
          </a:p>
        </p:txBody>
      </p:sp>
    </p:spTree>
    <p:extLst>
      <p:ext uri="{BB962C8B-B14F-4D97-AF65-F5344CB8AC3E}">
        <p14:creationId xmlns:p14="http://schemas.microsoft.com/office/powerpoint/2010/main" val="394432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4C1E-2144-2EAD-3CC1-83BBBFEC1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39234-5D1D-2F0B-1FFD-FF1F0BE3C784}"/>
              </a:ext>
            </a:extLst>
          </p:cNvPr>
          <p:cNvSpPr>
            <a:spLocks noGrp="1"/>
          </p:cNvSpPr>
          <p:nvPr>
            <p:ph type="title"/>
          </p:nvPr>
        </p:nvSpPr>
        <p:spPr>
          <a:xfrm>
            <a:off x="711201" y="194680"/>
            <a:ext cx="9795638" cy="1114380"/>
          </a:xfrm>
        </p:spPr>
        <p:txBody>
          <a:bodyPr vert="horz" lIns="91440" tIns="45720" rIns="91440" bIns="45720" rtlCol="0" anchor="b">
            <a:noAutofit/>
          </a:bodyPr>
          <a:lstStyle/>
          <a:p>
            <a:pPr algn="ctr"/>
            <a:r>
              <a:rPr lang="en-US" sz="4000"/>
              <a:t>Outcome Measures – 2023/24 England</a:t>
            </a:r>
          </a:p>
        </p:txBody>
      </p:sp>
      <p:graphicFrame>
        <p:nvGraphicFramePr>
          <p:cNvPr id="9" name="Table 8">
            <a:extLst>
              <a:ext uri="{FF2B5EF4-FFF2-40B4-BE49-F238E27FC236}">
                <a16:creationId xmlns:a16="http://schemas.microsoft.com/office/drawing/2014/main" id="{35C3B208-5CF9-AB6E-EDDF-4628F5D710E5}"/>
              </a:ext>
            </a:extLst>
          </p:cNvPr>
          <p:cNvGraphicFramePr>
            <a:graphicFrameLocks noGrp="1"/>
          </p:cNvGraphicFramePr>
          <p:nvPr>
            <p:extLst>
              <p:ext uri="{D42A27DB-BD31-4B8C-83A1-F6EECF244321}">
                <p14:modId xmlns:p14="http://schemas.microsoft.com/office/powerpoint/2010/main" val="1701766892"/>
              </p:ext>
            </p:extLst>
          </p:nvPr>
        </p:nvGraphicFramePr>
        <p:xfrm>
          <a:off x="711201" y="1165860"/>
          <a:ext cx="11174081" cy="1128171"/>
        </p:xfrm>
        <a:graphic>
          <a:graphicData uri="http://schemas.openxmlformats.org/drawingml/2006/table">
            <a:tbl>
              <a:tblPr firstRow="1" bandRow="1">
                <a:tableStyleId>{5C22544A-7EE6-4342-B048-85BDC9FD1C3A}</a:tableStyleId>
              </a:tblPr>
              <a:tblGrid>
                <a:gridCol w="11174081">
                  <a:extLst>
                    <a:ext uri="{9D8B030D-6E8A-4147-A177-3AD203B41FA5}">
                      <a16:colId xmlns:a16="http://schemas.microsoft.com/office/drawing/2014/main" val="2700424467"/>
                    </a:ext>
                  </a:extLst>
                </a:gridCol>
              </a:tblGrid>
              <a:tr h="123714">
                <a:tc>
                  <a:txBody>
                    <a:bodyPr/>
                    <a:lstStyle/>
                    <a:p>
                      <a:endParaRPr lang="en-US" sz="150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398350311"/>
                  </a:ext>
                </a:extLst>
              </a:tr>
              <a:tr h="610011">
                <a:tc>
                  <a:txBody>
                    <a:bodyPr/>
                    <a:lstStyle/>
                    <a:p>
                      <a:pPr marL="342900" indent="-342900">
                        <a:buFont typeface="Arial" panose="020B0604020202020204" pitchFamily="34" charset="0"/>
                        <a:buChar char="•"/>
                      </a:pPr>
                      <a:endParaRPr lang="en-US" sz="1900" b="1">
                        <a:effectLst/>
                      </a:endParaRPr>
                    </a:p>
                  </a:txBody>
                  <a:tcPr marL="0" marR="0" marT="0" marB="0" anchor="ctr">
                    <a:lnL>
                      <a:noFill/>
                    </a:lnL>
                    <a:lnR>
                      <a:noFill/>
                    </a:lnR>
                    <a:lnT>
                      <a:noFill/>
                    </a:lnT>
                    <a:lnB>
                      <a:noFill/>
                    </a:lnB>
                    <a:noFill/>
                  </a:tcPr>
                </a:tc>
                <a:extLst>
                  <a:ext uri="{0D108BD9-81ED-4DB2-BD59-A6C34878D82A}">
                    <a16:rowId xmlns:a16="http://schemas.microsoft.com/office/drawing/2014/main" val="4248775970"/>
                  </a:ext>
                </a:extLst>
              </a:tr>
              <a:tr h="123602">
                <a:tc>
                  <a:txBody>
                    <a:bodyPr/>
                    <a:lstStyle/>
                    <a:p>
                      <a:pPr marL="0" lvl="0" indent="0">
                        <a:buNone/>
                      </a:pPr>
                      <a:endParaRPr lang="en-US" sz="1900">
                        <a:effectLst/>
                      </a:endParaRPr>
                    </a:p>
                  </a:txBody>
                  <a:tcPr marL="0" marR="0" marT="0" marB="0" anchor="ctr">
                    <a:lnL w="0">
                      <a:noFill/>
                    </a:lnL>
                    <a:lnR w="0">
                      <a:noFill/>
                    </a:lnR>
                    <a:lnT w="0">
                      <a:noFill/>
                    </a:lnT>
                    <a:lnB w="0">
                      <a:noFill/>
                    </a:lnB>
                    <a:noFill/>
                  </a:tcPr>
                </a:tc>
                <a:extLst>
                  <a:ext uri="{0D108BD9-81ED-4DB2-BD59-A6C34878D82A}">
                    <a16:rowId xmlns:a16="http://schemas.microsoft.com/office/drawing/2014/main" val="2040021116"/>
                  </a:ext>
                </a:extLst>
              </a:tr>
            </a:tbl>
          </a:graphicData>
        </a:graphic>
      </p:graphicFrame>
      <p:sp>
        <p:nvSpPr>
          <p:cNvPr id="3" name="Rectangle 2">
            <a:extLst>
              <a:ext uri="{FF2B5EF4-FFF2-40B4-BE49-F238E27FC236}">
                <a16:creationId xmlns:a16="http://schemas.microsoft.com/office/drawing/2014/main" id="{663891EE-B3D6-78A1-C6C0-999EFDC95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0B0004020202020204"/>
              </a:defRPr>
            </a:lvl1pPr>
            <a:lvl2pPr marL="457200" algn="l" defTabSz="914400" rtl="0" eaLnBrk="1" latinLnBrk="0" hangingPunct="1">
              <a:defRPr sz="1800" kern="1200">
                <a:solidFill>
                  <a:sysClr val="window" lastClr="FFFFFF"/>
                </a:solidFill>
                <a:latin typeface="Aptos" panose="020B0004020202020204"/>
              </a:defRPr>
            </a:lvl2pPr>
            <a:lvl3pPr marL="914400" algn="l" defTabSz="914400" rtl="0" eaLnBrk="1" latinLnBrk="0" hangingPunct="1">
              <a:defRPr sz="1800" kern="1200">
                <a:solidFill>
                  <a:sysClr val="window" lastClr="FFFFFF"/>
                </a:solidFill>
                <a:latin typeface="Aptos" panose="020B0004020202020204"/>
              </a:defRPr>
            </a:lvl3pPr>
            <a:lvl4pPr marL="1371600" algn="l" defTabSz="914400" rtl="0" eaLnBrk="1" latinLnBrk="0" hangingPunct="1">
              <a:defRPr sz="1800" kern="1200">
                <a:solidFill>
                  <a:sysClr val="window" lastClr="FFFFFF"/>
                </a:solidFill>
                <a:latin typeface="Aptos" panose="020B0004020202020204"/>
              </a:defRPr>
            </a:lvl4pPr>
            <a:lvl5pPr marL="1828800" algn="l" defTabSz="914400" rtl="0" eaLnBrk="1" latinLnBrk="0" hangingPunct="1">
              <a:defRPr sz="1800" kern="1200">
                <a:solidFill>
                  <a:sysClr val="window" lastClr="FFFFFF"/>
                </a:solidFill>
                <a:latin typeface="Aptos" panose="020B0004020202020204"/>
              </a:defRPr>
            </a:lvl5pPr>
            <a:lvl6pPr marL="2286000" algn="l" defTabSz="914400" rtl="0" eaLnBrk="1" latinLnBrk="0" hangingPunct="1">
              <a:defRPr sz="1800" kern="1200">
                <a:solidFill>
                  <a:sysClr val="window" lastClr="FFFFFF"/>
                </a:solidFill>
                <a:latin typeface="Aptos" panose="020B0004020202020204"/>
              </a:defRPr>
            </a:lvl6pPr>
            <a:lvl7pPr marL="2743200" algn="l" defTabSz="914400" rtl="0" eaLnBrk="1" latinLnBrk="0" hangingPunct="1">
              <a:defRPr sz="1800" kern="1200">
                <a:solidFill>
                  <a:sysClr val="window" lastClr="FFFFFF"/>
                </a:solidFill>
                <a:latin typeface="Aptos" panose="020B0004020202020204"/>
              </a:defRPr>
            </a:lvl7pPr>
            <a:lvl8pPr marL="3200400" algn="l" defTabSz="914400" rtl="0" eaLnBrk="1" latinLnBrk="0" hangingPunct="1">
              <a:defRPr sz="1800" kern="1200">
                <a:solidFill>
                  <a:sysClr val="window" lastClr="FFFFFF"/>
                </a:solidFill>
                <a:latin typeface="Aptos" panose="020B0004020202020204"/>
              </a:defRPr>
            </a:lvl8pPr>
            <a:lvl9pPr marL="3657600" algn="l" defTabSz="914400" rtl="0" eaLnBrk="1" latinLnBrk="0" hangingPunct="1">
              <a:defRPr sz="1800" kern="1200">
                <a:solidFill>
                  <a:sysClr val="window" lastClr="FFFFFF"/>
                </a:solidFill>
                <a:latin typeface="Aptos" panose="020B0004020202020204"/>
              </a:defRPr>
            </a:lvl9pPr>
          </a:lstStyle>
          <a:p>
            <a:pPr algn="ctr"/>
            <a:endParaRPr lang="en-US"/>
          </a:p>
        </p:txBody>
      </p:sp>
      <p:sp>
        <p:nvSpPr>
          <p:cNvPr id="7" name="TextBox 6">
            <a:extLst>
              <a:ext uri="{FF2B5EF4-FFF2-40B4-BE49-F238E27FC236}">
                <a16:creationId xmlns:a16="http://schemas.microsoft.com/office/drawing/2014/main" id="{B50AF3D2-1D2D-7FBE-238A-8DEFEA976B9C}"/>
              </a:ext>
            </a:extLst>
          </p:cNvPr>
          <p:cNvSpPr txBox="1"/>
          <p:nvPr/>
        </p:nvSpPr>
        <p:spPr>
          <a:xfrm>
            <a:off x="245172" y="5963128"/>
            <a:ext cx="10507819" cy="307777"/>
          </a:xfrm>
          <a:prstGeom prst="rect">
            <a:avLst/>
          </a:prstGeom>
          <a:noFill/>
        </p:spPr>
        <p:txBody>
          <a:bodyPr wrap="square">
            <a:spAutoFit/>
          </a:bodyPr>
          <a:lstStyle/>
          <a:p>
            <a:r>
              <a:rPr lang="en-US" sz="1400" b="1" i="1">
                <a:solidFill>
                  <a:schemeClr val="accent1"/>
                </a:solidFill>
                <a:effectLst/>
              </a:rPr>
              <a:t>Pie chart representing number of times each Outcome Measure was recorded more than once. </a:t>
            </a:r>
          </a:p>
        </p:txBody>
      </p:sp>
      <p:sp>
        <p:nvSpPr>
          <p:cNvPr id="10" name="TextBox 9">
            <a:extLst>
              <a:ext uri="{FF2B5EF4-FFF2-40B4-BE49-F238E27FC236}">
                <a16:creationId xmlns:a16="http://schemas.microsoft.com/office/drawing/2014/main" id="{D5456B55-A3C7-B249-1A4C-3557A8544F76}"/>
              </a:ext>
            </a:extLst>
          </p:cNvPr>
          <p:cNvSpPr txBox="1"/>
          <p:nvPr/>
        </p:nvSpPr>
        <p:spPr>
          <a:xfrm>
            <a:off x="245172" y="6233844"/>
            <a:ext cx="11578563" cy="738664"/>
          </a:xfrm>
          <a:prstGeom prst="rect">
            <a:avLst/>
          </a:prstGeom>
          <a:noFill/>
        </p:spPr>
        <p:txBody>
          <a:bodyPr wrap="square">
            <a:spAutoFit/>
          </a:bodyPr>
          <a:lstStyle/>
          <a:p>
            <a:r>
              <a:rPr kumimoji="0" lang="en-GB" altLang="en-US" sz="1400" b="1" i="1" u="none" strike="noStrike" cap="none" normalizeH="0" baseline="0">
                <a:ln>
                  <a:noFill/>
                </a:ln>
                <a:solidFill>
                  <a:srgbClr val="A02B93"/>
                </a:solidFill>
                <a:effectLst/>
                <a:latin typeface="Montserrat" panose="00000500000000000000" pitchFamily="2" charset="0"/>
                <a:ea typeface="Aptos" panose="020B0004020202020204" pitchFamily="34" charset="0"/>
                <a:cs typeface="Aptos" panose="020B0004020202020204" pitchFamily="34" charset="0"/>
              </a:rPr>
              <a:t>REQOL-10 and GBO were only introduced in Feb 2023 so most teams would not have had time to implement and repeat measures in time for 23/24 audit.</a:t>
            </a:r>
            <a:endParaRPr kumimoji="0" lang="en-GB" altLang="en-US" sz="2000" b="1" i="0" u="none" strike="noStrike" cap="none" normalizeH="0" baseline="0">
              <a:ln>
                <a:noFill/>
              </a:ln>
              <a:solidFill>
                <a:srgbClr val="A02B93"/>
              </a:solidFill>
              <a:effectLst/>
              <a:latin typeface="Arial" panose="020B0604020202020204" pitchFamily="34" charset="0"/>
            </a:endParaRPr>
          </a:p>
          <a:p>
            <a:endParaRPr lang="en-US" sz="1400" b="1" i="1">
              <a:solidFill>
                <a:schemeClr val="accent1"/>
              </a:solidFill>
              <a:effectLst/>
            </a:endParaRPr>
          </a:p>
        </p:txBody>
      </p:sp>
      <p:graphicFrame>
        <p:nvGraphicFramePr>
          <p:cNvPr id="11" name="Chart 10">
            <a:extLst>
              <a:ext uri="{FF2B5EF4-FFF2-40B4-BE49-F238E27FC236}">
                <a16:creationId xmlns:a16="http://schemas.microsoft.com/office/drawing/2014/main" id="{F9F2D334-8E88-4596-8BAA-583D0CB7186D}"/>
              </a:ext>
            </a:extLst>
          </p:cNvPr>
          <p:cNvGraphicFramePr>
            <a:graphicFrameLocks/>
          </p:cNvGraphicFramePr>
          <p:nvPr>
            <p:extLst>
              <p:ext uri="{D42A27DB-BD31-4B8C-83A1-F6EECF244321}">
                <p14:modId xmlns:p14="http://schemas.microsoft.com/office/powerpoint/2010/main" val="850280091"/>
              </p:ext>
            </p:extLst>
          </p:nvPr>
        </p:nvGraphicFramePr>
        <p:xfrm>
          <a:off x="2108782" y="1407578"/>
          <a:ext cx="7851341" cy="44570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3680929-F545-B8A5-BAB5-78153BE0A693}"/>
              </a:ext>
            </a:extLst>
          </p:cNvPr>
          <p:cNvSpPr>
            <a:spLocks noGrp="1"/>
          </p:cNvSpPr>
          <p:nvPr>
            <p:ph type="sldNum" sz="quarter" idx="12"/>
          </p:nvPr>
        </p:nvSpPr>
        <p:spPr/>
        <p:txBody>
          <a:bodyPr/>
          <a:lstStyle/>
          <a:p>
            <a:fld id="{197B46DC-BC03-4763-897B-6310B967D9E4}" type="slidenum">
              <a:rPr lang="en-GB" smtClean="0"/>
              <a:t>8</a:t>
            </a:fld>
            <a:endParaRPr lang="en-GB"/>
          </a:p>
        </p:txBody>
      </p:sp>
    </p:spTree>
    <p:extLst>
      <p:ext uri="{BB962C8B-B14F-4D97-AF65-F5344CB8AC3E}">
        <p14:creationId xmlns:p14="http://schemas.microsoft.com/office/powerpoint/2010/main" val="234648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sz="3200" b="1">
                <a:solidFill>
                  <a:srgbClr val="00558F"/>
                </a:solidFill>
                <a:latin typeface="Montserrat"/>
              </a:rPr>
              <a:t>Physical health screening 2024</a:t>
            </a:r>
            <a:r>
              <a:rPr lang="en-GB" sz="3200">
                <a:latin typeface="Montserrat"/>
              </a:rPr>
              <a:t> (England)</a:t>
            </a:r>
            <a:endParaRPr lang="en-GB" sz="3200"/>
          </a:p>
        </p:txBody>
      </p:sp>
      <p:sp>
        <p:nvSpPr>
          <p:cNvPr id="6" name="Rectangle 5">
            <a:extLst>
              <a:ext uri="{FF2B5EF4-FFF2-40B4-BE49-F238E27FC236}">
                <a16:creationId xmlns:a16="http://schemas.microsoft.com/office/drawing/2014/main" id="{305A9B0D-3BD5-4EDE-8233-4FDB57BB8B64}"/>
              </a:ext>
            </a:extLst>
          </p:cNvPr>
          <p:cNvSpPr/>
          <p:nvPr/>
        </p:nvSpPr>
        <p:spPr>
          <a:xfrm>
            <a:off x="577944" y="1854958"/>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D52A795A-C2C8-48AD-A531-225C057D6438}"/>
              </a:ext>
            </a:extLst>
          </p:cNvPr>
          <p:cNvSpPr/>
          <p:nvPr/>
        </p:nvSpPr>
        <p:spPr>
          <a:xfrm>
            <a:off x="8418064" y="1854959"/>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6502CDE9-DE27-443E-B4FF-1EEEBD1D14EF}"/>
              </a:ext>
            </a:extLst>
          </p:cNvPr>
          <p:cNvSpPr/>
          <p:nvPr/>
        </p:nvSpPr>
        <p:spPr>
          <a:xfrm>
            <a:off x="4496306" y="1854958"/>
            <a:ext cx="3199387" cy="20628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C65161C6-CD44-42B8-B471-7E2C6C7B1680}"/>
              </a:ext>
            </a:extLst>
          </p:cNvPr>
          <p:cNvSpPr/>
          <p:nvPr/>
        </p:nvSpPr>
        <p:spPr>
          <a:xfrm>
            <a:off x="577943" y="4321021"/>
            <a:ext cx="2520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812B0E68-7111-41D7-A3A7-73D90474BCA1}"/>
              </a:ext>
            </a:extLst>
          </p:cNvPr>
          <p:cNvSpPr/>
          <p:nvPr/>
        </p:nvSpPr>
        <p:spPr>
          <a:xfrm>
            <a:off x="3322323" y="4321022"/>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00B63151-5B04-4A79-B321-F904012DAF26}"/>
              </a:ext>
            </a:extLst>
          </p:cNvPr>
          <p:cNvSpPr/>
          <p:nvPr/>
        </p:nvSpPr>
        <p:spPr>
          <a:xfrm>
            <a:off x="6140537" y="4321256"/>
            <a:ext cx="2628000" cy="199281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5" name="TextBox 14">
            <a:extLst>
              <a:ext uri="{FF2B5EF4-FFF2-40B4-BE49-F238E27FC236}">
                <a16:creationId xmlns:a16="http://schemas.microsoft.com/office/drawing/2014/main" id="{8E62DF77-3FE6-480D-A7A9-28925114F945}"/>
              </a:ext>
            </a:extLst>
          </p:cNvPr>
          <p:cNvSpPr txBox="1"/>
          <p:nvPr/>
        </p:nvSpPr>
        <p:spPr>
          <a:xfrm>
            <a:off x="789605" y="3100772"/>
            <a:ext cx="271367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Montserrat" panose="00000500000000000000" pitchFamily="2" charset="0"/>
              </a:rPr>
              <a:t>Smoking</a:t>
            </a:r>
            <a:endParaRPr kumimoji="0" lang="en-US"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94.6%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D7EDD47D-FA56-4018-91F0-FEDE55F43390}"/>
              </a:ext>
            </a:extLst>
          </p:cNvPr>
          <p:cNvSpPr txBox="1"/>
          <p:nvPr/>
        </p:nvSpPr>
        <p:spPr>
          <a:xfrm>
            <a:off x="577943" y="5523138"/>
            <a:ext cx="2628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BMI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a:t>
            </a:r>
            <a:r>
              <a:rPr lang="en-GB" sz="1400">
                <a:solidFill>
                  <a:srgbClr val="FFFFFF"/>
                </a:solidFill>
                <a:latin typeface="Montserrat" panose="00000500000000000000" pitchFamily="2" charset="0"/>
              </a:rPr>
              <a:t>91.9% (-1.8%)</a:t>
            </a:r>
            <a:endParaRPr kumimoji="0" lang="en-GB" sz="1400" b="1" i="0" u="none" strike="noStrike" kern="1200" cap="none" spc="0" normalizeH="0" baseline="0" noProof="0">
              <a:ln>
                <a:noFill/>
              </a:ln>
              <a:solidFill>
                <a:srgbClr val="FFFFFF"/>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3EBBB5FA-A5BF-49D1-966C-2383633EF0D2}"/>
              </a:ext>
            </a:extLst>
          </p:cNvPr>
          <p:cNvSpPr txBox="1"/>
          <p:nvPr/>
        </p:nvSpPr>
        <p:spPr>
          <a:xfrm>
            <a:off x="3503284" y="5523138"/>
            <a:ext cx="23290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Blood 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a:t>
            </a:r>
            <a:r>
              <a:rPr lang="en-GB" sz="1400">
                <a:solidFill>
                  <a:srgbClr val="FFFFFF"/>
                </a:solidFill>
                <a:latin typeface="Montserrat" panose="00000500000000000000" pitchFamily="2" charset="0"/>
              </a:rPr>
              <a:t>92.9% (-0.8%)</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18" name="TextBox 17">
            <a:extLst>
              <a:ext uri="{FF2B5EF4-FFF2-40B4-BE49-F238E27FC236}">
                <a16:creationId xmlns:a16="http://schemas.microsoft.com/office/drawing/2014/main" id="{69E50658-B9E7-49F6-85F2-D2CFD9759A15}"/>
              </a:ext>
            </a:extLst>
          </p:cNvPr>
          <p:cNvSpPr txBox="1"/>
          <p:nvPr/>
        </p:nvSpPr>
        <p:spPr>
          <a:xfrm>
            <a:off x="6408196" y="5531244"/>
            <a:ext cx="223283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Blood glucose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a:t>
            </a:r>
            <a:r>
              <a:rPr lang="en-GB" sz="1400">
                <a:solidFill>
                  <a:srgbClr val="FFFFFF"/>
                </a:solidFill>
                <a:latin typeface="Montserrat" panose="00000500000000000000" pitchFamily="2" charset="0"/>
              </a:rPr>
              <a:t>89.7% (-2.6%)</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AE0E39EA-518F-4E69-B5A5-677CB6C6EA06}"/>
              </a:ext>
            </a:extLst>
          </p:cNvPr>
          <p:cNvSpPr txBox="1"/>
          <p:nvPr/>
        </p:nvSpPr>
        <p:spPr>
          <a:xfrm>
            <a:off x="4740858" y="3083913"/>
            <a:ext cx="271367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Alcohol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Montserrat" panose="00000500000000000000" pitchFamily="2" charset="0"/>
              </a:rPr>
              <a:t>Offered - 94.9% (-0.8%)</a:t>
            </a:r>
            <a:endParaRPr kumimoji="0" lang="en-GB" sz="1400" b="0" i="0" u="none" strike="noStrike" kern="1200" cap="none" spc="0" normalizeH="0" baseline="0" noProof="0">
              <a:ln>
                <a:noFill/>
              </a:ln>
              <a:solidFill>
                <a:srgbClr val="FFFFFF"/>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3DDDC861-A7B9-4542-A182-4540DC74BB30}"/>
              </a:ext>
            </a:extLst>
          </p:cNvPr>
          <p:cNvSpPr txBox="1"/>
          <p:nvPr/>
        </p:nvSpPr>
        <p:spPr>
          <a:xfrm>
            <a:off x="8660917" y="3167390"/>
            <a:ext cx="271367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Substance misuse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Offered -  </a:t>
            </a:r>
            <a:r>
              <a:rPr kumimoji="0" lang="en-GB" sz="14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94.7% (-1%)</a:t>
            </a:r>
            <a:endParaRPr kumimoji="0" lang="en-GB" sz="140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Icon&#10;&#10;Description automatically generated">
            <a:extLst>
              <a:ext uri="{FF2B5EF4-FFF2-40B4-BE49-F238E27FC236}">
                <a16:creationId xmlns:a16="http://schemas.microsoft.com/office/drawing/2014/main" id="{31D85BCF-EE7B-4F02-A2D7-48CDF2C74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437" y="2086107"/>
            <a:ext cx="828000" cy="828000"/>
          </a:xfrm>
          <a:prstGeom prst="rect">
            <a:avLst/>
          </a:prstGeom>
        </p:spPr>
      </p:pic>
      <p:pic>
        <p:nvPicPr>
          <p:cNvPr id="7" name="Picture 6" descr="Icon&#10;&#10;Description automatically generated">
            <a:extLst>
              <a:ext uri="{FF2B5EF4-FFF2-40B4-BE49-F238E27FC236}">
                <a16:creationId xmlns:a16="http://schemas.microsoft.com/office/drawing/2014/main" id="{F5DA2AEB-D575-4D61-84BD-E141D23EB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537" y="2128899"/>
            <a:ext cx="828000" cy="828000"/>
          </a:xfrm>
          <a:prstGeom prst="rect">
            <a:avLst/>
          </a:prstGeom>
        </p:spPr>
      </p:pic>
      <p:sp>
        <p:nvSpPr>
          <p:cNvPr id="24" name="Rectangle 23">
            <a:extLst>
              <a:ext uri="{FF2B5EF4-FFF2-40B4-BE49-F238E27FC236}">
                <a16:creationId xmlns:a16="http://schemas.microsoft.com/office/drawing/2014/main" id="{C00E5206-0E95-48B3-8D99-98BA61E5A22A}"/>
              </a:ext>
            </a:extLst>
          </p:cNvPr>
          <p:cNvSpPr/>
          <p:nvPr/>
        </p:nvSpPr>
        <p:spPr>
          <a:xfrm>
            <a:off x="8968887" y="4323328"/>
            <a:ext cx="2628000" cy="1992817"/>
          </a:xfrm>
          <a:prstGeom prst="rect">
            <a:avLst/>
          </a:prstGeom>
          <a:solidFill>
            <a:srgbClr val="F5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1" name="Picture 10" descr="Icon&#10;&#10;Description automatically generated">
            <a:extLst>
              <a:ext uri="{FF2B5EF4-FFF2-40B4-BE49-F238E27FC236}">
                <a16:creationId xmlns:a16="http://schemas.microsoft.com/office/drawing/2014/main" id="{62B1199D-F945-48E9-9A57-62392CC7C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3563" y="2153206"/>
            <a:ext cx="828000" cy="82800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ADEAF955-DB8C-4B8C-B466-6293E9E0A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943" y="4592343"/>
            <a:ext cx="828000" cy="828000"/>
          </a:xfrm>
          <a:prstGeom prst="rect">
            <a:avLst/>
          </a:prstGeom>
        </p:spPr>
      </p:pic>
      <p:pic>
        <p:nvPicPr>
          <p:cNvPr id="28" name="Picture 27" descr="Icon&#10;&#10;Description automatically generated">
            <a:extLst>
              <a:ext uri="{FF2B5EF4-FFF2-40B4-BE49-F238E27FC236}">
                <a16:creationId xmlns:a16="http://schemas.microsoft.com/office/drawing/2014/main" id="{F2F9FC3D-5332-4BC4-915A-31441C06E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5444" y="4570679"/>
            <a:ext cx="828000" cy="828000"/>
          </a:xfrm>
          <a:prstGeom prst="rect">
            <a:avLst/>
          </a:prstGeom>
        </p:spPr>
      </p:pic>
      <p:pic>
        <p:nvPicPr>
          <p:cNvPr id="30" name="Picture 29" descr="Icon&#10;&#10;Description automatically generated">
            <a:extLst>
              <a:ext uri="{FF2B5EF4-FFF2-40B4-BE49-F238E27FC236}">
                <a16:creationId xmlns:a16="http://schemas.microsoft.com/office/drawing/2014/main" id="{75F77D88-5148-4EAB-80B2-21A56C82A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7337" y="4527479"/>
            <a:ext cx="914400" cy="914400"/>
          </a:xfrm>
          <a:prstGeom prst="rect">
            <a:avLst/>
          </a:prstGeom>
        </p:spPr>
      </p:pic>
      <p:pic>
        <p:nvPicPr>
          <p:cNvPr id="32" name="Picture 31" descr="Logo, icon&#10;&#10;Description automatically generated">
            <a:extLst>
              <a:ext uri="{FF2B5EF4-FFF2-40B4-BE49-F238E27FC236}">
                <a16:creationId xmlns:a16="http://schemas.microsoft.com/office/drawing/2014/main" id="{0A2067CA-2574-4264-B5C1-BD4607C01B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1406" y="4460483"/>
            <a:ext cx="828000" cy="828000"/>
          </a:xfrm>
          <a:prstGeom prst="rect">
            <a:avLst/>
          </a:prstGeom>
        </p:spPr>
      </p:pic>
      <p:sp>
        <p:nvSpPr>
          <p:cNvPr id="34" name="TextBox 33">
            <a:extLst>
              <a:ext uri="{FF2B5EF4-FFF2-40B4-BE49-F238E27FC236}">
                <a16:creationId xmlns:a16="http://schemas.microsoft.com/office/drawing/2014/main" id="{9CC7426C-C22F-464C-AFA7-4B5E4A046A6D}"/>
              </a:ext>
            </a:extLst>
          </p:cNvPr>
          <p:cNvSpPr txBox="1"/>
          <p:nvPr/>
        </p:nvSpPr>
        <p:spPr>
          <a:xfrm>
            <a:off x="9196232" y="5523697"/>
            <a:ext cx="2271473" cy="73866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Montserrat"/>
              </a:rPr>
              <a:t>Cholesterol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rPr>
              <a:t>Offered - </a:t>
            </a:r>
            <a:r>
              <a:rPr lang="en-GB" sz="1400">
                <a:solidFill>
                  <a:srgbClr val="FFFFFF"/>
                </a:solidFill>
                <a:latin typeface="Montserrat"/>
              </a:rPr>
              <a:t>89% (-2.6%)</a:t>
            </a:r>
          </a:p>
          <a:p>
            <a:pPr algn="ctr">
              <a:defRPr/>
            </a:pPr>
            <a:endParaRPr lang="en-GB" sz="1400">
              <a:solidFill>
                <a:srgbClr val="FFFFFF"/>
              </a:solidFill>
              <a:latin typeface="Montserrat"/>
            </a:endParaRPr>
          </a:p>
        </p:txBody>
      </p:sp>
      <p:sp>
        <p:nvSpPr>
          <p:cNvPr id="2" name="Slide Number Placeholder 1">
            <a:extLst>
              <a:ext uri="{FF2B5EF4-FFF2-40B4-BE49-F238E27FC236}">
                <a16:creationId xmlns:a16="http://schemas.microsoft.com/office/drawing/2014/main" id="{29E3B974-271E-4B95-7D7C-B2D191DC3D7C}"/>
              </a:ext>
            </a:extLst>
          </p:cNvPr>
          <p:cNvSpPr>
            <a:spLocks noGrp="1"/>
          </p:cNvSpPr>
          <p:nvPr>
            <p:ph type="sldNum" sz="quarter" idx="12"/>
          </p:nvPr>
        </p:nvSpPr>
        <p:spPr/>
        <p:txBody>
          <a:bodyPr/>
          <a:lstStyle/>
          <a:p>
            <a:fld id="{197B46DC-BC03-4763-897B-6310B967D9E4}" type="slidenum">
              <a:rPr lang="en-GB" smtClean="0"/>
              <a:t>9</a:t>
            </a:fld>
            <a:endParaRPr lang="en-GB"/>
          </a:p>
        </p:txBody>
      </p:sp>
    </p:spTree>
    <p:extLst>
      <p:ext uri="{BB962C8B-B14F-4D97-AF65-F5344CB8AC3E}">
        <p14:creationId xmlns:p14="http://schemas.microsoft.com/office/powerpoint/2010/main" val="3582146199"/>
      </p:ext>
    </p:extLst>
  </p:cSld>
  <p:clrMapOvr>
    <a:masterClrMapping/>
  </p:clrMapOvr>
</p:sld>
</file>

<file path=ppt/theme/theme1.xml><?xml version="1.0" encoding="utf-8"?>
<a:theme xmlns:a="http://schemas.openxmlformats.org/drawingml/2006/main" name="RCPsych: Title slides">
  <a:themeElements>
    <a:clrScheme name="RCPsych">
      <a:dk1>
        <a:srgbClr val="00548E"/>
      </a:dk1>
      <a:lt1>
        <a:srgbClr val="FFFFFF"/>
      </a:lt1>
      <a:dk2>
        <a:srgbClr val="000000"/>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Steering Group meeting slides 20231123" id="{F4DF52D2-FA32-4620-A51A-3A79F5435C7D}" vid="{0CCCF680-3F2C-4388-A735-0909EA86EB5D}"/>
    </a:ext>
  </a:extLst>
</a:theme>
</file>

<file path=ppt/theme/theme2.xml><?xml version="1.0" encoding="utf-8"?>
<a:theme xmlns:a="http://schemas.openxmlformats.org/drawingml/2006/main" name="RCPsych: general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Steering Group meeting slides 20231123" id="{F4DF52D2-FA32-4620-A51A-3A79F5435C7D}" vid="{DAF20488-CE9E-4B86-B112-7741084B9D5A}"/>
    </a:ext>
  </a:extLst>
</a:theme>
</file>

<file path=ppt/theme/theme3.xml><?xml version="1.0" encoding="utf-8"?>
<a:theme xmlns:a="http://schemas.openxmlformats.org/drawingml/2006/main" name="Blank slide">
  <a:themeElements>
    <a:clrScheme name="RCPsych">
      <a:dk1>
        <a:srgbClr val="00548E"/>
      </a:dk1>
      <a:lt1>
        <a:sysClr val="window" lastClr="FFFFFF"/>
      </a:lt1>
      <a:dk2>
        <a:srgbClr val="666666"/>
      </a:dk2>
      <a:lt2>
        <a:srgbClr val="E5EDF3"/>
      </a:lt2>
      <a:accent1>
        <a:srgbClr val="6A112F"/>
      </a:accent1>
      <a:accent2>
        <a:srgbClr val="5A116A"/>
      </a:accent2>
      <a:accent3>
        <a:srgbClr val="066D8E"/>
      </a:accent3>
      <a:accent4>
        <a:srgbClr val="F5A623"/>
      </a:accent4>
      <a:accent5>
        <a:srgbClr val="8EB624"/>
      </a:accent5>
      <a:accent6>
        <a:srgbClr val="FFFFFF"/>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Steering Group meeting slides 20231123" id="{F4DF52D2-FA32-4620-A51A-3A79F5435C7D}" vid="{81B634B4-E485-44F9-BD6C-366C585631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128ce41-6328-47e7-8906-6794cdd90a05">
      <Terms xmlns="http://schemas.microsoft.com/office/infopath/2007/PartnerControls"/>
    </lcf76f155ced4ddcb4097134ff3c332f>
    <TaxCatchAll xmlns="1be06812-68c4-45d5-a053-4f8d92b3f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22" ma:contentTypeDescription="Create a new document." ma:contentTypeScope="" ma:versionID="ae5375f49d2cf9e11c86ea9e716ab475">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3510d8cce3e0baf66f4922602e4712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c14a51-2900-49b9-ae42-831eeac83313}"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580E2-8209-4911-B44F-5080580B0766}">
  <ds:schemaRefs>
    <ds:schemaRef ds:uri="http://schemas.openxmlformats.org/package/2006/metadata/core-properties"/>
    <ds:schemaRef ds:uri="b128ce41-6328-47e7-8906-6794cdd90a05"/>
    <ds:schemaRef ds:uri="http://www.w3.org/XML/1998/namespace"/>
    <ds:schemaRef ds:uri="http://purl.org/dc/terms/"/>
    <ds:schemaRef ds:uri="1be06812-68c4-45d5-a053-4f8d92b3f83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889CBE88-86DF-44D0-A101-7BAAACB287F9}">
  <ds:schemaRefs>
    <ds:schemaRef ds:uri="1be06812-68c4-45d5-a053-4f8d92b3f83d"/>
    <ds:schemaRef ds:uri="b128ce41-6328-47e7-8906-6794cdd90a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C1D21F-8DCC-4F31-88A7-D9430D7414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NCAP Steering Group meeting slides Sep 2024</Template>
  <TotalTime>17</TotalTime>
  <Words>3881</Words>
  <Application>Microsoft Office PowerPoint</Application>
  <PresentationFormat>Widescreen</PresentationFormat>
  <Paragraphs>750</Paragraphs>
  <Slides>56</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-apple-system</vt:lpstr>
      <vt:lpstr>Aptos Narrow</vt:lpstr>
      <vt:lpstr>Arial</vt:lpstr>
      <vt:lpstr>Calibri</vt:lpstr>
      <vt:lpstr>Montserrat</vt:lpstr>
      <vt:lpstr>Times New Roman</vt:lpstr>
      <vt:lpstr>Wingdings 2</vt:lpstr>
      <vt:lpstr>RCPsych: Title slides</vt:lpstr>
      <vt:lpstr>RCPsych: general slides</vt:lpstr>
      <vt:lpstr>Blank slide</vt:lpstr>
      <vt:lpstr>NCAP 2024 State of the Nation Report  </vt:lpstr>
      <vt:lpstr>NCAP Standards  </vt:lpstr>
      <vt:lpstr>PowerPoint Presentation</vt:lpstr>
      <vt:lpstr>Scoring Matrix (NHSE 2024)</vt:lpstr>
      <vt:lpstr>Scoring sub-matrix (NHSE 2024)</vt:lpstr>
      <vt:lpstr>PowerPoint Presentation</vt:lpstr>
      <vt:lpstr>EIP and CBT for ARMS Provision – England</vt:lpstr>
      <vt:lpstr>Outcome Measures – 2023/24 England</vt:lpstr>
      <vt:lpstr>Physical health screening 2024 (England)</vt:lpstr>
      <vt:lpstr>Physical health interventions 2024 (England)</vt:lpstr>
      <vt:lpstr>Regional data – England</vt:lpstr>
      <vt:lpstr>L3+ performance (Overall score) variation by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Inequalities – England</vt:lpstr>
      <vt:lpstr>Health Inequalities (Age, Gender, Ethnicity) – England</vt:lpstr>
      <vt:lpstr>Health Inequalities (Age, Gender, Ethnicity) – England</vt:lpstr>
      <vt:lpstr>PowerPoint Presentation</vt:lpstr>
      <vt:lpstr>Health Inequalities – Age </vt:lpstr>
      <vt:lpstr>PowerPoint Presentation</vt:lpstr>
      <vt:lpstr>Psychosocial interventions (detailed) by Age </vt:lpstr>
      <vt:lpstr>Health Inequalities – Gender </vt:lpstr>
      <vt:lpstr>PowerPoint Presentation</vt:lpstr>
      <vt:lpstr>Psychosocial Interventions (detailed) by Gender </vt:lpstr>
      <vt:lpstr>Health Inequalities – Ethnicity </vt:lpstr>
      <vt:lpstr>PowerPoint Presentation</vt:lpstr>
      <vt:lpstr>PowerPoint Presentation</vt:lpstr>
      <vt:lpstr>England Psychosocial Interventions by Ethnicity</vt:lpstr>
      <vt:lpstr>Percentage of psychosocial interventions Not Offered by Ethnicity </vt:lpstr>
      <vt:lpstr>PowerPoint Presentation</vt:lpstr>
      <vt:lpstr>PowerPoint Presentation</vt:lpstr>
      <vt:lpstr>PowerPoint Presentation</vt:lpstr>
      <vt:lpstr>EIP and CBT for ARMS Provision – Wales</vt:lpstr>
      <vt:lpstr>Outcome Measures – 2023/24 Wales</vt:lpstr>
      <vt:lpstr>Physical health screening 2024 (Wales)</vt:lpstr>
      <vt:lpstr>Physical health interventions 2024 (Wales)</vt:lpstr>
      <vt:lpstr>Health Board Data – Wales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Board variation in Outcome Measures recording (2024)</vt:lpstr>
      <vt:lpstr>Health Inequalities (Age, Gender, Ethnicity) – Wales</vt:lpstr>
      <vt:lpstr>Health Inequalities (Age, Gender, Ethnicity) – Wales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Bryan Choi</dc:creator>
  <cp:lastModifiedBy>Carmen Chasse</cp:lastModifiedBy>
  <cp:revision>1</cp:revision>
  <dcterms:created xsi:type="dcterms:W3CDTF">2024-09-18T11:12:02Z</dcterms:created>
  <dcterms:modified xsi:type="dcterms:W3CDTF">2025-02-07T12:57:40Z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Sarah.Hickling@rcpsych.ac.uk</vt:lpwstr>
  </property>
  <property fmtid="{D5CDD505-2E9C-101B-9397-08002B2CF9AE}" pid="5" name="MSIP_Label_bd238a98-5de3-4afa-b492-e6339810853c_SetDate">
    <vt:lpwstr>2020-07-31T12:58:51.7777445Z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e260b7df-2742-4a6e-a24c-0cc23be9554c</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0x010100A03B0DDFB07AD24F9D59239BCC1E424D</vt:lpwstr>
  </property>
  <property fmtid="{D5CDD505-2E9C-101B-9397-08002B2CF9AE}" pid="12" name="MediaServiceImageTags">
    <vt:lpwstr/>
  </property>
</Properties>
</file>