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7.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theme/theme1.xml" ContentType="application/vnd.openxmlformats-officedocument.theme+xml"/>
  <Override PartName="/ppt/handoutMasters/handoutMaster1.xml" ContentType="application/vnd.openxmlformats-officedocument.presentationml.handout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diagrams/colors2.xml" ContentType="application/vnd.openxmlformats-officedocument.drawingml.diagramColors+xml"/>
  <Override PartName="/ppt/diagrams/drawing2.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6" r:id="rId2"/>
    <p:sldId id="296" r:id="rId3"/>
    <p:sldId id="297" r:id="rId4"/>
    <p:sldId id="306" r:id="rId5"/>
    <p:sldId id="303" r:id="rId6"/>
    <p:sldId id="304" r:id="rId7"/>
    <p:sldId id="298" r:id="rId8"/>
    <p:sldId id="301" r:id="rId9"/>
    <p:sldId id="282" r:id="rId10"/>
    <p:sldId id="273" r:id="rId11"/>
    <p:sldId id="275" r:id="rId12"/>
    <p:sldId id="276" r:id="rId13"/>
    <p:sldId id="277" r:id="rId14"/>
    <p:sldId id="278" r:id="rId15"/>
    <p:sldId id="279" r:id="rId16"/>
    <p:sldId id="280" r:id="rId17"/>
    <p:sldId id="264" r:id="rId18"/>
    <p:sldId id="305" r:id="rId19"/>
    <p:sldId id="284" r:id="rId20"/>
    <p:sldId id="270" r:id="rId21"/>
    <p:sldId id="302" r:id="rId22"/>
    <p:sldId id="258" r:id="rId23"/>
  </p:sldIdLst>
  <p:sldSz cx="9144000" cy="6858000" type="screen4x3"/>
  <p:notesSz cx="9928225"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07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9" autoAdjust="0"/>
    <p:restoredTop sz="75182" autoAdjust="0"/>
  </p:normalViewPr>
  <p:slideViewPr>
    <p:cSldViewPr snapToGrid="0" snapToObjects="1">
      <p:cViewPr varScale="1">
        <p:scale>
          <a:sx n="56" d="100"/>
          <a:sy n="56" d="100"/>
        </p:scale>
        <p:origin x="1848"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C6C4CA-21E6-7842-A2D3-E0E895D0591A}"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9622B32A-3098-FE4C-8694-2400C7877781}">
      <dgm:prSet phldrT="[Text]" custT="1"/>
      <dgm:spPr>
        <a:solidFill>
          <a:srgbClr val="6C006F"/>
        </a:solidFill>
      </dgm:spPr>
      <dgm:t>
        <a:bodyPr/>
        <a:lstStyle/>
        <a:p>
          <a:r>
            <a:rPr lang="en-GB" sz="1800" dirty="0" smtClean="0">
              <a:latin typeface="Arial"/>
              <a:cs typeface="Arial"/>
            </a:rPr>
            <a:t>LeDeR shows men with a learning disability die 13 years sooner and women 20 years sooner</a:t>
          </a:r>
          <a:endParaRPr lang="en-US" sz="1800" dirty="0">
            <a:latin typeface="Arial"/>
            <a:cs typeface="Arial"/>
          </a:endParaRPr>
        </a:p>
      </dgm:t>
    </dgm:pt>
    <dgm:pt modelId="{7BD3A521-6CFB-BB4F-9BA2-F914586139BE}" type="parTrans" cxnId="{1EE56A25-1FF3-254D-8098-541C76461DB8}">
      <dgm:prSet/>
      <dgm:spPr/>
      <dgm:t>
        <a:bodyPr/>
        <a:lstStyle/>
        <a:p>
          <a:endParaRPr lang="en-US"/>
        </a:p>
      </dgm:t>
    </dgm:pt>
    <dgm:pt modelId="{EEDD8338-3B6B-ED43-99FA-9586A238FB6C}" type="sibTrans" cxnId="{1EE56A25-1FF3-254D-8098-541C76461DB8}">
      <dgm:prSet/>
      <dgm:spPr/>
      <dgm:t>
        <a:bodyPr/>
        <a:lstStyle/>
        <a:p>
          <a:endParaRPr lang="en-US"/>
        </a:p>
      </dgm:t>
    </dgm:pt>
    <dgm:pt modelId="{D8063E12-0920-6D43-B379-1436BCBDDF2F}">
      <dgm:prSet phldrT="[Text]"/>
      <dgm:spPr>
        <a:solidFill>
          <a:srgbClr val="6C006F"/>
        </a:solidFill>
      </dgm:spPr>
      <dgm:t>
        <a:bodyPr/>
        <a:lstStyle/>
        <a:p>
          <a:r>
            <a:rPr lang="en-US" dirty="0" smtClean="0">
              <a:latin typeface="Arial"/>
              <a:cs typeface="Arial"/>
            </a:rPr>
            <a:t>Over 80% of adults with learning disabilities engage in physical activity that is below official recommendations levels</a:t>
          </a:r>
          <a:endParaRPr lang="en-US" dirty="0">
            <a:latin typeface="Arial"/>
            <a:cs typeface="Arial"/>
          </a:endParaRPr>
        </a:p>
      </dgm:t>
    </dgm:pt>
    <dgm:pt modelId="{9D37DEA9-7EF3-424B-A5B7-A912379297A0}" type="parTrans" cxnId="{5A756F7A-389B-4641-B278-9A28ED2FB8B4}">
      <dgm:prSet/>
      <dgm:spPr/>
      <dgm:t>
        <a:bodyPr/>
        <a:lstStyle/>
        <a:p>
          <a:endParaRPr lang="en-US"/>
        </a:p>
      </dgm:t>
    </dgm:pt>
    <dgm:pt modelId="{17C3AF4A-7A5E-C24D-AA51-0CE4EA7BDE35}" type="sibTrans" cxnId="{5A756F7A-389B-4641-B278-9A28ED2FB8B4}">
      <dgm:prSet/>
      <dgm:spPr/>
      <dgm:t>
        <a:bodyPr/>
        <a:lstStyle/>
        <a:p>
          <a:endParaRPr lang="en-US"/>
        </a:p>
      </dgm:t>
    </dgm:pt>
    <dgm:pt modelId="{E011A9CA-9C6A-7241-80A1-791538FB5B78}">
      <dgm:prSet phldrT="[Text]"/>
      <dgm:spPr>
        <a:solidFill>
          <a:srgbClr val="6C006F"/>
        </a:solidFill>
      </dgm:spPr>
      <dgm:t>
        <a:bodyPr/>
        <a:lstStyle/>
        <a:p>
          <a:r>
            <a:rPr lang="en-US" dirty="0" smtClean="0">
              <a:latin typeface="Arial"/>
              <a:cs typeface="Arial"/>
            </a:rPr>
            <a:t>Women receive less screening for breast and cervical screening. Adolescents and adults with disabilities are more like to be excluded from sex education programmes</a:t>
          </a:r>
          <a:endParaRPr lang="en-US" dirty="0">
            <a:latin typeface="Arial"/>
            <a:cs typeface="Arial"/>
          </a:endParaRPr>
        </a:p>
      </dgm:t>
    </dgm:pt>
    <dgm:pt modelId="{E469C421-25AB-1445-B787-049DBD1C24F1}" type="parTrans" cxnId="{283EC3BF-C481-EA49-B4CD-1D17F85F91A4}">
      <dgm:prSet/>
      <dgm:spPr/>
      <dgm:t>
        <a:bodyPr/>
        <a:lstStyle/>
        <a:p>
          <a:endParaRPr lang="en-US"/>
        </a:p>
      </dgm:t>
    </dgm:pt>
    <dgm:pt modelId="{F4F6408C-BDAD-2F45-AADB-1952CC14ACBB}" type="sibTrans" cxnId="{283EC3BF-C481-EA49-B4CD-1D17F85F91A4}">
      <dgm:prSet/>
      <dgm:spPr/>
      <dgm:t>
        <a:bodyPr/>
        <a:lstStyle/>
        <a:p>
          <a:endParaRPr lang="en-US"/>
        </a:p>
      </dgm:t>
    </dgm:pt>
    <dgm:pt modelId="{D3BDF766-55D2-CE45-8487-FD41CD776CA5}">
      <dgm:prSet phldrT="[Text]"/>
      <dgm:spPr>
        <a:solidFill>
          <a:srgbClr val="6C006F"/>
        </a:solidFill>
      </dgm:spPr>
      <dgm:t>
        <a:bodyPr/>
        <a:lstStyle/>
        <a:p>
          <a:r>
            <a:rPr lang="en-US" dirty="0" smtClean="0">
              <a:latin typeface="Arial"/>
              <a:cs typeface="Arial"/>
            </a:rPr>
            <a:t>Poor access to mainstream NHS Community Services </a:t>
          </a:r>
          <a:endParaRPr lang="en-US" dirty="0">
            <a:latin typeface="Arial"/>
            <a:cs typeface="Arial"/>
          </a:endParaRPr>
        </a:p>
      </dgm:t>
    </dgm:pt>
    <dgm:pt modelId="{5098E07D-75EC-864D-BAA3-168F1D88ED10}" type="parTrans" cxnId="{720E7207-3273-7B4C-818C-10E16589F2E3}">
      <dgm:prSet/>
      <dgm:spPr/>
      <dgm:t>
        <a:bodyPr/>
        <a:lstStyle/>
        <a:p>
          <a:endParaRPr lang="en-US"/>
        </a:p>
      </dgm:t>
    </dgm:pt>
    <dgm:pt modelId="{42706BD3-EF35-FA4F-9E8C-7EFE023D140E}" type="sibTrans" cxnId="{720E7207-3273-7B4C-818C-10E16589F2E3}">
      <dgm:prSet/>
      <dgm:spPr/>
      <dgm:t>
        <a:bodyPr/>
        <a:lstStyle/>
        <a:p>
          <a:endParaRPr lang="en-US"/>
        </a:p>
      </dgm:t>
    </dgm:pt>
    <dgm:pt modelId="{8B77B636-967D-0E40-A500-20C259C887E3}">
      <dgm:prSet phldrT="[Text]"/>
      <dgm:spPr>
        <a:solidFill>
          <a:srgbClr val="6C006F"/>
        </a:solidFill>
      </dgm:spPr>
      <dgm:t>
        <a:bodyPr/>
        <a:lstStyle/>
        <a:p>
          <a:r>
            <a:rPr lang="en-US" dirty="0" smtClean="0">
              <a:latin typeface="Arial"/>
              <a:cs typeface="Arial"/>
            </a:rPr>
            <a:t>Lack of understanding by NHS staff, especially hospital staff and some GPs, of the difficulties accessing services faced by people with learning disabilities</a:t>
          </a:r>
          <a:endParaRPr lang="en-US" dirty="0">
            <a:latin typeface="Arial"/>
            <a:cs typeface="Arial"/>
          </a:endParaRPr>
        </a:p>
      </dgm:t>
    </dgm:pt>
    <dgm:pt modelId="{0FE530D3-806B-3846-ADA2-6195348B8FB3}" type="parTrans" cxnId="{33EAF7C7-E9A4-5640-9E85-93BF781E1072}">
      <dgm:prSet/>
      <dgm:spPr/>
      <dgm:t>
        <a:bodyPr/>
        <a:lstStyle/>
        <a:p>
          <a:endParaRPr lang="en-US"/>
        </a:p>
      </dgm:t>
    </dgm:pt>
    <dgm:pt modelId="{C739E5C0-3FEC-5141-97E5-37373662D3E4}" type="sibTrans" cxnId="{33EAF7C7-E9A4-5640-9E85-93BF781E1072}">
      <dgm:prSet/>
      <dgm:spPr/>
      <dgm:t>
        <a:bodyPr/>
        <a:lstStyle/>
        <a:p>
          <a:endParaRPr lang="en-US"/>
        </a:p>
      </dgm:t>
    </dgm:pt>
    <dgm:pt modelId="{2713A967-5893-2A4F-AE08-0FCBBA46BAD3}">
      <dgm:prSet/>
      <dgm:spPr>
        <a:solidFill>
          <a:srgbClr val="6C006F"/>
        </a:solidFill>
      </dgm:spPr>
      <dgm:t>
        <a:bodyPr/>
        <a:lstStyle/>
        <a:p>
          <a:r>
            <a:rPr lang="en-US" dirty="0" smtClean="0">
              <a:latin typeface="Arial"/>
              <a:cs typeface="Arial"/>
            </a:rPr>
            <a:t>Staff and people supported have low awareness about importance of a healthy lifestyle including eating a healthy diet and taking exercise. </a:t>
          </a:r>
          <a:endParaRPr lang="en-US" dirty="0">
            <a:latin typeface="Arial"/>
            <a:cs typeface="Arial"/>
          </a:endParaRPr>
        </a:p>
      </dgm:t>
    </dgm:pt>
    <dgm:pt modelId="{E81D4495-8FDE-214E-855F-00640325C855}" type="parTrans" cxnId="{0B006D6C-5F3A-1443-B74D-9E78D5A25453}">
      <dgm:prSet/>
      <dgm:spPr/>
      <dgm:t>
        <a:bodyPr/>
        <a:lstStyle/>
        <a:p>
          <a:endParaRPr lang="en-US"/>
        </a:p>
      </dgm:t>
    </dgm:pt>
    <dgm:pt modelId="{2C9B3697-5925-FA4A-B594-81E195523FDD}" type="sibTrans" cxnId="{0B006D6C-5F3A-1443-B74D-9E78D5A25453}">
      <dgm:prSet/>
      <dgm:spPr/>
      <dgm:t>
        <a:bodyPr/>
        <a:lstStyle/>
        <a:p>
          <a:endParaRPr lang="en-US"/>
        </a:p>
      </dgm:t>
    </dgm:pt>
    <dgm:pt modelId="{B9A268DF-111D-164E-BC26-E1CE0757040B}" type="pres">
      <dgm:prSet presAssocID="{FAC6C4CA-21E6-7842-A2D3-E0E895D0591A}" presName="diagram" presStyleCnt="0">
        <dgm:presLayoutVars>
          <dgm:dir/>
          <dgm:resizeHandles val="exact"/>
        </dgm:presLayoutVars>
      </dgm:prSet>
      <dgm:spPr/>
      <dgm:t>
        <a:bodyPr/>
        <a:lstStyle/>
        <a:p>
          <a:endParaRPr lang="en-US"/>
        </a:p>
      </dgm:t>
    </dgm:pt>
    <dgm:pt modelId="{41A22404-7868-234E-AB01-86B57DE66AAF}" type="pres">
      <dgm:prSet presAssocID="{9622B32A-3098-FE4C-8694-2400C7877781}" presName="node" presStyleLbl="node1" presStyleIdx="0" presStyleCnt="6">
        <dgm:presLayoutVars>
          <dgm:bulletEnabled val="1"/>
        </dgm:presLayoutVars>
      </dgm:prSet>
      <dgm:spPr/>
      <dgm:t>
        <a:bodyPr/>
        <a:lstStyle/>
        <a:p>
          <a:endParaRPr lang="en-US"/>
        </a:p>
      </dgm:t>
    </dgm:pt>
    <dgm:pt modelId="{C2FC0877-0996-3341-A0E4-683E59A271EE}" type="pres">
      <dgm:prSet presAssocID="{EEDD8338-3B6B-ED43-99FA-9586A238FB6C}" presName="sibTrans" presStyleCnt="0"/>
      <dgm:spPr/>
    </dgm:pt>
    <dgm:pt modelId="{277A96BB-DAAB-2F48-830E-7798BB35EE08}" type="pres">
      <dgm:prSet presAssocID="{D8063E12-0920-6D43-B379-1436BCBDDF2F}" presName="node" presStyleLbl="node1" presStyleIdx="1" presStyleCnt="6">
        <dgm:presLayoutVars>
          <dgm:bulletEnabled val="1"/>
        </dgm:presLayoutVars>
      </dgm:prSet>
      <dgm:spPr/>
      <dgm:t>
        <a:bodyPr/>
        <a:lstStyle/>
        <a:p>
          <a:endParaRPr lang="en-US"/>
        </a:p>
      </dgm:t>
    </dgm:pt>
    <dgm:pt modelId="{DDD21256-314E-204C-8BEF-1D01BC1D9708}" type="pres">
      <dgm:prSet presAssocID="{17C3AF4A-7A5E-C24D-AA51-0CE4EA7BDE35}" presName="sibTrans" presStyleCnt="0"/>
      <dgm:spPr/>
    </dgm:pt>
    <dgm:pt modelId="{B90D6E9A-CB6F-A64A-915F-B9D2D605CC98}" type="pres">
      <dgm:prSet presAssocID="{E011A9CA-9C6A-7241-80A1-791538FB5B78}" presName="node" presStyleLbl="node1" presStyleIdx="2" presStyleCnt="6">
        <dgm:presLayoutVars>
          <dgm:bulletEnabled val="1"/>
        </dgm:presLayoutVars>
      </dgm:prSet>
      <dgm:spPr/>
      <dgm:t>
        <a:bodyPr/>
        <a:lstStyle/>
        <a:p>
          <a:endParaRPr lang="en-US"/>
        </a:p>
      </dgm:t>
    </dgm:pt>
    <dgm:pt modelId="{DDAD862A-6100-0A43-B427-9BBCB1753AF1}" type="pres">
      <dgm:prSet presAssocID="{F4F6408C-BDAD-2F45-AADB-1952CC14ACBB}" presName="sibTrans" presStyleCnt="0"/>
      <dgm:spPr/>
    </dgm:pt>
    <dgm:pt modelId="{E7E227B2-9990-F143-88F1-D542D73327ED}" type="pres">
      <dgm:prSet presAssocID="{D3BDF766-55D2-CE45-8487-FD41CD776CA5}" presName="node" presStyleLbl="node1" presStyleIdx="3" presStyleCnt="6">
        <dgm:presLayoutVars>
          <dgm:bulletEnabled val="1"/>
        </dgm:presLayoutVars>
      </dgm:prSet>
      <dgm:spPr/>
      <dgm:t>
        <a:bodyPr/>
        <a:lstStyle/>
        <a:p>
          <a:endParaRPr lang="en-US"/>
        </a:p>
      </dgm:t>
    </dgm:pt>
    <dgm:pt modelId="{76EC8F9A-8692-D747-A88E-5D0DF5D2B2FF}" type="pres">
      <dgm:prSet presAssocID="{42706BD3-EF35-FA4F-9E8C-7EFE023D140E}" presName="sibTrans" presStyleCnt="0"/>
      <dgm:spPr/>
    </dgm:pt>
    <dgm:pt modelId="{4F823EC0-4021-6B45-B1CB-E862285F0999}" type="pres">
      <dgm:prSet presAssocID="{8B77B636-967D-0E40-A500-20C259C887E3}" presName="node" presStyleLbl="node1" presStyleIdx="4" presStyleCnt="6">
        <dgm:presLayoutVars>
          <dgm:bulletEnabled val="1"/>
        </dgm:presLayoutVars>
      </dgm:prSet>
      <dgm:spPr/>
      <dgm:t>
        <a:bodyPr/>
        <a:lstStyle/>
        <a:p>
          <a:endParaRPr lang="en-US"/>
        </a:p>
      </dgm:t>
    </dgm:pt>
    <dgm:pt modelId="{2A025455-C41E-004E-A2F2-CD9CC06563DD}" type="pres">
      <dgm:prSet presAssocID="{C739E5C0-3FEC-5141-97E5-37373662D3E4}" presName="sibTrans" presStyleCnt="0"/>
      <dgm:spPr/>
    </dgm:pt>
    <dgm:pt modelId="{6316CF3C-5281-0E4B-9390-F53783C18EA9}" type="pres">
      <dgm:prSet presAssocID="{2713A967-5893-2A4F-AE08-0FCBBA46BAD3}" presName="node" presStyleLbl="node1" presStyleIdx="5" presStyleCnt="6">
        <dgm:presLayoutVars>
          <dgm:bulletEnabled val="1"/>
        </dgm:presLayoutVars>
      </dgm:prSet>
      <dgm:spPr/>
      <dgm:t>
        <a:bodyPr/>
        <a:lstStyle/>
        <a:p>
          <a:endParaRPr lang="en-US"/>
        </a:p>
      </dgm:t>
    </dgm:pt>
  </dgm:ptLst>
  <dgm:cxnLst>
    <dgm:cxn modelId="{9146D497-EF2B-4526-BA32-62AFE758E49C}" type="presOf" srcId="{2713A967-5893-2A4F-AE08-0FCBBA46BAD3}" destId="{6316CF3C-5281-0E4B-9390-F53783C18EA9}" srcOrd="0" destOrd="0" presId="urn:microsoft.com/office/officeart/2005/8/layout/default"/>
    <dgm:cxn modelId="{0B006D6C-5F3A-1443-B74D-9E78D5A25453}" srcId="{FAC6C4CA-21E6-7842-A2D3-E0E895D0591A}" destId="{2713A967-5893-2A4F-AE08-0FCBBA46BAD3}" srcOrd="5" destOrd="0" parTransId="{E81D4495-8FDE-214E-855F-00640325C855}" sibTransId="{2C9B3697-5925-FA4A-B594-81E195523FDD}"/>
    <dgm:cxn modelId="{33EAF7C7-E9A4-5640-9E85-93BF781E1072}" srcId="{FAC6C4CA-21E6-7842-A2D3-E0E895D0591A}" destId="{8B77B636-967D-0E40-A500-20C259C887E3}" srcOrd="4" destOrd="0" parTransId="{0FE530D3-806B-3846-ADA2-6195348B8FB3}" sibTransId="{C739E5C0-3FEC-5141-97E5-37373662D3E4}"/>
    <dgm:cxn modelId="{F57A1A25-EEDB-430A-A593-549A53379836}" type="presOf" srcId="{FAC6C4CA-21E6-7842-A2D3-E0E895D0591A}" destId="{B9A268DF-111D-164E-BC26-E1CE0757040B}" srcOrd="0" destOrd="0" presId="urn:microsoft.com/office/officeart/2005/8/layout/default"/>
    <dgm:cxn modelId="{75801FFA-83AF-4DF7-8A92-6C935B7CFDF1}" type="presOf" srcId="{9622B32A-3098-FE4C-8694-2400C7877781}" destId="{41A22404-7868-234E-AB01-86B57DE66AAF}" srcOrd="0" destOrd="0" presId="urn:microsoft.com/office/officeart/2005/8/layout/default"/>
    <dgm:cxn modelId="{05D8894B-43AE-4FD1-BD17-1D148D24C62B}" type="presOf" srcId="{D8063E12-0920-6D43-B379-1436BCBDDF2F}" destId="{277A96BB-DAAB-2F48-830E-7798BB35EE08}" srcOrd="0" destOrd="0" presId="urn:microsoft.com/office/officeart/2005/8/layout/default"/>
    <dgm:cxn modelId="{A96D9AD8-B81E-4EC6-85B7-7DECBB53F0AA}" type="presOf" srcId="{8B77B636-967D-0E40-A500-20C259C887E3}" destId="{4F823EC0-4021-6B45-B1CB-E862285F0999}" srcOrd="0" destOrd="0" presId="urn:microsoft.com/office/officeart/2005/8/layout/default"/>
    <dgm:cxn modelId="{7E5EABE1-9AD8-4AFA-8BA5-CE1579C0B1BE}" type="presOf" srcId="{D3BDF766-55D2-CE45-8487-FD41CD776CA5}" destId="{E7E227B2-9990-F143-88F1-D542D73327ED}" srcOrd="0" destOrd="0" presId="urn:microsoft.com/office/officeart/2005/8/layout/default"/>
    <dgm:cxn modelId="{1EE56A25-1FF3-254D-8098-541C76461DB8}" srcId="{FAC6C4CA-21E6-7842-A2D3-E0E895D0591A}" destId="{9622B32A-3098-FE4C-8694-2400C7877781}" srcOrd="0" destOrd="0" parTransId="{7BD3A521-6CFB-BB4F-9BA2-F914586139BE}" sibTransId="{EEDD8338-3B6B-ED43-99FA-9586A238FB6C}"/>
    <dgm:cxn modelId="{283EC3BF-C481-EA49-B4CD-1D17F85F91A4}" srcId="{FAC6C4CA-21E6-7842-A2D3-E0E895D0591A}" destId="{E011A9CA-9C6A-7241-80A1-791538FB5B78}" srcOrd="2" destOrd="0" parTransId="{E469C421-25AB-1445-B787-049DBD1C24F1}" sibTransId="{F4F6408C-BDAD-2F45-AADB-1952CC14ACBB}"/>
    <dgm:cxn modelId="{5A756F7A-389B-4641-B278-9A28ED2FB8B4}" srcId="{FAC6C4CA-21E6-7842-A2D3-E0E895D0591A}" destId="{D8063E12-0920-6D43-B379-1436BCBDDF2F}" srcOrd="1" destOrd="0" parTransId="{9D37DEA9-7EF3-424B-A5B7-A912379297A0}" sibTransId="{17C3AF4A-7A5E-C24D-AA51-0CE4EA7BDE35}"/>
    <dgm:cxn modelId="{59A615AD-C6BF-483E-A677-7AF2CFFDD39B}" type="presOf" srcId="{E011A9CA-9C6A-7241-80A1-791538FB5B78}" destId="{B90D6E9A-CB6F-A64A-915F-B9D2D605CC98}" srcOrd="0" destOrd="0" presId="urn:microsoft.com/office/officeart/2005/8/layout/default"/>
    <dgm:cxn modelId="{720E7207-3273-7B4C-818C-10E16589F2E3}" srcId="{FAC6C4CA-21E6-7842-A2D3-E0E895D0591A}" destId="{D3BDF766-55D2-CE45-8487-FD41CD776CA5}" srcOrd="3" destOrd="0" parTransId="{5098E07D-75EC-864D-BAA3-168F1D88ED10}" sibTransId="{42706BD3-EF35-FA4F-9E8C-7EFE023D140E}"/>
    <dgm:cxn modelId="{D3DBCC84-0310-4110-94C3-6245A0A40DDD}" type="presParOf" srcId="{B9A268DF-111D-164E-BC26-E1CE0757040B}" destId="{41A22404-7868-234E-AB01-86B57DE66AAF}" srcOrd="0" destOrd="0" presId="urn:microsoft.com/office/officeart/2005/8/layout/default"/>
    <dgm:cxn modelId="{AD158465-EEEC-4226-81D5-E118D7E7CD61}" type="presParOf" srcId="{B9A268DF-111D-164E-BC26-E1CE0757040B}" destId="{C2FC0877-0996-3341-A0E4-683E59A271EE}" srcOrd="1" destOrd="0" presId="urn:microsoft.com/office/officeart/2005/8/layout/default"/>
    <dgm:cxn modelId="{7445E5E3-5260-4023-826D-C394F5D8B16C}" type="presParOf" srcId="{B9A268DF-111D-164E-BC26-E1CE0757040B}" destId="{277A96BB-DAAB-2F48-830E-7798BB35EE08}" srcOrd="2" destOrd="0" presId="urn:microsoft.com/office/officeart/2005/8/layout/default"/>
    <dgm:cxn modelId="{60DDC3AF-9E8C-43C1-A3F5-989BDF17ED49}" type="presParOf" srcId="{B9A268DF-111D-164E-BC26-E1CE0757040B}" destId="{DDD21256-314E-204C-8BEF-1D01BC1D9708}" srcOrd="3" destOrd="0" presId="urn:microsoft.com/office/officeart/2005/8/layout/default"/>
    <dgm:cxn modelId="{FEB12EC6-2D38-46B8-915B-E02B3586191F}" type="presParOf" srcId="{B9A268DF-111D-164E-BC26-E1CE0757040B}" destId="{B90D6E9A-CB6F-A64A-915F-B9D2D605CC98}" srcOrd="4" destOrd="0" presId="urn:microsoft.com/office/officeart/2005/8/layout/default"/>
    <dgm:cxn modelId="{1D6D8253-458C-48AC-BD9E-C16D1CA74A4B}" type="presParOf" srcId="{B9A268DF-111D-164E-BC26-E1CE0757040B}" destId="{DDAD862A-6100-0A43-B427-9BBCB1753AF1}" srcOrd="5" destOrd="0" presId="urn:microsoft.com/office/officeart/2005/8/layout/default"/>
    <dgm:cxn modelId="{2C857678-18A0-4AE8-AC4A-3044DB406E78}" type="presParOf" srcId="{B9A268DF-111D-164E-BC26-E1CE0757040B}" destId="{E7E227B2-9990-F143-88F1-D542D73327ED}" srcOrd="6" destOrd="0" presId="urn:microsoft.com/office/officeart/2005/8/layout/default"/>
    <dgm:cxn modelId="{A6A20F51-B862-4BF6-A62D-7F72BD0323BE}" type="presParOf" srcId="{B9A268DF-111D-164E-BC26-E1CE0757040B}" destId="{76EC8F9A-8692-D747-A88E-5D0DF5D2B2FF}" srcOrd="7" destOrd="0" presId="urn:microsoft.com/office/officeart/2005/8/layout/default"/>
    <dgm:cxn modelId="{3B6D85C6-C4BE-4EAC-8344-B29D3BB01139}" type="presParOf" srcId="{B9A268DF-111D-164E-BC26-E1CE0757040B}" destId="{4F823EC0-4021-6B45-B1CB-E862285F0999}" srcOrd="8" destOrd="0" presId="urn:microsoft.com/office/officeart/2005/8/layout/default"/>
    <dgm:cxn modelId="{7BAE7D60-4791-47AB-991D-AB5C40976DF6}" type="presParOf" srcId="{B9A268DF-111D-164E-BC26-E1CE0757040B}" destId="{2A025455-C41E-004E-A2F2-CD9CC06563DD}" srcOrd="9" destOrd="0" presId="urn:microsoft.com/office/officeart/2005/8/layout/default"/>
    <dgm:cxn modelId="{E8AF5E18-4E86-48B0-B357-DAB93C86EDED}" type="presParOf" srcId="{B9A268DF-111D-164E-BC26-E1CE0757040B}" destId="{6316CF3C-5281-0E4B-9390-F53783C18EA9}" srcOrd="1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C6C4CA-21E6-7842-A2D3-E0E895D0591A}"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9622B32A-3098-FE4C-8694-2400C7877781}">
      <dgm:prSet phldrT="[Text]" custT="1"/>
      <dgm:spPr>
        <a:solidFill>
          <a:srgbClr val="6C006F"/>
        </a:solidFill>
      </dgm:spPr>
      <dgm:t>
        <a:bodyPr/>
        <a:lstStyle/>
        <a:p>
          <a:r>
            <a:rPr lang="en-GB" sz="1800" dirty="0" smtClean="0">
              <a:latin typeface="Arial"/>
              <a:cs typeface="Arial"/>
            </a:rPr>
            <a:t>Viewing health as an essential element of the support worker role</a:t>
          </a:r>
          <a:endParaRPr lang="en-US" sz="1800" dirty="0">
            <a:latin typeface="Arial"/>
            <a:cs typeface="Arial"/>
          </a:endParaRPr>
        </a:p>
      </dgm:t>
    </dgm:pt>
    <dgm:pt modelId="{7BD3A521-6CFB-BB4F-9BA2-F914586139BE}" type="parTrans" cxnId="{1EE56A25-1FF3-254D-8098-541C76461DB8}">
      <dgm:prSet/>
      <dgm:spPr/>
      <dgm:t>
        <a:bodyPr/>
        <a:lstStyle/>
        <a:p>
          <a:endParaRPr lang="en-US"/>
        </a:p>
      </dgm:t>
    </dgm:pt>
    <dgm:pt modelId="{EEDD8338-3B6B-ED43-99FA-9586A238FB6C}" type="sibTrans" cxnId="{1EE56A25-1FF3-254D-8098-541C76461DB8}">
      <dgm:prSet/>
      <dgm:spPr/>
      <dgm:t>
        <a:bodyPr/>
        <a:lstStyle/>
        <a:p>
          <a:endParaRPr lang="en-US"/>
        </a:p>
      </dgm:t>
    </dgm:pt>
    <dgm:pt modelId="{D8063E12-0920-6D43-B379-1436BCBDDF2F}">
      <dgm:prSet phldrT="[Text]"/>
      <dgm:spPr>
        <a:solidFill>
          <a:srgbClr val="6C006F"/>
        </a:solidFill>
      </dgm:spPr>
      <dgm:t>
        <a:bodyPr/>
        <a:lstStyle/>
        <a:p>
          <a:r>
            <a:rPr lang="en-US" dirty="0" smtClean="0">
              <a:latin typeface="Arial"/>
              <a:cs typeface="Arial"/>
            </a:rPr>
            <a:t>Empowering staff teams to advocate for the people they support</a:t>
          </a:r>
          <a:endParaRPr lang="en-US" dirty="0">
            <a:latin typeface="Arial"/>
            <a:cs typeface="Arial"/>
          </a:endParaRPr>
        </a:p>
      </dgm:t>
    </dgm:pt>
    <dgm:pt modelId="{9D37DEA9-7EF3-424B-A5B7-A912379297A0}" type="parTrans" cxnId="{5A756F7A-389B-4641-B278-9A28ED2FB8B4}">
      <dgm:prSet/>
      <dgm:spPr/>
      <dgm:t>
        <a:bodyPr/>
        <a:lstStyle/>
        <a:p>
          <a:endParaRPr lang="en-US"/>
        </a:p>
      </dgm:t>
    </dgm:pt>
    <dgm:pt modelId="{17C3AF4A-7A5E-C24D-AA51-0CE4EA7BDE35}" type="sibTrans" cxnId="{5A756F7A-389B-4641-B278-9A28ED2FB8B4}">
      <dgm:prSet/>
      <dgm:spPr/>
      <dgm:t>
        <a:bodyPr/>
        <a:lstStyle/>
        <a:p>
          <a:endParaRPr lang="en-US"/>
        </a:p>
      </dgm:t>
    </dgm:pt>
    <dgm:pt modelId="{E011A9CA-9C6A-7241-80A1-791538FB5B78}">
      <dgm:prSet phldrT="[Text]"/>
      <dgm:spPr>
        <a:solidFill>
          <a:srgbClr val="6C006F"/>
        </a:solidFill>
      </dgm:spPr>
      <dgm:t>
        <a:bodyPr/>
        <a:lstStyle/>
        <a:p>
          <a:r>
            <a:rPr lang="en-US" dirty="0" smtClean="0">
              <a:latin typeface="Arial"/>
              <a:cs typeface="Arial"/>
            </a:rPr>
            <a:t>Giving staff a tool to monitor deterioration of a person’s health and communicate this effectively to the relevant professionals.</a:t>
          </a:r>
          <a:endParaRPr lang="en-US" dirty="0">
            <a:latin typeface="Arial"/>
            <a:cs typeface="Arial"/>
          </a:endParaRPr>
        </a:p>
      </dgm:t>
    </dgm:pt>
    <dgm:pt modelId="{E469C421-25AB-1445-B787-049DBD1C24F1}" type="parTrans" cxnId="{283EC3BF-C481-EA49-B4CD-1D17F85F91A4}">
      <dgm:prSet/>
      <dgm:spPr/>
      <dgm:t>
        <a:bodyPr/>
        <a:lstStyle/>
        <a:p>
          <a:endParaRPr lang="en-US"/>
        </a:p>
      </dgm:t>
    </dgm:pt>
    <dgm:pt modelId="{F4F6408C-BDAD-2F45-AADB-1952CC14ACBB}" type="sibTrans" cxnId="{283EC3BF-C481-EA49-B4CD-1D17F85F91A4}">
      <dgm:prSet/>
      <dgm:spPr/>
      <dgm:t>
        <a:bodyPr/>
        <a:lstStyle/>
        <a:p>
          <a:endParaRPr lang="en-US"/>
        </a:p>
      </dgm:t>
    </dgm:pt>
    <dgm:pt modelId="{D3BDF766-55D2-CE45-8487-FD41CD776CA5}">
      <dgm:prSet phldrT="[Text]"/>
      <dgm:spPr>
        <a:solidFill>
          <a:srgbClr val="6C006F"/>
        </a:solidFill>
      </dgm:spPr>
      <dgm:t>
        <a:bodyPr/>
        <a:lstStyle/>
        <a:p>
          <a:r>
            <a:rPr lang="en-US" dirty="0" smtClean="0">
              <a:latin typeface="Arial"/>
              <a:cs typeface="Arial"/>
            </a:rPr>
            <a:t>Feeding back learning from events to staff teams – HSIG / DSIG</a:t>
          </a:r>
          <a:endParaRPr lang="en-US" dirty="0">
            <a:latin typeface="Arial"/>
            <a:cs typeface="Arial"/>
          </a:endParaRPr>
        </a:p>
      </dgm:t>
    </dgm:pt>
    <dgm:pt modelId="{5098E07D-75EC-864D-BAA3-168F1D88ED10}" type="parTrans" cxnId="{720E7207-3273-7B4C-818C-10E16589F2E3}">
      <dgm:prSet/>
      <dgm:spPr/>
      <dgm:t>
        <a:bodyPr/>
        <a:lstStyle/>
        <a:p>
          <a:endParaRPr lang="en-US"/>
        </a:p>
      </dgm:t>
    </dgm:pt>
    <dgm:pt modelId="{42706BD3-EF35-FA4F-9E8C-7EFE023D140E}" type="sibTrans" cxnId="{720E7207-3273-7B4C-818C-10E16589F2E3}">
      <dgm:prSet/>
      <dgm:spPr/>
      <dgm:t>
        <a:bodyPr/>
        <a:lstStyle/>
        <a:p>
          <a:endParaRPr lang="en-US"/>
        </a:p>
      </dgm:t>
    </dgm:pt>
    <dgm:pt modelId="{8B77B636-967D-0E40-A500-20C259C887E3}">
      <dgm:prSet phldrT="[Text]"/>
      <dgm:spPr>
        <a:solidFill>
          <a:srgbClr val="6C006F"/>
        </a:solidFill>
      </dgm:spPr>
      <dgm:t>
        <a:bodyPr/>
        <a:lstStyle/>
        <a:p>
          <a:r>
            <a:rPr lang="en-US" dirty="0" smtClean="0">
              <a:latin typeface="Arial"/>
              <a:cs typeface="Arial"/>
            </a:rPr>
            <a:t>Following up on our commitments in the learning disability health charter </a:t>
          </a:r>
          <a:endParaRPr lang="en-US" dirty="0">
            <a:latin typeface="Arial"/>
            <a:cs typeface="Arial"/>
          </a:endParaRPr>
        </a:p>
      </dgm:t>
    </dgm:pt>
    <dgm:pt modelId="{0FE530D3-806B-3846-ADA2-6195348B8FB3}" type="parTrans" cxnId="{33EAF7C7-E9A4-5640-9E85-93BF781E1072}">
      <dgm:prSet/>
      <dgm:spPr/>
      <dgm:t>
        <a:bodyPr/>
        <a:lstStyle/>
        <a:p>
          <a:endParaRPr lang="en-US"/>
        </a:p>
      </dgm:t>
    </dgm:pt>
    <dgm:pt modelId="{C739E5C0-3FEC-5141-97E5-37373662D3E4}" type="sibTrans" cxnId="{33EAF7C7-E9A4-5640-9E85-93BF781E1072}">
      <dgm:prSet/>
      <dgm:spPr/>
      <dgm:t>
        <a:bodyPr/>
        <a:lstStyle/>
        <a:p>
          <a:endParaRPr lang="en-US"/>
        </a:p>
      </dgm:t>
    </dgm:pt>
    <dgm:pt modelId="{2713A967-5893-2A4F-AE08-0FCBBA46BAD3}">
      <dgm:prSet/>
      <dgm:spPr>
        <a:solidFill>
          <a:srgbClr val="6C006F"/>
        </a:solidFill>
      </dgm:spPr>
      <dgm:t>
        <a:bodyPr/>
        <a:lstStyle/>
        <a:p>
          <a:r>
            <a:rPr lang="en-US" dirty="0" smtClean="0">
              <a:latin typeface="Arial"/>
              <a:cs typeface="Arial"/>
            </a:rPr>
            <a:t>Providing us with an overview of patterns we are noticing and subtle changes to a person’s health.</a:t>
          </a:r>
          <a:endParaRPr lang="en-US" dirty="0">
            <a:latin typeface="Arial"/>
            <a:cs typeface="Arial"/>
          </a:endParaRPr>
        </a:p>
      </dgm:t>
    </dgm:pt>
    <dgm:pt modelId="{E81D4495-8FDE-214E-855F-00640325C855}" type="parTrans" cxnId="{0B006D6C-5F3A-1443-B74D-9E78D5A25453}">
      <dgm:prSet/>
      <dgm:spPr/>
      <dgm:t>
        <a:bodyPr/>
        <a:lstStyle/>
        <a:p>
          <a:endParaRPr lang="en-US"/>
        </a:p>
      </dgm:t>
    </dgm:pt>
    <dgm:pt modelId="{2C9B3697-5925-FA4A-B594-81E195523FDD}" type="sibTrans" cxnId="{0B006D6C-5F3A-1443-B74D-9E78D5A25453}">
      <dgm:prSet/>
      <dgm:spPr/>
      <dgm:t>
        <a:bodyPr/>
        <a:lstStyle/>
        <a:p>
          <a:endParaRPr lang="en-US"/>
        </a:p>
      </dgm:t>
    </dgm:pt>
    <dgm:pt modelId="{B9A268DF-111D-164E-BC26-E1CE0757040B}" type="pres">
      <dgm:prSet presAssocID="{FAC6C4CA-21E6-7842-A2D3-E0E895D0591A}" presName="diagram" presStyleCnt="0">
        <dgm:presLayoutVars>
          <dgm:dir/>
          <dgm:resizeHandles val="exact"/>
        </dgm:presLayoutVars>
      </dgm:prSet>
      <dgm:spPr/>
      <dgm:t>
        <a:bodyPr/>
        <a:lstStyle/>
        <a:p>
          <a:endParaRPr lang="en-US"/>
        </a:p>
      </dgm:t>
    </dgm:pt>
    <dgm:pt modelId="{41A22404-7868-234E-AB01-86B57DE66AAF}" type="pres">
      <dgm:prSet presAssocID="{9622B32A-3098-FE4C-8694-2400C7877781}" presName="node" presStyleLbl="node1" presStyleIdx="0" presStyleCnt="6">
        <dgm:presLayoutVars>
          <dgm:bulletEnabled val="1"/>
        </dgm:presLayoutVars>
      </dgm:prSet>
      <dgm:spPr/>
      <dgm:t>
        <a:bodyPr/>
        <a:lstStyle/>
        <a:p>
          <a:endParaRPr lang="en-US"/>
        </a:p>
      </dgm:t>
    </dgm:pt>
    <dgm:pt modelId="{C2FC0877-0996-3341-A0E4-683E59A271EE}" type="pres">
      <dgm:prSet presAssocID="{EEDD8338-3B6B-ED43-99FA-9586A238FB6C}" presName="sibTrans" presStyleCnt="0"/>
      <dgm:spPr/>
    </dgm:pt>
    <dgm:pt modelId="{277A96BB-DAAB-2F48-830E-7798BB35EE08}" type="pres">
      <dgm:prSet presAssocID="{D8063E12-0920-6D43-B379-1436BCBDDF2F}" presName="node" presStyleLbl="node1" presStyleIdx="1" presStyleCnt="6">
        <dgm:presLayoutVars>
          <dgm:bulletEnabled val="1"/>
        </dgm:presLayoutVars>
      </dgm:prSet>
      <dgm:spPr/>
      <dgm:t>
        <a:bodyPr/>
        <a:lstStyle/>
        <a:p>
          <a:endParaRPr lang="en-US"/>
        </a:p>
      </dgm:t>
    </dgm:pt>
    <dgm:pt modelId="{DDD21256-314E-204C-8BEF-1D01BC1D9708}" type="pres">
      <dgm:prSet presAssocID="{17C3AF4A-7A5E-C24D-AA51-0CE4EA7BDE35}" presName="sibTrans" presStyleCnt="0"/>
      <dgm:spPr/>
    </dgm:pt>
    <dgm:pt modelId="{B90D6E9A-CB6F-A64A-915F-B9D2D605CC98}" type="pres">
      <dgm:prSet presAssocID="{E011A9CA-9C6A-7241-80A1-791538FB5B78}" presName="node" presStyleLbl="node1" presStyleIdx="2" presStyleCnt="6">
        <dgm:presLayoutVars>
          <dgm:bulletEnabled val="1"/>
        </dgm:presLayoutVars>
      </dgm:prSet>
      <dgm:spPr/>
      <dgm:t>
        <a:bodyPr/>
        <a:lstStyle/>
        <a:p>
          <a:endParaRPr lang="en-US"/>
        </a:p>
      </dgm:t>
    </dgm:pt>
    <dgm:pt modelId="{DDAD862A-6100-0A43-B427-9BBCB1753AF1}" type="pres">
      <dgm:prSet presAssocID="{F4F6408C-BDAD-2F45-AADB-1952CC14ACBB}" presName="sibTrans" presStyleCnt="0"/>
      <dgm:spPr/>
    </dgm:pt>
    <dgm:pt modelId="{E7E227B2-9990-F143-88F1-D542D73327ED}" type="pres">
      <dgm:prSet presAssocID="{D3BDF766-55D2-CE45-8487-FD41CD776CA5}" presName="node" presStyleLbl="node1" presStyleIdx="3" presStyleCnt="6">
        <dgm:presLayoutVars>
          <dgm:bulletEnabled val="1"/>
        </dgm:presLayoutVars>
      </dgm:prSet>
      <dgm:spPr/>
      <dgm:t>
        <a:bodyPr/>
        <a:lstStyle/>
        <a:p>
          <a:endParaRPr lang="en-US"/>
        </a:p>
      </dgm:t>
    </dgm:pt>
    <dgm:pt modelId="{76EC8F9A-8692-D747-A88E-5D0DF5D2B2FF}" type="pres">
      <dgm:prSet presAssocID="{42706BD3-EF35-FA4F-9E8C-7EFE023D140E}" presName="sibTrans" presStyleCnt="0"/>
      <dgm:spPr/>
    </dgm:pt>
    <dgm:pt modelId="{4F823EC0-4021-6B45-B1CB-E862285F0999}" type="pres">
      <dgm:prSet presAssocID="{8B77B636-967D-0E40-A500-20C259C887E3}" presName="node" presStyleLbl="node1" presStyleIdx="4" presStyleCnt="6">
        <dgm:presLayoutVars>
          <dgm:bulletEnabled val="1"/>
        </dgm:presLayoutVars>
      </dgm:prSet>
      <dgm:spPr/>
      <dgm:t>
        <a:bodyPr/>
        <a:lstStyle/>
        <a:p>
          <a:endParaRPr lang="en-US"/>
        </a:p>
      </dgm:t>
    </dgm:pt>
    <dgm:pt modelId="{2A025455-C41E-004E-A2F2-CD9CC06563DD}" type="pres">
      <dgm:prSet presAssocID="{C739E5C0-3FEC-5141-97E5-37373662D3E4}" presName="sibTrans" presStyleCnt="0"/>
      <dgm:spPr/>
    </dgm:pt>
    <dgm:pt modelId="{6316CF3C-5281-0E4B-9390-F53783C18EA9}" type="pres">
      <dgm:prSet presAssocID="{2713A967-5893-2A4F-AE08-0FCBBA46BAD3}" presName="node" presStyleLbl="node1" presStyleIdx="5" presStyleCnt="6">
        <dgm:presLayoutVars>
          <dgm:bulletEnabled val="1"/>
        </dgm:presLayoutVars>
      </dgm:prSet>
      <dgm:spPr/>
      <dgm:t>
        <a:bodyPr/>
        <a:lstStyle/>
        <a:p>
          <a:endParaRPr lang="en-US"/>
        </a:p>
      </dgm:t>
    </dgm:pt>
  </dgm:ptLst>
  <dgm:cxnLst>
    <dgm:cxn modelId="{A86DD306-84F0-4959-B6E9-4E7A28613FB1}" type="presOf" srcId="{8B77B636-967D-0E40-A500-20C259C887E3}" destId="{4F823EC0-4021-6B45-B1CB-E862285F0999}" srcOrd="0" destOrd="0" presId="urn:microsoft.com/office/officeart/2005/8/layout/default"/>
    <dgm:cxn modelId="{FD605160-0B99-44BA-A72E-71BA97A98527}" type="presOf" srcId="{E011A9CA-9C6A-7241-80A1-791538FB5B78}" destId="{B90D6E9A-CB6F-A64A-915F-B9D2D605CC98}" srcOrd="0" destOrd="0" presId="urn:microsoft.com/office/officeart/2005/8/layout/default"/>
    <dgm:cxn modelId="{64CB1A37-D43F-43CB-921E-54A67C283FCB}" type="presOf" srcId="{D3BDF766-55D2-CE45-8487-FD41CD776CA5}" destId="{E7E227B2-9990-F143-88F1-D542D73327ED}" srcOrd="0" destOrd="0" presId="urn:microsoft.com/office/officeart/2005/8/layout/default"/>
    <dgm:cxn modelId="{EE0EE683-CEEF-45F7-8C14-AB7CD23AA3E4}" type="presOf" srcId="{2713A967-5893-2A4F-AE08-0FCBBA46BAD3}" destId="{6316CF3C-5281-0E4B-9390-F53783C18EA9}" srcOrd="0" destOrd="0" presId="urn:microsoft.com/office/officeart/2005/8/layout/default"/>
    <dgm:cxn modelId="{6E0F31CC-DB59-41AC-B9BF-D4AA7C53258F}" type="presOf" srcId="{9622B32A-3098-FE4C-8694-2400C7877781}" destId="{41A22404-7868-234E-AB01-86B57DE66AAF}" srcOrd="0" destOrd="0" presId="urn:microsoft.com/office/officeart/2005/8/layout/default"/>
    <dgm:cxn modelId="{0B006D6C-5F3A-1443-B74D-9E78D5A25453}" srcId="{FAC6C4CA-21E6-7842-A2D3-E0E895D0591A}" destId="{2713A967-5893-2A4F-AE08-0FCBBA46BAD3}" srcOrd="5" destOrd="0" parTransId="{E81D4495-8FDE-214E-855F-00640325C855}" sibTransId="{2C9B3697-5925-FA4A-B594-81E195523FDD}"/>
    <dgm:cxn modelId="{33EAF7C7-E9A4-5640-9E85-93BF781E1072}" srcId="{FAC6C4CA-21E6-7842-A2D3-E0E895D0591A}" destId="{8B77B636-967D-0E40-A500-20C259C887E3}" srcOrd="4" destOrd="0" parTransId="{0FE530D3-806B-3846-ADA2-6195348B8FB3}" sibTransId="{C739E5C0-3FEC-5141-97E5-37373662D3E4}"/>
    <dgm:cxn modelId="{0C038D28-A09D-4926-BFD7-20AFF556822B}" type="presOf" srcId="{FAC6C4CA-21E6-7842-A2D3-E0E895D0591A}" destId="{B9A268DF-111D-164E-BC26-E1CE0757040B}" srcOrd="0" destOrd="0" presId="urn:microsoft.com/office/officeart/2005/8/layout/default"/>
    <dgm:cxn modelId="{1EE56A25-1FF3-254D-8098-541C76461DB8}" srcId="{FAC6C4CA-21E6-7842-A2D3-E0E895D0591A}" destId="{9622B32A-3098-FE4C-8694-2400C7877781}" srcOrd="0" destOrd="0" parTransId="{7BD3A521-6CFB-BB4F-9BA2-F914586139BE}" sibTransId="{EEDD8338-3B6B-ED43-99FA-9586A238FB6C}"/>
    <dgm:cxn modelId="{283EC3BF-C481-EA49-B4CD-1D17F85F91A4}" srcId="{FAC6C4CA-21E6-7842-A2D3-E0E895D0591A}" destId="{E011A9CA-9C6A-7241-80A1-791538FB5B78}" srcOrd="2" destOrd="0" parTransId="{E469C421-25AB-1445-B787-049DBD1C24F1}" sibTransId="{F4F6408C-BDAD-2F45-AADB-1952CC14ACBB}"/>
    <dgm:cxn modelId="{5A756F7A-389B-4641-B278-9A28ED2FB8B4}" srcId="{FAC6C4CA-21E6-7842-A2D3-E0E895D0591A}" destId="{D8063E12-0920-6D43-B379-1436BCBDDF2F}" srcOrd="1" destOrd="0" parTransId="{9D37DEA9-7EF3-424B-A5B7-A912379297A0}" sibTransId="{17C3AF4A-7A5E-C24D-AA51-0CE4EA7BDE35}"/>
    <dgm:cxn modelId="{FA3A28D1-0909-40E6-8CF0-4BAD9D22DC71}" type="presOf" srcId="{D8063E12-0920-6D43-B379-1436BCBDDF2F}" destId="{277A96BB-DAAB-2F48-830E-7798BB35EE08}" srcOrd="0" destOrd="0" presId="urn:microsoft.com/office/officeart/2005/8/layout/default"/>
    <dgm:cxn modelId="{720E7207-3273-7B4C-818C-10E16589F2E3}" srcId="{FAC6C4CA-21E6-7842-A2D3-E0E895D0591A}" destId="{D3BDF766-55D2-CE45-8487-FD41CD776CA5}" srcOrd="3" destOrd="0" parTransId="{5098E07D-75EC-864D-BAA3-168F1D88ED10}" sibTransId="{42706BD3-EF35-FA4F-9E8C-7EFE023D140E}"/>
    <dgm:cxn modelId="{E7B47D9B-E424-4B9B-838B-3484A9454358}" type="presParOf" srcId="{B9A268DF-111D-164E-BC26-E1CE0757040B}" destId="{41A22404-7868-234E-AB01-86B57DE66AAF}" srcOrd="0" destOrd="0" presId="urn:microsoft.com/office/officeart/2005/8/layout/default"/>
    <dgm:cxn modelId="{C105EF83-D4DC-40C9-8811-8C99FA6BFFD4}" type="presParOf" srcId="{B9A268DF-111D-164E-BC26-E1CE0757040B}" destId="{C2FC0877-0996-3341-A0E4-683E59A271EE}" srcOrd="1" destOrd="0" presId="urn:microsoft.com/office/officeart/2005/8/layout/default"/>
    <dgm:cxn modelId="{27D79149-C71F-4C90-9EB7-4179C90EF0FC}" type="presParOf" srcId="{B9A268DF-111D-164E-BC26-E1CE0757040B}" destId="{277A96BB-DAAB-2F48-830E-7798BB35EE08}" srcOrd="2" destOrd="0" presId="urn:microsoft.com/office/officeart/2005/8/layout/default"/>
    <dgm:cxn modelId="{048D4575-DC46-49A7-A92D-A6B55D1AF3D9}" type="presParOf" srcId="{B9A268DF-111D-164E-BC26-E1CE0757040B}" destId="{DDD21256-314E-204C-8BEF-1D01BC1D9708}" srcOrd="3" destOrd="0" presId="urn:microsoft.com/office/officeart/2005/8/layout/default"/>
    <dgm:cxn modelId="{111B34D4-DEFB-401F-8AA4-3E3A254241E2}" type="presParOf" srcId="{B9A268DF-111D-164E-BC26-E1CE0757040B}" destId="{B90D6E9A-CB6F-A64A-915F-B9D2D605CC98}" srcOrd="4" destOrd="0" presId="urn:microsoft.com/office/officeart/2005/8/layout/default"/>
    <dgm:cxn modelId="{F3151053-CFCD-46DB-9B43-E7BF5D79FD24}" type="presParOf" srcId="{B9A268DF-111D-164E-BC26-E1CE0757040B}" destId="{DDAD862A-6100-0A43-B427-9BBCB1753AF1}" srcOrd="5" destOrd="0" presId="urn:microsoft.com/office/officeart/2005/8/layout/default"/>
    <dgm:cxn modelId="{8CF6D656-5563-4B66-991B-A0C440D14E91}" type="presParOf" srcId="{B9A268DF-111D-164E-BC26-E1CE0757040B}" destId="{E7E227B2-9990-F143-88F1-D542D73327ED}" srcOrd="6" destOrd="0" presId="urn:microsoft.com/office/officeart/2005/8/layout/default"/>
    <dgm:cxn modelId="{CAEB4382-1D59-4CF0-9167-710E33F8057B}" type="presParOf" srcId="{B9A268DF-111D-164E-BC26-E1CE0757040B}" destId="{76EC8F9A-8692-D747-A88E-5D0DF5D2B2FF}" srcOrd="7" destOrd="0" presId="urn:microsoft.com/office/officeart/2005/8/layout/default"/>
    <dgm:cxn modelId="{990B6964-3E69-4360-87B4-8A4019511798}" type="presParOf" srcId="{B9A268DF-111D-164E-BC26-E1CE0757040B}" destId="{4F823EC0-4021-6B45-B1CB-E862285F0999}" srcOrd="8" destOrd="0" presId="urn:microsoft.com/office/officeart/2005/8/layout/default"/>
    <dgm:cxn modelId="{F3EE8187-18A6-48F3-BFEC-F7312D32A002}" type="presParOf" srcId="{B9A268DF-111D-164E-BC26-E1CE0757040B}" destId="{2A025455-C41E-004E-A2F2-CD9CC06563DD}" srcOrd="9" destOrd="0" presId="urn:microsoft.com/office/officeart/2005/8/layout/default"/>
    <dgm:cxn modelId="{800EA34D-3A41-472A-83B4-172697ADA074}" type="presParOf" srcId="{B9A268DF-111D-164E-BC26-E1CE0757040B}" destId="{6316CF3C-5281-0E4B-9390-F53783C18EA9}" srcOrd="1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22404-7868-234E-AB01-86B57DE66AAF}">
      <dsp:nvSpPr>
        <dsp:cNvPr id="0" name=""/>
        <dsp:cNvSpPr/>
      </dsp:nvSpPr>
      <dsp:spPr>
        <a:xfrm>
          <a:off x="0" y="115291"/>
          <a:ext cx="2465312" cy="1479187"/>
        </a:xfrm>
        <a:prstGeom prst="rect">
          <a:avLst/>
        </a:prstGeom>
        <a:solidFill>
          <a:srgbClr val="6C006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latin typeface="Arial"/>
              <a:cs typeface="Arial"/>
            </a:rPr>
            <a:t>LeDeR shows men with a learning disability die 13 years sooner and women 20 years sooner</a:t>
          </a:r>
          <a:endParaRPr lang="en-US" sz="1800" kern="1200" dirty="0">
            <a:latin typeface="Arial"/>
            <a:cs typeface="Arial"/>
          </a:endParaRPr>
        </a:p>
      </dsp:txBody>
      <dsp:txXfrm>
        <a:off x="0" y="115291"/>
        <a:ext cx="2465312" cy="1479187"/>
      </dsp:txXfrm>
    </dsp:sp>
    <dsp:sp modelId="{277A96BB-DAAB-2F48-830E-7798BB35EE08}">
      <dsp:nvSpPr>
        <dsp:cNvPr id="0" name=""/>
        <dsp:cNvSpPr/>
      </dsp:nvSpPr>
      <dsp:spPr>
        <a:xfrm>
          <a:off x="2711843" y="115291"/>
          <a:ext cx="2465312" cy="1479187"/>
        </a:xfrm>
        <a:prstGeom prst="rect">
          <a:avLst/>
        </a:prstGeom>
        <a:solidFill>
          <a:srgbClr val="6C006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Over 80% of adults with learning disabilities engage in physical activity that is below official recommendations levels</a:t>
          </a:r>
          <a:endParaRPr lang="en-US" sz="1400" kern="1200" dirty="0">
            <a:latin typeface="Arial"/>
            <a:cs typeface="Arial"/>
          </a:endParaRPr>
        </a:p>
      </dsp:txBody>
      <dsp:txXfrm>
        <a:off x="2711843" y="115291"/>
        <a:ext cx="2465312" cy="1479187"/>
      </dsp:txXfrm>
    </dsp:sp>
    <dsp:sp modelId="{B90D6E9A-CB6F-A64A-915F-B9D2D605CC98}">
      <dsp:nvSpPr>
        <dsp:cNvPr id="0" name=""/>
        <dsp:cNvSpPr/>
      </dsp:nvSpPr>
      <dsp:spPr>
        <a:xfrm>
          <a:off x="5423686" y="115291"/>
          <a:ext cx="2465312" cy="1479187"/>
        </a:xfrm>
        <a:prstGeom prst="rect">
          <a:avLst/>
        </a:prstGeom>
        <a:solidFill>
          <a:srgbClr val="6C006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Women receive less screening for breast and cervical screening. Adolescents and adults with disabilities are more like to be excluded from sex education programmes</a:t>
          </a:r>
          <a:endParaRPr lang="en-US" sz="1400" kern="1200" dirty="0">
            <a:latin typeface="Arial"/>
            <a:cs typeface="Arial"/>
          </a:endParaRPr>
        </a:p>
      </dsp:txBody>
      <dsp:txXfrm>
        <a:off x="5423686" y="115291"/>
        <a:ext cx="2465312" cy="1479187"/>
      </dsp:txXfrm>
    </dsp:sp>
    <dsp:sp modelId="{E7E227B2-9990-F143-88F1-D542D73327ED}">
      <dsp:nvSpPr>
        <dsp:cNvPr id="0" name=""/>
        <dsp:cNvSpPr/>
      </dsp:nvSpPr>
      <dsp:spPr>
        <a:xfrm>
          <a:off x="0" y="1841009"/>
          <a:ext cx="2465312" cy="1479187"/>
        </a:xfrm>
        <a:prstGeom prst="rect">
          <a:avLst/>
        </a:prstGeom>
        <a:solidFill>
          <a:srgbClr val="6C006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Poor access to mainstream NHS Community Services </a:t>
          </a:r>
          <a:endParaRPr lang="en-US" sz="1400" kern="1200" dirty="0">
            <a:latin typeface="Arial"/>
            <a:cs typeface="Arial"/>
          </a:endParaRPr>
        </a:p>
      </dsp:txBody>
      <dsp:txXfrm>
        <a:off x="0" y="1841009"/>
        <a:ext cx="2465312" cy="1479187"/>
      </dsp:txXfrm>
    </dsp:sp>
    <dsp:sp modelId="{4F823EC0-4021-6B45-B1CB-E862285F0999}">
      <dsp:nvSpPr>
        <dsp:cNvPr id="0" name=""/>
        <dsp:cNvSpPr/>
      </dsp:nvSpPr>
      <dsp:spPr>
        <a:xfrm>
          <a:off x="2711843" y="1841009"/>
          <a:ext cx="2465312" cy="1479187"/>
        </a:xfrm>
        <a:prstGeom prst="rect">
          <a:avLst/>
        </a:prstGeom>
        <a:solidFill>
          <a:srgbClr val="6C006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Lack of understanding by NHS staff, especially hospital staff and some GPs, of the difficulties accessing services faced by people with learning disabilities</a:t>
          </a:r>
          <a:endParaRPr lang="en-US" sz="1400" kern="1200" dirty="0">
            <a:latin typeface="Arial"/>
            <a:cs typeface="Arial"/>
          </a:endParaRPr>
        </a:p>
      </dsp:txBody>
      <dsp:txXfrm>
        <a:off x="2711843" y="1841009"/>
        <a:ext cx="2465312" cy="1479187"/>
      </dsp:txXfrm>
    </dsp:sp>
    <dsp:sp modelId="{6316CF3C-5281-0E4B-9390-F53783C18EA9}">
      <dsp:nvSpPr>
        <dsp:cNvPr id="0" name=""/>
        <dsp:cNvSpPr/>
      </dsp:nvSpPr>
      <dsp:spPr>
        <a:xfrm>
          <a:off x="5423686" y="1841009"/>
          <a:ext cx="2465312" cy="1479187"/>
        </a:xfrm>
        <a:prstGeom prst="rect">
          <a:avLst/>
        </a:prstGeom>
        <a:solidFill>
          <a:srgbClr val="6C006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Staff and people supported have low awareness about importance of a healthy lifestyle including eating a healthy diet and taking exercise. </a:t>
          </a:r>
          <a:endParaRPr lang="en-US" sz="1400" kern="1200" dirty="0">
            <a:latin typeface="Arial"/>
            <a:cs typeface="Arial"/>
          </a:endParaRPr>
        </a:p>
      </dsp:txBody>
      <dsp:txXfrm>
        <a:off x="5423686" y="1841009"/>
        <a:ext cx="2465312" cy="14791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22404-7868-234E-AB01-86B57DE66AAF}">
      <dsp:nvSpPr>
        <dsp:cNvPr id="0" name=""/>
        <dsp:cNvSpPr/>
      </dsp:nvSpPr>
      <dsp:spPr>
        <a:xfrm>
          <a:off x="0" y="115291"/>
          <a:ext cx="2465312" cy="1479187"/>
        </a:xfrm>
        <a:prstGeom prst="rect">
          <a:avLst/>
        </a:prstGeom>
        <a:solidFill>
          <a:srgbClr val="6C006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latin typeface="Arial"/>
              <a:cs typeface="Arial"/>
            </a:rPr>
            <a:t>Viewing health as an essential element of the support worker role</a:t>
          </a:r>
          <a:endParaRPr lang="en-US" sz="1800" kern="1200" dirty="0">
            <a:latin typeface="Arial"/>
            <a:cs typeface="Arial"/>
          </a:endParaRPr>
        </a:p>
      </dsp:txBody>
      <dsp:txXfrm>
        <a:off x="0" y="115291"/>
        <a:ext cx="2465312" cy="1479187"/>
      </dsp:txXfrm>
    </dsp:sp>
    <dsp:sp modelId="{277A96BB-DAAB-2F48-830E-7798BB35EE08}">
      <dsp:nvSpPr>
        <dsp:cNvPr id="0" name=""/>
        <dsp:cNvSpPr/>
      </dsp:nvSpPr>
      <dsp:spPr>
        <a:xfrm>
          <a:off x="2711843" y="115291"/>
          <a:ext cx="2465312" cy="1479187"/>
        </a:xfrm>
        <a:prstGeom prst="rect">
          <a:avLst/>
        </a:prstGeom>
        <a:solidFill>
          <a:srgbClr val="6C006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latin typeface="Arial"/>
              <a:cs typeface="Arial"/>
            </a:rPr>
            <a:t>Empowering staff teams to advocate for the people they support</a:t>
          </a:r>
          <a:endParaRPr lang="en-US" sz="1700" kern="1200" dirty="0">
            <a:latin typeface="Arial"/>
            <a:cs typeface="Arial"/>
          </a:endParaRPr>
        </a:p>
      </dsp:txBody>
      <dsp:txXfrm>
        <a:off x="2711843" y="115291"/>
        <a:ext cx="2465312" cy="1479187"/>
      </dsp:txXfrm>
    </dsp:sp>
    <dsp:sp modelId="{B90D6E9A-CB6F-A64A-915F-B9D2D605CC98}">
      <dsp:nvSpPr>
        <dsp:cNvPr id="0" name=""/>
        <dsp:cNvSpPr/>
      </dsp:nvSpPr>
      <dsp:spPr>
        <a:xfrm>
          <a:off x="5423686" y="115291"/>
          <a:ext cx="2465312" cy="1479187"/>
        </a:xfrm>
        <a:prstGeom prst="rect">
          <a:avLst/>
        </a:prstGeom>
        <a:solidFill>
          <a:srgbClr val="6C006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latin typeface="Arial"/>
              <a:cs typeface="Arial"/>
            </a:rPr>
            <a:t>Giving staff a tool to monitor deterioration of a person’s health and communicate this effectively to the relevant professionals.</a:t>
          </a:r>
          <a:endParaRPr lang="en-US" sz="1700" kern="1200" dirty="0">
            <a:latin typeface="Arial"/>
            <a:cs typeface="Arial"/>
          </a:endParaRPr>
        </a:p>
      </dsp:txBody>
      <dsp:txXfrm>
        <a:off x="5423686" y="115291"/>
        <a:ext cx="2465312" cy="1479187"/>
      </dsp:txXfrm>
    </dsp:sp>
    <dsp:sp modelId="{E7E227B2-9990-F143-88F1-D542D73327ED}">
      <dsp:nvSpPr>
        <dsp:cNvPr id="0" name=""/>
        <dsp:cNvSpPr/>
      </dsp:nvSpPr>
      <dsp:spPr>
        <a:xfrm>
          <a:off x="0" y="1841009"/>
          <a:ext cx="2465312" cy="1479187"/>
        </a:xfrm>
        <a:prstGeom prst="rect">
          <a:avLst/>
        </a:prstGeom>
        <a:solidFill>
          <a:srgbClr val="6C006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latin typeface="Arial"/>
              <a:cs typeface="Arial"/>
            </a:rPr>
            <a:t>Feeding back learning from events to staff teams – HSIG / DSIG</a:t>
          </a:r>
          <a:endParaRPr lang="en-US" sz="1700" kern="1200" dirty="0">
            <a:latin typeface="Arial"/>
            <a:cs typeface="Arial"/>
          </a:endParaRPr>
        </a:p>
      </dsp:txBody>
      <dsp:txXfrm>
        <a:off x="0" y="1841009"/>
        <a:ext cx="2465312" cy="1479187"/>
      </dsp:txXfrm>
    </dsp:sp>
    <dsp:sp modelId="{4F823EC0-4021-6B45-B1CB-E862285F0999}">
      <dsp:nvSpPr>
        <dsp:cNvPr id="0" name=""/>
        <dsp:cNvSpPr/>
      </dsp:nvSpPr>
      <dsp:spPr>
        <a:xfrm>
          <a:off x="2711843" y="1841009"/>
          <a:ext cx="2465312" cy="1479187"/>
        </a:xfrm>
        <a:prstGeom prst="rect">
          <a:avLst/>
        </a:prstGeom>
        <a:solidFill>
          <a:srgbClr val="6C006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latin typeface="Arial"/>
              <a:cs typeface="Arial"/>
            </a:rPr>
            <a:t>Following up on our commitments in the learning disability health charter </a:t>
          </a:r>
          <a:endParaRPr lang="en-US" sz="1700" kern="1200" dirty="0">
            <a:latin typeface="Arial"/>
            <a:cs typeface="Arial"/>
          </a:endParaRPr>
        </a:p>
      </dsp:txBody>
      <dsp:txXfrm>
        <a:off x="2711843" y="1841009"/>
        <a:ext cx="2465312" cy="1479187"/>
      </dsp:txXfrm>
    </dsp:sp>
    <dsp:sp modelId="{6316CF3C-5281-0E4B-9390-F53783C18EA9}">
      <dsp:nvSpPr>
        <dsp:cNvPr id="0" name=""/>
        <dsp:cNvSpPr/>
      </dsp:nvSpPr>
      <dsp:spPr>
        <a:xfrm>
          <a:off x="5423686" y="1841009"/>
          <a:ext cx="2465312" cy="1479187"/>
        </a:xfrm>
        <a:prstGeom prst="rect">
          <a:avLst/>
        </a:prstGeom>
        <a:solidFill>
          <a:srgbClr val="6C006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latin typeface="Arial"/>
              <a:cs typeface="Arial"/>
            </a:rPr>
            <a:t>Providing us with an overview of patterns we are noticing and subtle changes to a person’s health.</a:t>
          </a:r>
          <a:endParaRPr lang="en-US" sz="1700" kern="1200" dirty="0">
            <a:latin typeface="Arial"/>
            <a:cs typeface="Arial"/>
          </a:endParaRPr>
        </a:p>
      </dsp:txBody>
      <dsp:txXfrm>
        <a:off x="5423686" y="1841009"/>
        <a:ext cx="2465312" cy="14791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3313" cy="33993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594" y="1"/>
            <a:ext cx="4303313" cy="339939"/>
          </a:xfrm>
          <a:prstGeom prst="rect">
            <a:avLst/>
          </a:prstGeom>
        </p:spPr>
        <p:txBody>
          <a:bodyPr vert="horz" lIns="91440" tIns="45720" rIns="91440" bIns="45720" rtlCol="0"/>
          <a:lstStyle>
            <a:lvl1pPr algn="r">
              <a:defRPr sz="1200"/>
            </a:lvl1pPr>
          </a:lstStyle>
          <a:p>
            <a:fld id="{F9B0A8CD-75C3-4599-9A72-219D866CCCD6}" type="datetimeFigureOut">
              <a:rPr lang="en-GB" smtClean="0"/>
              <a:t>23/11/2020</a:t>
            </a:fld>
            <a:endParaRPr lang="en-GB"/>
          </a:p>
        </p:txBody>
      </p:sp>
      <p:sp>
        <p:nvSpPr>
          <p:cNvPr id="4" name="Footer Placeholder 3"/>
          <p:cNvSpPr>
            <a:spLocks noGrp="1"/>
          </p:cNvSpPr>
          <p:nvPr>
            <p:ph type="ftr" sz="quarter" idx="2"/>
          </p:nvPr>
        </p:nvSpPr>
        <p:spPr>
          <a:xfrm>
            <a:off x="0" y="6456644"/>
            <a:ext cx="4303313" cy="33993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594" y="6456644"/>
            <a:ext cx="4303313" cy="339938"/>
          </a:xfrm>
          <a:prstGeom prst="rect">
            <a:avLst/>
          </a:prstGeom>
        </p:spPr>
        <p:txBody>
          <a:bodyPr vert="horz" lIns="91440" tIns="45720" rIns="91440" bIns="45720" rtlCol="0" anchor="b"/>
          <a:lstStyle>
            <a:lvl1pPr algn="r">
              <a:defRPr sz="1200"/>
            </a:lvl1pPr>
          </a:lstStyle>
          <a:p>
            <a:fld id="{A4070B12-20CE-478B-B62D-1D5462A22C7E}" type="slidenum">
              <a:rPr lang="en-GB" smtClean="0"/>
              <a:t>‹#›</a:t>
            </a:fld>
            <a:endParaRPr lang="en-GB"/>
          </a:p>
        </p:txBody>
      </p:sp>
    </p:spTree>
    <p:extLst>
      <p:ext uri="{BB962C8B-B14F-4D97-AF65-F5344CB8AC3E}">
        <p14:creationId xmlns:p14="http://schemas.microsoft.com/office/powerpoint/2010/main" val="4060943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2231"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3697" y="0"/>
            <a:ext cx="4302231" cy="339884"/>
          </a:xfrm>
          <a:prstGeom prst="rect">
            <a:avLst/>
          </a:prstGeom>
        </p:spPr>
        <p:txBody>
          <a:bodyPr vert="horz" lIns="91440" tIns="45720" rIns="91440" bIns="45720" rtlCol="0"/>
          <a:lstStyle>
            <a:lvl1pPr algn="r">
              <a:defRPr sz="1200"/>
            </a:lvl1pPr>
          </a:lstStyle>
          <a:p>
            <a:fld id="{2291B439-09AD-4397-80BC-C523775E3A24}" type="datetimeFigureOut">
              <a:rPr lang="en-GB" smtClean="0"/>
              <a:t>23/11/2020</a:t>
            </a:fld>
            <a:endParaRPr lang="en-GB"/>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823" y="3228895"/>
            <a:ext cx="7942580" cy="30589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6456611"/>
            <a:ext cx="4302231" cy="33988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3697" y="6456611"/>
            <a:ext cx="4302231" cy="339884"/>
          </a:xfrm>
          <a:prstGeom prst="rect">
            <a:avLst/>
          </a:prstGeom>
        </p:spPr>
        <p:txBody>
          <a:bodyPr vert="horz" lIns="91440" tIns="45720" rIns="91440" bIns="45720" rtlCol="0" anchor="b"/>
          <a:lstStyle>
            <a:lvl1pPr algn="r">
              <a:defRPr sz="1200"/>
            </a:lvl1pPr>
          </a:lstStyle>
          <a:p>
            <a:fld id="{A9B2BB64-2878-47A2-B844-7FCAC722C3A0}" type="slidenum">
              <a:rPr lang="en-GB" smtClean="0"/>
              <a:t>‹#›</a:t>
            </a:fld>
            <a:endParaRPr lang="en-GB"/>
          </a:p>
        </p:txBody>
      </p:sp>
    </p:spTree>
    <p:extLst>
      <p:ext uri="{BB962C8B-B14F-4D97-AF65-F5344CB8AC3E}">
        <p14:creationId xmlns:p14="http://schemas.microsoft.com/office/powerpoint/2010/main" val="608611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Both introduce</a:t>
            </a:r>
            <a:r>
              <a:rPr lang="en-GB" baseline="0" dirty="0" smtClean="0"/>
              <a:t> ourselves. </a:t>
            </a:r>
            <a:endParaRPr lang="en-GB" dirty="0"/>
          </a:p>
        </p:txBody>
      </p:sp>
      <p:sp>
        <p:nvSpPr>
          <p:cNvPr id="4" name="Slide Number Placeholder 3"/>
          <p:cNvSpPr>
            <a:spLocks noGrp="1"/>
          </p:cNvSpPr>
          <p:nvPr>
            <p:ph type="sldNum" sz="quarter" idx="10"/>
          </p:nvPr>
        </p:nvSpPr>
        <p:spPr/>
        <p:txBody>
          <a:bodyPr/>
          <a:lstStyle/>
          <a:p>
            <a:fld id="{A9B2BB64-2878-47A2-B844-7FCAC722C3A0}" type="slidenum">
              <a:rPr lang="en-GB" smtClean="0"/>
              <a:t>1</a:t>
            </a:fld>
            <a:endParaRPr lang="en-GB"/>
          </a:p>
        </p:txBody>
      </p:sp>
    </p:spTree>
    <p:extLst>
      <p:ext uri="{BB962C8B-B14F-4D97-AF65-F5344CB8AC3E}">
        <p14:creationId xmlns:p14="http://schemas.microsoft.com/office/powerpoint/2010/main" val="966133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97EABD9-8665-4ECD-8DCD-013FFF26FABE}" type="slidenum">
              <a:rPr lang="en-US" smtClean="0"/>
              <a:pPr>
                <a:defRPr/>
              </a:pPr>
              <a:t>10</a:t>
            </a:fld>
            <a:endParaRPr lang="en-US"/>
          </a:p>
        </p:txBody>
      </p:sp>
    </p:spTree>
    <p:extLst>
      <p:ext uri="{BB962C8B-B14F-4D97-AF65-F5344CB8AC3E}">
        <p14:creationId xmlns:p14="http://schemas.microsoft.com/office/powerpoint/2010/main" val="3125134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Sarah </a:t>
            </a:r>
            <a:endParaRPr lang="en-GB" dirty="0"/>
          </a:p>
        </p:txBody>
      </p:sp>
      <p:sp>
        <p:nvSpPr>
          <p:cNvPr id="4" name="Slide Number Placeholder 3"/>
          <p:cNvSpPr>
            <a:spLocks noGrp="1"/>
          </p:cNvSpPr>
          <p:nvPr>
            <p:ph type="sldNum" sz="quarter" idx="10"/>
          </p:nvPr>
        </p:nvSpPr>
        <p:spPr/>
        <p:txBody>
          <a:bodyPr/>
          <a:lstStyle/>
          <a:p>
            <a:pPr>
              <a:defRPr/>
            </a:pPr>
            <a:fld id="{A97EABD9-8665-4ECD-8DCD-013FFF26FABE}" type="slidenum">
              <a:rPr lang="en-US" smtClean="0"/>
              <a:pPr>
                <a:defRPr/>
              </a:pPr>
              <a:t>11</a:t>
            </a:fld>
            <a:endParaRPr lang="en-US"/>
          </a:p>
        </p:txBody>
      </p:sp>
    </p:spTree>
    <p:extLst>
      <p:ext uri="{BB962C8B-B14F-4D97-AF65-F5344CB8AC3E}">
        <p14:creationId xmlns:p14="http://schemas.microsoft.com/office/powerpoint/2010/main" val="1009766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Sarah</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A97EABD9-8665-4ECD-8DCD-013FFF26FABE}" type="slidenum">
              <a:rPr lang="en-US" smtClean="0"/>
              <a:pPr>
                <a:defRPr/>
              </a:pPr>
              <a:t>12</a:t>
            </a:fld>
            <a:endParaRPr lang="en-US"/>
          </a:p>
        </p:txBody>
      </p:sp>
    </p:spTree>
    <p:extLst>
      <p:ext uri="{BB962C8B-B14F-4D97-AF65-F5344CB8AC3E}">
        <p14:creationId xmlns:p14="http://schemas.microsoft.com/office/powerpoint/2010/main" val="1009766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Sarah </a:t>
            </a:r>
            <a:endParaRPr lang="en-GB" dirty="0"/>
          </a:p>
        </p:txBody>
      </p:sp>
      <p:sp>
        <p:nvSpPr>
          <p:cNvPr id="4" name="Slide Number Placeholder 3"/>
          <p:cNvSpPr>
            <a:spLocks noGrp="1"/>
          </p:cNvSpPr>
          <p:nvPr>
            <p:ph type="sldNum" sz="quarter" idx="10"/>
          </p:nvPr>
        </p:nvSpPr>
        <p:spPr/>
        <p:txBody>
          <a:bodyPr/>
          <a:lstStyle/>
          <a:p>
            <a:fld id="{A9B2BB64-2878-47A2-B844-7FCAC722C3A0}" type="slidenum">
              <a:rPr lang="en-GB" smtClean="0"/>
              <a:t>13</a:t>
            </a:fld>
            <a:endParaRPr lang="en-GB"/>
          </a:p>
        </p:txBody>
      </p:sp>
    </p:spTree>
    <p:extLst>
      <p:ext uri="{BB962C8B-B14F-4D97-AF65-F5344CB8AC3E}">
        <p14:creationId xmlns:p14="http://schemas.microsoft.com/office/powerpoint/2010/main" val="1721869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Sarah </a:t>
            </a:r>
            <a:endParaRPr lang="en-GB" dirty="0"/>
          </a:p>
        </p:txBody>
      </p:sp>
      <p:sp>
        <p:nvSpPr>
          <p:cNvPr id="4" name="Slide Number Placeholder 3"/>
          <p:cNvSpPr>
            <a:spLocks noGrp="1"/>
          </p:cNvSpPr>
          <p:nvPr>
            <p:ph type="sldNum" sz="quarter" idx="10"/>
          </p:nvPr>
        </p:nvSpPr>
        <p:spPr/>
        <p:txBody>
          <a:bodyPr/>
          <a:lstStyle/>
          <a:p>
            <a:fld id="{A9B2BB64-2878-47A2-B844-7FCAC722C3A0}" type="slidenum">
              <a:rPr lang="en-GB" smtClean="0"/>
              <a:t>14</a:t>
            </a:fld>
            <a:endParaRPr lang="en-GB"/>
          </a:p>
        </p:txBody>
      </p:sp>
    </p:spTree>
    <p:extLst>
      <p:ext uri="{BB962C8B-B14F-4D97-AF65-F5344CB8AC3E}">
        <p14:creationId xmlns:p14="http://schemas.microsoft.com/office/powerpoint/2010/main" val="4150647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Sarah </a:t>
            </a:r>
            <a:endParaRPr lang="en-GB" dirty="0"/>
          </a:p>
        </p:txBody>
      </p:sp>
      <p:sp>
        <p:nvSpPr>
          <p:cNvPr id="4" name="Slide Number Placeholder 3"/>
          <p:cNvSpPr>
            <a:spLocks noGrp="1"/>
          </p:cNvSpPr>
          <p:nvPr>
            <p:ph type="sldNum" sz="quarter" idx="10"/>
          </p:nvPr>
        </p:nvSpPr>
        <p:spPr/>
        <p:txBody>
          <a:bodyPr/>
          <a:lstStyle/>
          <a:p>
            <a:fld id="{A9B2BB64-2878-47A2-B844-7FCAC722C3A0}" type="slidenum">
              <a:rPr lang="en-GB" smtClean="0"/>
              <a:t>15</a:t>
            </a:fld>
            <a:endParaRPr lang="en-GB"/>
          </a:p>
        </p:txBody>
      </p:sp>
    </p:spTree>
    <p:extLst>
      <p:ext uri="{BB962C8B-B14F-4D97-AF65-F5344CB8AC3E}">
        <p14:creationId xmlns:p14="http://schemas.microsoft.com/office/powerpoint/2010/main" val="1471501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Sarah </a:t>
            </a:r>
            <a:endParaRPr lang="en-GB" dirty="0"/>
          </a:p>
        </p:txBody>
      </p:sp>
      <p:sp>
        <p:nvSpPr>
          <p:cNvPr id="4" name="Slide Number Placeholder 3"/>
          <p:cNvSpPr>
            <a:spLocks noGrp="1"/>
          </p:cNvSpPr>
          <p:nvPr>
            <p:ph type="sldNum" sz="quarter" idx="10"/>
          </p:nvPr>
        </p:nvSpPr>
        <p:spPr/>
        <p:txBody>
          <a:bodyPr/>
          <a:lstStyle/>
          <a:p>
            <a:fld id="{A9B2BB64-2878-47A2-B844-7FCAC722C3A0}" type="slidenum">
              <a:rPr lang="en-GB" smtClean="0"/>
              <a:t>16</a:t>
            </a:fld>
            <a:endParaRPr lang="en-GB"/>
          </a:p>
        </p:txBody>
      </p:sp>
    </p:spTree>
    <p:extLst>
      <p:ext uri="{BB962C8B-B14F-4D97-AF65-F5344CB8AC3E}">
        <p14:creationId xmlns:p14="http://schemas.microsoft.com/office/powerpoint/2010/main" val="3177597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Jane </a:t>
            </a:r>
            <a:endParaRPr lang="en-GB" dirty="0"/>
          </a:p>
        </p:txBody>
      </p:sp>
      <p:sp>
        <p:nvSpPr>
          <p:cNvPr id="4" name="Slide Number Placeholder 3"/>
          <p:cNvSpPr>
            <a:spLocks noGrp="1"/>
          </p:cNvSpPr>
          <p:nvPr>
            <p:ph type="sldNum" sz="quarter" idx="10"/>
          </p:nvPr>
        </p:nvSpPr>
        <p:spPr/>
        <p:txBody>
          <a:bodyPr/>
          <a:lstStyle/>
          <a:p>
            <a:fld id="{A9B2BB64-2878-47A2-B844-7FCAC722C3A0}" type="slidenum">
              <a:rPr lang="en-GB" smtClean="0"/>
              <a:t>17</a:t>
            </a:fld>
            <a:endParaRPr lang="en-GB"/>
          </a:p>
        </p:txBody>
      </p:sp>
    </p:spTree>
    <p:extLst>
      <p:ext uri="{BB962C8B-B14F-4D97-AF65-F5344CB8AC3E}">
        <p14:creationId xmlns:p14="http://schemas.microsoft.com/office/powerpoint/2010/main" val="94374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Jane </a:t>
            </a:r>
          </a:p>
          <a:p>
            <a:r>
              <a:rPr lang="en-GB" dirty="0" smtClean="0"/>
              <a:t>Reiterate the importance of the</a:t>
            </a:r>
            <a:r>
              <a:rPr lang="en-GB" baseline="0" dirty="0" smtClean="0"/>
              <a:t> Health Calendar &amp; Baseline Health Assessments</a:t>
            </a:r>
          </a:p>
          <a:p>
            <a:r>
              <a:rPr lang="en-GB" dirty="0" smtClean="0"/>
              <a:t>Preparing </a:t>
            </a:r>
            <a:r>
              <a:rPr lang="en-GB" dirty="0" smtClean="0"/>
              <a:t>the person: </a:t>
            </a:r>
          </a:p>
          <a:p>
            <a:r>
              <a:rPr lang="en-GB" dirty="0" smtClean="0"/>
              <a:t>Consider</a:t>
            </a:r>
            <a:r>
              <a:rPr lang="en-GB" baseline="0" dirty="0" smtClean="0"/>
              <a:t> reasonable adjustments: double appointments, using the NICE guidance for the diagnosis process </a:t>
            </a:r>
          </a:p>
          <a:p>
            <a:r>
              <a:rPr lang="en-GB" baseline="0" dirty="0" smtClean="0"/>
              <a:t>Communication needs</a:t>
            </a:r>
          </a:p>
          <a:p>
            <a:r>
              <a:rPr lang="en-GB" baseline="0" dirty="0" smtClean="0"/>
              <a:t>Send out pre-assessment information so the person knows what to </a:t>
            </a:r>
            <a:r>
              <a:rPr lang="en-GB" baseline="0" dirty="0" smtClean="0"/>
              <a:t>expect (&amp; also the info the clinician wants) – in a format that makes sense to the person.</a:t>
            </a:r>
            <a:endParaRPr lang="en-GB" baseline="0" dirty="0" smtClean="0"/>
          </a:p>
          <a:p>
            <a:r>
              <a:rPr lang="en-GB" baseline="0" dirty="0" smtClean="0"/>
              <a:t>Explore letting the person visit the clinic prior to any formal assessment</a:t>
            </a:r>
          </a:p>
          <a:p>
            <a:r>
              <a:rPr lang="en-GB" baseline="0" dirty="0" smtClean="0"/>
              <a:t>Trust the people supporting the person and their circle of support and families and the information they are helping to provide to you. </a:t>
            </a:r>
            <a:endParaRPr lang="en-GB" baseline="0" dirty="0" smtClean="0"/>
          </a:p>
          <a:p>
            <a:endParaRPr lang="en-GB" baseline="0" dirty="0" smtClean="0"/>
          </a:p>
          <a:p>
            <a:r>
              <a:rPr lang="en-GB" baseline="0" dirty="0" smtClean="0"/>
              <a:t>Sharing </a:t>
            </a:r>
            <a:r>
              <a:rPr lang="en-GB" baseline="0" dirty="0" smtClean="0"/>
              <a:t>information:</a:t>
            </a:r>
          </a:p>
          <a:p>
            <a:r>
              <a:rPr lang="en-GB" baseline="0" dirty="0" smtClean="0"/>
              <a:t>Clear record keeping and sharing information with others – including history taking from family and friends where possible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Request support from a local learning disability community nurse to support the assessment and treatment process</a:t>
            </a:r>
          </a:p>
          <a:p>
            <a:endParaRPr lang="en-GB" baseline="0" dirty="0" smtClean="0"/>
          </a:p>
          <a:p>
            <a:endParaRPr lang="en-GB" baseline="0" dirty="0" smtClean="0"/>
          </a:p>
          <a:p>
            <a:r>
              <a:rPr lang="en-GB" baseline="0" dirty="0" smtClean="0"/>
              <a:t>The assessment</a:t>
            </a:r>
            <a:r>
              <a:rPr lang="en-GB" baseline="0" dirty="0" smtClean="0"/>
              <a:t>:</a:t>
            </a:r>
          </a:p>
          <a:p>
            <a:r>
              <a:rPr lang="en-GB" baseline="0" dirty="0" smtClean="0"/>
              <a:t>Rule out possible other health conditions for example UTI</a:t>
            </a:r>
            <a:endParaRPr lang="en-GB" baseline="0" dirty="0" smtClean="0"/>
          </a:p>
          <a:p>
            <a:r>
              <a:rPr lang="en-GB" baseline="0" dirty="0" smtClean="0"/>
              <a:t>Use simple sentences – no jargon</a:t>
            </a:r>
          </a:p>
          <a:p>
            <a:r>
              <a:rPr lang="en-GB" baseline="0" dirty="0" smtClean="0"/>
              <a:t>Allow the person time to process information and respond</a:t>
            </a:r>
          </a:p>
          <a:p>
            <a:r>
              <a:rPr lang="en-GB" baseline="0" dirty="0" smtClean="0"/>
              <a:t>Address the person being assessed and not the person supporting them</a:t>
            </a:r>
          </a:p>
          <a:p>
            <a:r>
              <a:rPr lang="en-GB" baseline="0" dirty="0" smtClean="0"/>
              <a:t>Consider what knowledge the person may have around a subject before asking questions? Who is the current Monarch? (What does Monarch mean</a:t>
            </a:r>
            <a:r>
              <a:rPr lang="en-GB" baseline="0" dirty="0" smtClean="0"/>
              <a:t>?) Another good example is which have seen sadly – ‘tell me about an event you’ve been to in the last 3 weeks – during Covid19 height of pandemic. It is ok to off script”!!!!!!!!</a:t>
            </a:r>
            <a:endParaRPr lang="en-GB" baseline="0" dirty="0" smtClean="0"/>
          </a:p>
          <a:p>
            <a:endParaRPr lang="en-GB" baseline="0" dirty="0" smtClean="0"/>
          </a:p>
          <a:p>
            <a:r>
              <a:rPr lang="en-GB" dirty="0" smtClean="0"/>
              <a:t>NICE Pathways - Dementia Diagnosis and Assessment, 2016 advise: “Refer people with learning disabilities who have suspected dementia to a psychiatrist with expertise in assessing and treating mental health problems in people with learning disabilities” https://pathways.nice.org.uk/pathways/dementia#path=view%3A/pathways/dementia/dementia-diagnosis-andassessment.xml </a:t>
            </a:r>
          </a:p>
          <a:p>
            <a:endParaRPr lang="en-GB" dirty="0" smtClean="0"/>
          </a:p>
          <a:p>
            <a:r>
              <a:rPr lang="en-GB" dirty="0" smtClean="0"/>
              <a:t>Following a diagnosis of dementia:</a:t>
            </a:r>
          </a:p>
          <a:p>
            <a:endParaRPr lang="en-GB" dirty="0" smtClean="0"/>
          </a:p>
          <a:p>
            <a:r>
              <a:rPr lang="en-GB" dirty="0" smtClean="0"/>
              <a:t>Tell the person</a:t>
            </a:r>
            <a:r>
              <a:rPr lang="en-GB" baseline="0" dirty="0" smtClean="0"/>
              <a:t> (give them the choice if they wish to know – same as it would be for you or me) </a:t>
            </a:r>
            <a:r>
              <a:rPr lang="en-GB" dirty="0" smtClean="0"/>
              <a:t>health </a:t>
            </a:r>
            <a:r>
              <a:rPr lang="en-GB" dirty="0" smtClean="0"/>
              <a:t>professionals should, unless the person with dementia clearly indicates to the contrary, provide them and their family with written information about: • The signs and symptoms of their type of dementia • The course and prognosis of the condition • Treatments • Support groups • Sources of financial and legal advice, and advocacy • Local care, support and information sources, including libraries and voluntary organisations.</a:t>
            </a:r>
            <a:endParaRPr lang="en-GB" dirty="0"/>
          </a:p>
        </p:txBody>
      </p:sp>
      <p:sp>
        <p:nvSpPr>
          <p:cNvPr id="4" name="Slide Number Placeholder 3"/>
          <p:cNvSpPr>
            <a:spLocks noGrp="1"/>
          </p:cNvSpPr>
          <p:nvPr>
            <p:ph type="sldNum" sz="quarter" idx="10"/>
          </p:nvPr>
        </p:nvSpPr>
        <p:spPr/>
        <p:txBody>
          <a:bodyPr/>
          <a:lstStyle/>
          <a:p>
            <a:fld id="{A9B2BB64-2878-47A2-B844-7FCAC722C3A0}" type="slidenum">
              <a:rPr lang="en-GB" smtClean="0"/>
              <a:t>18</a:t>
            </a:fld>
            <a:endParaRPr lang="en-GB"/>
          </a:p>
        </p:txBody>
      </p:sp>
    </p:spTree>
    <p:extLst>
      <p:ext uri="{BB962C8B-B14F-4D97-AF65-F5344CB8AC3E}">
        <p14:creationId xmlns:p14="http://schemas.microsoft.com/office/powerpoint/2010/main" val="3173832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263900" y="509588"/>
            <a:ext cx="3400425" cy="2549525"/>
          </a:xfrm>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Sarah </a:t>
            </a:r>
            <a:endParaRPr lang="en-GB"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CF214C-BD7D-46E2-B499-DF69AC2D36BA}" type="slidenum">
              <a:rPr lang="en-GB"/>
              <a:pPr fontAlgn="base">
                <a:spcBef>
                  <a:spcPct val="0"/>
                </a:spcBef>
                <a:spcAft>
                  <a:spcPct val="0"/>
                </a:spcAft>
                <a:defRPr/>
              </a:pPr>
              <a:t>19</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Jane </a:t>
            </a:r>
            <a:endParaRPr lang="en-GB" dirty="0"/>
          </a:p>
        </p:txBody>
      </p:sp>
      <p:sp>
        <p:nvSpPr>
          <p:cNvPr id="4" name="Slide Number Placeholder 3"/>
          <p:cNvSpPr>
            <a:spLocks noGrp="1"/>
          </p:cNvSpPr>
          <p:nvPr>
            <p:ph type="sldNum" sz="quarter" idx="10"/>
          </p:nvPr>
        </p:nvSpPr>
        <p:spPr/>
        <p:txBody>
          <a:bodyPr/>
          <a:lstStyle/>
          <a:p>
            <a:fld id="{49B275EE-38D6-4CC4-84FF-BD90EB1CCC3C}" type="slidenum">
              <a:rPr lang="en-GB" smtClean="0"/>
              <a:t>2</a:t>
            </a:fld>
            <a:endParaRPr lang="en-GB"/>
          </a:p>
        </p:txBody>
      </p:sp>
    </p:spTree>
    <p:extLst>
      <p:ext uri="{BB962C8B-B14F-4D97-AF65-F5344CB8AC3E}">
        <p14:creationId xmlns:p14="http://schemas.microsoft.com/office/powerpoint/2010/main" val="1181010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Sarah </a:t>
            </a:r>
            <a:endParaRPr lang="en-GB" dirty="0"/>
          </a:p>
        </p:txBody>
      </p:sp>
      <p:sp>
        <p:nvSpPr>
          <p:cNvPr id="4" name="Slide Number Placeholder 3"/>
          <p:cNvSpPr>
            <a:spLocks noGrp="1"/>
          </p:cNvSpPr>
          <p:nvPr>
            <p:ph type="sldNum" sz="quarter" idx="10"/>
          </p:nvPr>
        </p:nvSpPr>
        <p:spPr/>
        <p:txBody>
          <a:bodyPr/>
          <a:lstStyle/>
          <a:p>
            <a:pPr>
              <a:defRPr/>
            </a:pPr>
            <a:fld id="{A97EABD9-8665-4ECD-8DCD-013FFF26FABE}" type="slidenum">
              <a:rPr lang="en-US" smtClean="0"/>
              <a:pPr>
                <a:defRPr/>
              </a:pPr>
              <a:t>20</a:t>
            </a:fld>
            <a:endParaRPr lang="en-US"/>
          </a:p>
        </p:txBody>
      </p:sp>
    </p:spTree>
    <p:extLst>
      <p:ext uri="{BB962C8B-B14F-4D97-AF65-F5344CB8AC3E}">
        <p14:creationId xmlns:p14="http://schemas.microsoft.com/office/powerpoint/2010/main" val="4236826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Jane </a:t>
            </a:r>
            <a:endParaRPr lang="en-GB" dirty="0"/>
          </a:p>
        </p:txBody>
      </p:sp>
      <p:sp>
        <p:nvSpPr>
          <p:cNvPr id="4" name="Slide Number Placeholder 3"/>
          <p:cNvSpPr>
            <a:spLocks noGrp="1"/>
          </p:cNvSpPr>
          <p:nvPr>
            <p:ph type="sldNum" sz="quarter" idx="10"/>
          </p:nvPr>
        </p:nvSpPr>
        <p:spPr/>
        <p:txBody>
          <a:bodyPr/>
          <a:lstStyle/>
          <a:p>
            <a:fld id="{A9B2BB64-2878-47A2-B844-7FCAC722C3A0}" type="slidenum">
              <a:rPr lang="en-GB" smtClean="0"/>
              <a:t>21</a:t>
            </a:fld>
            <a:endParaRPr lang="en-GB"/>
          </a:p>
        </p:txBody>
      </p:sp>
    </p:spTree>
    <p:extLst>
      <p:ext uri="{BB962C8B-B14F-4D97-AF65-F5344CB8AC3E}">
        <p14:creationId xmlns:p14="http://schemas.microsoft.com/office/powerpoint/2010/main" val="3562545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Sarah </a:t>
            </a:r>
            <a:endParaRPr lang="en-GB" dirty="0"/>
          </a:p>
        </p:txBody>
      </p:sp>
      <p:sp>
        <p:nvSpPr>
          <p:cNvPr id="4" name="Slide Number Placeholder 3"/>
          <p:cNvSpPr>
            <a:spLocks noGrp="1"/>
          </p:cNvSpPr>
          <p:nvPr>
            <p:ph type="sldNum" sz="quarter" idx="10"/>
          </p:nvPr>
        </p:nvSpPr>
        <p:spPr/>
        <p:txBody>
          <a:bodyPr/>
          <a:lstStyle/>
          <a:p>
            <a:fld id="{49B275EE-38D6-4CC4-84FF-BD90EB1CCC3C}" type="slidenum">
              <a:rPr lang="en-GB" smtClean="0"/>
              <a:t>3</a:t>
            </a:fld>
            <a:endParaRPr lang="en-GB"/>
          </a:p>
        </p:txBody>
      </p:sp>
    </p:spTree>
    <p:extLst>
      <p:ext uri="{BB962C8B-B14F-4D97-AF65-F5344CB8AC3E}">
        <p14:creationId xmlns:p14="http://schemas.microsoft.com/office/powerpoint/2010/main" val="2782953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kern="1200" dirty="0" smtClean="0">
                <a:solidFill>
                  <a:schemeClr val="tx1"/>
                </a:solidFill>
                <a:effectLst/>
                <a:latin typeface="+mn-lt"/>
                <a:ea typeface="+mn-ea"/>
                <a:cs typeface="+mn-cs"/>
              </a:rPr>
              <a:t>Sarah</a:t>
            </a:r>
            <a:r>
              <a:rPr lang="en-GB" sz="1200" b="0" i="0" kern="1200" baseline="0" dirty="0" smtClean="0">
                <a:solidFill>
                  <a:schemeClr val="tx1"/>
                </a:solidFill>
                <a:effectLst/>
                <a:latin typeface="+mn-lt"/>
                <a:ea typeface="+mn-ea"/>
                <a:cs typeface="+mn-cs"/>
              </a:rPr>
              <a:t> </a:t>
            </a:r>
            <a:endParaRPr lang="en-GB" sz="1200" b="0" i="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kern="1200" dirty="0" smtClean="0">
                <a:solidFill>
                  <a:schemeClr val="tx1"/>
                </a:solidFill>
                <a:effectLst/>
                <a:latin typeface="+mn-lt"/>
                <a:ea typeface="+mn-ea"/>
                <a:cs typeface="+mn-cs"/>
              </a:rPr>
              <a:t>The </a:t>
            </a:r>
            <a:r>
              <a:rPr lang="en-GB" sz="1200" b="0" i="0" kern="1200" dirty="0" smtClean="0">
                <a:solidFill>
                  <a:schemeClr val="tx1"/>
                </a:solidFill>
                <a:effectLst/>
                <a:latin typeface="+mn-lt"/>
                <a:ea typeface="+mn-ea"/>
                <a:cs typeface="+mn-cs"/>
              </a:rPr>
              <a:t>application was made following the enormous success of MacIntyre’s Dementia Special Interest Group (DSIG)</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0" indent="0">
              <a:buFont typeface="Wingdings" panose="05000000000000000000" pitchFamily="2" charset="2"/>
              <a:buNone/>
            </a:pPr>
            <a:r>
              <a:rPr lang="en-GB" sz="1200" b="0" i="0" kern="1200" dirty="0" smtClean="0">
                <a:solidFill>
                  <a:schemeClr val="tx1"/>
                </a:solidFill>
                <a:effectLst/>
                <a:latin typeface="+mn-lt"/>
                <a:ea typeface="+mn-ea"/>
                <a:cs typeface="+mn-cs"/>
              </a:rPr>
              <a:t>The Department of Health grant enabled</a:t>
            </a:r>
            <a:r>
              <a:rPr lang="en-GB" sz="1200" b="0" i="0" kern="1200" baseline="0" dirty="0" smtClean="0">
                <a:solidFill>
                  <a:schemeClr val="tx1"/>
                </a:solidFill>
                <a:effectLst/>
                <a:latin typeface="+mn-lt"/>
                <a:ea typeface="+mn-ea"/>
                <a:cs typeface="+mn-cs"/>
              </a:rPr>
              <a:t> MacIntyre</a:t>
            </a:r>
            <a:r>
              <a:rPr lang="en-GB" sz="1200" b="0" i="0" kern="1200" dirty="0" smtClean="0">
                <a:solidFill>
                  <a:schemeClr val="tx1"/>
                </a:solidFill>
                <a:effectLst/>
                <a:latin typeface="+mn-lt"/>
                <a:ea typeface="+mn-ea"/>
                <a:cs typeface="+mn-cs"/>
              </a:rPr>
              <a:t> to create a range of learning and multi-media information resources to improve the support and care for people with learning disabilities who have dementia or are at risk of developing dementia. </a:t>
            </a:r>
            <a:br>
              <a:rPr lang="en-GB" sz="1200" b="0" i="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Aims of the 2 year project was to help raise awareness of dementia among people with a learning disability, their families and professionals to better understand the condition and future care.</a:t>
            </a:r>
            <a:r>
              <a:rPr lang="en-GB" sz="1200" kern="1200" baseline="0" dirty="0" smtClean="0">
                <a:solidFill>
                  <a:schemeClr val="tx1"/>
                </a:solidFill>
                <a:effectLst/>
                <a:latin typeface="+mn-lt"/>
                <a:ea typeface="+mn-ea"/>
                <a:cs typeface="+mn-cs"/>
              </a:rPr>
              <a:t> Also to, h</a:t>
            </a:r>
            <a:r>
              <a:rPr lang="en-GB" sz="1200" kern="1200" dirty="0" smtClean="0">
                <a:solidFill>
                  <a:schemeClr val="tx1"/>
                </a:solidFill>
                <a:effectLst/>
                <a:latin typeface="+mn-lt"/>
                <a:ea typeface="+mn-ea"/>
                <a:cs typeface="+mn-cs"/>
              </a:rPr>
              <a:t>elp people with a learning disability receive a timely diagnosis of dementia. </a:t>
            </a:r>
          </a:p>
          <a:p>
            <a:pPr marL="0" indent="0">
              <a:buFont typeface="Wingdings" panose="05000000000000000000" pitchFamily="2" charset="2"/>
              <a:buNone/>
            </a:pPr>
            <a:endParaRPr lang="en-GB" sz="1200" kern="1200" dirty="0" smtClean="0">
              <a:solidFill>
                <a:schemeClr val="tx1"/>
              </a:solidFill>
              <a:effectLst/>
              <a:latin typeface="+mn-lt"/>
              <a:ea typeface="+mn-ea"/>
              <a:cs typeface="+mn-cs"/>
            </a:endParaRPr>
          </a:p>
          <a:p>
            <a:pPr marL="228600" indent="-228600">
              <a:buFont typeface="Wingdings" panose="05000000000000000000" pitchFamily="2" charset="2"/>
              <a:buAutoNum type="arabicPeriod" startAt="2"/>
            </a:pPr>
            <a:r>
              <a:rPr lang="en-GB" sz="1200" dirty="0" smtClean="0">
                <a:latin typeface="Arial" panose="020B0604020202020204" pitchFamily="34" charset="0"/>
                <a:cs typeface="Arial" panose="020B0604020202020204" pitchFamily="34" charset="0"/>
              </a:rPr>
              <a:t>Info</a:t>
            </a:r>
            <a:r>
              <a:rPr lang="en-GB" sz="1200" baseline="0" dirty="0" smtClean="0">
                <a:latin typeface="Arial" panose="020B0604020202020204" pitchFamily="34" charset="0"/>
                <a:cs typeface="Arial" panose="020B0604020202020204" pitchFamily="34" charset="0"/>
              </a:rPr>
              <a:t> on slide </a:t>
            </a:r>
            <a:r>
              <a:rPr lang="en-GB" sz="1200" dirty="0" smtClean="0">
                <a:latin typeface="Arial" panose="020B0604020202020204" pitchFamily="34" charset="0"/>
                <a:cs typeface="Arial" panose="020B0604020202020204" pitchFamily="34" charset="0"/>
              </a:rPr>
              <a:t>In 2017</a:t>
            </a:r>
          </a:p>
          <a:p>
            <a:pPr marL="0" indent="0">
              <a:buFont typeface="Wingdings" panose="05000000000000000000" pitchFamily="2" charset="2"/>
              <a:buNone/>
            </a:pPr>
            <a:endParaRPr lang="en-GB" sz="1200" kern="1200" dirty="0" smtClean="0">
              <a:solidFill>
                <a:schemeClr val="tx1"/>
              </a:solidFill>
              <a:effectLst/>
              <a:latin typeface="+mn-lt"/>
              <a:ea typeface="+mn-ea"/>
              <a:cs typeface="+mn-cs"/>
            </a:endParaRPr>
          </a:p>
          <a:p>
            <a:pPr marL="228600" indent="-228600">
              <a:buFont typeface="Wingdings" panose="05000000000000000000" pitchFamily="2" charset="2"/>
              <a:buAutoNum type="arabicPeriod" startAt="3"/>
            </a:pPr>
            <a:r>
              <a:rPr lang="en-GB" sz="1200" kern="1200" baseline="0" dirty="0" smtClean="0">
                <a:solidFill>
                  <a:schemeClr val="tx1"/>
                </a:solidFill>
                <a:effectLst/>
                <a:latin typeface="+mn-lt"/>
                <a:ea typeface="+mn-ea"/>
                <a:cs typeface="+mn-cs"/>
              </a:rPr>
              <a:t>Info on slide </a:t>
            </a:r>
          </a:p>
          <a:p>
            <a:pPr marL="228600" indent="-228600">
              <a:buFont typeface="Wingdings" panose="05000000000000000000" pitchFamily="2" charset="2"/>
              <a:buAutoNum type="arabicPeriod" startAt="3"/>
            </a:pPr>
            <a:r>
              <a:rPr lang="en-GB" sz="1200" kern="1200" dirty="0" smtClean="0">
                <a:solidFill>
                  <a:schemeClr val="tx1"/>
                </a:solidFill>
                <a:effectLst/>
                <a:latin typeface="+mn-lt"/>
                <a:ea typeface="+mn-ea"/>
                <a:cs typeface="+mn-cs"/>
              </a:rPr>
              <a:t>Hand</a:t>
            </a:r>
            <a:r>
              <a:rPr lang="en-GB" sz="1200" kern="1200" baseline="0" dirty="0" smtClean="0">
                <a:solidFill>
                  <a:schemeClr val="tx1"/>
                </a:solidFill>
                <a:effectLst/>
                <a:latin typeface="+mn-lt"/>
                <a:ea typeface="+mn-ea"/>
                <a:cs typeface="+mn-cs"/>
              </a:rPr>
              <a:t> over to Jane </a:t>
            </a:r>
            <a:r>
              <a:rPr lang="en-GB" sz="1200" kern="1200" dirty="0" smtClean="0">
                <a:solidFill>
                  <a:schemeClr val="tx1"/>
                </a:solidFill>
                <a:effectLst/>
                <a:latin typeface="+mn-lt"/>
                <a:ea typeface="+mn-ea"/>
                <a:cs typeface="+mn-cs"/>
              </a:rPr>
              <a:t>Following</a:t>
            </a:r>
            <a:r>
              <a:rPr lang="en-GB"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the </a:t>
            </a:r>
            <a:r>
              <a:rPr lang="en-GB" sz="1200" kern="1200" dirty="0" smtClean="0">
                <a:solidFill>
                  <a:schemeClr val="tx1"/>
                </a:solidFill>
                <a:effectLst/>
                <a:latin typeface="+mn-lt"/>
                <a:ea typeface="+mn-ea"/>
                <a:cs typeface="+mn-cs"/>
              </a:rPr>
              <a:t>project,</a:t>
            </a:r>
            <a:r>
              <a:rPr lang="en-GB" sz="1200" kern="1200" baseline="0" dirty="0" smtClean="0">
                <a:solidFill>
                  <a:schemeClr val="tx1"/>
                </a:solidFill>
                <a:effectLst/>
                <a:latin typeface="+mn-lt"/>
                <a:ea typeface="+mn-ea"/>
                <a:cs typeface="+mn-cs"/>
              </a:rPr>
              <a:t> MacIntyre </a:t>
            </a:r>
            <a:r>
              <a:rPr lang="en-GB" sz="1200" kern="1200" dirty="0" smtClean="0">
                <a:solidFill>
                  <a:schemeClr val="tx1"/>
                </a:solidFill>
                <a:effectLst/>
                <a:latin typeface="+mn-lt"/>
                <a:ea typeface="+mn-ea"/>
                <a:cs typeface="+mn-cs"/>
              </a:rPr>
              <a:t>now host the UK’s first Learning disabilities Admiral Nurse. Admiral Nurses are renowned for their expertise in Dementia and supporting families during times of crisis.  My role within MacIntyre is to support people pre and post dementia diagnosis, ensuring they receive a timely diagnosis so support and environments are tailored to meet their individual needs. </a:t>
            </a:r>
          </a:p>
        </p:txBody>
      </p:sp>
      <p:sp>
        <p:nvSpPr>
          <p:cNvPr id="4" name="Slide Number Placeholder 3"/>
          <p:cNvSpPr>
            <a:spLocks noGrp="1"/>
          </p:cNvSpPr>
          <p:nvPr>
            <p:ph type="sldNum" sz="quarter" idx="10"/>
          </p:nvPr>
        </p:nvSpPr>
        <p:spPr/>
        <p:txBody>
          <a:bodyPr/>
          <a:lstStyle/>
          <a:p>
            <a:fld id="{49B275EE-38D6-4CC4-84FF-BD90EB1CCC3C}" type="slidenum">
              <a:rPr lang="en-GB" smtClean="0"/>
              <a:t>4</a:t>
            </a:fld>
            <a:endParaRPr lang="en-GB"/>
          </a:p>
        </p:txBody>
      </p:sp>
    </p:spTree>
    <p:extLst>
      <p:ext uri="{BB962C8B-B14F-4D97-AF65-F5344CB8AC3E}">
        <p14:creationId xmlns:p14="http://schemas.microsoft.com/office/powerpoint/2010/main" val="2653541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Jane </a:t>
            </a:r>
          </a:p>
          <a:p>
            <a:r>
              <a:rPr lang="en-GB" dirty="0" smtClean="0"/>
              <a:t>MacIntyre's </a:t>
            </a:r>
            <a:r>
              <a:rPr lang="en-GB" dirty="0" smtClean="0"/>
              <a:t>definition of a learning disability </a:t>
            </a:r>
            <a:endParaRPr lang="en-GB" dirty="0"/>
          </a:p>
        </p:txBody>
      </p:sp>
      <p:sp>
        <p:nvSpPr>
          <p:cNvPr id="4" name="Slide Number Placeholder 3"/>
          <p:cNvSpPr>
            <a:spLocks noGrp="1"/>
          </p:cNvSpPr>
          <p:nvPr>
            <p:ph type="sldNum" sz="quarter" idx="10"/>
          </p:nvPr>
        </p:nvSpPr>
        <p:spPr/>
        <p:txBody>
          <a:bodyPr/>
          <a:lstStyle/>
          <a:p>
            <a:fld id="{49B275EE-38D6-4CC4-84FF-BD90EB1CCC3C}" type="slidenum">
              <a:rPr lang="en-GB" smtClean="0"/>
              <a:t>5</a:t>
            </a:fld>
            <a:endParaRPr lang="en-GB"/>
          </a:p>
        </p:txBody>
      </p:sp>
    </p:spTree>
    <p:extLst>
      <p:ext uri="{BB962C8B-B14F-4D97-AF65-F5344CB8AC3E}">
        <p14:creationId xmlns:p14="http://schemas.microsoft.com/office/powerpoint/2010/main" val="255564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Jane Numbers</a:t>
            </a:r>
            <a:r>
              <a:rPr lang="en-GB" sz="120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There have been significant improvements in the life expectancy of people with a learning disability over the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It is believed that the number of people with a learning disability over the age of 65 has</a:t>
            </a:r>
            <a:r>
              <a:rPr lang="en-GB" sz="1200" baseline="0" dirty="0" smtClean="0"/>
              <a:t> </a:t>
            </a:r>
            <a:r>
              <a:rPr lang="en-GB" sz="1200" dirty="0" smtClean="0"/>
              <a:t>doubled</a:t>
            </a:r>
            <a:r>
              <a:rPr lang="en-GB" sz="1200" baseline="0" dirty="0" smtClean="0"/>
              <a:t> in the past 5 years.</a:t>
            </a:r>
            <a:r>
              <a:rPr lang="en-GB" sz="1200" dirty="0" smtClean="0"/>
              <a:t> However, as the learning disability population ages, so more people with a learning disability develop dementia.</a:t>
            </a:r>
          </a:p>
          <a:p>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Risk factors: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We know that people with a learning disability, particularly those with Down’s Syndrome, are at increased risk of developing dementia, in addition to the known risk factors of getting older. Thanks to advances in modern medicine and improved care and support, the life expectancy of a person with Down’s Syndrome has dramatically improved – </a:t>
            </a:r>
            <a:r>
              <a:rPr lang="en-GB" sz="1200" dirty="0" smtClean="0"/>
              <a:t>however we still</a:t>
            </a:r>
            <a:r>
              <a:rPr lang="en-GB" sz="1200" baseline="0" dirty="0" smtClean="0"/>
              <a:t> have a long journey to go. Reports such as LeDeR highlight stark inequalities to people with a learning disability and equity in life expectancy and access to healthcare. </a:t>
            </a: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People with a learning disability are also more likely to have additional health and social factors that are known to increase the risk of developing dementia.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For example, people with a learning disability are more likely to have existing physical health conditions, be overweight and eat unhealthily, do less physical exercise, have a limited social circle and more likely to be lonely, and are less likely to participate in games and activities that keep their brain active. </a:t>
            </a:r>
          </a:p>
          <a:p>
            <a:endParaRPr lang="en-GB" sz="1200" dirty="0" smtClean="0"/>
          </a:p>
          <a:p>
            <a:r>
              <a:rPr lang="en-GB" sz="1200" dirty="0" smtClean="0"/>
              <a:t>•  Early</a:t>
            </a:r>
            <a:r>
              <a:rPr lang="en-GB" sz="1200" baseline="0" dirty="0" smtClean="0"/>
              <a:t> onset: </a:t>
            </a:r>
            <a:r>
              <a:rPr lang="en-GB" sz="1200" dirty="0" smtClean="0"/>
              <a:t>If a person with a learning disability develops dementia, it is often at a younger age than a person without a learning disability, and the person will face different and additional challenges to people who do not have a learning disability. MacIntyre's</a:t>
            </a:r>
            <a:r>
              <a:rPr lang="en-GB" sz="1200" baseline="0" dirty="0" smtClean="0"/>
              <a:t> </a:t>
            </a:r>
            <a:r>
              <a:rPr lang="en-GB" sz="1200" baseline="0" dirty="0" smtClean="0"/>
              <a:t>record people at risk based on NICE Guidance (meaning 30+ Down’s Syndrome, 40+ Learning Disability) </a:t>
            </a:r>
            <a:endParaRPr lang="en-GB" sz="120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t>Key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t>Dementia is not a normal part of getting older, but one of the risks of developing dementia is ageing.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t>Dementia presents much in a similar way to people with a learning disability the differences may come in the way you share information with the person and the changes in the person may be slightly less obvious</a:t>
            </a:r>
            <a:r>
              <a:rPr lang="en-GB" sz="120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t>The</a:t>
            </a:r>
            <a:r>
              <a:rPr lang="en-GB" sz="1200" baseline="0" dirty="0" smtClean="0"/>
              <a:t> families and circles of support (</a:t>
            </a:r>
            <a:r>
              <a:rPr lang="en-GB" sz="1200" baseline="0" dirty="0" err="1" smtClean="0"/>
              <a:t>e.g.social</a:t>
            </a:r>
            <a:r>
              <a:rPr lang="en-GB" sz="1200" baseline="0" dirty="0" smtClean="0"/>
              <a:t> care staff) know the person really well and it is important as Memory Clinic Managers that you listen and </a:t>
            </a:r>
            <a:r>
              <a:rPr lang="en-GB" sz="1200" baseline="0" dirty="0" err="1" smtClean="0"/>
              <a:t>and</a:t>
            </a:r>
            <a:r>
              <a:rPr lang="en-GB" sz="1200" baseline="0" dirty="0" smtClean="0"/>
              <a:t> take note of the changes being reported on and what this might mean. </a:t>
            </a:r>
            <a:endParaRPr lang="en-GB" sz="1200" dirty="0" smtClean="0"/>
          </a:p>
          <a:p>
            <a:pPr marL="0" indent="0">
              <a:buFont typeface="Arial" panose="020B0604020202020204" pitchFamily="34" charset="0"/>
              <a:buNone/>
            </a:pPr>
            <a:endParaRPr lang="en-GB" sz="1200" dirty="0" smtClean="0"/>
          </a:p>
          <a:p>
            <a:endParaRPr lang="en-GB" sz="1200" dirty="0" smtClean="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endParaRPr lang="en-GB" dirty="0"/>
          </a:p>
        </p:txBody>
      </p:sp>
      <p:sp>
        <p:nvSpPr>
          <p:cNvPr id="4" name="Slide Number Placeholder 3"/>
          <p:cNvSpPr>
            <a:spLocks noGrp="1"/>
          </p:cNvSpPr>
          <p:nvPr>
            <p:ph type="sldNum" sz="quarter" idx="10"/>
          </p:nvPr>
        </p:nvSpPr>
        <p:spPr/>
        <p:txBody>
          <a:bodyPr/>
          <a:lstStyle/>
          <a:p>
            <a:fld id="{49B275EE-38D6-4CC4-84FF-BD90EB1CCC3C}" type="slidenum">
              <a:rPr lang="en-GB" smtClean="0"/>
              <a:t>6</a:t>
            </a:fld>
            <a:endParaRPr lang="en-GB"/>
          </a:p>
        </p:txBody>
      </p:sp>
    </p:spTree>
    <p:extLst>
      <p:ext uri="{BB962C8B-B14F-4D97-AF65-F5344CB8AC3E}">
        <p14:creationId xmlns:p14="http://schemas.microsoft.com/office/powerpoint/2010/main" val="558572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Both.</a:t>
            </a:r>
          </a:p>
          <a:p>
            <a:r>
              <a:rPr lang="en-GB" dirty="0" smtClean="0"/>
              <a:t>Sarah</a:t>
            </a:r>
            <a:r>
              <a:rPr lang="en-GB" baseline="0" dirty="0" smtClean="0"/>
              <a:t> – Introduce - LeDeR, screening, lack of understanding NHS staff</a:t>
            </a:r>
          </a:p>
          <a:p>
            <a:r>
              <a:rPr lang="en-GB" baseline="0" dirty="0" smtClean="0"/>
              <a:t>Jane – 80%, poor access, and lifestyle changes </a:t>
            </a:r>
            <a:endParaRPr lang="en-GB" dirty="0"/>
          </a:p>
        </p:txBody>
      </p:sp>
      <p:sp>
        <p:nvSpPr>
          <p:cNvPr id="4" name="Slide Number Placeholder 3"/>
          <p:cNvSpPr>
            <a:spLocks noGrp="1"/>
          </p:cNvSpPr>
          <p:nvPr>
            <p:ph type="sldNum" sz="quarter" idx="10"/>
          </p:nvPr>
        </p:nvSpPr>
        <p:spPr/>
        <p:txBody>
          <a:bodyPr/>
          <a:lstStyle/>
          <a:p>
            <a:fld id="{A9B2BB64-2878-47A2-B844-7FCAC722C3A0}" type="slidenum">
              <a:rPr lang="en-GB" smtClean="0"/>
              <a:t>7</a:t>
            </a:fld>
            <a:endParaRPr lang="en-GB"/>
          </a:p>
        </p:txBody>
      </p:sp>
    </p:spTree>
    <p:extLst>
      <p:ext uri="{BB962C8B-B14F-4D97-AF65-F5344CB8AC3E}">
        <p14:creationId xmlns:p14="http://schemas.microsoft.com/office/powerpoint/2010/main" val="3597642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Sarah </a:t>
            </a:r>
            <a:endParaRPr lang="en-GB" dirty="0"/>
          </a:p>
        </p:txBody>
      </p:sp>
      <p:sp>
        <p:nvSpPr>
          <p:cNvPr id="4" name="Slide Number Placeholder 3"/>
          <p:cNvSpPr>
            <a:spLocks noGrp="1"/>
          </p:cNvSpPr>
          <p:nvPr>
            <p:ph type="sldNum" sz="quarter" idx="10"/>
          </p:nvPr>
        </p:nvSpPr>
        <p:spPr/>
        <p:txBody>
          <a:bodyPr/>
          <a:lstStyle/>
          <a:p>
            <a:fld id="{A9B2BB64-2878-47A2-B844-7FCAC722C3A0}" type="slidenum">
              <a:rPr lang="en-GB" smtClean="0"/>
              <a:t>8</a:t>
            </a:fld>
            <a:endParaRPr lang="en-GB"/>
          </a:p>
        </p:txBody>
      </p:sp>
    </p:spTree>
    <p:extLst>
      <p:ext uri="{BB962C8B-B14F-4D97-AF65-F5344CB8AC3E}">
        <p14:creationId xmlns:p14="http://schemas.microsoft.com/office/powerpoint/2010/main" val="965443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Jane </a:t>
            </a:r>
            <a:endParaRPr lang="en-GB" dirty="0"/>
          </a:p>
        </p:txBody>
      </p:sp>
      <p:sp>
        <p:nvSpPr>
          <p:cNvPr id="4" name="Slide Number Placeholder 3"/>
          <p:cNvSpPr>
            <a:spLocks noGrp="1"/>
          </p:cNvSpPr>
          <p:nvPr>
            <p:ph type="sldNum" sz="quarter" idx="10"/>
          </p:nvPr>
        </p:nvSpPr>
        <p:spPr/>
        <p:txBody>
          <a:bodyPr/>
          <a:lstStyle/>
          <a:p>
            <a:fld id="{A9B2BB64-2878-47A2-B844-7FCAC722C3A0}" type="slidenum">
              <a:rPr lang="en-GB" smtClean="0"/>
              <a:t>9</a:t>
            </a:fld>
            <a:endParaRPr lang="en-GB"/>
          </a:p>
        </p:txBody>
      </p:sp>
    </p:spTree>
    <p:extLst>
      <p:ext uri="{BB962C8B-B14F-4D97-AF65-F5344CB8AC3E}">
        <p14:creationId xmlns:p14="http://schemas.microsoft.com/office/powerpoint/2010/main" val="3483038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4314E0C-20F2-6945-82F3-B1C85F3A9CEB}" type="datetimeFigureOut">
              <a:rPr lang="en-US" smtClean="0"/>
              <a:t>11/23/2020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9DFD1-149D-8648-B395-75EA3AB94A53}" type="slidenum">
              <a:rPr lang="en-US" smtClean="0"/>
              <a:t>‹#›</a:t>
            </a:fld>
            <a:endParaRPr lang="en-US"/>
          </a:p>
        </p:txBody>
      </p:sp>
    </p:spTree>
    <p:extLst>
      <p:ext uri="{BB962C8B-B14F-4D97-AF65-F5344CB8AC3E}">
        <p14:creationId xmlns:p14="http://schemas.microsoft.com/office/powerpoint/2010/main" val="2741091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4314E0C-20F2-6945-82F3-B1C85F3A9CEB}" type="datetimeFigureOut">
              <a:rPr lang="en-US" smtClean="0"/>
              <a:t>11/23/2020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9DFD1-149D-8648-B395-75EA3AB94A53}" type="slidenum">
              <a:rPr lang="en-US" smtClean="0"/>
              <a:t>‹#›</a:t>
            </a:fld>
            <a:endParaRPr lang="en-US"/>
          </a:p>
        </p:txBody>
      </p:sp>
    </p:spTree>
    <p:extLst>
      <p:ext uri="{BB962C8B-B14F-4D97-AF65-F5344CB8AC3E}">
        <p14:creationId xmlns:p14="http://schemas.microsoft.com/office/powerpoint/2010/main" val="2149168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4314E0C-20F2-6945-82F3-B1C85F3A9CEB}" type="datetimeFigureOut">
              <a:rPr lang="en-US" smtClean="0"/>
              <a:t>11/23/2020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9DFD1-149D-8648-B395-75EA3AB94A53}" type="slidenum">
              <a:rPr lang="en-US" smtClean="0"/>
              <a:t>‹#›</a:t>
            </a:fld>
            <a:endParaRPr lang="en-US"/>
          </a:p>
        </p:txBody>
      </p:sp>
    </p:spTree>
    <p:extLst>
      <p:ext uri="{BB962C8B-B14F-4D97-AF65-F5344CB8AC3E}">
        <p14:creationId xmlns:p14="http://schemas.microsoft.com/office/powerpoint/2010/main" val="121873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76263" y="449263"/>
            <a:ext cx="5507037" cy="360362"/>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576263" y="1316038"/>
            <a:ext cx="3924300" cy="2062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52963" y="1316038"/>
            <a:ext cx="3924300" cy="2062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576263" y="3530600"/>
            <a:ext cx="8001000" cy="2063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r>
              <a:rPr lang="en-US" altLang="en-US"/>
              <a:t>Date of presentation</a:t>
            </a: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22078521-1097-48A9-A9FB-4FE909594ED2}" type="slidenum">
              <a:rPr lang="en-US" altLang="en-US"/>
              <a:pPr>
                <a:defRPr/>
              </a:pPr>
              <a:t>‹#›</a:t>
            </a:fld>
            <a:endParaRPr lang="en-US" altLang="en-US"/>
          </a:p>
        </p:txBody>
      </p:sp>
    </p:spTree>
    <p:extLst>
      <p:ext uri="{BB962C8B-B14F-4D97-AF65-F5344CB8AC3E}">
        <p14:creationId xmlns:p14="http://schemas.microsoft.com/office/powerpoint/2010/main" val="1087315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4314E0C-20F2-6945-82F3-B1C85F3A9CEB}" type="datetimeFigureOut">
              <a:rPr lang="en-US" smtClean="0"/>
              <a:t>11/23/2020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9DFD1-149D-8648-B395-75EA3AB94A53}" type="slidenum">
              <a:rPr lang="en-US" smtClean="0"/>
              <a:t>‹#›</a:t>
            </a:fld>
            <a:endParaRPr lang="en-US"/>
          </a:p>
        </p:txBody>
      </p:sp>
    </p:spTree>
    <p:extLst>
      <p:ext uri="{BB962C8B-B14F-4D97-AF65-F5344CB8AC3E}">
        <p14:creationId xmlns:p14="http://schemas.microsoft.com/office/powerpoint/2010/main" val="906575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4314E0C-20F2-6945-82F3-B1C85F3A9CEB}" type="datetimeFigureOut">
              <a:rPr lang="en-US" smtClean="0"/>
              <a:t>11/23/2020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9DFD1-149D-8648-B395-75EA3AB94A53}" type="slidenum">
              <a:rPr lang="en-US" smtClean="0"/>
              <a:t>‹#›</a:t>
            </a:fld>
            <a:endParaRPr lang="en-US"/>
          </a:p>
        </p:txBody>
      </p:sp>
    </p:spTree>
    <p:extLst>
      <p:ext uri="{BB962C8B-B14F-4D97-AF65-F5344CB8AC3E}">
        <p14:creationId xmlns:p14="http://schemas.microsoft.com/office/powerpoint/2010/main" val="4228367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4314E0C-20F2-6945-82F3-B1C85F3A9CEB}" type="datetimeFigureOut">
              <a:rPr lang="en-US" smtClean="0"/>
              <a:t>11/23/2020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29DFD1-149D-8648-B395-75EA3AB94A53}" type="slidenum">
              <a:rPr lang="en-US" smtClean="0"/>
              <a:t>‹#›</a:t>
            </a:fld>
            <a:endParaRPr lang="en-US"/>
          </a:p>
        </p:txBody>
      </p:sp>
    </p:spTree>
    <p:extLst>
      <p:ext uri="{BB962C8B-B14F-4D97-AF65-F5344CB8AC3E}">
        <p14:creationId xmlns:p14="http://schemas.microsoft.com/office/powerpoint/2010/main" val="4000595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4314E0C-20F2-6945-82F3-B1C85F3A9CEB}" type="datetimeFigureOut">
              <a:rPr lang="en-US" smtClean="0"/>
              <a:t>11/23/2020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29DFD1-149D-8648-B395-75EA3AB94A53}" type="slidenum">
              <a:rPr lang="en-US" smtClean="0"/>
              <a:t>‹#›</a:t>
            </a:fld>
            <a:endParaRPr lang="en-US"/>
          </a:p>
        </p:txBody>
      </p:sp>
    </p:spTree>
    <p:extLst>
      <p:ext uri="{BB962C8B-B14F-4D97-AF65-F5344CB8AC3E}">
        <p14:creationId xmlns:p14="http://schemas.microsoft.com/office/powerpoint/2010/main" val="395982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4314E0C-20F2-6945-82F3-B1C85F3A9CEB}" type="datetimeFigureOut">
              <a:rPr lang="en-US" smtClean="0"/>
              <a:t>11/23/2020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29DFD1-149D-8648-B395-75EA3AB94A53}" type="slidenum">
              <a:rPr lang="en-US" smtClean="0"/>
              <a:t>‹#›</a:t>
            </a:fld>
            <a:endParaRPr lang="en-US"/>
          </a:p>
        </p:txBody>
      </p:sp>
    </p:spTree>
    <p:extLst>
      <p:ext uri="{BB962C8B-B14F-4D97-AF65-F5344CB8AC3E}">
        <p14:creationId xmlns:p14="http://schemas.microsoft.com/office/powerpoint/2010/main" val="2071322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314E0C-20F2-6945-82F3-B1C85F3A9CEB}" type="datetimeFigureOut">
              <a:rPr lang="en-US" smtClean="0"/>
              <a:t>11/23/2020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29DFD1-149D-8648-B395-75EA3AB94A53}" type="slidenum">
              <a:rPr lang="en-US" smtClean="0"/>
              <a:t>‹#›</a:t>
            </a:fld>
            <a:endParaRPr lang="en-US"/>
          </a:p>
        </p:txBody>
      </p:sp>
    </p:spTree>
    <p:extLst>
      <p:ext uri="{BB962C8B-B14F-4D97-AF65-F5344CB8AC3E}">
        <p14:creationId xmlns:p14="http://schemas.microsoft.com/office/powerpoint/2010/main" val="2611063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4314E0C-20F2-6945-82F3-B1C85F3A9CEB}" type="datetimeFigureOut">
              <a:rPr lang="en-US" smtClean="0"/>
              <a:t>11/23/2020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29DFD1-149D-8648-B395-75EA3AB94A53}" type="slidenum">
              <a:rPr lang="en-US" smtClean="0"/>
              <a:t>‹#›</a:t>
            </a:fld>
            <a:endParaRPr lang="en-US"/>
          </a:p>
        </p:txBody>
      </p:sp>
    </p:spTree>
    <p:extLst>
      <p:ext uri="{BB962C8B-B14F-4D97-AF65-F5344CB8AC3E}">
        <p14:creationId xmlns:p14="http://schemas.microsoft.com/office/powerpoint/2010/main" val="2720663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4314E0C-20F2-6945-82F3-B1C85F3A9CEB}" type="datetimeFigureOut">
              <a:rPr lang="en-US" smtClean="0"/>
              <a:t>11/23/2020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29DFD1-149D-8648-B395-75EA3AB94A53}" type="slidenum">
              <a:rPr lang="en-US" smtClean="0"/>
              <a:t>‹#›</a:t>
            </a:fld>
            <a:endParaRPr lang="en-US"/>
          </a:p>
        </p:txBody>
      </p:sp>
    </p:spTree>
    <p:extLst>
      <p:ext uri="{BB962C8B-B14F-4D97-AF65-F5344CB8AC3E}">
        <p14:creationId xmlns:p14="http://schemas.microsoft.com/office/powerpoint/2010/main" val="1663058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14E0C-20F2-6945-82F3-B1C85F3A9CEB}" type="datetimeFigureOut">
              <a:rPr lang="en-US" smtClean="0"/>
              <a:t>11/23/2020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9DFD1-149D-8648-B395-75EA3AB94A53}" type="slidenum">
              <a:rPr lang="en-US" smtClean="0"/>
              <a:t>‹#›</a:t>
            </a:fld>
            <a:endParaRPr lang="en-US"/>
          </a:p>
        </p:txBody>
      </p:sp>
    </p:spTree>
    <p:extLst>
      <p:ext uri="{BB962C8B-B14F-4D97-AF65-F5344CB8AC3E}">
        <p14:creationId xmlns:p14="http://schemas.microsoft.com/office/powerpoint/2010/main" val="2476997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247702" y="3165939"/>
            <a:ext cx="4169315" cy="929658"/>
          </a:xfrm>
        </p:spPr>
        <p:txBody>
          <a:bodyPr>
            <a:normAutofit fontScale="90000"/>
          </a:bodyPr>
          <a:lstStyle/>
          <a:p>
            <a:pPr algn="l"/>
            <a:r>
              <a:rPr lang="en-US" sz="4000" dirty="0" smtClean="0">
                <a:solidFill>
                  <a:schemeClr val="bg1"/>
                </a:solidFill>
                <a:latin typeface="Bliss 2 Regular"/>
                <a:cs typeface="Bliss 2 Regular"/>
              </a:rPr>
              <a:t>Learning Disability and Dementia: Supporting a Timely Diagnosis </a:t>
            </a:r>
            <a:endParaRPr lang="en-US" sz="4000" dirty="0">
              <a:solidFill>
                <a:schemeClr val="bg1"/>
              </a:solidFill>
              <a:latin typeface="Bliss 2 Regular"/>
              <a:cs typeface="Bliss 2 Regular"/>
            </a:endParaRPr>
          </a:p>
        </p:txBody>
      </p:sp>
      <p:sp>
        <p:nvSpPr>
          <p:cNvPr id="5" name="Subtitle 2"/>
          <p:cNvSpPr>
            <a:spLocks noGrp="1"/>
          </p:cNvSpPr>
          <p:nvPr>
            <p:ph type="subTitle" idx="1"/>
          </p:nvPr>
        </p:nvSpPr>
        <p:spPr>
          <a:xfrm>
            <a:off x="247702" y="4816431"/>
            <a:ext cx="3638641" cy="1598477"/>
          </a:xfrm>
        </p:spPr>
        <p:txBody>
          <a:bodyPr>
            <a:noAutofit/>
          </a:bodyPr>
          <a:lstStyle/>
          <a:p>
            <a:pPr algn="l"/>
            <a:r>
              <a:rPr lang="en-US" sz="2000" dirty="0" smtClean="0">
                <a:solidFill>
                  <a:srgbClr val="FFFFFF"/>
                </a:solidFill>
              </a:rPr>
              <a:t>Jane Nickels – Learning Disabilities Admiral Nurse </a:t>
            </a:r>
          </a:p>
          <a:p>
            <a:pPr algn="l"/>
            <a:r>
              <a:rPr lang="en-US" sz="2000" dirty="0" smtClean="0">
                <a:solidFill>
                  <a:srgbClr val="FFFFFF"/>
                </a:solidFill>
              </a:rPr>
              <a:t>Sarah Ormston – Health, Dementia and Wellbeing Manager </a:t>
            </a:r>
            <a:endParaRPr lang="en-US" sz="2000" dirty="0">
              <a:solidFill>
                <a:srgbClr val="FFFFFF"/>
              </a:solidFill>
            </a:endParaRPr>
          </a:p>
        </p:txBody>
      </p:sp>
    </p:spTree>
    <p:extLst>
      <p:ext uri="{BB962C8B-B14F-4D97-AF65-F5344CB8AC3E}">
        <p14:creationId xmlns:p14="http://schemas.microsoft.com/office/powerpoint/2010/main" val="236462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759" t="15192" r="18260" b="8461"/>
          <a:stretch/>
        </p:blipFill>
        <p:spPr bwMode="auto">
          <a:xfrm rot="361090">
            <a:off x="3996473" y="3234575"/>
            <a:ext cx="5211306" cy="3442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2" name="Rectangle 2"/>
          <p:cNvSpPr>
            <a:spLocks noGrp="1" noChangeArrowheads="1"/>
          </p:cNvSpPr>
          <p:nvPr>
            <p:ph type="title"/>
          </p:nvPr>
        </p:nvSpPr>
        <p:spPr>
          <a:xfrm>
            <a:off x="457200" y="274638"/>
            <a:ext cx="8344685" cy="1143000"/>
          </a:xfrm>
        </p:spPr>
        <p:txBody>
          <a:bodyPr>
            <a:normAutofit/>
          </a:bodyPr>
          <a:lstStyle/>
          <a:p>
            <a:pPr algn="l" eaLnBrk="1" hangingPunct="1"/>
            <a:r>
              <a:rPr lang="en-GB" altLang="en-US" sz="36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What Works – Equipping Staff </a:t>
            </a:r>
            <a:endParaRPr lang="en-GB" altLang="en-US" sz="3600" dirty="0" smtClean="0">
              <a:solidFill>
                <a:srgbClr val="6C006F"/>
              </a:solidFill>
            </a:endParaRPr>
          </a:p>
        </p:txBody>
      </p:sp>
      <p:sp>
        <p:nvSpPr>
          <p:cNvPr id="7" name="Text Box 8"/>
          <p:cNvSpPr txBox="1"/>
          <p:nvPr/>
        </p:nvSpPr>
        <p:spPr>
          <a:xfrm>
            <a:off x="564304" y="1290025"/>
            <a:ext cx="8095055" cy="1680849"/>
          </a:xfrm>
          <a:prstGeom prst="rect">
            <a:avLst/>
          </a:prstGeom>
          <a:noFill/>
          <a:ln w="28575" cmpd="sng">
            <a:noFill/>
            <a:prstDash val="dash"/>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sz="2000" dirty="0" smtClean="0">
                <a:latin typeface="Arial" panose="020B0604020202020204" pitchFamily="34" charset="0"/>
                <a:cs typeface="Arial" panose="020B0604020202020204" pitchFamily="34" charset="0"/>
              </a:rPr>
              <a:t>A high priority for social care providers is the need to equip their staff with the skills and knowledge to advocate for the people they support regarding their health, and so have confidence to engage in equal conversations with clinicians and other NHS Staff. </a:t>
            </a:r>
            <a:endParaRPr lang="en-GB"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780" y="3288875"/>
            <a:ext cx="3560595" cy="3410990"/>
          </a:xfrm>
          <a:prstGeom prst="rect">
            <a:avLst/>
          </a:prstGeom>
        </p:spPr>
      </p:pic>
    </p:spTree>
    <p:extLst>
      <p:ext uri="{BB962C8B-B14F-4D97-AF65-F5344CB8AC3E}">
        <p14:creationId xmlns:p14="http://schemas.microsoft.com/office/powerpoint/2010/main" val="1611946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25974" y="463655"/>
            <a:ext cx="7295977" cy="862368"/>
          </a:xfrm>
        </p:spPr>
        <p:txBody>
          <a:bodyPr>
            <a:normAutofit fontScale="90000"/>
          </a:bodyPr>
          <a:lstStyle/>
          <a:p>
            <a:pPr algn="l">
              <a:spcBef>
                <a:spcPct val="20000"/>
              </a:spcBef>
              <a:spcAft>
                <a:spcPct val="50000"/>
              </a:spcAft>
              <a:defRPr/>
            </a:pPr>
            <a: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MacIntyre: What </a:t>
            </a:r>
            <a:r>
              <a:rPr lang="en-GB" sz="4000" kern="0" dirty="0">
                <a:solidFill>
                  <a:srgbClr val="6C006F"/>
                </a:solidFill>
                <a:latin typeface="Arial Rounded MT Bold" panose="020F0704030504030204" pitchFamily="34" charset="0"/>
                <a:ea typeface="ＭＳ Ｐゴシック" pitchFamily="-106" charset="-128"/>
                <a:cs typeface="Arial" panose="020B0604020202020204" pitchFamily="34" charset="0"/>
              </a:rPr>
              <a:t>Works </a:t>
            </a:r>
            <a: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 Equipping Staff</a:t>
            </a:r>
            <a:endParaRPr lang="en-US" altLang="en-US" sz="4000" kern="0" dirty="0">
              <a:solidFill>
                <a:srgbClr val="6C006F"/>
              </a:solidFill>
              <a:latin typeface="Arial Rounded MT Bold" panose="020F0704030504030204" pitchFamily="34" charset="0"/>
              <a:ea typeface="ＭＳ Ｐゴシック" pitchFamily="-106" charset="-128"/>
              <a:cs typeface="Arial" panose="020B0604020202020204" pitchFamily="34" charset="0"/>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49" t="28132" r="24100" b="7692"/>
          <a:stretch/>
        </p:blipFill>
        <p:spPr bwMode="auto">
          <a:xfrm>
            <a:off x="322251" y="2230569"/>
            <a:ext cx="5734420" cy="4142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896" t="15577" r="35993" b="12884"/>
          <a:stretch/>
        </p:blipFill>
        <p:spPr bwMode="auto">
          <a:xfrm>
            <a:off x="5933841" y="1955409"/>
            <a:ext cx="3087329" cy="4417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195889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52157" y="453670"/>
            <a:ext cx="7295977" cy="862368"/>
          </a:xfrm>
        </p:spPr>
        <p:txBody>
          <a:bodyPr>
            <a:normAutofit fontScale="90000"/>
          </a:bodyPr>
          <a:lstStyle/>
          <a:p>
            <a:pPr algn="l">
              <a:spcBef>
                <a:spcPct val="20000"/>
              </a:spcBef>
              <a:spcAft>
                <a:spcPct val="50000"/>
              </a:spcAft>
              <a:defRPr/>
            </a:pPr>
            <a: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Baseline Health Assessments</a:t>
            </a:r>
            <a:endParaRPr lang="en-US" altLang="en-US" sz="4000" kern="0" dirty="0">
              <a:solidFill>
                <a:srgbClr val="6C006F"/>
              </a:solidFill>
              <a:latin typeface="Arial Rounded MT Bold" panose="020F0704030504030204" pitchFamily="34" charset="0"/>
              <a:ea typeface="ＭＳ Ｐゴシック" pitchFamily="-106" charset="-128"/>
              <a:cs typeface="Arial" panose="020B0604020202020204"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896" t="15577" r="35993" b="12884"/>
          <a:stretch/>
        </p:blipFill>
        <p:spPr bwMode="auto">
          <a:xfrm>
            <a:off x="652157" y="1655158"/>
            <a:ext cx="3087329" cy="4417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2308" t="17863" r="22669" b="7696"/>
          <a:stretch/>
        </p:blipFill>
        <p:spPr bwMode="auto">
          <a:xfrm>
            <a:off x="3998570" y="3045831"/>
            <a:ext cx="4814374" cy="3662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2098" t="21115" r="21784" b="37547"/>
          <a:stretch/>
        </p:blipFill>
        <p:spPr bwMode="auto">
          <a:xfrm>
            <a:off x="4176215" y="1283728"/>
            <a:ext cx="4230898" cy="1752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44636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normAutofit fontScale="90000"/>
          </a:bodyPr>
          <a:lstStyle/>
          <a:p>
            <a:pPr algn="l">
              <a:spcBef>
                <a:spcPct val="20000"/>
              </a:spcBef>
              <a:spcAft>
                <a:spcPct val="50000"/>
              </a:spcAft>
              <a:defRPr/>
            </a:pPr>
            <a: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Anticipatory Care Calendar</a:t>
            </a:r>
            <a:r>
              <a:rPr lang="en-GB" sz="3600" dirty="0"/>
              <a:t> ©</a:t>
            </a:r>
            <a: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 </a:t>
            </a:r>
            <a:b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br>
            <a: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(Health Calendar) </a:t>
            </a:r>
            <a:endParaRPr lang="en-US" altLang="en-US" sz="4000" kern="0" dirty="0">
              <a:solidFill>
                <a:srgbClr val="6C006F"/>
              </a:solidFill>
              <a:latin typeface="Arial Rounded MT Bold" panose="020F0704030504030204" pitchFamily="34" charset="0"/>
              <a:ea typeface="ＭＳ Ｐゴシック" pitchFamily="-106" charset="-128"/>
              <a:cs typeface="Arial" panose="020B0604020202020204" pitchFamily="34" charset="0"/>
            </a:endParaRP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407" t="15812" r="10665" b="5084"/>
          <a:stretch/>
        </p:blipFill>
        <p:spPr bwMode="auto">
          <a:xfrm>
            <a:off x="642846" y="1583140"/>
            <a:ext cx="7190796" cy="4001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785" t="30769" r="59888" b="8462"/>
          <a:stretch/>
        </p:blipFill>
        <p:spPr bwMode="auto">
          <a:xfrm rot="886835">
            <a:off x="5950316" y="2038773"/>
            <a:ext cx="2747008" cy="3858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42845" y="6068367"/>
            <a:ext cx="5826194"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dirty="0" smtClean="0"/>
              <a:t>We are using the Anticipatory Care Calendar</a:t>
            </a:r>
            <a:r>
              <a:rPr lang="en-GB" dirty="0"/>
              <a:t> ©</a:t>
            </a:r>
            <a:r>
              <a:rPr lang="en-GB" dirty="0" smtClean="0"/>
              <a:t> with permission from the Innovation Agency, NHS. </a:t>
            </a:r>
            <a:endParaRPr lang="en-GB" dirty="0"/>
          </a:p>
        </p:txBody>
      </p:sp>
    </p:spTree>
    <p:extLst>
      <p:ext uri="{BB962C8B-B14F-4D97-AF65-F5344CB8AC3E}">
        <p14:creationId xmlns:p14="http://schemas.microsoft.com/office/powerpoint/2010/main" val="12689122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457200" y="411988"/>
            <a:ext cx="8229600" cy="1143000"/>
          </a:xfrm>
        </p:spPr>
        <p:txBody>
          <a:bodyPr>
            <a:normAutofit fontScale="90000"/>
          </a:bodyPr>
          <a:lstStyle/>
          <a:p>
            <a:pPr algn="l">
              <a:spcBef>
                <a:spcPct val="20000"/>
              </a:spcBef>
              <a:spcAft>
                <a:spcPct val="50000"/>
              </a:spcAft>
              <a:defRPr/>
            </a:pPr>
            <a: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Anticipatory Care Calendar </a:t>
            </a:r>
            <a:r>
              <a:rPr lang="en-GB" sz="3600" dirty="0"/>
              <a:t> ©</a:t>
            </a:r>
            <a: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 </a:t>
            </a:r>
            <a:b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br>
            <a: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(Health Calendar) </a:t>
            </a:r>
            <a:endParaRPr lang="en-US" altLang="en-US" sz="4000" kern="0" dirty="0">
              <a:solidFill>
                <a:srgbClr val="6C006F"/>
              </a:solidFill>
              <a:latin typeface="Arial Rounded MT Bold" panose="020F0704030504030204" pitchFamily="34" charset="0"/>
              <a:ea typeface="ＭＳ Ｐゴシック" pitchFamily="-106" charset="-128"/>
              <a:cs typeface="Arial" panose="020B0604020202020204"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87" t="17242" r="10214" b="12500"/>
          <a:stretch/>
        </p:blipFill>
        <p:spPr bwMode="auto">
          <a:xfrm>
            <a:off x="217289" y="1949126"/>
            <a:ext cx="8611400" cy="4215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60892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1" y="687725"/>
            <a:ext cx="8119241" cy="1143000"/>
          </a:xfrm>
        </p:spPr>
        <p:txBody>
          <a:bodyPr>
            <a:normAutofit/>
          </a:bodyPr>
          <a:lstStyle/>
          <a:p>
            <a:pPr>
              <a:spcBef>
                <a:spcPct val="20000"/>
              </a:spcBef>
              <a:spcAft>
                <a:spcPct val="50000"/>
              </a:spcAft>
              <a:defRPr/>
            </a:pPr>
            <a:r>
              <a:rPr lang="en-GB" sz="36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Descriptions and Actions Sheet </a:t>
            </a:r>
            <a:r>
              <a:rPr lang="en-GB" sz="3600" dirty="0"/>
              <a:t> ©</a:t>
            </a:r>
            <a:r>
              <a:rPr lang="en-GB" sz="4000" kern="0" dirty="0">
                <a:solidFill>
                  <a:srgbClr val="6C006F"/>
                </a:solidFill>
                <a:latin typeface="Arial Rounded MT Bold" panose="020F0704030504030204" pitchFamily="34" charset="0"/>
                <a:ea typeface="ＭＳ Ｐゴシック" pitchFamily="-106" charset="-128"/>
                <a:cs typeface="Arial" panose="020B0604020202020204" pitchFamily="34" charset="0"/>
              </a:rPr>
              <a:t> </a:t>
            </a:r>
            <a:endParaRPr lang="en-US" altLang="en-US" sz="3600" kern="0" dirty="0">
              <a:solidFill>
                <a:srgbClr val="6C006F"/>
              </a:solidFill>
              <a:latin typeface="Arial Rounded MT Bold" panose="020F0704030504030204" pitchFamily="34" charset="0"/>
              <a:ea typeface="ＭＳ Ｐゴシック" pitchFamily="-106" charset="-128"/>
              <a:cs typeface="Arial" panose="020B0604020202020204"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299" t="18319" r="11304" b="12931"/>
          <a:stretch/>
        </p:blipFill>
        <p:spPr bwMode="auto">
          <a:xfrm>
            <a:off x="220717" y="1830725"/>
            <a:ext cx="8441619" cy="4162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2583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457200" y="1033645"/>
            <a:ext cx="8229600" cy="811626"/>
          </a:xfrm>
        </p:spPr>
        <p:txBody>
          <a:bodyPr>
            <a:normAutofit fontScale="90000"/>
          </a:bodyPr>
          <a:lstStyle/>
          <a:p>
            <a:pPr algn="l">
              <a:spcBef>
                <a:spcPct val="20000"/>
              </a:spcBef>
              <a:spcAft>
                <a:spcPct val="50000"/>
              </a:spcAft>
              <a:defRPr/>
            </a:pPr>
            <a:r>
              <a:rPr lang="en-GB" sz="36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Significant Communication Sheet - </a:t>
            </a:r>
            <a:r>
              <a:rPr lang="en-GB" sz="4000" dirty="0"/>
              <a:t> ©</a:t>
            </a:r>
            <a:r>
              <a:rPr lang="en-GB" sz="3600" kern="0" dirty="0">
                <a:solidFill>
                  <a:srgbClr val="6C006F"/>
                </a:solidFill>
                <a:latin typeface="Arial Rounded MT Bold" panose="020F0704030504030204" pitchFamily="34" charset="0"/>
                <a:ea typeface="ＭＳ Ｐゴシック" pitchFamily="-106" charset="-128"/>
                <a:cs typeface="Arial" panose="020B0604020202020204" pitchFamily="34" charset="0"/>
              </a:rPr>
              <a:t> </a:t>
            </a:r>
            <a: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
            </a:r>
            <a:b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br>
            <a:endParaRPr lang="en-US" altLang="en-US" sz="4000" kern="0" dirty="0">
              <a:solidFill>
                <a:srgbClr val="6C006F"/>
              </a:solidFill>
              <a:latin typeface="Arial Rounded MT Bold" panose="020F0704030504030204" pitchFamily="34" charset="0"/>
              <a:ea typeface="ＭＳ Ｐゴシック" pitchFamily="-106" charset="-128"/>
              <a:cs typeface="Arial" panose="020B0604020202020204" pitchFamily="34"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81" t="17501" r="22045" b="30769"/>
          <a:stretch/>
        </p:blipFill>
        <p:spPr bwMode="auto">
          <a:xfrm>
            <a:off x="457200" y="2029619"/>
            <a:ext cx="6779967" cy="354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4676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86310" y="930609"/>
            <a:ext cx="6589656" cy="862368"/>
          </a:xfrm>
        </p:spPr>
        <p:txBody>
          <a:bodyPr>
            <a:noAutofit/>
          </a:bodyPr>
          <a:lstStyle/>
          <a:p>
            <a:pPr algn="l">
              <a:spcBef>
                <a:spcPct val="20000"/>
              </a:spcBef>
              <a:spcAft>
                <a:spcPct val="50000"/>
              </a:spcAft>
              <a:defRPr/>
            </a:pPr>
            <a:r>
              <a:rPr lang="en-US" altLang="en-US" sz="28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How the Anticipatory Care Calendar is helping to help us to support Timely Diagnosis </a:t>
            </a:r>
            <a:endParaRPr lang="en-US" altLang="en-US" sz="2800" kern="0" dirty="0">
              <a:solidFill>
                <a:srgbClr val="6C006F"/>
              </a:solidFill>
              <a:latin typeface="Arial Rounded MT Bold" panose="020F0704030504030204" pitchFamily="34" charset="0"/>
              <a:ea typeface="ＭＳ Ｐゴシック" pitchFamily="-106" charset="-128"/>
              <a:cs typeface="Arial" panose="020B0604020202020204" pitchFamily="34" charset="0"/>
            </a:endParaRPr>
          </a:p>
        </p:txBody>
      </p:sp>
      <p:graphicFrame>
        <p:nvGraphicFramePr>
          <p:cNvPr id="2" name="Diagram 1"/>
          <p:cNvGraphicFramePr/>
          <p:nvPr>
            <p:extLst>
              <p:ext uri="{D42A27DB-BD31-4B8C-83A1-F6EECF244321}">
                <p14:modId xmlns:p14="http://schemas.microsoft.com/office/powerpoint/2010/main" val="1508534034"/>
              </p:ext>
            </p:extLst>
          </p:nvPr>
        </p:nvGraphicFramePr>
        <p:xfrm>
          <a:off x="703189" y="2632041"/>
          <a:ext cx="7888999" cy="3435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288733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algn="l">
              <a:spcBef>
                <a:spcPct val="20000"/>
              </a:spcBef>
              <a:spcAft>
                <a:spcPct val="50000"/>
              </a:spcAft>
              <a:defRPr/>
            </a:pPr>
            <a:r>
              <a:rPr lang="en-US" altLang="en-US" sz="28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Other Way to Support Timely Diagnosis </a:t>
            </a:r>
            <a:endParaRPr lang="en-US" altLang="en-US" sz="2800" kern="0" dirty="0">
              <a:solidFill>
                <a:srgbClr val="6C006F"/>
              </a:solidFill>
              <a:latin typeface="Arial Rounded MT Bold" panose="020F0704030504030204" pitchFamily="34" charset="0"/>
              <a:ea typeface="ＭＳ Ｐゴシック" pitchFamily="-106" charset="-128"/>
              <a:cs typeface="Arial" panose="020B0604020202020204" pitchFamily="34" charset="0"/>
            </a:endParaRPr>
          </a:p>
        </p:txBody>
      </p:sp>
      <p:sp>
        <p:nvSpPr>
          <p:cNvPr id="3" name="Content Placeholder 2"/>
          <p:cNvSpPr>
            <a:spLocks noGrp="1"/>
          </p:cNvSpPr>
          <p:nvPr>
            <p:ph idx="1"/>
          </p:nvPr>
        </p:nvSpPr>
        <p:spPr/>
        <p:txBody>
          <a:bodyPr/>
          <a:lstStyle/>
          <a:p>
            <a:r>
              <a:rPr lang="en-GB" dirty="0"/>
              <a:t>Preparing the </a:t>
            </a:r>
            <a:r>
              <a:rPr lang="en-GB" dirty="0" smtClean="0"/>
              <a:t>person</a:t>
            </a:r>
          </a:p>
          <a:p>
            <a:r>
              <a:rPr lang="en-GB" dirty="0" smtClean="0"/>
              <a:t>Sharing information</a:t>
            </a:r>
          </a:p>
          <a:p>
            <a:r>
              <a:rPr lang="en-GB" dirty="0" smtClean="0"/>
              <a:t>The assessment - </a:t>
            </a:r>
            <a:r>
              <a:rPr lang="en-GB" dirty="0"/>
              <a:t>NICE Pathways - Dementia Diagnosis and Assessment, 2016 </a:t>
            </a:r>
            <a:r>
              <a:rPr lang="en-GB" dirty="0" smtClean="0"/>
              <a:t>  </a:t>
            </a:r>
          </a:p>
          <a:p>
            <a:r>
              <a:rPr lang="en-GB" dirty="0"/>
              <a:t>Following a diagnosis of dementia</a:t>
            </a:r>
            <a:endParaRPr lang="en-GB" dirty="0" smtClean="0"/>
          </a:p>
        </p:txBody>
      </p:sp>
    </p:spTree>
    <p:extLst>
      <p:ext uri="{BB962C8B-B14F-4D97-AF65-F5344CB8AC3E}">
        <p14:creationId xmlns:p14="http://schemas.microsoft.com/office/powerpoint/2010/main" val="132856961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1954659" y="162529"/>
            <a:ext cx="6938653" cy="984885"/>
          </a:xfrm>
          <a:prstGeom prst="rect">
            <a:avLst/>
          </a:prstGeom>
          <a:noFill/>
        </p:spPr>
        <p:txBody>
          <a:bodyPr wrap="square" rtlCol="0">
            <a:spAutoFit/>
          </a:bodyPr>
          <a:lstStyle/>
          <a:p>
            <a:pPr algn="ctr"/>
            <a:r>
              <a:rPr lang="en-GB" sz="4000" dirty="0" smtClean="0">
                <a:solidFill>
                  <a:srgbClr val="852053"/>
                </a:solidFill>
                <a:latin typeface="Arial Rounded MT Bold"/>
                <a:ea typeface="+mj-ea"/>
                <a:cs typeface="Arial Rounded MT Bold"/>
              </a:rPr>
              <a:t>Sharing Good Practice</a:t>
            </a:r>
            <a:endParaRPr lang="en-GB" sz="4000" dirty="0">
              <a:solidFill>
                <a:srgbClr val="852053"/>
              </a:solidFill>
              <a:latin typeface="Arial Rounded MT Bold"/>
              <a:ea typeface="+mj-ea"/>
              <a:cs typeface="Arial Rounded MT Bold"/>
            </a:endParaRPr>
          </a:p>
          <a:p>
            <a:pPr algn="ctr"/>
            <a:endParaRPr lang="en-GB" dirty="0"/>
          </a:p>
        </p:txBody>
      </p:sp>
      <p:sp>
        <p:nvSpPr>
          <p:cNvPr id="7" name="TextBox 2"/>
          <p:cNvSpPr txBox="1"/>
          <p:nvPr/>
        </p:nvSpPr>
        <p:spPr>
          <a:xfrm>
            <a:off x="3536659" y="1456138"/>
            <a:ext cx="2618059" cy="4370427"/>
          </a:xfrm>
          <a:prstGeom prst="rect">
            <a:avLst/>
          </a:prstGeom>
          <a:noFill/>
          <a:ln w="34925" cmpd="dbl">
            <a:solidFill>
              <a:srgbClr val="357D7B"/>
            </a:solidFill>
            <a:prstDash val="dash"/>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1400" b="1" dirty="0"/>
              <a:t>Module/eBook Titles: </a:t>
            </a:r>
          </a:p>
          <a:p>
            <a:pPr marL="285750" indent="-285750">
              <a:buFont typeface="Arial" panose="020B0604020202020204" pitchFamily="34" charset="0"/>
              <a:buChar char="•"/>
            </a:pPr>
            <a:r>
              <a:rPr lang="en-GB" sz="1200" dirty="0"/>
              <a:t>Five Ways to Wellbeing</a:t>
            </a:r>
          </a:p>
          <a:p>
            <a:pPr marL="285750" indent="-285750">
              <a:buFont typeface="Arial" panose="020B0604020202020204" pitchFamily="34" charset="0"/>
              <a:buChar char="•"/>
            </a:pPr>
            <a:r>
              <a:rPr lang="en-GB" sz="1200" dirty="0"/>
              <a:t>Challenging Discrimination and Stigma</a:t>
            </a:r>
          </a:p>
          <a:p>
            <a:pPr marL="285750" indent="-285750">
              <a:buFont typeface="Arial" panose="020B0604020202020204" pitchFamily="34" charset="0"/>
              <a:buChar char="•"/>
            </a:pPr>
            <a:r>
              <a:rPr lang="en-GB" sz="1200" dirty="0"/>
              <a:t>Eating and Drinking</a:t>
            </a:r>
          </a:p>
          <a:p>
            <a:pPr marL="285750" indent="-285750">
              <a:buFont typeface="Arial" panose="020B0604020202020204" pitchFamily="34" charset="0"/>
              <a:buChar char="•"/>
            </a:pPr>
            <a:r>
              <a:rPr lang="en-GB" sz="1200" dirty="0"/>
              <a:t>Person Centred Care and Support</a:t>
            </a:r>
          </a:p>
          <a:p>
            <a:pPr marL="285750" indent="-285750">
              <a:buFont typeface="Arial" panose="020B0604020202020204" pitchFamily="34" charset="0"/>
              <a:buChar char="•"/>
            </a:pPr>
            <a:r>
              <a:rPr lang="en-GB" sz="1200" dirty="0"/>
              <a:t>Life Story</a:t>
            </a:r>
          </a:p>
          <a:p>
            <a:pPr marL="285750" indent="-285750">
              <a:buFont typeface="Arial" panose="020B0604020202020204" pitchFamily="34" charset="0"/>
              <a:buChar char="•"/>
            </a:pPr>
            <a:r>
              <a:rPr lang="en-GB" sz="1200" dirty="0"/>
              <a:t>Access to Healthcare</a:t>
            </a:r>
          </a:p>
          <a:p>
            <a:pPr marL="285750" indent="-285750">
              <a:buFont typeface="Arial" panose="020B0604020202020204" pitchFamily="34" charset="0"/>
              <a:buChar char="•"/>
            </a:pPr>
            <a:r>
              <a:rPr lang="en-GB" sz="1200" dirty="0"/>
              <a:t>Epilepsy in Later Life</a:t>
            </a:r>
          </a:p>
          <a:p>
            <a:pPr marL="285750" indent="-285750">
              <a:buFont typeface="Arial" panose="020B0604020202020204" pitchFamily="34" charset="0"/>
              <a:buChar char="•"/>
            </a:pPr>
            <a:r>
              <a:rPr lang="en-GB" sz="1200" dirty="0"/>
              <a:t>Reducing the Risk of Falls</a:t>
            </a:r>
          </a:p>
          <a:p>
            <a:pPr marL="285750" indent="-285750">
              <a:buFont typeface="Arial" panose="020B0604020202020204" pitchFamily="34" charset="0"/>
              <a:buChar char="•"/>
            </a:pPr>
            <a:r>
              <a:rPr lang="en-GB" sz="1200" dirty="0"/>
              <a:t>Safer Swallowing</a:t>
            </a:r>
          </a:p>
          <a:p>
            <a:pPr marL="285750" indent="-285750">
              <a:buFont typeface="Arial" panose="020B0604020202020204" pitchFamily="34" charset="0"/>
              <a:buChar char="•"/>
            </a:pPr>
            <a:r>
              <a:rPr lang="en-GB" sz="1200" dirty="0"/>
              <a:t>Pain and Distress </a:t>
            </a:r>
          </a:p>
          <a:p>
            <a:pPr marL="285750" indent="-285750">
              <a:buFont typeface="Arial" panose="020B0604020202020204" pitchFamily="34" charset="0"/>
              <a:buChar char="•"/>
            </a:pPr>
            <a:r>
              <a:rPr lang="en-GB" sz="1200" dirty="0"/>
              <a:t>Dignity and Respect</a:t>
            </a:r>
          </a:p>
          <a:p>
            <a:pPr marL="285750" indent="-285750">
              <a:buFont typeface="Arial" panose="020B0604020202020204" pitchFamily="34" charset="0"/>
              <a:buChar char="•"/>
            </a:pPr>
            <a:r>
              <a:rPr lang="en-GB" sz="1200" dirty="0"/>
              <a:t>Promoting Independence and Safety</a:t>
            </a:r>
          </a:p>
          <a:p>
            <a:pPr marL="285750" indent="-285750">
              <a:buFont typeface="Arial" panose="020B0604020202020204" pitchFamily="34" charset="0"/>
              <a:buChar char="•"/>
            </a:pPr>
            <a:r>
              <a:rPr lang="en-GB" sz="1200" dirty="0"/>
              <a:t>Who Else Can Help?</a:t>
            </a:r>
          </a:p>
          <a:p>
            <a:pPr marL="285750" indent="-285750">
              <a:buFont typeface="Arial" panose="020B0604020202020204" pitchFamily="34" charset="0"/>
              <a:buChar char="•"/>
            </a:pPr>
            <a:r>
              <a:rPr lang="en-GB" sz="1200" dirty="0"/>
              <a:t>Learning Disability and Dementia</a:t>
            </a:r>
          </a:p>
          <a:p>
            <a:pPr marL="285750" indent="-285750">
              <a:buFont typeface="Arial" panose="020B0604020202020204" pitchFamily="34" charset="0"/>
              <a:buChar char="•"/>
            </a:pPr>
            <a:r>
              <a:rPr lang="en-GB" sz="1200" dirty="0"/>
              <a:t>Signs and Symptoms</a:t>
            </a:r>
          </a:p>
          <a:p>
            <a:pPr marL="285750" indent="-285750">
              <a:buFont typeface="Arial" panose="020B0604020202020204" pitchFamily="34" charset="0"/>
              <a:buChar char="•"/>
            </a:pPr>
            <a:r>
              <a:rPr lang="en-GB" sz="1200" dirty="0"/>
              <a:t>Getting a Timely Diagnosis</a:t>
            </a:r>
          </a:p>
          <a:p>
            <a:pPr marL="285750" indent="-285750">
              <a:buFont typeface="Arial" panose="020B0604020202020204" pitchFamily="34" charset="0"/>
              <a:buChar char="•"/>
            </a:pPr>
            <a:r>
              <a:rPr lang="en-GB" sz="1200" dirty="0"/>
              <a:t>Treatments</a:t>
            </a:r>
          </a:p>
          <a:p>
            <a:pPr marL="285750" indent="-285750">
              <a:buFont typeface="Arial" panose="020B0604020202020204" pitchFamily="34" charset="0"/>
              <a:buChar char="•"/>
            </a:pPr>
            <a:endParaRPr lang="en-GB" sz="1200" dirty="0"/>
          </a:p>
        </p:txBody>
      </p:sp>
      <p:sp>
        <p:nvSpPr>
          <p:cNvPr id="8" name="TextBox 2"/>
          <p:cNvSpPr txBox="1"/>
          <p:nvPr/>
        </p:nvSpPr>
        <p:spPr>
          <a:xfrm>
            <a:off x="6273739" y="1456138"/>
            <a:ext cx="2487156" cy="4524315"/>
          </a:xfrm>
          <a:prstGeom prst="rect">
            <a:avLst/>
          </a:prstGeom>
          <a:noFill/>
          <a:ln w="34925" cmpd="dbl">
            <a:solidFill>
              <a:srgbClr val="357D7B"/>
            </a:solidFill>
            <a:prstDash val="dash"/>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285750" indent="-285750">
              <a:buFont typeface="Arial" panose="020B0604020202020204" pitchFamily="34" charset="0"/>
              <a:buChar char="•"/>
            </a:pPr>
            <a:r>
              <a:rPr lang="en-GB" sz="1200" dirty="0"/>
              <a:t>Changed Behaviour – including 11 mini books</a:t>
            </a:r>
          </a:p>
          <a:p>
            <a:pPr marL="285750" indent="-285750">
              <a:buFont typeface="Arial" panose="020B0604020202020204" pitchFamily="34" charset="0"/>
              <a:buChar char="•"/>
            </a:pPr>
            <a:r>
              <a:rPr lang="en-GB" sz="1200" dirty="0"/>
              <a:t>A Dementia Friendly Environment</a:t>
            </a:r>
          </a:p>
          <a:p>
            <a:pPr marL="285750" indent="-285750">
              <a:buFont typeface="Arial" panose="020B0604020202020204" pitchFamily="34" charset="0"/>
              <a:buChar char="•"/>
            </a:pPr>
            <a:r>
              <a:rPr lang="en-GB" sz="1200" dirty="0"/>
              <a:t>Validation and Reality Orientation</a:t>
            </a:r>
          </a:p>
          <a:p>
            <a:pPr marL="285750" indent="-285750">
              <a:buFont typeface="Arial" panose="020B0604020202020204" pitchFamily="34" charset="0"/>
              <a:buChar char="•"/>
            </a:pPr>
            <a:r>
              <a:rPr lang="en-GB" sz="1200" dirty="0"/>
              <a:t>Living Well with Dementia </a:t>
            </a:r>
          </a:p>
          <a:p>
            <a:pPr marL="285750" indent="-285750">
              <a:buFont typeface="Arial" panose="020B0604020202020204" pitchFamily="34" charset="0"/>
              <a:buChar char="•"/>
            </a:pPr>
            <a:r>
              <a:rPr lang="en-GB" sz="1200" dirty="0"/>
              <a:t>The Emotional Impact of Dementia</a:t>
            </a:r>
          </a:p>
          <a:p>
            <a:pPr marL="285750" indent="-285750">
              <a:buFont typeface="Arial" panose="020B0604020202020204" pitchFamily="34" charset="0"/>
              <a:buChar char="•"/>
            </a:pPr>
            <a:r>
              <a:rPr lang="en-GB" sz="1200" dirty="0"/>
              <a:t>The Emotional Impact of Dementia: Supporting Peers and Friends</a:t>
            </a:r>
          </a:p>
          <a:p>
            <a:pPr marL="285750" indent="-285750">
              <a:buFont typeface="Arial" panose="020B0604020202020204" pitchFamily="34" charset="0"/>
              <a:buChar char="•"/>
            </a:pPr>
            <a:r>
              <a:rPr lang="en-GB" sz="1200" dirty="0"/>
              <a:t>An Introduction to End of Life Care</a:t>
            </a:r>
          </a:p>
          <a:p>
            <a:pPr marL="285750" indent="-285750">
              <a:buFont typeface="Arial" panose="020B0604020202020204" pitchFamily="34" charset="0"/>
              <a:buChar char="•"/>
            </a:pPr>
            <a:r>
              <a:rPr lang="en-GB" sz="1200" dirty="0"/>
              <a:t>Exploring End of Life Care</a:t>
            </a:r>
          </a:p>
          <a:p>
            <a:pPr marL="285750" indent="-285750">
              <a:buFont typeface="Arial" panose="020B0604020202020204" pitchFamily="34" charset="0"/>
              <a:buChar char="•"/>
            </a:pPr>
            <a:r>
              <a:rPr lang="en-GB" sz="1200" dirty="0"/>
              <a:t>Loss, Change and Grief</a:t>
            </a:r>
          </a:p>
          <a:p>
            <a:pPr marL="285750" indent="-285750">
              <a:buFont typeface="Arial" panose="020B0604020202020204" pitchFamily="34" charset="0"/>
              <a:buChar char="•"/>
            </a:pPr>
            <a:r>
              <a:rPr lang="en-GB" sz="1200" dirty="0"/>
              <a:t>Talking about Death and Dying</a:t>
            </a:r>
          </a:p>
          <a:p>
            <a:pPr marL="285750" indent="-285750">
              <a:buFont typeface="Arial" panose="020B0604020202020204" pitchFamily="34" charset="0"/>
              <a:buChar char="•"/>
            </a:pPr>
            <a:r>
              <a:rPr lang="en-GB" sz="1200" dirty="0"/>
              <a:t>Advance Care Planning</a:t>
            </a:r>
          </a:p>
          <a:p>
            <a:pPr marL="285750" indent="-285750">
              <a:buFont typeface="Arial" panose="020B0604020202020204" pitchFamily="34" charset="0"/>
              <a:buChar char="•"/>
            </a:pPr>
            <a:r>
              <a:rPr lang="en-GB" sz="1200" dirty="0"/>
              <a:t>Continued Care and Support for Everyone After Death</a:t>
            </a:r>
          </a:p>
          <a:p>
            <a:pPr marL="285750" indent="-285750">
              <a:buFont typeface="Arial" panose="020B0604020202020204" pitchFamily="34" charset="0"/>
              <a:buChar char="•"/>
            </a:pPr>
            <a:r>
              <a:rPr lang="en-GB" sz="1200" dirty="0"/>
              <a:t>Care in the Last Days and Hours of Life</a:t>
            </a:r>
          </a:p>
          <a:p>
            <a:pPr marL="285750" indent="-285750">
              <a:buFont typeface="Arial" panose="020B0604020202020204" pitchFamily="34" charset="0"/>
              <a:buChar char="•"/>
            </a:pPr>
            <a:r>
              <a:rPr lang="en-GB" sz="1200" dirty="0"/>
              <a:t>Providing the Best Support</a:t>
            </a:r>
            <a:endParaRPr lang="en-GB" sz="11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738" t="11202" r="40766" b="4870"/>
          <a:stretch/>
        </p:blipFill>
        <p:spPr bwMode="auto">
          <a:xfrm>
            <a:off x="391911" y="1463778"/>
            <a:ext cx="2994194" cy="4767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911" y="188640"/>
            <a:ext cx="1876115" cy="759929"/>
          </a:xfrm>
          <a:prstGeom prst="rect">
            <a:avLst/>
          </a:prstGeom>
        </p:spPr>
      </p:pic>
      <p:sp>
        <p:nvSpPr>
          <p:cNvPr id="2" name="TextBox 1"/>
          <p:cNvSpPr txBox="1"/>
          <p:nvPr/>
        </p:nvSpPr>
        <p:spPr>
          <a:xfrm>
            <a:off x="3386105" y="6231199"/>
            <a:ext cx="5757895" cy="369332"/>
          </a:xfrm>
          <a:prstGeom prst="rect">
            <a:avLst/>
          </a:prstGeom>
          <a:noFill/>
        </p:spPr>
        <p:txBody>
          <a:bodyPr wrap="square" rtlCol="0">
            <a:spAutoFit/>
          </a:bodyPr>
          <a:lstStyle/>
          <a:p>
            <a:r>
              <a:rPr lang="en-GB" dirty="0" smtClean="0"/>
              <a:t>All free on our website! – www.mactinyrecharity.org </a:t>
            </a:r>
            <a:endParaRPr lang="en-GB" dirty="0"/>
          </a:p>
        </p:txBody>
      </p:sp>
    </p:spTree>
    <p:extLst>
      <p:ext uri="{BB962C8B-B14F-4D97-AF65-F5344CB8AC3E}">
        <p14:creationId xmlns:p14="http://schemas.microsoft.com/office/powerpoint/2010/main" val="40617731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02" y="1577314"/>
            <a:ext cx="4005506" cy="2921618"/>
          </a:xfrm>
        </p:spPr>
        <p:txBody>
          <a:bodyPr>
            <a:normAutofit fontScale="70000" lnSpcReduction="20000"/>
          </a:bodyPr>
          <a:lstStyle/>
          <a:p>
            <a:pPr>
              <a:lnSpc>
                <a:spcPct val="130000"/>
              </a:lnSpc>
              <a:spcBef>
                <a:spcPts val="0"/>
              </a:spcBef>
              <a:spcAft>
                <a:spcPts val="600"/>
              </a:spcAft>
            </a:pPr>
            <a:r>
              <a:rPr lang="en-GB" sz="2800" dirty="0" smtClean="0">
                <a:latin typeface="Arial" panose="020B0604020202020204" pitchFamily="34" charset="0"/>
                <a:cs typeface="Arial" panose="020B0604020202020204" pitchFamily="34" charset="0"/>
              </a:rPr>
              <a:t>Brief introduction to MacIntyre  </a:t>
            </a:r>
            <a:endParaRPr lang="en-GB" dirty="0">
              <a:latin typeface="Arial" panose="020B0604020202020204" pitchFamily="34" charset="0"/>
              <a:cs typeface="Arial" panose="020B0604020202020204" pitchFamily="34" charset="0"/>
            </a:endParaRPr>
          </a:p>
          <a:p>
            <a:pPr>
              <a:lnSpc>
                <a:spcPct val="130000"/>
              </a:lnSpc>
              <a:spcBef>
                <a:spcPts val="0"/>
              </a:spcBef>
              <a:spcAft>
                <a:spcPts val="600"/>
              </a:spcAft>
            </a:pPr>
            <a:r>
              <a:rPr lang="en-GB" sz="2800" dirty="0" smtClean="0">
                <a:latin typeface="Arial" panose="020B0604020202020204" pitchFamily="34" charset="0"/>
                <a:cs typeface="Arial" panose="020B0604020202020204" pitchFamily="34" charset="0"/>
              </a:rPr>
              <a:t>Whole organisation approach to improving health outcomes</a:t>
            </a:r>
          </a:p>
          <a:p>
            <a:pPr>
              <a:lnSpc>
                <a:spcPct val="130000"/>
              </a:lnSpc>
              <a:spcBef>
                <a:spcPts val="0"/>
              </a:spcBef>
              <a:spcAft>
                <a:spcPts val="600"/>
              </a:spcAft>
            </a:pPr>
            <a:r>
              <a:rPr lang="en-GB" dirty="0" smtClean="0">
                <a:latin typeface="Arial" panose="020B0604020202020204" pitchFamily="34" charset="0"/>
                <a:cs typeface="Arial" panose="020B0604020202020204" pitchFamily="34" charset="0"/>
              </a:rPr>
              <a:t>Supporting a Timely Diagnosis of dementia for a person with a learning disability </a:t>
            </a:r>
            <a:endParaRPr lang="en-GB" sz="2800" dirty="0" smtClean="0">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519382" y="316962"/>
            <a:ext cx="760085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GB" sz="3600" dirty="0" smtClean="0">
                <a:solidFill>
                  <a:srgbClr val="6C006F"/>
                </a:solidFill>
                <a:latin typeface="Arial Rounded MT Bold"/>
                <a:cs typeface="Arial Rounded MT Bold"/>
              </a:rPr>
              <a:t>What we will talk about today</a:t>
            </a:r>
            <a:endParaRPr lang="en-GB" sz="3600" dirty="0">
              <a:solidFill>
                <a:srgbClr val="6C006F"/>
              </a:solidFill>
              <a:latin typeface="Arial Rounded MT Bold"/>
              <a:cs typeface="Arial Rounded MT Bold"/>
            </a:endParaRPr>
          </a:p>
        </p:txBody>
      </p:sp>
      <p:pic>
        <p:nvPicPr>
          <p:cNvPr id="12" name="Picture 11" descr="Rachel-and-Allison-Alison and Rachel 2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888" y="1446826"/>
            <a:ext cx="2777194" cy="42127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13053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18765" cy="1143000"/>
          </a:xfrm>
        </p:spPr>
        <p:txBody>
          <a:bodyPr>
            <a:normAutofit fontScale="90000"/>
          </a:bodyPr>
          <a:lstStyle/>
          <a:p>
            <a:pPr algn="l"/>
            <a: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MacIntyre </a:t>
            </a:r>
            <a: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 this was the start of a journey!  </a:t>
            </a:r>
            <a:endParaRPr lang="en-GB" sz="4000" kern="0" dirty="0">
              <a:solidFill>
                <a:srgbClr val="6C006F"/>
              </a:solidFill>
              <a:latin typeface="Arial Rounded MT Bold" panose="020F0704030504030204" pitchFamily="34" charset="0"/>
              <a:ea typeface="ＭＳ Ｐゴシック" pitchFamily="-106" charset="-128"/>
              <a:cs typeface="Arial" panose="020B0604020202020204" pitchFamily="34" charset="0"/>
            </a:endParaRPr>
          </a:p>
        </p:txBody>
      </p:sp>
      <p:pic>
        <p:nvPicPr>
          <p:cNvPr id="1026" name="Picture 2" descr="C:\Users\sarah.ormston\Pictures\National Dementia Care Awar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018" y="1730154"/>
            <a:ext cx="6440502" cy="3902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7719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961" y="198201"/>
            <a:ext cx="7627585" cy="523220"/>
          </a:xfrm>
          <a:prstGeom prst="rect">
            <a:avLst/>
          </a:prstGeom>
          <a:noFill/>
        </p:spPr>
        <p:txBody>
          <a:bodyPr wrap="square" rtlCol="0">
            <a:spAutoFit/>
          </a:bodyPr>
          <a:lstStyle/>
          <a:p>
            <a:r>
              <a:rPr lang="en-US" sz="2800" dirty="0" smtClean="0">
                <a:solidFill>
                  <a:schemeClr val="bg1"/>
                </a:solidFill>
                <a:latin typeface="Arial Rounded MT Bold"/>
              </a:rPr>
              <a:t>Thank you - Any Questions?  </a:t>
            </a:r>
            <a:endParaRPr lang="en-US" sz="2800" dirty="0">
              <a:solidFill>
                <a:schemeClr val="bg1"/>
              </a:solidFill>
              <a:latin typeface="Arial Rounded MT Bold"/>
              <a:cs typeface="Arial Rounded MT Bold"/>
            </a:endParaRPr>
          </a:p>
        </p:txBody>
      </p:sp>
      <p:pic>
        <p:nvPicPr>
          <p:cNvPr id="5" name="Picture 4" descr="Any Question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603" y="2276348"/>
            <a:ext cx="4479800" cy="44798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a:xfrm>
            <a:off x="2064844" y="1215494"/>
            <a:ext cx="2240912" cy="1321752"/>
          </a:xfrm>
          <a:prstGeom prst="wedgeEllipseCallout">
            <a:avLst>
              <a:gd name="adj1" fmla="val 20293"/>
              <a:gd name="adj2" fmla="val 68811"/>
            </a:avLst>
          </a:prstGeom>
          <a:solidFill>
            <a:schemeClr val="bg1"/>
          </a:solidFill>
          <a:ln w="38100">
            <a:solidFill>
              <a:srgbClr val="353F52"/>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1000"/>
              </a:spcAft>
            </a:pPr>
            <a:endParaRPr lang="en-GB" sz="26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7" name="Cloud Callout 6"/>
          <p:cNvSpPr/>
          <p:nvPr/>
        </p:nvSpPr>
        <p:spPr>
          <a:xfrm rot="295512">
            <a:off x="4929454" y="1292301"/>
            <a:ext cx="1851978" cy="1459257"/>
          </a:xfrm>
          <a:prstGeom prst="cloudCallout">
            <a:avLst>
              <a:gd name="adj1" fmla="val -61611"/>
              <a:gd name="adj2" fmla="val 84103"/>
            </a:avLst>
          </a:prstGeom>
          <a:solidFill>
            <a:schemeClr val="bg1"/>
          </a:solidFill>
          <a:ln w="38100">
            <a:solidFill>
              <a:srgbClr val="7F2D66"/>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1000"/>
              </a:spcAft>
            </a:pPr>
            <a:endParaRPr lang="en-GB" sz="260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761947" y="1116320"/>
            <a:ext cx="846706" cy="1477328"/>
          </a:xfrm>
          <a:prstGeom prst="rect">
            <a:avLst/>
          </a:prstGeom>
        </p:spPr>
        <p:txBody>
          <a:bodyPr wrap="none">
            <a:spAutoFit/>
          </a:bodyPr>
          <a:lstStyle/>
          <a:p>
            <a:pPr algn="ctr"/>
            <a:r>
              <a:rPr lang="en-GB" sz="9000" dirty="0" smtClean="0">
                <a:solidFill>
                  <a:srgbClr val="3B4053"/>
                </a:solidFill>
                <a:latin typeface="Arial" panose="020B0604020202020204" pitchFamily="34" charset="0"/>
                <a:ea typeface="Calibri" panose="020F0502020204030204" pitchFamily="34" charset="0"/>
                <a:cs typeface="Arial" panose="020B0604020202020204" pitchFamily="34" charset="0"/>
              </a:rPr>
              <a:t>?</a:t>
            </a:r>
            <a:endParaRPr lang="en-GB" sz="9000" dirty="0">
              <a:solidFill>
                <a:srgbClr val="3B4053"/>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5442509" y="1232062"/>
            <a:ext cx="825868" cy="1477328"/>
          </a:xfrm>
          <a:prstGeom prst="rect">
            <a:avLst/>
          </a:prstGeom>
        </p:spPr>
        <p:txBody>
          <a:bodyPr wrap="none">
            <a:spAutoFit/>
          </a:bodyPr>
          <a:lstStyle/>
          <a:p>
            <a:pPr algn="ctr"/>
            <a:r>
              <a:rPr lang="en-GB" sz="9000" dirty="0">
                <a:solidFill>
                  <a:srgbClr val="7F2D66"/>
                </a:solidFill>
                <a:latin typeface="Arial" panose="020B0604020202020204" pitchFamily="34" charset="0"/>
                <a:ea typeface="Calibri" panose="020F0502020204030204" pitchFamily="34" charset="0"/>
                <a:cs typeface="Arial" panose="020B0604020202020204" pitchFamily="34" charset="0"/>
              </a:rPr>
              <a:t>?</a:t>
            </a:r>
          </a:p>
        </p:txBody>
      </p:sp>
      <p:sp>
        <p:nvSpPr>
          <p:cNvPr id="10" name="Title 1"/>
          <p:cNvSpPr>
            <a:spLocks noGrp="1"/>
          </p:cNvSpPr>
          <p:nvPr>
            <p:ph type="title"/>
          </p:nvPr>
        </p:nvSpPr>
        <p:spPr>
          <a:xfrm>
            <a:off x="457200" y="274638"/>
            <a:ext cx="7764463" cy="1143000"/>
          </a:xfrm>
        </p:spPr>
        <p:txBody>
          <a:bodyPr/>
          <a:lstStyle/>
          <a:p>
            <a:pPr algn="l"/>
            <a:r>
              <a:rPr lang="en-GB" sz="40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Thank you – Any Questions?</a:t>
            </a:r>
            <a:endParaRPr lang="en-GB" sz="4000" kern="0" dirty="0">
              <a:solidFill>
                <a:srgbClr val="6C006F"/>
              </a:solidFill>
              <a:latin typeface="Arial Rounded MT Bold" panose="020F0704030504030204" pitchFamily="34" charset="0"/>
              <a:ea typeface="ＭＳ Ｐゴシック" pitchFamily="-106" charset="-128"/>
              <a:cs typeface="Arial" panose="020B0604020202020204" pitchFamily="34" charset="0"/>
            </a:endParaRPr>
          </a:p>
        </p:txBody>
      </p:sp>
    </p:spTree>
    <p:extLst>
      <p:ext uri="{BB962C8B-B14F-4D97-AF65-F5344CB8AC3E}">
        <p14:creationId xmlns:p14="http://schemas.microsoft.com/office/powerpoint/2010/main" val="1441866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26222" y="4465357"/>
            <a:ext cx="2753734" cy="369332"/>
          </a:xfrm>
          <a:prstGeom prst="rect">
            <a:avLst/>
          </a:prstGeom>
          <a:noFill/>
        </p:spPr>
        <p:txBody>
          <a:bodyPr wrap="square" rtlCol="0">
            <a:spAutoFit/>
          </a:bodyPr>
          <a:lstStyle/>
          <a:p>
            <a:r>
              <a:rPr lang="en-US" dirty="0" smtClean="0">
                <a:solidFill>
                  <a:srgbClr val="FFFFFF"/>
                </a:solidFill>
                <a:latin typeface="Arial"/>
                <a:cs typeface="Arial"/>
              </a:rPr>
              <a:t>T: 01908 230100</a:t>
            </a:r>
            <a:endParaRPr lang="en-US" dirty="0">
              <a:solidFill>
                <a:srgbClr val="FFFFFF"/>
              </a:solidFill>
              <a:latin typeface="Arial"/>
              <a:cs typeface="Arial"/>
            </a:endParaRPr>
          </a:p>
        </p:txBody>
      </p:sp>
      <p:sp>
        <p:nvSpPr>
          <p:cNvPr id="10" name="TextBox 9"/>
          <p:cNvSpPr txBox="1"/>
          <p:nvPr/>
        </p:nvSpPr>
        <p:spPr>
          <a:xfrm>
            <a:off x="326222" y="4798252"/>
            <a:ext cx="4036940" cy="1200329"/>
          </a:xfrm>
          <a:prstGeom prst="rect">
            <a:avLst/>
          </a:prstGeom>
          <a:noFill/>
        </p:spPr>
        <p:txBody>
          <a:bodyPr wrap="square" rtlCol="0">
            <a:spAutoFit/>
          </a:bodyPr>
          <a:lstStyle/>
          <a:p>
            <a:r>
              <a:rPr lang="en-US" dirty="0" smtClean="0">
                <a:solidFill>
                  <a:srgbClr val="FFFFFF"/>
                </a:solidFill>
                <a:latin typeface="Arial"/>
                <a:cs typeface="Arial"/>
              </a:rPr>
              <a:t>E: </a:t>
            </a:r>
            <a:r>
              <a:rPr lang="en-US" dirty="0" smtClean="0">
                <a:solidFill>
                  <a:schemeClr val="bg1"/>
                </a:solidFill>
                <a:latin typeface="Arial"/>
                <a:cs typeface="Arial"/>
              </a:rPr>
              <a:t>health.team@macintyrecharity.org</a:t>
            </a:r>
          </a:p>
          <a:p>
            <a:endParaRPr lang="en-US" dirty="0" smtClean="0">
              <a:solidFill>
                <a:srgbClr val="FFFFFF"/>
              </a:solidFill>
              <a:latin typeface="Arial"/>
              <a:cs typeface="Arial"/>
            </a:endParaRPr>
          </a:p>
          <a:p>
            <a:r>
              <a:rPr lang="en-US" dirty="0" smtClean="0">
                <a:solidFill>
                  <a:srgbClr val="FFFFFF"/>
                </a:solidFill>
                <a:latin typeface="Arial"/>
                <a:cs typeface="Arial"/>
              </a:rPr>
              <a:t>@</a:t>
            </a:r>
            <a:r>
              <a:rPr lang="en-US" dirty="0" err="1" smtClean="0">
                <a:solidFill>
                  <a:srgbClr val="FFFFFF"/>
                </a:solidFill>
                <a:latin typeface="Arial"/>
                <a:cs typeface="Arial"/>
              </a:rPr>
              <a:t>HealthLD</a:t>
            </a:r>
            <a:r>
              <a:rPr lang="en-US" dirty="0" smtClean="0">
                <a:solidFill>
                  <a:srgbClr val="FFFFFF"/>
                </a:solidFill>
                <a:latin typeface="Arial"/>
                <a:cs typeface="Arial"/>
              </a:rPr>
              <a:t>, @</a:t>
            </a:r>
            <a:r>
              <a:rPr lang="en-US" dirty="0" err="1" smtClean="0">
                <a:solidFill>
                  <a:srgbClr val="FFFFFF"/>
                </a:solidFill>
                <a:latin typeface="Arial"/>
                <a:cs typeface="Arial"/>
              </a:rPr>
              <a:t>DementiaLD</a:t>
            </a:r>
            <a:r>
              <a:rPr lang="en-US" dirty="0" smtClean="0">
                <a:solidFill>
                  <a:srgbClr val="FFFFFF"/>
                </a:solidFill>
                <a:latin typeface="Arial"/>
                <a:cs typeface="Arial"/>
              </a:rPr>
              <a:t> @</a:t>
            </a:r>
            <a:r>
              <a:rPr lang="en-US" dirty="0" err="1" smtClean="0">
                <a:solidFill>
                  <a:srgbClr val="FFFFFF"/>
                </a:solidFill>
                <a:latin typeface="Arial"/>
                <a:cs typeface="Arial"/>
              </a:rPr>
              <a:t>SarahOrms</a:t>
            </a:r>
            <a:endParaRPr lang="en-US" dirty="0">
              <a:solidFill>
                <a:srgbClr val="FFFFFF"/>
              </a:solidFill>
              <a:latin typeface="Arial"/>
              <a:cs typeface="Arial"/>
            </a:endParaRPr>
          </a:p>
        </p:txBody>
      </p:sp>
      <p:sp>
        <p:nvSpPr>
          <p:cNvPr id="11" name="TextBox 10"/>
          <p:cNvSpPr txBox="1"/>
          <p:nvPr/>
        </p:nvSpPr>
        <p:spPr>
          <a:xfrm>
            <a:off x="326222" y="6213630"/>
            <a:ext cx="4314357" cy="400110"/>
          </a:xfrm>
          <a:prstGeom prst="rect">
            <a:avLst/>
          </a:prstGeom>
          <a:noFill/>
        </p:spPr>
        <p:txBody>
          <a:bodyPr wrap="square" rtlCol="0">
            <a:spAutoFit/>
          </a:bodyPr>
          <a:lstStyle/>
          <a:p>
            <a:r>
              <a:rPr lang="en-US" sz="2000" dirty="0" err="1" smtClean="0">
                <a:solidFill>
                  <a:srgbClr val="FFFFFF"/>
                </a:solidFill>
                <a:latin typeface="Arial"/>
                <a:cs typeface="Arial"/>
              </a:rPr>
              <a:t>www.macintyrecharity.org</a:t>
            </a:r>
            <a:endParaRPr lang="en-US" sz="2000" dirty="0">
              <a:solidFill>
                <a:srgbClr val="FFFFFF"/>
              </a:solidFill>
              <a:latin typeface="Arial"/>
              <a:cs typeface="Arial"/>
            </a:endParaRPr>
          </a:p>
        </p:txBody>
      </p:sp>
      <p:sp>
        <p:nvSpPr>
          <p:cNvPr id="12" name="TextBox 11"/>
          <p:cNvSpPr txBox="1"/>
          <p:nvPr/>
        </p:nvSpPr>
        <p:spPr>
          <a:xfrm>
            <a:off x="326222" y="2485154"/>
            <a:ext cx="4156843" cy="1938992"/>
          </a:xfrm>
          <a:prstGeom prst="rect">
            <a:avLst/>
          </a:prstGeom>
          <a:noFill/>
        </p:spPr>
        <p:txBody>
          <a:bodyPr wrap="square" rtlCol="0">
            <a:spAutoFit/>
          </a:bodyPr>
          <a:lstStyle/>
          <a:p>
            <a:pPr>
              <a:lnSpc>
                <a:spcPct val="150000"/>
              </a:lnSpc>
            </a:pPr>
            <a:r>
              <a:rPr lang="en-US" sz="2000" dirty="0" smtClean="0">
                <a:solidFill>
                  <a:srgbClr val="FFFFFF"/>
                </a:solidFill>
                <a:latin typeface="Arial"/>
                <a:cs typeface="Arial"/>
              </a:rPr>
              <a:t>Jane Nickels – Learning Disabilities Admiral Nurse  </a:t>
            </a:r>
          </a:p>
          <a:p>
            <a:pPr>
              <a:lnSpc>
                <a:spcPct val="150000"/>
              </a:lnSpc>
            </a:pPr>
            <a:r>
              <a:rPr lang="en-US" sz="2000" dirty="0" smtClean="0">
                <a:solidFill>
                  <a:srgbClr val="FFFFFF"/>
                </a:solidFill>
                <a:latin typeface="Arial"/>
                <a:cs typeface="Arial"/>
              </a:rPr>
              <a:t>Sarah Ormston - Health</a:t>
            </a:r>
            <a:r>
              <a:rPr lang="en-US" sz="2000" dirty="0">
                <a:solidFill>
                  <a:srgbClr val="FFFFFF"/>
                </a:solidFill>
                <a:latin typeface="Arial"/>
                <a:cs typeface="Arial"/>
              </a:rPr>
              <a:t>, Dementia and Wellbeing Manager </a:t>
            </a:r>
          </a:p>
        </p:txBody>
      </p:sp>
    </p:spTree>
    <p:extLst>
      <p:ext uri="{BB962C8B-B14F-4D97-AF65-F5344CB8AC3E}">
        <p14:creationId xmlns:p14="http://schemas.microsoft.com/office/powerpoint/2010/main" val="28016693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606" y="620688"/>
            <a:ext cx="4822498" cy="1008112"/>
          </a:xfrm>
        </p:spPr>
        <p:txBody>
          <a:bodyPr>
            <a:noAutofit/>
          </a:bodyPr>
          <a:lstStyle/>
          <a:p>
            <a:r>
              <a:rPr lang="en-GB" dirty="0" smtClean="0">
                <a:solidFill>
                  <a:srgbClr val="6C006F"/>
                </a:solidFill>
                <a:latin typeface="Arial Rounded MT Bold"/>
                <a:cs typeface="Arial Rounded MT Bold"/>
              </a:rPr>
              <a:t>About MacIntyre</a:t>
            </a:r>
            <a:endParaRPr lang="en-GB" dirty="0">
              <a:solidFill>
                <a:srgbClr val="6C006F"/>
              </a:solidFill>
              <a:latin typeface="Arial Rounded MT Bold"/>
              <a:cs typeface="Arial Rounded MT Bold"/>
            </a:endParaRPr>
          </a:p>
        </p:txBody>
      </p:sp>
      <p:sp>
        <p:nvSpPr>
          <p:cNvPr id="4" name="TextBox 3"/>
          <p:cNvSpPr txBox="1"/>
          <p:nvPr/>
        </p:nvSpPr>
        <p:spPr>
          <a:xfrm>
            <a:off x="755575" y="2058643"/>
            <a:ext cx="3936219" cy="3046988"/>
          </a:xfrm>
          <a:prstGeom prst="rect">
            <a:avLst/>
          </a:prstGeom>
          <a:noFill/>
        </p:spPr>
        <p:txBody>
          <a:bodyPr wrap="square" rtlCol="0">
            <a:spAutoFit/>
          </a:bodyPr>
          <a:lstStyle/>
          <a:p>
            <a:r>
              <a:rPr lang="en-GB" sz="2400" dirty="0" smtClean="0">
                <a:effectLst/>
                <a:latin typeface="Arial" panose="020B0604020202020204" pitchFamily="34" charset="0"/>
                <a:cs typeface="Arial" panose="020B0604020202020204" pitchFamily="34" charset="0"/>
              </a:rPr>
              <a:t>We provide education, learning, support and care for more than </a:t>
            </a:r>
            <a:r>
              <a:rPr lang="en-GB" sz="2400" b="1" dirty="0">
                <a:solidFill>
                  <a:srgbClr val="6C006F"/>
                </a:solidFill>
                <a:latin typeface="Arial" panose="020B0604020202020204" pitchFamily="34" charset="0"/>
                <a:cs typeface="Arial" panose="020B0604020202020204" pitchFamily="34" charset="0"/>
              </a:rPr>
              <a:t>1,500 children, young people and adults </a:t>
            </a:r>
            <a:r>
              <a:rPr lang="en-GB" sz="2400" dirty="0" smtClean="0">
                <a:effectLst/>
                <a:latin typeface="Arial" panose="020B0604020202020204" pitchFamily="34" charset="0"/>
                <a:cs typeface="Arial" panose="020B0604020202020204" pitchFamily="34" charset="0"/>
              </a:rPr>
              <a:t>who have a </a:t>
            </a:r>
            <a:r>
              <a:rPr lang="en-GB" sz="2400" b="1" dirty="0" smtClean="0">
                <a:solidFill>
                  <a:srgbClr val="6C006F"/>
                </a:solidFill>
                <a:effectLst/>
                <a:latin typeface="Arial" panose="020B0604020202020204" pitchFamily="34" charset="0"/>
                <a:cs typeface="Arial" panose="020B0604020202020204" pitchFamily="34" charset="0"/>
              </a:rPr>
              <a:t>learning disability and/or autism </a:t>
            </a:r>
            <a:r>
              <a:rPr lang="en-GB" sz="2400" dirty="0" smtClean="0">
                <a:effectLst/>
                <a:latin typeface="Arial" panose="020B0604020202020204" pitchFamily="34" charset="0"/>
                <a:cs typeface="Arial" panose="020B0604020202020204" pitchFamily="34" charset="0"/>
              </a:rPr>
              <a:t>across England and Wales. </a:t>
            </a:r>
          </a:p>
        </p:txBody>
      </p:sp>
      <p:pic>
        <p:nvPicPr>
          <p:cNvPr id="10" name="Picture 9" descr="Dementia Project.jpeg"/>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93280" y="5794260"/>
            <a:ext cx="2483768" cy="729407"/>
          </a:xfrm>
          <a:prstGeom prst="rect">
            <a:avLst/>
          </a:prstGeom>
        </p:spPr>
      </p:pic>
      <p:pic>
        <p:nvPicPr>
          <p:cNvPr id="6" name="Picture 5" descr="AnvilClose020 2017 s.jpg"/>
          <p:cNvPicPr>
            <a:picLocks noChangeAspect="1"/>
          </p:cNvPicPr>
          <p:nvPr/>
        </p:nvPicPr>
        <p:blipFill rotWithShape="1">
          <a:blip r:embed="rId4">
            <a:extLst>
              <a:ext uri="{28A0092B-C50C-407E-A947-70E740481C1C}">
                <a14:useLocalDpi xmlns:a14="http://schemas.microsoft.com/office/drawing/2010/main" val="0"/>
              </a:ext>
            </a:extLst>
          </a:blip>
          <a:srcRect l="20190" r="12464"/>
          <a:stretch/>
        </p:blipFill>
        <p:spPr>
          <a:xfrm>
            <a:off x="4691794" y="1916832"/>
            <a:ext cx="3868672" cy="38774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0590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605" y="620688"/>
            <a:ext cx="6974651" cy="1008112"/>
          </a:xfrm>
        </p:spPr>
        <p:txBody>
          <a:bodyPr>
            <a:noAutofit/>
          </a:bodyPr>
          <a:lstStyle/>
          <a:p>
            <a:r>
              <a:rPr lang="en-GB" dirty="0" smtClean="0">
                <a:solidFill>
                  <a:srgbClr val="6C006F"/>
                </a:solidFill>
                <a:latin typeface="Arial Rounded MT Bold"/>
                <a:cs typeface="Arial Rounded MT Bold"/>
              </a:rPr>
              <a:t>MacIntyre Dementia Project </a:t>
            </a:r>
            <a:endParaRPr lang="en-GB" dirty="0">
              <a:solidFill>
                <a:srgbClr val="6C006F"/>
              </a:solidFill>
              <a:latin typeface="Arial Rounded MT Bold"/>
              <a:cs typeface="Arial Rounded MT Bold"/>
            </a:endParaRPr>
          </a:p>
        </p:txBody>
      </p:sp>
      <p:sp>
        <p:nvSpPr>
          <p:cNvPr id="4" name="TextBox 3"/>
          <p:cNvSpPr txBox="1"/>
          <p:nvPr/>
        </p:nvSpPr>
        <p:spPr>
          <a:xfrm>
            <a:off x="685605" y="1865212"/>
            <a:ext cx="6904681" cy="5386090"/>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latin typeface="Arial" panose="020B0604020202020204" pitchFamily="34" charset="0"/>
                <a:cs typeface="Arial" panose="020B0604020202020204" pitchFamily="34" charset="0"/>
              </a:rPr>
              <a:t>In February 2016, MacIntyre was awarded a significant grant from the Department of health </a:t>
            </a:r>
            <a:r>
              <a:rPr lang="en-GB" sz="2000" dirty="0">
                <a:latin typeface="Arial" panose="020B0604020202020204" pitchFamily="34" charset="0"/>
                <a:cs typeface="Arial" panose="020B0604020202020204" pitchFamily="34" charset="0"/>
              </a:rPr>
              <a:t>Innovation, Excellence and Strategic Development Fund. </a:t>
            </a:r>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GB" sz="2000" dirty="0" smtClean="0">
                <a:latin typeface="Arial" panose="020B0604020202020204" pitchFamily="34" charset="0"/>
                <a:cs typeface="Arial" panose="020B0604020202020204" pitchFamily="34" charset="0"/>
              </a:rPr>
              <a:t>Across the 3 year funded project, MacIntyre </a:t>
            </a:r>
            <a:r>
              <a:rPr lang="en-GB" sz="2000" dirty="0">
                <a:latin typeface="Arial" panose="020B0604020202020204" pitchFamily="34" charset="0"/>
                <a:cs typeface="Arial" panose="020B0604020202020204" pitchFamily="34" charset="0"/>
              </a:rPr>
              <a:t>won </a:t>
            </a:r>
            <a:r>
              <a:rPr lang="en-GB" sz="2000" dirty="0" smtClean="0">
                <a:latin typeface="Arial" panose="020B0604020202020204" pitchFamily="34" charset="0"/>
                <a:cs typeface="Arial" panose="020B0604020202020204" pitchFamily="34" charset="0"/>
              </a:rPr>
              <a:t>3 National awards including: the </a:t>
            </a:r>
            <a:r>
              <a:rPr lang="en-GB" sz="2000" dirty="0">
                <a:latin typeface="Arial" panose="020B0604020202020204" pitchFamily="34" charset="0"/>
                <a:cs typeface="Arial" panose="020B0604020202020204" pitchFamily="34" charset="0"/>
              </a:rPr>
              <a:t>Dementia Care Award for their work and dedication to people with a learning disability and dementia</a:t>
            </a:r>
            <a:r>
              <a:rPr lang="en-GB" sz="2000" dirty="0">
                <a:latin typeface="Arial" panose="020B0604020202020204" pitchFamily="34" charset="0"/>
                <a:cs typeface="Arial" panose="020B0604020202020204" pitchFamily="34" charset="0"/>
              </a:rPr>
              <a:t>.</a:t>
            </a:r>
          </a:p>
          <a:p>
            <a:endParaRPr lang="en-GB"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GB" sz="2000" dirty="0">
                <a:latin typeface="Arial" panose="020B0604020202020204" pitchFamily="34" charset="0"/>
                <a:cs typeface="Arial" panose="020B0604020202020204" pitchFamily="34" charset="0"/>
              </a:rPr>
              <a:t>The project ended in 2018 </a:t>
            </a:r>
            <a:r>
              <a:rPr lang="en-GB" sz="2000" dirty="0" smtClean="0">
                <a:latin typeface="Arial" panose="020B0604020202020204" pitchFamily="34" charset="0"/>
                <a:cs typeface="Arial" panose="020B0604020202020204" pitchFamily="34" charset="0"/>
              </a:rPr>
              <a:t>with a legacy of resources </a:t>
            </a:r>
            <a:r>
              <a:rPr lang="en-GB" sz="2000" dirty="0">
                <a:latin typeface="Arial" panose="020B0604020202020204" pitchFamily="34" charset="0"/>
                <a:cs typeface="Arial" panose="020B0604020202020204" pitchFamily="34" charset="0"/>
              </a:rPr>
              <a:t>but this was far from the end of </a:t>
            </a:r>
            <a:r>
              <a:rPr lang="en-GB" sz="2000" dirty="0" smtClean="0">
                <a:latin typeface="Arial" panose="020B0604020202020204" pitchFamily="34" charset="0"/>
                <a:cs typeface="Arial" panose="020B0604020202020204" pitchFamily="34" charset="0"/>
              </a:rPr>
              <a:t>our commitment to people with dementia and learning </a:t>
            </a:r>
            <a:r>
              <a:rPr lang="en-GB" sz="2000" dirty="0" err="1" smtClean="0">
                <a:latin typeface="Arial" panose="020B0604020202020204" pitchFamily="34" charset="0"/>
                <a:cs typeface="Arial" panose="020B0604020202020204" pitchFamily="34" charset="0"/>
              </a:rPr>
              <a:t>disabiltiies</a:t>
            </a:r>
            <a:r>
              <a:rPr lang="en-GB" sz="2000" dirty="0" smtClean="0">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GB" sz="2000" dirty="0" smtClean="0">
                <a:latin typeface="Arial" panose="020B0604020202020204" pitchFamily="34" charset="0"/>
                <a:cs typeface="Arial" panose="020B0604020202020204" pitchFamily="34" charset="0"/>
              </a:rPr>
              <a:t>In partnership with </a:t>
            </a:r>
            <a:r>
              <a:rPr lang="en-GB" sz="2000" dirty="0" err="1" smtClean="0">
                <a:latin typeface="Arial" panose="020B0604020202020204" pitchFamily="34" charset="0"/>
                <a:cs typeface="Arial" panose="020B0604020202020204" pitchFamily="34" charset="0"/>
              </a:rPr>
              <a:t>DementiaUK</a:t>
            </a:r>
            <a:r>
              <a:rPr lang="en-GB" sz="2000" dirty="0" smtClean="0">
                <a:latin typeface="Arial" panose="020B0604020202020204" pitchFamily="34" charset="0"/>
                <a:cs typeface="Arial" panose="020B0604020202020204" pitchFamily="34" charset="0"/>
              </a:rPr>
              <a:t>, we appointed the UK’s first </a:t>
            </a:r>
            <a:r>
              <a:rPr lang="en-GB" sz="2000" dirty="0">
                <a:latin typeface="Arial" panose="020B0604020202020204" pitchFamily="34" charset="0"/>
                <a:cs typeface="Arial" panose="020B0604020202020204" pitchFamily="34" charset="0"/>
              </a:rPr>
              <a:t>Learning Disabilities Admiral Nurse</a:t>
            </a:r>
          </a:p>
          <a:p>
            <a:endParaRPr lang="en-GB" sz="20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1135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605" y="620688"/>
            <a:ext cx="7257391" cy="1008112"/>
          </a:xfrm>
        </p:spPr>
        <p:txBody>
          <a:bodyPr>
            <a:noAutofit/>
          </a:bodyPr>
          <a:lstStyle/>
          <a:p>
            <a:r>
              <a:rPr lang="en-GB" dirty="0" smtClean="0">
                <a:solidFill>
                  <a:srgbClr val="6C006F"/>
                </a:solidFill>
                <a:latin typeface="Arial Rounded MT Bold"/>
                <a:cs typeface="Arial Rounded MT Bold"/>
              </a:rPr>
              <a:t>What is a Learning </a:t>
            </a:r>
            <a:r>
              <a:rPr lang="en-GB" dirty="0" smtClean="0">
                <a:solidFill>
                  <a:srgbClr val="6C006F"/>
                </a:solidFill>
                <a:latin typeface="Arial Rounded MT Bold"/>
                <a:cs typeface="Arial Rounded MT Bold"/>
              </a:rPr>
              <a:t>Disability?</a:t>
            </a:r>
            <a:endParaRPr lang="en-GB" dirty="0">
              <a:solidFill>
                <a:srgbClr val="6C006F"/>
              </a:solidFill>
              <a:latin typeface="Arial Rounded MT Bold"/>
              <a:cs typeface="Arial Rounded MT Bold"/>
            </a:endParaRPr>
          </a:p>
        </p:txBody>
      </p:sp>
      <p:sp>
        <p:nvSpPr>
          <p:cNvPr id="4" name="TextBox 3"/>
          <p:cNvSpPr txBox="1"/>
          <p:nvPr/>
        </p:nvSpPr>
        <p:spPr>
          <a:xfrm>
            <a:off x="421467" y="2024717"/>
            <a:ext cx="7187421" cy="4678204"/>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It is estimated that 1.5 million people in the UK have a learning disability</a:t>
            </a:r>
            <a:r>
              <a:rPr lang="en-GB" sz="2000" dirty="0">
                <a:latin typeface="Arial" panose="020B0604020202020204" pitchFamily="34" charset="0"/>
                <a:cs typeface="Arial" panose="020B0604020202020204" pitchFamily="34" charset="0"/>
              </a:rPr>
              <a:t>.</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A learning disability affects the way a person learns new things in any area of life, how they understand information and how they communicate</a:t>
            </a:r>
            <a:r>
              <a:rPr lang="en-GB" sz="2000" dirty="0">
                <a:latin typeface="Arial" panose="020B0604020202020204" pitchFamily="34" charset="0"/>
                <a:cs typeface="Arial" panose="020B0604020202020204" pitchFamily="34" charset="0"/>
              </a:rPr>
              <a:t>.</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This can mean they can have difficulty:</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Understanding </a:t>
            </a:r>
            <a:r>
              <a:rPr lang="en-GB" sz="2000" dirty="0">
                <a:latin typeface="Arial" panose="020B0604020202020204" pitchFamily="34" charset="0"/>
                <a:cs typeface="Arial" panose="020B0604020202020204" pitchFamily="34" charset="0"/>
              </a:rPr>
              <a:t>new or complex information</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Learning new skills</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Being independent</a:t>
            </a:r>
          </a:p>
          <a:p>
            <a:endParaRPr lang="en-GB" dirty="0"/>
          </a:p>
        </p:txBody>
      </p:sp>
    </p:spTree>
    <p:extLst>
      <p:ext uri="{BB962C8B-B14F-4D97-AF65-F5344CB8AC3E}">
        <p14:creationId xmlns:p14="http://schemas.microsoft.com/office/powerpoint/2010/main" val="2751359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605" y="620688"/>
            <a:ext cx="7257391" cy="1008112"/>
          </a:xfrm>
        </p:spPr>
        <p:txBody>
          <a:bodyPr>
            <a:noAutofit/>
          </a:bodyPr>
          <a:lstStyle/>
          <a:p>
            <a:r>
              <a:rPr lang="en-GB" dirty="0" smtClean="0">
                <a:solidFill>
                  <a:srgbClr val="6C006F"/>
                </a:solidFill>
                <a:latin typeface="Arial Rounded MT Bold"/>
                <a:cs typeface="Arial Rounded MT Bold"/>
              </a:rPr>
              <a:t>Links Between Learning Disability and Dementia </a:t>
            </a:r>
            <a:endParaRPr lang="en-GB" dirty="0">
              <a:solidFill>
                <a:srgbClr val="6C006F"/>
              </a:solidFill>
              <a:latin typeface="Arial Rounded MT Bold"/>
              <a:cs typeface="Arial Rounded MT Bold"/>
            </a:endParaRPr>
          </a:p>
        </p:txBody>
      </p:sp>
      <p:sp>
        <p:nvSpPr>
          <p:cNvPr id="4" name="TextBox 3"/>
          <p:cNvSpPr txBox="1"/>
          <p:nvPr/>
        </p:nvSpPr>
        <p:spPr>
          <a:xfrm>
            <a:off x="910850" y="2110401"/>
            <a:ext cx="7948810" cy="4154984"/>
          </a:xfrm>
          <a:prstGeom prst="rect">
            <a:avLst/>
          </a:prstGeom>
          <a:noFill/>
        </p:spPr>
        <p:txBody>
          <a:bodyPr wrap="square" rtlCol="0">
            <a:spAutoFit/>
          </a:bodyPr>
          <a:lstStyle/>
          <a:p>
            <a:endParaRPr lang="en-GB" sz="2400" dirty="0"/>
          </a:p>
          <a:p>
            <a:pPr marL="342900" indent="-342900">
              <a:buFont typeface="Arial" panose="020B0604020202020204" pitchFamily="34" charset="0"/>
              <a:buChar char="•"/>
            </a:pPr>
            <a:r>
              <a:rPr lang="en-GB" sz="2400" dirty="0" smtClean="0"/>
              <a:t>Prevalence </a:t>
            </a:r>
          </a:p>
          <a:p>
            <a:endParaRPr lang="en-GB" sz="2400" dirty="0" smtClean="0"/>
          </a:p>
          <a:p>
            <a:pPr marL="342900" indent="-342900">
              <a:buFont typeface="Arial" panose="020B0604020202020204" pitchFamily="34" charset="0"/>
              <a:buChar char="•"/>
            </a:pPr>
            <a:r>
              <a:rPr lang="en-GB" sz="2400" dirty="0" smtClean="0"/>
              <a:t>Risk factors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smtClean="0"/>
              <a:t>Early onset</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smtClean="0"/>
              <a:t>Key points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a:p>
            <a:endParaRPr lang="en-GB" sz="2400" dirty="0" smtClean="0"/>
          </a:p>
        </p:txBody>
      </p:sp>
    </p:spTree>
    <p:extLst>
      <p:ext uri="{BB962C8B-B14F-4D97-AF65-F5344CB8AC3E}">
        <p14:creationId xmlns:p14="http://schemas.microsoft.com/office/powerpoint/2010/main" val="284954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86309" y="377029"/>
            <a:ext cx="8366889" cy="862368"/>
          </a:xfrm>
        </p:spPr>
        <p:txBody>
          <a:bodyPr/>
          <a:lstStyle/>
          <a:p>
            <a:pPr algn="l">
              <a:spcBef>
                <a:spcPct val="20000"/>
              </a:spcBef>
              <a:spcAft>
                <a:spcPct val="50000"/>
              </a:spcAft>
              <a:defRPr/>
            </a:pPr>
            <a:r>
              <a:rPr lang="en-US" altLang="en-US" sz="3600" kern="0" dirty="0" smtClean="0">
                <a:solidFill>
                  <a:srgbClr val="6C006F"/>
                </a:solidFill>
                <a:latin typeface="Arial Rounded MT Bold" panose="020F0704030504030204" pitchFamily="34" charset="0"/>
                <a:ea typeface="ＭＳ Ｐゴシック" pitchFamily="-106" charset="-128"/>
                <a:cs typeface="Arial" panose="020B0604020202020204" pitchFamily="34" charset="0"/>
              </a:rPr>
              <a:t>Health Inequalities </a:t>
            </a:r>
            <a:endParaRPr lang="en-US" altLang="en-US" sz="3600" kern="0" dirty="0">
              <a:solidFill>
                <a:srgbClr val="6C006F"/>
              </a:solidFill>
              <a:latin typeface="Arial Rounded MT Bold" panose="020F0704030504030204" pitchFamily="34" charset="0"/>
              <a:ea typeface="ＭＳ Ｐゴシック" pitchFamily="-106" charset="-128"/>
              <a:cs typeface="Arial" panose="020B0604020202020204" pitchFamily="34" charset="0"/>
            </a:endParaRPr>
          </a:p>
        </p:txBody>
      </p:sp>
      <p:sp>
        <p:nvSpPr>
          <p:cNvPr id="8" name="Text Box 8"/>
          <p:cNvSpPr txBox="1"/>
          <p:nvPr/>
        </p:nvSpPr>
        <p:spPr>
          <a:xfrm>
            <a:off x="586309" y="1446208"/>
            <a:ext cx="6758044" cy="1377345"/>
          </a:xfrm>
          <a:prstGeom prst="rect">
            <a:avLst/>
          </a:prstGeom>
          <a:noFill/>
          <a:ln w="28575" cmpd="sng">
            <a:solidFill>
              <a:srgbClr val="FFFFFF"/>
            </a:solidFill>
            <a:prstDash val="dash"/>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sz="2000" dirty="0" smtClean="0">
                <a:latin typeface="Arial"/>
                <a:cs typeface="Arial"/>
              </a:rPr>
              <a:t>There are over 11 million people with a limiting long-term illness, impairment or disability in the UK. Disabled people seek more health care than people without a disability and have more unmet health needs. </a:t>
            </a:r>
          </a:p>
        </p:txBody>
      </p:sp>
      <p:graphicFrame>
        <p:nvGraphicFramePr>
          <p:cNvPr id="2" name="Diagram 1"/>
          <p:cNvGraphicFramePr/>
          <p:nvPr>
            <p:extLst>
              <p:ext uri="{D42A27DB-BD31-4B8C-83A1-F6EECF244321}">
                <p14:modId xmlns:p14="http://schemas.microsoft.com/office/powerpoint/2010/main" val="441904956"/>
              </p:ext>
            </p:extLst>
          </p:nvPr>
        </p:nvGraphicFramePr>
        <p:xfrm>
          <a:off x="611385" y="3075727"/>
          <a:ext cx="7888999" cy="3435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754457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Bef>
                <a:spcPct val="20000"/>
              </a:spcBef>
              <a:spcAft>
                <a:spcPct val="50000"/>
              </a:spcAft>
              <a:defRPr/>
            </a:pPr>
            <a:r>
              <a:rPr lang="en-GB" sz="3600" kern="0" dirty="0">
                <a:solidFill>
                  <a:srgbClr val="6C006F"/>
                </a:solidFill>
                <a:latin typeface="Arial Rounded MT Bold" panose="020F0704030504030204" pitchFamily="34" charset="0"/>
                <a:ea typeface="ＭＳ Ｐゴシック" pitchFamily="-106" charset="-128"/>
                <a:cs typeface="Arial" panose="020B0604020202020204" pitchFamily="34" charset="0"/>
              </a:rPr>
              <a:t>The </a:t>
            </a:r>
            <a:r>
              <a:rPr lang="en-GB" sz="3600" kern="0" dirty="0" err="1">
                <a:solidFill>
                  <a:srgbClr val="6C006F"/>
                </a:solidFill>
                <a:latin typeface="Arial Rounded MT Bold" panose="020F0704030504030204" pitchFamily="34" charset="0"/>
                <a:ea typeface="ＭＳ Ｐゴシック" pitchFamily="-106" charset="-128"/>
                <a:cs typeface="Arial" panose="020B0604020202020204" pitchFamily="34" charset="0"/>
              </a:rPr>
              <a:t>MacIntyre</a:t>
            </a:r>
            <a:r>
              <a:rPr lang="en-GB" sz="3600" kern="0" dirty="0">
                <a:solidFill>
                  <a:srgbClr val="6C006F"/>
                </a:solidFill>
                <a:latin typeface="Arial Rounded MT Bold" panose="020F0704030504030204" pitchFamily="34" charset="0"/>
                <a:ea typeface="ＭＳ Ｐゴシック" pitchFamily="-106" charset="-128"/>
                <a:cs typeface="Arial" panose="020B0604020202020204" pitchFamily="34" charset="0"/>
              </a:rPr>
              <a:t> way</a:t>
            </a:r>
          </a:p>
        </p:txBody>
      </p:sp>
      <p:sp>
        <p:nvSpPr>
          <p:cNvPr id="3" name="Content Placeholder 2"/>
          <p:cNvSpPr>
            <a:spLocks noGrp="1"/>
          </p:cNvSpPr>
          <p:nvPr>
            <p:ph idx="1"/>
          </p:nvPr>
        </p:nvSpPr>
        <p:spPr/>
        <p:txBody>
          <a:bodyPr>
            <a:normAutofit/>
          </a:bodyPr>
          <a:lstStyle/>
          <a:p>
            <a:r>
              <a:rPr lang="en-GB" sz="2000" dirty="0">
                <a:latin typeface="Arial" panose="020B0604020202020204" pitchFamily="34" charset="0"/>
                <a:cs typeface="Arial" panose="020B0604020202020204" pitchFamily="34" charset="0"/>
              </a:rPr>
              <a:t>Coproduction and Side by Side training </a:t>
            </a:r>
          </a:p>
          <a:p>
            <a:r>
              <a:rPr lang="en-GB" sz="2000" dirty="0">
                <a:latin typeface="Arial" panose="020B0604020202020204" pitchFamily="34" charset="0"/>
                <a:cs typeface="Arial" panose="020B0604020202020204" pitchFamily="34" charset="0"/>
              </a:rPr>
              <a:t>External partners and critical friends</a:t>
            </a:r>
          </a:p>
          <a:p>
            <a:r>
              <a:rPr lang="en-GB" sz="2000" dirty="0">
                <a:latin typeface="Arial" panose="020B0604020202020204" pitchFamily="34" charset="0"/>
                <a:cs typeface="Arial" panose="020B0604020202020204" pitchFamily="34" charset="0"/>
              </a:rPr>
              <a:t>Specialist champions and specialist interest groups</a:t>
            </a:r>
          </a:p>
          <a:p>
            <a:r>
              <a:rPr lang="en-GB" sz="2000" dirty="0">
                <a:latin typeface="Arial" panose="020B0604020202020204" pitchFamily="34" charset="0"/>
                <a:cs typeface="Arial" panose="020B0604020202020204" pitchFamily="34" charset="0"/>
              </a:rPr>
              <a:t>Funded through trading income, </a:t>
            </a:r>
            <a:r>
              <a:rPr lang="en-GB" sz="2000" dirty="0">
                <a:latin typeface="Arial" panose="020B0604020202020204" pitchFamily="34" charset="0"/>
                <a:cs typeface="Arial" panose="020B0604020202020204" pitchFamily="34" charset="0"/>
              </a:rPr>
              <a:t>c</a:t>
            </a:r>
            <a:r>
              <a:rPr lang="en-GB" sz="2000" dirty="0">
                <a:latin typeface="Arial" panose="020B0604020202020204" pitchFamily="34" charset="0"/>
                <a:cs typeface="Arial" panose="020B0604020202020204" pitchFamily="34" charset="0"/>
              </a:rPr>
              <a:t>haritable funds and grants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086" y="3287250"/>
            <a:ext cx="4382219" cy="3273139"/>
          </a:xfrm>
          <a:prstGeom prst="rect">
            <a:avLst/>
          </a:prstGeom>
        </p:spPr>
      </p:pic>
    </p:spTree>
    <p:extLst>
      <p:ext uri="{BB962C8B-B14F-4D97-AF65-F5344CB8AC3E}">
        <p14:creationId xmlns:p14="http://schemas.microsoft.com/office/powerpoint/2010/main" val="2218780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600" kern="0" dirty="0">
                <a:solidFill>
                  <a:srgbClr val="6C006F"/>
                </a:solidFill>
                <a:latin typeface="Arial Rounded MT Bold" panose="020F0704030504030204" pitchFamily="34" charset="0"/>
                <a:ea typeface="ＭＳ Ｐゴシック" pitchFamily="-106" charset="-128"/>
                <a:cs typeface="Arial" panose="020B0604020202020204" pitchFamily="34" charset="0"/>
              </a:rPr>
              <a:t>What Works</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434" t="15385" r="18369" b="4615"/>
          <a:stretch/>
        </p:blipFill>
        <p:spPr bwMode="auto">
          <a:xfrm rot="675407">
            <a:off x="3457644" y="2995988"/>
            <a:ext cx="4945900" cy="3412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1600201"/>
            <a:ext cx="4879075" cy="2132878"/>
          </a:xfrm>
          <a:solidFill>
            <a:srgbClr val="5D074B"/>
          </a:solidFill>
        </p:spPr>
        <p:style>
          <a:lnRef idx="2">
            <a:schemeClr val="accent4"/>
          </a:lnRef>
          <a:fillRef idx="1">
            <a:schemeClr val="lt1"/>
          </a:fillRef>
          <a:effectRef idx="0">
            <a:schemeClr val="accent4"/>
          </a:effectRef>
          <a:fontRef idx="minor">
            <a:schemeClr val="dk1"/>
          </a:fontRef>
        </p:style>
        <p:txBody>
          <a:bodyPr>
            <a:normAutofit/>
          </a:bodyPr>
          <a:lstStyle/>
          <a:p>
            <a:pPr marL="0" indent="0">
              <a:buNone/>
            </a:pPr>
            <a:r>
              <a:rPr lang="en-GB" dirty="0" smtClean="0"/>
              <a:t> </a:t>
            </a:r>
          </a:p>
          <a:p>
            <a:endParaRPr lang="en-GB" dirty="0"/>
          </a:p>
        </p:txBody>
      </p:sp>
      <p:sp>
        <p:nvSpPr>
          <p:cNvPr id="5" name="Rectangle 4"/>
          <p:cNvSpPr/>
          <p:nvPr/>
        </p:nvSpPr>
        <p:spPr>
          <a:xfrm>
            <a:off x="626570" y="1907513"/>
            <a:ext cx="4572000" cy="1569660"/>
          </a:xfrm>
          <a:prstGeom prst="rect">
            <a:avLst/>
          </a:prstGeom>
        </p:spPr>
        <p:txBody>
          <a:bodyPr>
            <a:spAutoFit/>
          </a:bodyPr>
          <a:lstStyle/>
          <a:p>
            <a:pPr marL="342900" indent="-342900">
              <a:buFont typeface="Arial"/>
              <a:buChar char="•"/>
            </a:pPr>
            <a:r>
              <a:rPr lang="en-GB" sz="2400" dirty="0">
                <a:solidFill>
                  <a:schemeClr val="bg1"/>
                </a:solidFill>
              </a:rPr>
              <a:t>Equipping Staff</a:t>
            </a:r>
          </a:p>
          <a:p>
            <a:pPr marL="342900" indent="-342900">
              <a:buFont typeface="Arial"/>
              <a:buChar char="•"/>
            </a:pPr>
            <a:r>
              <a:rPr lang="en-GB" sz="2400" dirty="0">
                <a:solidFill>
                  <a:schemeClr val="bg1"/>
                </a:solidFill>
              </a:rPr>
              <a:t>Reasonable Adjustments</a:t>
            </a:r>
          </a:p>
          <a:p>
            <a:pPr marL="342900" indent="-342900">
              <a:buFont typeface="Arial"/>
              <a:buChar char="•"/>
            </a:pPr>
            <a:r>
              <a:rPr lang="en-GB" sz="2400" dirty="0">
                <a:solidFill>
                  <a:schemeClr val="bg1"/>
                </a:solidFill>
              </a:rPr>
              <a:t>Delivering Good Support</a:t>
            </a:r>
          </a:p>
          <a:p>
            <a:pPr marL="342900" indent="-342900">
              <a:buFont typeface="Arial"/>
              <a:buChar char="•"/>
            </a:pPr>
            <a:r>
              <a:rPr lang="en-GB" sz="2400" dirty="0">
                <a:solidFill>
                  <a:schemeClr val="bg1"/>
                </a:solidFill>
              </a:rPr>
              <a:t> Sharing Good Practice </a:t>
            </a:r>
          </a:p>
        </p:txBody>
      </p:sp>
    </p:spTree>
    <p:extLst>
      <p:ext uri="{BB962C8B-B14F-4D97-AF65-F5344CB8AC3E}">
        <p14:creationId xmlns:p14="http://schemas.microsoft.com/office/powerpoint/2010/main" val="24499420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DB5781CE671B42AD5D0A34E88EEBA7" ma:contentTypeVersion="14" ma:contentTypeDescription="Create a new document." ma:contentTypeScope="" ma:versionID="54030499b7f8fd70d9d47c5222d71e43">
  <xsd:schema xmlns:xsd="http://www.w3.org/2001/XMLSchema" xmlns:xs="http://www.w3.org/2001/XMLSchema" xmlns:p="http://schemas.microsoft.com/office/2006/metadata/properties" xmlns:ns1="http://schemas.microsoft.com/sharepoint/v3" xmlns:ns2="38c766a1-b64a-4618-955b-14d24a9d0c01" xmlns:ns3="18c10d92-6611-4c6a-82a5-47160f5e7a17" targetNamespace="http://schemas.microsoft.com/office/2006/metadata/properties" ma:root="true" ma:fieldsID="832ed7d7b90b3761ad4c008fe24b30dd" ns1:_="" ns2:_="" ns3:_="">
    <xsd:import namespace="http://schemas.microsoft.com/sharepoint/v3"/>
    <xsd:import namespace="38c766a1-b64a-4618-955b-14d24a9d0c01"/>
    <xsd:import namespace="18c10d92-6611-4c6a-82a5-47160f5e7a1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c766a1-b64a-4618-955b-14d24a9d0c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c10d92-6611-4c6a-82a5-47160f5e7a1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C862F43-3CEA-4825-B7A7-0AA9E82B2CDE}"/>
</file>

<file path=customXml/itemProps2.xml><?xml version="1.0" encoding="utf-8"?>
<ds:datastoreItem xmlns:ds="http://schemas.openxmlformats.org/officeDocument/2006/customXml" ds:itemID="{B69B282C-F899-4635-86C7-0907D5C1D156}"/>
</file>

<file path=customXml/itemProps3.xml><?xml version="1.0" encoding="utf-8"?>
<ds:datastoreItem xmlns:ds="http://schemas.openxmlformats.org/officeDocument/2006/customXml" ds:itemID="{7720830D-4ACC-4C5D-AE3F-16969DFC4AAF}"/>
</file>

<file path=docProps/app.xml><?xml version="1.0" encoding="utf-8"?>
<Properties xmlns="http://schemas.openxmlformats.org/officeDocument/2006/extended-properties" xmlns:vt="http://schemas.openxmlformats.org/officeDocument/2006/docPropsVTypes">
  <TotalTime>918</TotalTime>
  <Words>1966</Words>
  <Application>Microsoft Office PowerPoint</Application>
  <PresentationFormat>On-screen Show (4:3)</PresentationFormat>
  <Paragraphs>215</Paragraphs>
  <Slides>22</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ＭＳ Ｐゴシック</vt:lpstr>
      <vt:lpstr>Arial</vt:lpstr>
      <vt:lpstr>Arial Rounded MT Bold</vt:lpstr>
      <vt:lpstr>Bliss 2 Regular</vt:lpstr>
      <vt:lpstr>Calibri</vt:lpstr>
      <vt:lpstr>Times New Roman</vt:lpstr>
      <vt:lpstr>Wingdings</vt:lpstr>
      <vt:lpstr>Office Theme</vt:lpstr>
      <vt:lpstr>Learning Disability and Dementia: Supporting a Timely Diagnosis </vt:lpstr>
      <vt:lpstr>PowerPoint Presentation</vt:lpstr>
      <vt:lpstr>About MacIntyre</vt:lpstr>
      <vt:lpstr>MacIntyre Dementia Project </vt:lpstr>
      <vt:lpstr>What is a Learning Disability?</vt:lpstr>
      <vt:lpstr>Links Between Learning Disability and Dementia </vt:lpstr>
      <vt:lpstr>Health Inequalities </vt:lpstr>
      <vt:lpstr>The MacIntyre way</vt:lpstr>
      <vt:lpstr>What Works</vt:lpstr>
      <vt:lpstr>What Works – Equipping Staff </vt:lpstr>
      <vt:lpstr>MacIntyre: What Works – Equipping Staff</vt:lpstr>
      <vt:lpstr>Baseline Health Assessments</vt:lpstr>
      <vt:lpstr>Anticipatory Care Calendar ©  (Health Calendar) </vt:lpstr>
      <vt:lpstr>Anticipatory Care Calendar  ©  (Health Calendar) </vt:lpstr>
      <vt:lpstr>Descriptions and Actions Sheet  © </vt:lpstr>
      <vt:lpstr>Significant Communication Sheet -  ©  </vt:lpstr>
      <vt:lpstr>How the Anticipatory Care Calendar is helping to help us to support Timely Diagnosis </vt:lpstr>
      <vt:lpstr>Other Way to Support Timely Diagnosis </vt:lpstr>
      <vt:lpstr>PowerPoint Presentation</vt:lpstr>
      <vt:lpstr>MacIntyre – this was the start of a journey!  </vt:lpstr>
      <vt:lpstr>Thank you – Any Questions?</vt:lpstr>
      <vt:lpstr>PowerPoint Presentation</vt:lpstr>
    </vt:vector>
  </TitlesOfParts>
  <Company>MacIntyre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Heidi  Warnes</dc:creator>
  <cp:lastModifiedBy>Sarah Ormston</cp:lastModifiedBy>
  <cp:revision>54</cp:revision>
  <cp:lastPrinted>2019-09-27T10:57:07Z</cp:lastPrinted>
  <dcterms:created xsi:type="dcterms:W3CDTF">2019-02-06T15:45:40Z</dcterms:created>
  <dcterms:modified xsi:type="dcterms:W3CDTF">2020-11-23T16:06:11Z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0x010100D5DB5781CE671B42AD5D0A34E88EEBA7</vt:lpwstr>
  </property>
</Properties>
</file>