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7" r:id="rId5"/>
    <p:sldId id="290" r:id="rId6"/>
    <p:sldId id="291" r:id="rId7"/>
    <p:sldId id="294" r:id="rId8"/>
    <p:sldId id="293" r:id="rId9"/>
    <p:sldId id="295" r:id="rId10"/>
    <p:sldId id="292" r:id="rId11"/>
  </p:sldIdLst>
  <p:sldSz cx="11522075" cy="6480175"/>
  <p:notesSz cx="6858000" cy="9144000"/>
  <p:defaultTex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zies, Samantha" initials="B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7" autoAdjust="0"/>
    <p:restoredTop sz="86156" autoAdjust="0"/>
  </p:normalViewPr>
  <p:slideViewPr>
    <p:cSldViewPr showGuides="1">
      <p:cViewPr varScale="1">
        <p:scale>
          <a:sx n="70" d="100"/>
          <a:sy n="70" d="100"/>
        </p:scale>
        <p:origin x="360" y="48"/>
      </p:cViewPr>
      <p:guideLst>
        <p:guide orient="horz" pos="2041"/>
        <p:guide pos="3629"/>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9C0F50-2776-4773-9B0A-10A586F4D6E9}" type="datetimeFigureOut">
              <a:rPr lang="en-GB" smtClean="0"/>
              <a:t>03/09/2020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E5F0E2-9D8B-470E-B4BE-1D2A2CED8184}" type="slidenum">
              <a:rPr lang="en-GB" smtClean="0"/>
              <a:t>‹#›</a:t>
            </a:fld>
            <a:endParaRPr lang="en-GB"/>
          </a:p>
        </p:txBody>
      </p:sp>
    </p:spTree>
    <p:extLst>
      <p:ext uri="{BB962C8B-B14F-4D97-AF65-F5344CB8AC3E}">
        <p14:creationId xmlns:p14="http://schemas.microsoft.com/office/powerpoint/2010/main" val="230906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57B7C-63AA-4C7A-966F-91A258369E61}" type="datetimeFigureOut">
              <a:rPr lang="en-GB" smtClean="0"/>
              <a:t>03/09/2020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81EA8-CB14-4E12-8F4B-D7780FCF9BF7}" type="slidenum">
              <a:rPr lang="en-GB" smtClean="0"/>
              <a:t>‹#›</a:t>
            </a:fld>
            <a:endParaRPr lang="en-GB"/>
          </a:p>
        </p:txBody>
      </p:sp>
    </p:spTree>
    <p:extLst>
      <p:ext uri="{BB962C8B-B14F-4D97-AF65-F5344CB8AC3E}">
        <p14:creationId xmlns:p14="http://schemas.microsoft.com/office/powerpoint/2010/main" val="2940852121"/>
      </p:ext>
    </p:extLst>
  </p:cSld>
  <p:clrMap bg1="lt1" tx1="dk1" bg2="lt2" tx2="dk2" accent1="accent1" accent2="accent2" accent3="accent3" accent4="accent4" accent5="accent5" accent6="accent6" hlink="hlink" folHlink="folHlink"/>
  <p:notesStyle>
    <a:lvl1pPr marL="0" algn="l" defTabSz="1152144" rtl="0" eaLnBrk="1" latinLnBrk="0" hangingPunct="1">
      <a:defRPr sz="1500" kern="1200">
        <a:solidFill>
          <a:schemeClr val="tx1"/>
        </a:solidFill>
        <a:latin typeface="+mn-lt"/>
        <a:ea typeface="+mn-ea"/>
        <a:cs typeface="+mn-cs"/>
      </a:defRPr>
    </a:lvl1pPr>
    <a:lvl2pPr marL="576072" algn="l" defTabSz="1152144" rtl="0" eaLnBrk="1" latinLnBrk="0" hangingPunct="1">
      <a:defRPr sz="1500" kern="1200">
        <a:solidFill>
          <a:schemeClr val="tx1"/>
        </a:solidFill>
        <a:latin typeface="+mn-lt"/>
        <a:ea typeface="+mn-ea"/>
        <a:cs typeface="+mn-cs"/>
      </a:defRPr>
    </a:lvl2pPr>
    <a:lvl3pPr marL="1152144" algn="l" defTabSz="1152144" rtl="0" eaLnBrk="1" latinLnBrk="0" hangingPunct="1">
      <a:defRPr sz="1500" kern="1200">
        <a:solidFill>
          <a:schemeClr val="tx1"/>
        </a:solidFill>
        <a:latin typeface="+mn-lt"/>
        <a:ea typeface="+mn-ea"/>
        <a:cs typeface="+mn-cs"/>
      </a:defRPr>
    </a:lvl3pPr>
    <a:lvl4pPr marL="1728216" algn="l" defTabSz="1152144" rtl="0" eaLnBrk="1" latinLnBrk="0" hangingPunct="1">
      <a:defRPr sz="1500" kern="1200">
        <a:solidFill>
          <a:schemeClr val="tx1"/>
        </a:solidFill>
        <a:latin typeface="+mn-lt"/>
        <a:ea typeface="+mn-ea"/>
        <a:cs typeface="+mn-cs"/>
      </a:defRPr>
    </a:lvl4pPr>
    <a:lvl5pPr marL="2304288" algn="l" defTabSz="1152144" rtl="0" eaLnBrk="1" latinLnBrk="0" hangingPunct="1">
      <a:defRPr sz="1500" kern="1200">
        <a:solidFill>
          <a:schemeClr val="tx1"/>
        </a:solidFill>
        <a:latin typeface="+mn-lt"/>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a:t>
            </a:fld>
            <a:endParaRPr lang="en-GB"/>
          </a:p>
        </p:txBody>
      </p:sp>
    </p:spTree>
    <p:extLst>
      <p:ext uri="{BB962C8B-B14F-4D97-AF65-F5344CB8AC3E}">
        <p14:creationId xmlns:p14="http://schemas.microsoft.com/office/powerpoint/2010/main" val="36188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681EA8-CB14-4E12-8F4B-D7780FCF9BF7}" type="slidenum">
              <a:rPr lang="en-GB" smtClean="0"/>
              <a:t>3</a:t>
            </a:fld>
            <a:endParaRPr lang="en-GB"/>
          </a:p>
        </p:txBody>
      </p:sp>
    </p:spTree>
    <p:extLst>
      <p:ext uri="{BB962C8B-B14F-4D97-AF65-F5344CB8AC3E}">
        <p14:creationId xmlns:p14="http://schemas.microsoft.com/office/powerpoint/2010/main" val="314570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681EA8-CB14-4E12-8F4B-D7780FCF9BF7}" type="slidenum">
              <a:rPr lang="en-GB" smtClean="0"/>
              <a:t>5</a:t>
            </a:fld>
            <a:endParaRPr lang="en-GB"/>
          </a:p>
        </p:txBody>
      </p:sp>
    </p:spTree>
    <p:extLst>
      <p:ext uri="{BB962C8B-B14F-4D97-AF65-F5344CB8AC3E}">
        <p14:creationId xmlns:p14="http://schemas.microsoft.com/office/powerpoint/2010/main" val="372079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681EA8-CB14-4E12-8F4B-D7780FCF9BF7}" type="slidenum">
              <a:rPr lang="en-GB" smtClean="0"/>
              <a:t>7</a:t>
            </a:fld>
            <a:endParaRPr lang="en-GB"/>
          </a:p>
        </p:txBody>
      </p:sp>
    </p:spTree>
    <p:extLst>
      <p:ext uri="{BB962C8B-B14F-4D97-AF65-F5344CB8AC3E}">
        <p14:creationId xmlns:p14="http://schemas.microsoft.com/office/powerpoint/2010/main" val="2546847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2055600"/>
            <a:ext cx="4700016" cy="4425696"/>
          </a:xfrm>
          <a:prstGeom prst="rect">
            <a:avLst/>
          </a:prstGeom>
        </p:spPr>
      </p:pic>
      <p:sp>
        <p:nvSpPr>
          <p:cNvPr id="2" name="Title 1"/>
          <p:cNvSpPr>
            <a:spLocks noGrp="1"/>
          </p:cNvSpPr>
          <p:nvPr>
            <p:ph type="ctrTitle"/>
          </p:nvPr>
        </p:nvSpPr>
        <p:spPr bwMode="gray">
          <a:xfrm>
            <a:off x="432000" y="2361600"/>
            <a:ext cx="3888877" cy="3467700"/>
          </a:xfrm>
        </p:spPr>
        <p:txBody>
          <a:bodyPr>
            <a:normAutofit/>
          </a:bodyPr>
          <a:lstStyle>
            <a:lvl1pPr>
              <a:lnSpc>
                <a:spcPts val="5000"/>
              </a:lnSpc>
              <a:defRPr sz="4800">
                <a:solidFill>
                  <a:schemeClr val="bg1"/>
                </a:solidFill>
              </a:defRPr>
            </a:lvl1pPr>
          </a:lstStyle>
          <a:p>
            <a:r>
              <a:rPr lang="en-US"/>
              <a:t>Click to edit Master title style</a:t>
            </a:r>
            <a:endParaRPr lang="en-GB" dirty="0"/>
          </a:p>
        </p:txBody>
      </p:sp>
      <p:sp>
        <p:nvSpPr>
          <p:cNvPr id="8" name="Picture Placeholder 7"/>
          <p:cNvSpPr>
            <a:spLocks noGrp="1"/>
          </p:cNvSpPr>
          <p:nvPr>
            <p:ph type="pic" sz="quarter" idx="10"/>
          </p:nvPr>
        </p:nvSpPr>
        <p:spPr>
          <a:xfrm>
            <a:off x="4701599" y="0"/>
            <a:ext cx="6820475" cy="4482000"/>
          </a:xfrm>
        </p:spPr>
        <p:txBody>
          <a:bodyPr anchor="ctr"/>
          <a:lstStyle>
            <a:lvl1pPr algn="ctr">
              <a:defRPr/>
            </a:lvl1pPr>
          </a:lstStyle>
          <a:p>
            <a:r>
              <a:rPr lang="en-US"/>
              <a:t>Click icon to add picture</a:t>
            </a:r>
            <a:endParaRPr lang="en-GB"/>
          </a:p>
        </p:txBody>
      </p:sp>
      <p:sp>
        <p:nvSpPr>
          <p:cNvPr id="3" name="Subtitle 2"/>
          <p:cNvSpPr>
            <a:spLocks noGrp="1"/>
          </p:cNvSpPr>
          <p:nvPr>
            <p:ph type="subTitle" idx="1"/>
          </p:nvPr>
        </p:nvSpPr>
        <p:spPr>
          <a:xfrm>
            <a:off x="4701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235773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a:solidFill>
                  <a:schemeClr val="bg2"/>
                </a:solidFill>
              </a:rPr>
              <a:t>Alzheimer’s Society</a:t>
            </a:r>
            <a:endParaRPr lang="en-GB" sz="1400" dirty="0">
              <a:solidFill>
                <a:schemeClr val="bg2"/>
              </a:solidFill>
            </a:endParaRP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912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AZ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8372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315" y="3175"/>
            <a:ext cx="3794760" cy="6477000"/>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2952328"/>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a:solidFill>
                  <a:schemeClr val="bg1"/>
                </a:solidFill>
              </a:rPr>
              <a:t>Alzheimer’s Society</a:t>
            </a:r>
            <a:endParaRPr lang="en-GB" sz="1400" dirty="0">
              <a:solidFill>
                <a:schemeClr val="bg1"/>
              </a:solidFill>
            </a:endParaRPr>
          </a:p>
        </p:txBody>
      </p:sp>
    </p:spTree>
    <p:extLst>
      <p:ext uri="{BB962C8B-B14F-4D97-AF65-F5344CB8AC3E}">
        <p14:creationId xmlns:p14="http://schemas.microsoft.com/office/powerpoint/2010/main" val="369078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7727315" y="-1"/>
            <a:ext cx="3794400" cy="6480175"/>
          </a:xfrm>
        </p:spPr>
        <p:txBody>
          <a:bodyPr anchor="ctr"/>
          <a:lstStyle>
            <a:lvl1pPr algn="ctr">
              <a:defRPr/>
            </a:lvl1pPr>
          </a:lstStyle>
          <a:p>
            <a:r>
              <a:rPr lang="en-US"/>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dirty="0">
                <a:solidFill>
                  <a:schemeClr val="bg2"/>
                </a:solidFill>
              </a:rPr>
              <a:t>Alzheimer’s Society</a:t>
            </a:r>
            <a:endParaRPr lang="en-GB" sz="1400" dirty="0">
              <a:solidFill>
                <a:schemeClr val="bg2"/>
              </a:solidFill>
            </a:endParaRPr>
          </a:p>
        </p:txBody>
      </p:sp>
    </p:spTree>
    <p:extLst>
      <p:ext uri="{BB962C8B-B14F-4D97-AF65-F5344CB8AC3E}">
        <p14:creationId xmlns:p14="http://schemas.microsoft.com/office/powerpoint/2010/main" val="14691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D">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3477599" y="2664447"/>
            <a:ext cx="8044476" cy="3816000"/>
          </a:xfrm>
        </p:spPr>
        <p:txBody>
          <a:bodyPr anchor="ctr"/>
          <a:lstStyle>
            <a:lvl1pPr algn="ctr">
              <a:defRPr/>
            </a:lvl1pPr>
          </a:lstStyle>
          <a:p>
            <a:r>
              <a:rPr lang="en-US"/>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959999" y="817495"/>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dirty="0">
                <a:solidFill>
                  <a:schemeClr val="bg2"/>
                </a:solidFill>
              </a:rPr>
              <a:t>Alzheimer’s Society</a:t>
            </a:r>
            <a:endParaRPr lang="en-GB" sz="1400" dirty="0">
              <a:solidFill>
                <a:schemeClr val="bg2"/>
              </a:solidFill>
            </a:endParaRPr>
          </a:p>
        </p:txBody>
      </p:sp>
      <p:sp>
        <p:nvSpPr>
          <p:cNvPr id="12" name="Content Placeholder 2"/>
          <p:cNvSpPr>
            <a:spLocks noGrp="1"/>
          </p:cNvSpPr>
          <p:nvPr>
            <p:ph idx="15"/>
          </p:nvPr>
        </p:nvSpPr>
        <p:spPr>
          <a:xfrm>
            <a:off x="7704000" y="817200"/>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320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Content">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a:solidFill>
                  <a:schemeClr val="bg2"/>
                </a:solidFill>
              </a:rPr>
              <a:t>Alzheimer’s Society</a:t>
            </a:r>
            <a:endParaRPr lang="en-GB" sz="1400" dirty="0">
              <a:solidFill>
                <a:schemeClr val="bg2"/>
              </a:solidFill>
            </a:endParaRPr>
          </a:p>
        </p:txBody>
      </p:sp>
      <p:sp>
        <p:nvSpPr>
          <p:cNvPr id="12" name="Content Placeholder 2"/>
          <p:cNvSpPr>
            <a:spLocks noGrp="1"/>
          </p:cNvSpPr>
          <p:nvPr>
            <p:ph idx="15"/>
          </p:nvPr>
        </p:nvSpPr>
        <p:spPr>
          <a:xfrm>
            <a:off x="3960000" y="4320207"/>
            <a:ext cx="3456000" cy="1440159"/>
          </a:xfrm>
        </p:spPr>
        <p:txBody>
          <a:bodyPr/>
          <a:lstStyle>
            <a:lvl1pPr>
              <a:spcAft>
                <a:spcPts val="0"/>
              </a:spcAft>
              <a:defRPr>
                <a:solidFill>
                  <a:schemeClr val="bg2"/>
                </a:solidFill>
              </a:defRPr>
            </a:lvl1pPr>
            <a:lvl2pPr>
              <a:spcAft>
                <a:spcPts val="0"/>
              </a:spcAft>
              <a:defRPr>
                <a:solidFill>
                  <a:schemeClr val="bg2"/>
                </a:solidFill>
              </a:defRPr>
            </a:lvl2pPr>
            <a:lvl3pPr>
              <a:spcAft>
                <a:spcPts val="0"/>
              </a:spcAft>
              <a:defRPr>
                <a:solidFill>
                  <a:schemeClr val="bg2"/>
                </a:solidFill>
              </a:defRPr>
            </a:lvl3pPr>
            <a:lvl4pPr>
              <a:spcAft>
                <a:spcPts val="0"/>
              </a:spcAft>
              <a:defRPr>
                <a:solidFill>
                  <a:schemeClr val="bg2"/>
                </a:solidFill>
              </a:defRPr>
            </a:lvl4pPr>
            <a:lvl5pPr>
              <a:spcAft>
                <a:spcPts val="0"/>
              </a:spcAft>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4"/>
          <p:cNvSpPr>
            <a:spLocks noGrp="1"/>
          </p:cNvSpPr>
          <p:nvPr>
            <p:ph type="body" sz="quarter" idx="17"/>
          </p:nvPr>
        </p:nvSpPr>
        <p:spPr>
          <a:xfrm>
            <a:off x="3960000" y="791816"/>
            <a:ext cx="3456000" cy="648072"/>
          </a:xfrm>
        </p:spPr>
        <p:txBody>
          <a:bodyPr/>
          <a:lstStyle>
            <a:lvl1pPr>
              <a:defRPr b="1">
                <a:solidFill>
                  <a:schemeClr val="bg2"/>
                </a:solidFill>
              </a:defRPr>
            </a:lvl1pPr>
          </a:lstStyle>
          <a:p>
            <a:pPr lvl="0"/>
            <a:r>
              <a:rPr lang="en-US"/>
              <a:t>Click to edit Master text styles</a:t>
            </a:r>
          </a:p>
        </p:txBody>
      </p:sp>
      <p:sp>
        <p:nvSpPr>
          <p:cNvPr id="16" name="Text Placeholder 14"/>
          <p:cNvSpPr>
            <a:spLocks noGrp="1"/>
          </p:cNvSpPr>
          <p:nvPr>
            <p:ph type="body" sz="quarter" idx="18"/>
          </p:nvPr>
        </p:nvSpPr>
        <p:spPr>
          <a:xfrm>
            <a:off x="7848000" y="792000"/>
            <a:ext cx="3456000" cy="659444"/>
          </a:xfrm>
        </p:spPr>
        <p:txBody>
          <a:bodyPr/>
          <a:lstStyle>
            <a:lvl1pPr>
              <a:defRPr b="1">
                <a:solidFill>
                  <a:schemeClr val="bg2"/>
                </a:solidFill>
              </a:defRPr>
            </a:lvl1pPr>
          </a:lstStyle>
          <a:p>
            <a:pPr lvl="0"/>
            <a:r>
              <a:rPr lang="en-US"/>
              <a:t>Click to edit Master text styles</a:t>
            </a:r>
          </a:p>
        </p:txBody>
      </p:sp>
      <p:sp>
        <p:nvSpPr>
          <p:cNvPr id="18" name="Chart Placeholder 17"/>
          <p:cNvSpPr>
            <a:spLocks noGrp="1"/>
          </p:cNvSpPr>
          <p:nvPr>
            <p:ph type="chart" sz="quarter" idx="19"/>
          </p:nvPr>
        </p:nvSpPr>
        <p:spPr>
          <a:xfrm>
            <a:off x="3960000" y="1473958"/>
            <a:ext cx="3457103" cy="2483893"/>
          </a:xfrm>
        </p:spPr>
        <p:txBody>
          <a:bodyPr anchor="ctr"/>
          <a:lstStyle>
            <a:lvl1pPr algn="ctr">
              <a:defRPr/>
            </a:lvl1pPr>
          </a:lstStyle>
          <a:p>
            <a:r>
              <a:rPr lang="en-US"/>
              <a:t>Click icon to add chart</a:t>
            </a:r>
            <a:endParaRPr lang="en-GB"/>
          </a:p>
        </p:txBody>
      </p:sp>
      <p:sp>
        <p:nvSpPr>
          <p:cNvPr id="19" name="Chart Placeholder 17"/>
          <p:cNvSpPr>
            <a:spLocks noGrp="1"/>
          </p:cNvSpPr>
          <p:nvPr>
            <p:ph type="chart" sz="quarter" idx="20"/>
          </p:nvPr>
        </p:nvSpPr>
        <p:spPr>
          <a:xfrm>
            <a:off x="7848000" y="1472399"/>
            <a:ext cx="3469636" cy="4500673"/>
          </a:xfrm>
        </p:spPr>
        <p:txBody>
          <a:bodyPr anchor="t"/>
          <a:lstStyle>
            <a:lvl1pPr algn="l">
              <a:defRPr/>
            </a:lvl1pPr>
          </a:lstStyle>
          <a:p>
            <a:r>
              <a:rPr lang="en-US"/>
              <a:t>Click icon to add chart</a:t>
            </a:r>
            <a:endParaRPr lang="en-GB" dirty="0"/>
          </a:p>
        </p:txBody>
      </p:sp>
    </p:spTree>
    <p:extLst>
      <p:ext uri="{BB962C8B-B14F-4D97-AF65-F5344CB8AC3E}">
        <p14:creationId xmlns:p14="http://schemas.microsoft.com/office/powerpoint/2010/main" val="47736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port Slid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957" y="0"/>
            <a:ext cx="8046720" cy="6483096"/>
          </a:xfrm>
          <a:prstGeom prst="rect">
            <a:avLst/>
          </a:prstGeom>
        </p:spPr>
      </p:pic>
      <p:sp>
        <p:nvSpPr>
          <p:cNvPr id="10" name="Rectangle 9"/>
          <p:cNvSpPr/>
          <p:nvPr userDrawn="1"/>
        </p:nvSpPr>
        <p:spPr bwMode="gray">
          <a:xfrm>
            <a:off x="-2643"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440160"/>
          </a:xfrm>
        </p:spPr>
        <p:txBody>
          <a:bodyPr/>
          <a:lstStyle>
            <a:lvl1pPr>
              <a:defRPr>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1152128"/>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759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pport Slide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75355" y="0"/>
            <a:ext cx="8046720" cy="6483096"/>
          </a:xfrm>
          <a:prstGeom prst="rect">
            <a:avLst/>
          </a:prstGeom>
        </p:spPr>
      </p:pic>
      <p:sp>
        <p:nvSpPr>
          <p:cNvPr id="10" name="Rectangle 9"/>
          <p:cNvSpPr/>
          <p:nvPr userDrawn="1"/>
        </p:nvSpPr>
        <p:spPr bwMode="gray">
          <a:xfrm>
            <a:off x="0" y="0"/>
            <a:ext cx="3477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1152119"/>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3953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 name="Rectangle 6"/>
          <p:cNvSpPr/>
          <p:nvPr userDrawn="1"/>
        </p:nvSpPr>
        <p:spPr bwMode="auto">
          <a:xfrm>
            <a:off x="0" y="0"/>
            <a:ext cx="4701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599" y="0"/>
            <a:ext cx="6820475" cy="4480560"/>
          </a:xfrm>
          <a:prstGeom prst="rect">
            <a:avLst/>
          </a:prstGeom>
        </p:spPr>
      </p:pic>
      <p:sp>
        <p:nvSpPr>
          <p:cNvPr id="2" name="Title 1"/>
          <p:cNvSpPr>
            <a:spLocks noGrp="1"/>
          </p:cNvSpPr>
          <p:nvPr>
            <p:ph type="ctrTitle"/>
          </p:nvPr>
        </p:nvSpPr>
        <p:spPr bwMode="gray">
          <a:xfrm>
            <a:off x="432000" y="370800"/>
            <a:ext cx="3888877" cy="5458500"/>
          </a:xfrm>
        </p:spPr>
        <p:txBody>
          <a:bodyPr>
            <a:normAutofit/>
          </a:bodyPr>
          <a:lstStyle>
            <a:lvl1pPr>
              <a:lnSpc>
                <a:spcPts val="5000"/>
              </a:lnSpc>
              <a:defRPr sz="4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701600" y="3744174"/>
            <a:ext cx="2736000"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166689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5677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dirty="0"/>
              <a:t>Presentation title 14/16pt</a:t>
            </a:r>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0FDA4A6D-DED9-42C5-A648-700287CA7BAB}" type="slidenum">
              <a:rPr lang="en-GB" smtClean="0"/>
              <a:pPr/>
              <a:t>‹#›</a:t>
            </a:fld>
            <a:endParaRPr lang="en-GB" dirty="0"/>
          </a:p>
        </p:txBody>
      </p:sp>
      <p:sp>
        <p:nvSpPr>
          <p:cNvPr id="9"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9982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6556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444800" cy="6489372"/>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016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6"/>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02550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Presentation title 14/16pt</a:t>
            </a:r>
            <a:endParaRPr lang="en-GB" dirty="0"/>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a:solidFill>
                  <a:schemeClr val="bg2"/>
                </a:solidFill>
              </a:rPr>
              <a:t>Alzheimer’s Society</a:t>
            </a:r>
            <a:endParaRPr lang="en-GB" sz="1400" dirty="0">
              <a:solidFill>
                <a:schemeClr val="bg2"/>
              </a:solidFill>
            </a:endParaRPr>
          </a:p>
        </p:txBody>
      </p:sp>
    </p:spTree>
    <p:extLst>
      <p:ext uri="{BB962C8B-B14F-4D97-AF65-F5344CB8AC3E}">
        <p14:creationId xmlns:p14="http://schemas.microsoft.com/office/powerpoint/2010/main" val="50370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Z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Presentation title 14/16pt</a:t>
            </a:r>
            <a:endParaRPr lang="en-GB" dirty="0"/>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08673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791816"/>
            <a:ext cx="10369868" cy="576064"/>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32000" y="2700000"/>
            <a:ext cx="10369868" cy="219717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32000" y="230781"/>
            <a:ext cx="2952773" cy="345010"/>
          </a:xfrm>
          <a:prstGeom prst="rect">
            <a:avLst/>
          </a:prstGeom>
        </p:spPr>
        <p:txBody>
          <a:bodyPr vert="horz" lIns="0" tIns="0" rIns="0" bIns="0" rtlCol="0" anchor="t" anchorCtr="0"/>
          <a:lstStyle>
            <a:lvl1pPr algn="l">
              <a:defRPr sz="1400" b="1">
                <a:solidFill>
                  <a:schemeClr val="bg2"/>
                </a:solidFill>
                <a:latin typeface="Arial" panose="020B0604020202020204" pitchFamily="34" charset="0"/>
                <a:cs typeface="Arial" panose="020B0604020202020204" pitchFamily="34" charset="0"/>
              </a:defRPr>
            </a:lvl1pPr>
          </a:lstStyle>
          <a:p>
            <a:r>
              <a:rPr lang="en-GB"/>
              <a:t>Presentation title 14/16pt</a:t>
            </a:r>
            <a:endParaRPr lang="en-GB" dirty="0"/>
          </a:p>
        </p:txBody>
      </p:sp>
      <p:sp>
        <p:nvSpPr>
          <p:cNvPr id="6" name="Slide Number Placeholder 5"/>
          <p:cNvSpPr>
            <a:spLocks noGrp="1"/>
          </p:cNvSpPr>
          <p:nvPr>
            <p:ph type="sldNum" sz="quarter" idx="4"/>
          </p:nvPr>
        </p:nvSpPr>
        <p:spPr>
          <a:xfrm>
            <a:off x="432000" y="5857200"/>
            <a:ext cx="1405159" cy="479231"/>
          </a:xfrm>
          <a:prstGeom prst="rect">
            <a:avLst/>
          </a:prstGeom>
        </p:spPr>
        <p:txBody>
          <a:bodyPr vert="horz" lIns="0" tIns="0" rIns="0" bIns="0" rtlCol="0" anchor="t" anchorCtr="0"/>
          <a:lstStyle>
            <a:lvl1pPr algn="l">
              <a:lnSpc>
                <a:spcPts val="3600"/>
              </a:lnSpc>
              <a:defRPr sz="3600" b="0">
                <a:solidFill>
                  <a:schemeClr val="bg2"/>
                </a:solidFill>
                <a:latin typeface="Arial" panose="020B0604020202020204" pitchFamily="34" charset="0"/>
                <a:cs typeface="Arial" panose="020B0604020202020204" pitchFamily="34" charset="0"/>
              </a:defRPr>
            </a:lvl1pPr>
          </a:lstStyle>
          <a:p>
            <a:fld id="{0FDA4A6D-DED9-42C5-A648-700287CA7BAB}" type="slidenum">
              <a:rPr lang="en-GB" smtClean="0"/>
              <a:pPr/>
              <a:t>‹#›</a:t>
            </a:fld>
            <a:endParaRPr lang="en-GB" dirty="0"/>
          </a:p>
        </p:txBody>
      </p:sp>
    </p:spTree>
    <p:extLst>
      <p:ext uri="{BB962C8B-B14F-4D97-AF65-F5344CB8AC3E}">
        <p14:creationId xmlns:p14="http://schemas.microsoft.com/office/powerpoint/2010/main" val="8249508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8" r:id="rId4"/>
    <p:sldLayoutId id="2147483659" r:id="rId5"/>
    <p:sldLayoutId id="2147483660" r:id="rId6"/>
    <p:sldLayoutId id="2147483661" r:id="rId7"/>
    <p:sldLayoutId id="2147483650" r:id="rId8"/>
    <p:sldLayoutId id="2147483669" r:id="rId9"/>
    <p:sldLayoutId id="2147483662" r:id="rId10"/>
    <p:sldLayoutId id="2147483668" r:id="rId11"/>
    <p:sldLayoutId id="2147483666" r:id="rId12"/>
    <p:sldLayoutId id="2147483667" r:id="rId13"/>
    <p:sldLayoutId id="2147483670" r:id="rId14"/>
    <p:sldLayoutId id="2147483663" r:id="rId15"/>
    <p:sldLayoutId id="2147483664" r:id="rId16"/>
    <p:sldLayoutId id="2147483665" r:id="rId17"/>
  </p:sldLayoutIdLst>
  <p:hf hdr="0" dt="0"/>
  <p:txStyles>
    <p:titleStyle>
      <a:lvl1pPr algn="l" defTabSz="1152144" rtl="0" eaLnBrk="1" latinLnBrk="0" hangingPunct="1">
        <a:lnSpc>
          <a:spcPts val="3600"/>
        </a:lnSpc>
        <a:spcBef>
          <a:spcPct val="0"/>
        </a:spcBef>
        <a:buNone/>
        <a:defRPr sz="32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1152144" rtl="0" eaLnBrk="1" latinLnBrk="0" hangingPunct="1">
        <a:lnSpc>
          <a:spcPts val="2500"/>
        </a:lnSpc>
        <a:spcBef>
          <a:spcPts val="0"/>
        </a:spcBef>
        <a:spcAft>
          <a:spcPts val="1200"/>
        </a:spcAft>
        <a:buFont typeface="Arial" panose="020B0604020202020204" pitchFamily="34" charset="0"/>
        <a:buNone/>
        <a:defRPr sz="22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500"/>
        </a:lnSpc>
        <a:spcBef>
          <a:spcPts val="0"/>
        </a:spcBef>
        <a:spcAft>
          <a:spcPts val="1200"/>
        </a:spcAft>
        <a:buClr>
          <a:schemeClr val="accent1"/>
        </a:buClr>
        <a:buSzPct val="90000"/>
        <a:buFont typeface="Wingdings" panose="05000000000000000000" pitchFamily="2" charset="2"/>
        <a:buChar char=""/>
        <a:defRPr sz="22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500"/>
        </a:lnSpc>
        <a:spcBef>
          <a:spcPts val="0"/>
        </a:spcBef>
        <a:spcAft>
          <a:spcPts val="1200"/>
        </a:spcAft>
        <a:buClr>
          <a:schemeClr val="accent1"/>
        </a:buClr>
        <a:buSzPct val="110000"/>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ella.robinson@alzheimers.org.uk"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453" y="1943943"/>
            <a:ext cx="3888877" cy="1501135"/>
          </a:xfrm>
        </p:spPr>
        <p:txBody>
          <a:bodyPr>
            <a:normAutofit fontScale="90000"/>
          </a:bodyPr>
          <a:lstStyle/>
          <a:p>
            <a:r>
              <a:rPr lang="en-GB" dirty="0"/>
              <a:t>Remote consultation and digital diagnosis: the patient perspective</a:t>
            </a:r>
          </a:p>
        </p:txBody>
      </p:sp>
      <p:sp>
        <p:nvSpPr>
          <p:cNvPr id="3" name="Subtitle 2"/>
          <p:cNvSpPr>
            <a:spLocks noGrp="1"/>
          </p:cNvSpPr>
          <p:nvPr>
            <p:ph type="subTitle" idx="1"/>
          </p:nvPr>
        </p:nvSpPr>
        <p:spPr>
          <a:xfrm>
            <a:off x="4701599" y="3744174"/>
            <a:ext cx="3147669" cy="2737121"/>
          </a:xfrm>
        </p:spPr>
        <p:txBody>
          <a:bodyPr/>
          <a:lstStyle/>
          <a:p>
            <a:r>
              <a:rPr lang="en-GB" dirty="0"/>
              <a:t>Ella Robinson, </a:t>
            </a:r>
          </a:p>
          <a:p>
            <a:r>
              <a:rPr lang="en-GB" dirty="0"/>
              <a:t>Senior Policy Officer</a:t>
            </a:r>
          </a:p>
          <a:p>
            <a:endParaRPr lang="en-GB" dirty="0"/>
          </a:p>
          <a:p>
            <a:r>
              <a:rPr lang="en-GB" sz="1500" dirty="0"/>
              <a:t>ella.robinson@alzheimers.org.uk</a:t>
            </a:r>
          </a:p>
        </p:txBody>
      </p:sp>
    </p:spTree>
    <p:extLst>
      <p:ext uri="{BB962C8B-B14F-4D97-AF65-F5344CB8AC3E}">
        <p14:creationId xmlns:p14="http://schemas.microsoft.com/office/powerpoint/2010/main" val="246457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FDA4A6D-DED9-42C5-A648-700287CA7BAB}" type="slidenum">
              <a:rPr lang="en-GB" smtClean="0"/>
              <a:pPr/>
              <a:t>2</a:t>
            </a:fld>
            <a:endParaRPr lang="en-GB"/>
          </a:p>
        </p:txBody>
      </p:sp>
      <p:sp>
        <p:nvSpPr>
          <p:cNvPr id="8" name="Footer Placeholder 5"/>
          <p:cNvSpPr txBox="1">
            <a:spLocks/>
          </p:cNvSpPr>
          <p:nvPr/>
        </p:nvSpPr>
        <p:spPr bwMode="gray">
          <a:xfrm>
            <a:off x="345601" y="230505"/>
            <a:ext cx="2952773" cy="849342"/>
          </a:xfrm>
          <a:prstGeom prst="rect">
            <a:avLst/>
          </a:prstGeom>
        </p:spPr>
        <p:txBody>
          <a:bodyPr vert="horz" lIns="0" tIns="0" rIns="0" bIns="0" rtlCol="0" anchor="t" anchorCtr="0"/>
          <a:lstStyle>
            <a:defPPr>
              <a:defRPr lang="en-US"/>
            </a:defPPr>
            <a:lvl1pPr marL="0" algn="l" defTabSz="1152144"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4600" b="0" dirty="0"/>
              <a:t>Gathering the information</a:t>
            </a:r>
          </a:p>
          <a:p>
            <a:endParaRPr lang="en-GB" sz="4800" b="0" dirty="0"/>
          </a:p>
          <a:p>
            <a:endParaRPr lang="en-GB" sz="4800" b="0" dirty="0"/>
          </a:p>
          <a:p>
            <a:endParaRPr lang="en-GB" dirty="0"/>
          </a:p>
        </p:txBody>
      </p:sp>
      <p:sp>
        <p:nvSpPr>
          <p:cNvPr id="4" name="Content Placeholder 3">
            <a:extLst>
              <a:ext uri="{FF2B5EF4-FFF2-40B4-BE49-F238E27FC236}">
                <a16:creationId xmlns:a16="http://schemas.microsoft.com/office/drawing/2014/main" id="{C04FC496-8B3F-4175-A007-A233A5C0A8CB}"/>
              </a:ext>
            </a:extLst>
          </p:cNvPr>
          <p:cNvSpPr>
            <a:spLocks noGrp="1"/>
          </p:cNvSpPr>
          <p:nvPr>
            <p:ph idx="1"/>
          </p:nvPr>
        </p:nvSpPr>
        <p:spPr>
          <a:xfrm>
            <a:off x="3960000" y="359767"/>
            <a:ext cx="7216474" cy="4752528"/>
          </a:xfrm>
        </p:spPr>
        <p:txBody>
          <a:bodyPr/>
          <a:lstStyle/>
          <a:p>
            <a:pPr marL="342900" lvl="0" indent="-342900">
              <a:buFont typeface="Arial" panose="020B0604020202020204" pitchFamily="34" charset="0"/>
              <a:buChar char="•"/>
            </a:pPr>
            <a:r>
              <a:rPr lang="en-GB" dirty="0"/>
              <a:t>To understand the patient perspective, we have:</a:t>
            </a:r>
          </a:p>
          <a:p>
            <a:pPr marL="692150" lvl="1" indent="-342900">
              <a:buFont typeface="Arial" panose="020B0604020202020204" pitchFamily="34" charset="0"/>
              <a:buChar char="•"/>
            </a:pPr>
            <a:r>
              <a:rPr lang="en-GB" dirty="0"/>
              <a:t>Reviewed Talking Point, our online community where people can share their stories and learn from each other’s experiences</a:t>
            </a:r>
          </a:p>
          <a:p>
            <a:pPr marL="692150" lvl="1" indent="-342900">
              <a:buFont typeface="Arial" panose="020B0604020202020204" pitchFamily="34" charset="0"/>
              <a:buChar char="•"/>
            </a:pPr>
            <a:r>
              <a:rPr lang="en-GB" dirty="0"/>
              <a:t>Interviewed people affected by dementia who have experience of remote consultation and diagnosis </a:t>
            </a:r>
          </a:p>
          <a:p>
            <a:pPr marL="692150" lvl="1" indent="-342900">
              <a:buFont typeface="Arial" panose="020B0604020202020204" pitchFamily="34" charset="0"/>
              <a:buChar char="•"/>
            </a:pPr>
            <a:r>
              <a:rPr lang="en-GB" dirty="0"/>
              <a:t>Engaged with colleagues in Operations who are involved in local and regional work on remote diagnosis </a:t>
            </a:r>
          </a:p>
          <a:p>
            <a:pPr marL="692150" lvl="1" indent="-342900">
              <a:buFont typeface="Arial" panose="020B0604020202020204" pitchFamily="34" charset="0"/>
              <a:buChar char="•"/>
            </a:pPr>
            <a:r>
              <a:rPr lang="en-GB" dirty="0"/>
              <a:t>Utilised information from focus groups on draft patient information sheets for remote appointments</a:t>
            </a:r>
          </a:p>
          <a:p>
            <a:pPr marL="342900" lvl="0" indent="-342900">
              <a:buFont typeface="Arial" panose="020B0604020202020204" pitchFamily="34" charset="0"/>
              <a:buChar char="•"/>
            </a:pPr>
            <a:r>
              <a:rPr lang="en-GB" dirty="0"/>
              <a:t>Feedback has been consistent and clear themes are emerging</a:t>
            </a:r>
          </a:p>
          <a:p>
            <a:pPr marL="342900" lvl="0" indent="-342900">
              <a:buFont typeface="Arial" panose="020B0604020202020204" pitchFamily="34" charset="0"/>
              <a:buChar char="•"/>
            </a:pPr>
            <a:r>
              <a:rPr lang="en-GB" dirty="0"/>
              <a:t>We are continuing this piece of work – if we can support you with more information please get in touch </a:t>
            </a:r>
            <a:r>
              <a:rPr lang="en-GB" u="sng" dirty="0">
                <a:hlinkClick r:id="rId2"/>
              </a:rPr>
              <a:t>ella.robinson@alzheimers.org.uk</a:t>
            </a:r>
            <a:r>
              <a:rPr lang="en-GB" dirty="0"/>
              <a:t> </a:t>
            </a:r>
          </a:p>
          <a:p>
            <a:pPr marL="342900" lvl="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4411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FDA4A6D-DED9-42C5-A648-700287CA7BAB}" type="slidenum">
              <a:rPr lang="en-GB" smtClean="0"/>
              <a:pPr/>
              <a:t>3</a:t>
            </a:fld>
            <a:endParaRPr lang="en-GB"/>
          </a:p>
        </p:txBody>
      </p:sp>
      <p:sp>
        <p:nvSpPr>
          <p:cNvPr id="8" name="Footer Placeholder 5"/>
          <p:cNvSpPr txBox="1">
            <a:spLocks/>
          </p:cNvSpPr>
          <p:nvPr/>
        </p:nvSpPr>
        <p:spPr bwMode="gray">
          <a:xfrm>
            <a:off x="345601" y="230505"/>
            <a:ext cx="2952773" cy="849342"/>
          </a:xfrm>
          <a:prstGeom prst="rect">
            <a:avLst/>
          </a:prstGeom>
        </p:spPr>
        <p:txBody>
          <a:bodyPr vert="horz" lIns="0" tIns="0" rIns="0" bIns="0" rtlCol="0" anchor="t" anchorCtr="0"/>
          <a:lstStyle>
            <a:defPPr>
              <a:defRPr lang="en-US"/>
            </a:defPPr>
            <a:lvl1pPr marL="0" algn="l" defTabSz="1152144"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4600" b="0" dirty="0"/>
              <a:t>The concerns</a:t>
            </a:r>
          </a:p>
          <a:p>
            <a:endParaRPr lang="en-GB" dirty="0"/>
          </a:p>
        </p:txBody>
      </p:sp>
      <p:sp>
        <p:nvSpPr>
          <p:cNvPr id="4" name="Content Placeholder 3">
            <a:extLst>
              <a:ext uri="{FF2B5EF4-FFF2-40B4-BE49-F238E27FC236}">
                <a16:creationId xmlns:a16="http://schemas.microsoft.com/office/drawing/2014/main" id="{AF1274DD-4712-463A-8722-407EB611449A}"/>
              </a:ext>
            </a:extLst>
          </p:cNvPr>
          <p:cNvSpPr>
            <a:spLocks noGrp="1"/>
          </p:cNvSpPr>
          <p:nvPr>
            <p:ph idx="1"/>
          </p:nvPr>
        </p:nvSpPr>
        <p:spPr>
          <a:xfrm>
            <a:off x="3744813" y="431775"/>
            <a:ext cx="7632848" cy="4680520"/>
          </a:xfrm>
        </p:spPr>
        <p:txBody>
          <a:bodyPr/>
          <a:lstStyle/>
          <a:p>
            <a:pPr marL="342900" indent="-342900">
              <a:buFont typeface="Arial" panose="020B0604020202020204" pitchFamily="34" charset="0"/>
              <a:buChar char="•"/>
            </a:pPr>
            <a:r>
              <a:rPr lang="en-GB" dirty="0"/>
              <a:t>Quality of assessments </a:t>
            </a:r>
          </a:p>
          <a:p>
            <a:pPr marL="692150" lvl="1" indent="-342900">
              <a:buFont typeface="Arial" panose="020B0604020202020204" pitchFamily="34" charset="0"/>
              <a:buChar char="•"/>
            </a:pPr>
            <a:r>
              <a:rPr lang="en-GB" sz="1700" dirty="0"/>
              <a:t>“</a:t>
            </a:r>
            <a:r>
              <a:rPr lang="en-GB" sz="1700" i="1" dirty="0"/>
              <a:t>One concern for me was that without the benefit of eye contact, body language etc. it was a challenge for my husband to keep track of what the Neurologist was saying. After most phone calls he would say "what was that all about?“.</a:t>
            </a:r>
          </a:p>
          <a:p>
            <a:pPr marL="692150" lvl="1" indent="-342900">
              <a:buFont typeface="Arial" panose="020B0604020202020204" pitchFamily="34" charset="0"/>
              <a:buChar char="•"/>
            </a:pPr>
            <a:r>
              <a:rPr lang="en-GB" sz="1700" i="1" dirty="0"/>
              <a:t>“It isn’t the same as meeting in person, especially as my mum has terrible hearing and struggles to hear audio on videos sometimes”.</a:t>
            </a:r>
            <a:endParaRPr lang="en-GB" sz="1700" dirty="0"/>
          </a:p>
          <a:p>
            <a:pPr marL="692150" lvl="1" indent="-342900">
              <a:buFont typeface="Arial" panose="020B0604020202020204" pitchFamily="34" charset="0"/>
              <a:buChar char="•"/>
            </a:pPr>
            <a:r>
              <a:rPr lang="en-GB" sz="1700" b="1" i="1" dirty="0"/>
              <a:t>“</a:t>
            </a:r>
            <a:r>
              <a:rPr lang="en-GB" sz="1700" i="1" dirty="0"/>
              <a:t>I was concerned that they would not appreciate who my mother is i.e. give them an overall baseline both clinically, socially and as an individual. She could have been anyone, very impersonal”.</a:t>
            </a:r>
            <a:endParaRPr lang="en-GB" sz="1700" dirty="0"/>
          </a:p>
          <a:p>
            <a:pPr marL="692150" lvl="1" indent="-342900">
              <a:buFont typeface="Arial" panose="020B0604020202020204" pitchFamily="34" charset="0"/>
              <a:buChar char="•"/>
            </a:pPr>
            <a:r>
              <a:rPr lang="en-GB" sz="1700" i="1" dirty="0"/>
              <a:t>“I think telephone consultations have a place in some routine situations but they have a lot of limitations. My father had his first memory clinic consultation by telephone and used his charm to pull the wool over the nurse's ears. Subsequently we have had a reassessment face to face at home with a very different result. Common sense tells me that the telephone is just not good enough to use for a diagnosis of a complex condition”.</a:t>
            </a:r>
          </a:p>
          <a:p>
            <a:pPr marL="692150" lvl="1" indent="-342900">
              <a:buFont typeface="Arial" panose="020B0604020202020204" pitchFamily="34" charset="0"/>
              <a:buChar char="•"/>
            </a:pPr>
            <a:endParaRPr lang="en-GB" sz="1800"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55096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FDA4A6D-DED9-42C5-A648-700287CA7BAB}" type="slidenum">
              <a:rPr lang="en-GB" smtClean="0"/>
              <a:pPr/>
              <a:t>4</a:t>
            </a:fld>
            <a:endParaRPr lang="en-GB"/>
          </a:p>
        </p:txBody>
      </p:sp>
      <p:sp>
        <p:nvSpPr>
          <p:cNvPr id="8" name="Footer Placeholder 5"/>
          <p:cNvSpPr txBox="1">
            <a:spLocks/>
          </p:cNvSpPr>
          <p:nvPr/>
        </p:nvSpPr>
        <p:spPr bwMode="gray">
          <a:xfrm>
            <a:off x="345601" y="230505"/>
            <a:ext cx="2952773" cy="849342"/>
          </a:xfrm>
          <a:prstGeom prst="rect">
            <a:avLst/>
          </a:prstGeom>
        </p:spPr>
        <p:txBody>
          <a:bodyPr vert="horz" lIns="0" tIns="0" rIns="0" bIns="0" rtlCol="0" anchor="t" anchorCtr="0"/>
          <a:lstStyle>
            <a:defPPr>
              <a:defRPr lang="en-US"/>
            </a:defPPr>
            <a:lvl1pPr marL="0" algn="l" defTabSz="1152144"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4600" b="0" dirty="0"/>
              <a:t>The concerns</a:t>
            </a:r>
          </a:p>
          <a:p>
            <a:endParaRPr lang="en-GB" dirty="0"/>
          </a:p>
        </p:txBody>
      </p:sp>
      <p:sp>
        <p:nvSpPr>
          <p:cNvPr id="9" name="Content Placeholder 3">
            <a:extLst>
              <a:ext uri="{FF2B5EF4-FFF2-40B4-BE49-F238E27FC236}">
                <a16:creationId xmlns:a16="http://schemas.microsoft.com/office/drawing/2014/main" id="{451EE3CD-8736-4775-97ED-BBE7229E9864}"/>
              </a:ext>
            </a:extLst>
          </p:cNvPr>
          <p:cNvSpPr>
            <a:spLocks noGrp="1"/>
          </p:cNvSpPr>
          <p:nvPr>
            <p:ph idx="1"/>
          </p:nvPr>
        </p:nvSpPr>
        <p:spPr>
          <a:xfrm>
            <a:off x="3744813" y="431775"/>
            <a:ext cx="7632848" cy="5400600"/>
          </a:xfrm>
        </p:spPr>
        <p:txBody>
          <a:bodyPr/>
          <a:lstStyle/>
          <a:p>
            <a:pPr marL="342900" indent="-342900">
              <a:buFont typeface="Arial" panose="020B0604020202020204" pitchFamily="34" charset="0"/>
              <a:buChar char="•"/>
            </a:pPr>
            <a:r>
              <a:rPr lang="en-GB" dirty="0"/>
              <a:t>Accessing remote assessments </a:t>
            </a:r>
          </a:p>
          <a:p>
            <a:pPr marL="692150" lvl="1" indent="-342900">
              <a:buFont typeface="Arial" panose="020B0604020202020204" pitchFamily="34" charset="0"/>
              <a:buChar char="•"/>
            </a:pPr>
            <a:r>
              <a:rPr lang="en-GB" sz="1700" i="1" dirty="0"/>
              <a:t>“Both my parents are terrible with technology, so if I hadn’t called the memory clinic first and given them my details, and then been able to go over and physically set up the video call, I don’t know how they would have managed to get that set up”.</a:t>
            </a:r>
          </a:p>
          <a:p>
            <a:pPr marL="692150" lvl="1" indent="-342900">
              <a:buFont typeface="Arial" panose="020B0604020202020204" pitchFamily="34" charset="0"/>
              <a:buChar char="•"/>
            </a:pPr>
            <a:r>
              <a:rPr lang="en-GB" sz="1700" i="1" dirty="0"/>
              <a:t>“The Word document with an overview of how to use Microsoft Teams was helpful for me, but I already use it for work. For people who aren’t great with technology, it’s not really enough”.</a:t>
            </a:r>
          </a:p>
          <a:p>
            <a:pPr marL="342900" indent="-342900">
              <a:buFont typeface="Arial" panose="020B0604020202020204" pitchFamily="34" charset="0"/>
              <a:buChar char="•"/>
            </a:pPr>
            <a:r>
              <a:rPr lang="en-GB" dirty="0"/>
              <a:t>Lack of choice </a:t>
            </a:r>
          </a:p>
          <a:p>
            <a:pPr marL="692150" lvl="1" indent="-342900">
              <a:buFont typeface="Arial" panose="020B0604020202020204" pitchFamily="34" charset="0"/>
              <a:buChar char="•"/>
            </a:pPr>
            <a:r>
              <a:rPr lang="en-GB" sz="1700" i="1" dirty="0"/>
              <a:t>“We received Bob’s diagnosis over a speaker phone on our cell phone. It was very difficult and I'm not sure Bob even comprehended what was going on. We were speechless and even the Neurologist said that he felt he couldn't gauge how we were taking the news. I wouldn't recommend this method to deliver such a serious diagnosis”. </a:t>
            </a:r>
            <a:r>
              <a:rPr lang="en-GB" sz="1200" i="1" dirty="0"/>
              <a:t>*name has been changed</a:t>
            </a:r>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20905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FDA4A6D-DED9-42C5-A648-700287CA7BAB}" type="slidenum">
              <a:rPr lang="en-GB" smtClean="0"/>
              <a:pPr/>
              <a:t>5</a:t>
            </a:fld>
            <a:endParaRPr lang="en-GB"/>
          </a:p>
        </p:txBody>
      </p:sp>
      <p:sp>
        <p:nvSpPr>
          <p:cNvPr id="8" name="Footer Placeholder 5"/>
          <p:cNvSpPr txBox="1">
            <a:spLocks/>
          </p:cNvSpPr>
          <p:nvPr/>
        </p:nvSpPr>
        <p:spPr bwMode="gray">
          <a:xfrm>
            <a:off x="345601" y="230505"/>
            <a:ext cx="2952773" cy="849342"/>
          </a:xfrm>
          <a:prstGeom prst="rect">
            <a:avLst/>
          </a:prstGeom>
        </p:spPr>
        <p:txBody>
          <a:bodyPr vert="horz" lIns="0" tIns="0" rIns="0" bIns="0" rtlCol="0" anchor="t" anchorCtr="0"/>
          <a:lstStyle>
            <a:defPPr>
              <a:defRPr lang="en-US"/>
            </a:defPPr>
            <a:lvl1pPr marL="0" algn="l" defTabSz="1152144"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4600" b="0" dirty="0"/>
              <a:t>The</a:t>
            </a:r>
          </a:p>
          <a:p>
            <a:r>
              <a:rPr lang="en-GB" sz="4600" b="0" dirty="0"/>
              <a:t>benefits</a:t>
            </a:r>
          </a:p>
          <a:p>
            <a:endParaRPr lang="en-GB" dirty="0"/>
          </a:p>
        </p:txBody>
      </p:sp>
      <p:sp>
        <p:nvSpPr>
          <p:cNvPr id="5" name="Content Placeholder 3">
            <a:extLst>
              <a:ext uri="{FF2B5EF4-FFF2-40B4-BE49-F238E27FC236}">
                <a16:creationId xmlns:a16="http://schemas.microsoft.com/office/drawing/2014/main" id="{EB9726D1-338C-4BA9-A808-DD04CB1A9A4C}"/>
              </a:ext>
            </a:extLst>
          </p:cNvPr>
          <p:cNvSpPr>
            <a:spLocks noGrp="1"/>
          </p:cNvSpPr>
          <p:nvPr>
            <p:ph idx="1"/>
          </p:nvPr>
        </p:nvSpPr>
        <p:spPr>
          <a:xfrm>
            <a:off x="3744813" y="431775"/>
            <a:ext cx="7632848" cy="5400600"/>
          </a:xfrm>
        </p:spPr>
        <p:txBody>
          <a:bodyPr/>
          <a:lstStyle/>
          <a:p>
            <a:pPr marL="342900" indent="-342900">
              <a:buFont typeface="Arial" panose="020B0604020202020204" pitchFamily="34" charset="0"/>
              <a:buChar char="•"/>
            </a:pPr>
            <a:r>
              <a:rPr lang="en-GB" dirty="0"/>
              <a:t>Privacy and comfort</a:t>
            </a:r>
          </a:p>
          <a:p>
            <a:pPr marL="692150" lvl="1" indent="-342900">
              <a:buFont typeface="Arial" panose="020B0604020202020204" pitchFamily="34" charset="0"/>
              <a:buChar char="•"/>
            </a:pPr>
            <a:r>
              <a:rPr lang="en-GB" sz="1700" i="1" dirty="0"/>
              <a:t>Once we got the diagnosis, it was nice to be in the privacy of mum and dads house so mum could process the news in her own home, without worrying about other people seeing her be upset”. </a:t>
            </a:r>
          </a:p>
          <a:p>
            <a:pPr marL="692150" lvl="1" indent="-342900">
              <a:buFont typeface="Arial" panose="020B0604020202020204" pitchFamily="34" charset="0"/>
              <a:buChar char="•"/>
            </a:pPr>
            <a:r>
              <a:rPr lang="en-GB" sz="1700" i="1" dirty="0"/>
              <a:t>“It may have actually been less stressful for my husband to be in his own home”.</a:t>
            </a:r>
          </a:p>
          <a:p>
            <a:pPr marL="342900" indent="-342900">
              <a:buFont typeface="Arial" panose="020B0604020202020204" pitchFamily="34" charset="0"/>
              <a:buChar char="•"/>
            </a:pPr>
            <a:r>
              <a:rPr lang="en-GB" dirty="0"/>
              <a:t>Receiving a diagnosis is paramount</a:t>
            </a:r>
          </a:p>
          <a:p>
            <a:pPr marL="692150" lvl="1" indent="-342900">
              <a:buFont typeface="Arial" panose="020B0604020202020204" pitchFamily="34" charset="0"/>
              <a:buChar char="•"/>
            </a:pPr>
            <a:r>
              <a:rPr lang="en-GB" sz="1700" i="1" dirty="0"/>
              <a:t>“…This was followed by an appointment with a memory assessment nurse at a hospital on 17th March. This was cancelled at the beginning of the lock down. I phoned several times to find out what we could do next as my husband seemed to be deteriorating and I was asked if we would like to try out a video appointment if they started to do them. I immediately accepted as they couldn't say how long we would wait otherwise!”</a:t>
            </a:r>
          </a:p>
          <a:p>
            <a:pPr marL="692150" lvl="1" indent="-342900">
              <a:buFont typeface="Arial" panose="020B0604020202020204" pitchFamily="34" charset="0"/>
              <a:buChar char="•"/>
            </a:pPr>
            <a:r>
              <a:rPr lang="en-GB" sz="1700" i="1" dirty="0"/>
              <a:t>“Due to coronavirus, video was the next best option.”</a:t>
            </a:r>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06838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302DEC-6BFE-4680-AC0C-F38FD054CD4F}"/>
              </a:ext>
            </a:extLst>
          </p:cNvPr>
          <p:cNvSpPr>
            <a:spLocks noGrp="1"/>
          </p:cNvSpPr>
          <p:nvPr>
            <p:ph type="sldNum" sz="quarter" idx="12"/>
          </p:nvPr>
        </p:nvSpPr>
        <p:spPr/>
        <p:txBody>
          <a:bodyPr/>
          <a:lstStyle/>
          <a:p>
            <a:fld id="{0FDA4A6D-DED9-42C5-A648-700287CA7BAB}" type="slidenum">
              <a:rPr lang="en-GB" smtClean="0"/>
              <a:pPr/>
              <a:t>6</a:t>
            </a:fld>
            <a:endParaRPr lang="en-GB"/>
          </a:p>
        </p:txBody>
      </p:sp>
      <p:sp>
        <p:nvSpPr>
          <p:cNvPr id="8" name="Footer Placeholder 5">
            <a:extLst>
              <a:ext uri="{FF2B5EF4-FFF2-40B4-BE49-F238E27FC236}">
                <a16:creationId xmlns:a16="http://schemas.microsoft.com/office/drawing/2014/main" id="{D35246AF-11B3-4BB0-B4BA-27861F068F9C}"/>
              </a:ext>
            </a:extLst>
          </p:cNvPr>
          <p:cNvSpPr txBox="1">
            <a:spLocks/>
          </p:cNvSpPr>
          <p:nvPr/>
        </p:nvSpPr>
        <p:spPr bwMode="gray">
          <a:xfrm>
            <a:off x="345601" y="230505"/>
            <a:ext cx="2952773" cy="849342"/>
          </a:xfrm>
          <a:prstGeom prst="rect">
            <a:avLst/>
          </a:prstGeom>
        </p:spPr>
        <p:txBody>
          <a:bodyPr vert="horz" lIns="0" tIns="0" rIns="0" bIns="0" rtlCol="0" anchor="t" anchorCtr="0"/>
          <a:lstStyle>
            <a:defPPr>
              <a:defRPr lang="en-US"/>
            </a:defPPr>
            <a:lvl1pPr marL="0" algn="l" defTabSz="1152144"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4600" b="0" dirty="0"/>
              <a:t>The</a:t>
            </a:r>
          </a:p>
          <a:p>
            <a:r>
              <a:rPr lang="en-GB" sz="4600" b="0" dirty="0"/>
              <a:t>benefits</a:t>
            </a:r>
          </a:p>
          <a:p>
            <a:endParaRPr lang="en-GB" dirty="0"/>
          </a:p>
        </p:txBody>
      </p:sp>
      <p:sp>
        <p:nvSpPr>
          <p:cNvPr id="10" name="Content Placeholder 3">
            <a:extLst>
              <a:ext uri="{FF2B5EF4-FFF2-40B4-BE49-F238E27FC236}">
                <a16:creationId xmlns:a16="http://schemas.microsoft.com/office/drawing/2014/main" id="{CA2D3AA9-03CB-4DA9-A5D3-60097FE80837}"/>
              </a:ext>
            </a:extLst>
          </p:cNvPr>
          <p:cNvSpPr txBox="1">
            <a:spLocks/>
          </p:cNvSpPr>
          <p:nvPr/>
        </p:nvSpPr>
        <p:spPr>
          <a:xfrm>
            <a:off x="3744813" y="431775"/>
            <a:ext cx="7632848" cy="5400600"/>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Travel and parking</a:t>
            </a:r>
          </a:p>
          <a:p>
            <a:pPr marL="692150" lvl="1" indent="-342900">
              <a:buFont typeface="Arial" panose="020B0604020202020204" pitchFamily="34" charset="0"/>
              <a:buChar char="•"/>
            </a:pPr>
            <a:r>
              <a:rPr lang="en-GB" sz="1700" i="1" dirty="0"/>
              <a:t>“We have had a few check-in appointments and they have been very convenient as they are generally pretty short in length and would normally require a lot of planning to attend in person. For non-serious or check-in appointments I think there is a benefit to having them conducted remotely”.</a:t>
            </a:r>
          </a:p>
          <a:p>
            <a:pPr marL="692150" lvl="1" indent="-342900">
              <a:buFont typeface="Arial" panose="020B0604020202020204" pitchFamily="34" charset="0"/>
              <a:buChar char="•"/>
            </a:pPr>
            <a:r>
              <a:rPr lang="en-GB" sz="1700" i="1" dirty="0"/>
              <a:t>“We didn’t have to have an argument about who drove there (we’ve been very worried about mum’s driving and her insistence that she can drive safely)!!”</a:t>
            </a:r>
          </a:p>
          <a:p>
            <a:pPr marL="692150" lvl="1" indent="-342900">
              <a:buFont typeface="Arial" panose="020B0604020202020204" pitchFamily="34" charset="0"/>
              <a:buChar char="•"/>
            </a:pPr>
            <a:r>
              <a:rPr lang="en-GB" sz="1700" i="1" dirty="0"/>
              <a:t>“The only benefit would be that we didn't come into contact with Covid-19 and it was certainly easier not to have to make a 1 hour drive into the city”.</a:t>
            </a:r>
          </a:p>
          <a:p>
            <a:pPr marL="342900" indent="-342900">
              <a:buFont typeface="Arial" panose="020B0604020202020204" pitchFamily="34" charset="0"/>
              <a:buChar char="•"/>
            </a:pPr>
            <a:endParaRPr lang="en-GB"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68545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FDA4A6D-DED9-42C5-A648-700287CA7BAB}" type="slidenum">
              <a:rPr lang="en-GB" smtClean="0"/>
              <a:pPr/>
              <a:t>7</a:t>
            </a:fld>
            <a:endParaRPr lang="en-GB"/>
          </a:p>
        </p:txBody>
      </p:sp>
      <p:sp>
        <p:nvSpPr>
          <p:cNvPr id="8" name="Footer Placeholder 5"/>
          <p:cNvSpPr txBox="1">
            <a:spLocks/>
          </p:cNvSpPr>
          <p:nvPr/>
        </p:nvSpPr>
        <p:spPr bwMode="gray">
          <a:xfrm>
            <a:off x="345601" y="230505"/>
            <a:ext cx="2952773" cy="849342"/>
          </a:xfrm>
          <a:prstGeom prst="rect">
            <a:avLst/>
          </a:prstGeom>
        </p:spPr>
        <p:txBody>
          <a:bodyPr vert="horz" lIns="0" tIns="0" rIns="0" bIns="0" rtlCol="0" anchor="t" anchorCtr="0"/>
          <a:lstStyle>
            <a:defPPr>
              <a:defRPr lang="en-US"/>
            </a:defPPr>
            <a:lvl1pPr marL="0" algn="l" defTabSz="1152144"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a:lstStyle>
          <a:p>
            <a:r>
              <a:rPr lang="en-GB" sz="4600" b="0" dirty="0"/>
              <a:t>Going forwards</a:t>
            </a:r>
          </a:p>
          <a:p>
            <a:endParaRPr lang="en-GB" dirty="0"/>
          </a:p>
        </p:txBody>
      </p:sp>
      <p:sp>
        <p:nvSpPr>
          <p:cNvPr id="5" name="Content Placeholder 3">
            <a:extLst>
              <a:ext uri="{FF2B5EF4-FFF2-40B4-BE49-F238E27FC236}">
                <a16:creationId xmlns:a16="http://schemas.microsoft.com/office/drawing/2014/main" id="{365D385F-AF44-4C79-82DF-C4FEEB4E8954}"/>
              </a:ext>
            </a:extLst>
          </p:cNvPr>
          <p:cNvSpPr>
            <a:spLocks noGrp="1"/>
          </p:cNvSpPr>
          <p:nvPr>
            <p:ph idx="1"/>
          </p:nvPr>
        </p:nvSpPr>
        <p:spPr>
          <a:xfrm>
            <a:off x="3744813" y="431775"/>
            <a:ext cx="7632848" cy="4608512"/>
          </a:xfrm>
        </p:spPr>
        <p:txBody>
          <a:bodyPr/>
          <a:lstStyle/>
          <a:p>
            <a:pPr marL="342900" indent="-342900">
              <a:buFont typeface="Arial" panose="020B0604020202020204" pitchFamily="34" charset="0"/>
              <a:buChar char="•"/>
            </a:pPr>
            <a:r>
              <a:rPr lang="en-GB" dirty="0"/>
              <a:t>Clarity on waiting times and giving people notice </a:t>
            </a:r>
          </a:p>
          <a:p>
            <a:pPr marL="692150" lvl="1" indent="-342900">
              <a:buFont typeface="Arial" panose="020B0604020202020204" pitchFamily="34" charset="0"/>
              <a:buChar char="•"/>
            </a:pPr>
            <a:r>
              <a:rPr lang="en-GB" sz="1700" i="1" dirty="0"/>
              <a:t>“Once we had an assessment, things were fantastic. But it was difficult to get a clear answer on how long the waiting list was until we got a call to say were we free the next day. It would have been helpful (and I would have called them less on the phone to keep checking how long until mum’s assessment) if they could have given us a vague timeframe for how long it might be until the assessment might be)”.</a:t>
            </a:r>
            <a:endParaRPr lang="en-GB" i="1" dirty="0"/>
          </a:p>
          <a:p>
            <a:pPr marL="342900" indent="-342900">
              <a:buFont typeface="Arial" panose="020B0604020202020204" pitchFamily="34" charset="0"/>
              <a:buChar char="•"/>
            </a:pPr>
            <a:r>
              <a:rPr lang="en-GB" dirty="0"/>
              <a:t>Prioritise video over telephone </a:t>
            </a:r>
          </a:p>
          <a:p>
            <a:pPr marL="692150" lvl="1" indent="-342900">
              <a:buFont typeface="Arial" panose="020B0604020202020204" pitchFamily="34" charset="0"/>
              <a:buChar char="•"/>
            </a:pPr>
            <a:r>
              <a:rPr lang="en-GB" sz="1700" i="1" dirty="0"/>
              <a:t>“Having visual representation would improve experience greatly”.</a:t>
            </a:r>
            <a:endParaRPr lang="en-GB" i="1" dirty="0"/>
          </a:p>
          <a:p>
            <a:pPr marL="342900" lvl="0" indent="-342900">
              <a:buFont typeface="Arial" panose="020B0604020202020204" pitchFamily="34" charset="0"/>
              <a:buChar char="•"/>
            </a:pPr>
            <a:r>
              <a:rPr lang="en-GB" dirty="0"/>
              <a:t>Positive communication and support to access appointments</a:t>
            </a:r>
          </a:p>
          <a:p>
            <a:pPr marL="692150" lvl="1" indent="-342900">
              <a:buFont typeface="Arial" panose="020B0604020202020204" pitchFamily="34" charset="0"/>
              <a:buChar char="•"/>
            </a:pPr>
            <a:r>
              <a:rPr lang="en-GB" sz="1700" i="1" dirty="0"/>
              <a:t>“Excellent support given and very helpful on each occasion I spoke to them. I am not very used to computers. Never having done a video call before, I was quite nervous about it but it all went well and it gave me the confidence to do it again. Sometimes you just have to make a "leap of faith".”</a:t>
            </a:r>
            <a:endParaRPr lang="en-GB" dirty="0"/>
          </a:p>
          <a:p>
            <a:pPr marL="342900" indent="-342900">
              <a:buFont typeface="Arial" panose="020B0604020202020204" pitchFamily="34" charset="0"/>
              <a:buChar char="•"/>
            </a:pPr>
            <a:r>
              <a:rPr lang="en-GB" dirty="0"/>
              <a:t>Face to face appointment when possible </a:t>
            </a:r>
          </a:p>
          <a:p>
            <a:pPr marL="342900" lvl="0" indent="-342900">
              <a:buFont typeface="Arial" panose="020B0604020202020204" pitchFamily="34" charset="0"/>
              <a:buChar char="•"/>
            </a:pPr>
            <a:endParaRPr lang="en-GB" dirty="0"/>
          </a:p>
          <a:p>
            <a:pPr marL="692150" lvl="1" indent="-342900">
              <a:buFont typeface="Arial" panose="020B0604020202020204" pitchFamily="34" charset="0"/>
              <a:buChar char="•"/>
            </a:pPr>
            <a:endParaRPr lang="en-GB" sz="1800"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i="1" dirty="0"/>
          </a:p>
          <a:p>
            <a:pPr marL="69215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1487719497"/>
      </p:ext>
    </p:extLst>
  </p:cSld>
  <p:clrMapOvr>
    <a:masterClrMapping/>
  </p:clrMapOvr>
</p:sld>
</file>

<file path=ppt/theme/theme1.xml><?xml version="1.0" encoding="utf-8"?>
<a:theme xmlns:a="http://schemas.openxmlformats.org/drawingml/2006/main" name="AS_Presentation 2">
  <a:themeElements>
    <a:clrScheme name="AS Theme Colours">
      <a:dk1>
        <a:srgbClr val="000000"/>
      </a:dk1>
      <a:lt1>
        <a:srgbClr val="FFFFFF"/>
      </a:lt1>
      <a:dk2>
        <a:srgbClr val="1B1464"/>
      </a:dk2>
      <a:lt2>
        <a:srgbClr val="262626"/>
      </a:lt2>
      <a:accent1>
        <a:srgbClr val="0199FF"/>
      </a:accent1>
      <a:accent2>
        <a:srgbClr val="FF1C26"/>
      </a:accent2>
      <a:accent3>
        <a:srgbClr val="6BCFE5"/>
      </a:accent3>
      <a:accent4>
        <a:srgbClr val="FF7A85"/>
      </a:accent4>
      <a:accent5>
        <a:srgbClr val="1B1464"/>
      </a:accent5>
      <a:accent6>
        <a:srgbClr val="FF00FF"/>
      </a:accent6>
      <a:hlink>
        <a:srgbClr val="595959"/>
      </a:hlink>
      <a:folHlink>
        <a:srgbClr val="7F7F7F"/>
      </a:folHlink>
    </a:clrScheme>
    <a:fontScheme name="A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DB5781CE671B42AD5D0A34E88EEBA7" ma:contentTypeVersion="12" ma:contentTypeDescription="Create a new document." ma:contentTypeScope="" ma:versionID="1d5acecd25af8377982506b35d7471e9">
  <xsd:schema xmlns:xsd="http://www.w3.org/2001/XMLSchema" xmlns:xs="http://www.w3.org/2001/XMLSchema" xmlns:p="http://schemas.microsoft.com/office/2006/metadata/properties" xmlns:ns2="38c766a1-b64a-4618-955b-14d24a9d0c01" xmlns:ns3="18c10d92-6611-4c6a-82a5-47160f5e7a17" targetNamespace="http://schemas.microsoft.com/office/2006/metadata/properties" ma:root="true" ma:fieldsID="182ea11565fda37699491db269a5391c" ns2:_="" ns3:_="">
    <xsd:import namespace="38c766a1-b64a-4618-955b-14d24a9d0c01"/>
    <xsd:import namespace="18c10d92-6611-4c6a-82a5-47160f5e7a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766a1-b64a-4618-955b-14d24a9d0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c10d92-6611-4c6a-82a5-47160f5e7a1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3D632-C994-42F0-941E-7F6A6ED148A9}">
  <ds:schemaRefs>
    <ds:schemaRef ds:uri="http://schemas.microsoft.com/sharepoint/v3"/>
    <ds:schemaRef ds:uri="http://schemas.microsoft.com/office/infopath/2007/PartnerControls"/>
    <ds:schemaRef ds:uri="http://purl.org/dc/terms/"/>
    <ds:schemaRef ds:uri="c16dd85f-d6e1-4a05-b6ac-58627b55c5e6"/>
    <ds:schemaRef ds:uri="http://purl.org/dc/elements/1.1/"/>
    <ds:schemaRef ds:uri="df1bc4a4-166f-4967-83c9-a74e50ce6a2e"/>
    <ds:schemaRef ds:uri="http://schemas.microsoft.com/office/2006/documentManagement/types"/>
    <ds:schemaRef ds:uri="56f1fdb3-46b3-4bbd-8614-cac7352e548f"/>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BA912D5-C646-4FE6-A4D1-403BCF8E1EC4}">
  <ds:schemaRefs>
    <ds:schemaRef ds:uri="http://schemas.microsoft.com/sharepoint/v3/contenttype/forms"/>
  </ds:schemaRefs>
</ds:datastoreItem>
</file>

<file path=customXml/itemProps3.xml><?xml version="1.0" encoding="utf-8"?>
<ds:datastoreItem xmlns:ds="http://schemas.openxmlformats.org/officeDocument/2006/customXml" ds:itemID="{16F7F675-B5DD-40B2-A866-1BA0B1CA3B3E}"/>
</file>

<file path=docProps/app.xml><?xml version="1.0" encoding="utf-8"?>
<Properties xmlns="http://schemas.openxmlformats.org/officeDocument/2006/extended-properties" xmlns:vt="http://schemas.openxmlformats.org/officeDocument/2006/docPropsVTypes">
  <Template>AS_Presentation 2</Template>
  <TotalTime>2729</TotalTime>
  <Words>985</Words>
  <Application>Microsoft Office PowerPoint</Application>
  <PresentationFormat>Custom</PresentationFormat>
  <Paragraphs>79</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AS_Presentation 2</vt:lpstr>
      <vt:lpstr>Remote consultation and digital diagnosis: the patient perspective</vt:lpstr>
      <vt:lpstr>PowerPoint Presentation</vt:lpstr>
      <vt:lpstr>PowerPoint Presentation</vt:lpstr>
      <vt:lpstr>PowerPoint Presentation</vt:lpstr>
      <vt:lpstr>PowerPoint Presentation</vt:lpstr>
      <vt:lpstr>PowerPoint Presentation</vt:lpstr>
      <vt:lpstr>PowerPoint Presentation</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Szalach, Lukasz</dc:creator>
  <cp:lastModifiedBy>Robinson, Ella</cp:lastModifiedBy>
  <cp:revision>119</cp:revision>
  <dcterms:created xsi:type="dcterms:W3CDTF">2017-10-30T16:18:07Z</dcterms:created>
  <dcterms:modified xsi:type="dcterms:W3CDTF">2020-09-03T07:09:07Z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0x010100D5DB5781CE671B42AD5D0A34E88EEBA7</vt:lpwstr>
  </property>
  <property fmtid="{D5CDD505-2E9C-101B-9397-08002B2CF9AE}" pid="3" name="TagAlz">
    <vt:lpwstr/>
  </property>
  <property fmtid="{D5CDD505-2E9C-101B-9397-08002B2CF9AE}" pid="4" name="DepartmentAlz">
    <vt:lpwstr/>
  </property>
  <property fmtid="{D5CDD505-2E9C-101B-9397-08002B2CF9AE}" pid="5" name="LocationAlz">
    <vt:lpwstr/>
  </property>
</Properties>
</file>