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  <p:sldMasterId id="2147483707" r:id="rId6"/>
    <p:sldMasterId id="2147483709" r:id="rId7"/>
    <p:sldMasterId id="2147483711" r:id="rId8"/>
    <p:sldMasterId id="2147483705" r:id="rId9"/>
    <p:sldMasterId id="2147483660" r:id="rId10"/>
    <p:sldMasterId id="2147483689" r:id="rId11"/>
    <p:sldMasterId id="2147483698" r:id="rId12"/>
    <p:sldMasterId id="2147483680" r:id="rId13"/>
    <p:sldMasterId id="2147483713" r:id="rId14"/>
    <p:sldMasterId id="2147483745" r:id="rId15"/>
  </p:sldMasterIdLst>
  <p:notesMasterIdLst>
    <p:notesMasterId r:id="rId53"/>
  </p:notesMasterIdLst>
  <p:handoutMasterIdLst>
    <p:handoutMasterId r:id="rId54"/>
  </p:handoutMasterIdLst>
  <p:sldIdLst>
    <p:sldId id="590" r:id="rId16"/>
    <p:sldId id="594" r:id="rId17"/>
    <p:sldId id="598" r:id="rId18"/>
    <p:sldId id="609" r:id="rId19"/>
    <p:sldId id="611" r:id="rId20"/>
    <p:sldId id="602" r:id="rId21"/>
    <p:sldId id="603" r:id="rId22"/>
    <p:sldId id="612" r:id="rId23"/>
    <p:sldId id="606" r:id="rId24"/>
    <p:sldId id="607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31" r:id="rId34"/>
    <p:sldId id="621" r:id="rId35"/>
    <p:sldId id="632" r:id="rId36"/>
    <p:sldId id="622" r:id="rId37"/>
    <p:sldId id="633" r:id="rId38"/>
    <p:sldId id="623" r:id="rId39"/>
    <p:sldId id="634" r:id="rId40"/>
    <p:sldId id="624" r:id="rId41"/>
    <p:sldId id="635" r:id="rId42"/>
    <p:sldId id="625" r:id="rId43"/>
    <p:sldId id="636" r:id="rId44"/>
    <p:sldId id="626" r:id="rId45"/>
    <p:sldId id="637" r:id="rId46"/>
    <p:sldId id="627" r:id="rId47"/>
    <p:sldId id="628" r:id="rId48"/>
    <p:sldId id="638" r:id="rId49"/>
    <p:sldId id="629" r:id="rId50"/>
    <p:sldId id="639" r:id="rId51"/>
    <p:sldId id="63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E3331-2D9D-DE79-771B-CF0364BCB1A7}" name="Viviana Aya" initials="VA" userId="S::Viviana.Aya@rcpsych.ac.uk::9046c609-bdd9-4f5e-87a8-b6af3e587bab" providerId="AD"/>
  <p188:author id="{6C162C3A-A9D7-D87D-F447-4F6C8039E612}" name="Rosanna Bevan" initials="RB" userId="S::Rosanna.Bevan@rcpsych.ac.uk::7f0cec3b-5f1d-43e6-8fa3-bce4372b582e" providerId="AD"/>
  <p188:author id="{995122CA-E98F-C260-59F4-28E49E5A3D13}" name="Clementine Fitch Bunce" initials="CFB" userId="S::Clementine.FBunce@rcpsych.ac.uk::066c9ff1-4484-44f4-a5f1-d2961ce7d8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F2"/>
    <a:srgbClr val="F9D3E0"/>
    <a:srgbClr val="C71B54"/>
    <a:srgbClr val="F1E8F8"/>
    <a:srgbClr val="D5B8EA"/>
    <a:srgbClr val="FCE8EF"/>
    <a:srgbClr val="E1F7FF"/>
    <a:srgbClr val="ECF3FA"/>
    <a:srgbClr val="FFFF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9" autoAdjust="0"/>
    <p:restoredTop sz="92038" autoAdjust="0"/>
  </p:normalViewPr>
  <p:slideViewPr>
    <p:cSldViewPr snapToGrid="0">
      <p:cViewPr>
        <p:scale>
          <a:sx n="60" d="100"/>
          <a:sy n="60" d="100"/>
        </p:scale>
        <p:origin x="468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microsoft.com/office/2016/11/relationships/changesInfo" Target="changesInfos/changesInfo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a Aya" userId="9046c609-bdd9-4f5e-87a8-b6af3e587bab" providerId="ADAL" clId="{BE2718F6-7CE6-48A1-8B57-D40AE5569F89}"/>
    <pc:docChg chg="custSel modSld">
      <pc:chgData name="Viviana Aya" userId="9046c609-bdd9-4f5e-87a8-b6af3e587bab" providerId="ADAL" clId="{BE2718F6-7CE6-48A1-8B57-D40AE5569F89}" dt="2023-02-21T15:51:32.596" v="135" actId="1076"/>
      <pc:docMkLst>
        <pc:docMk/>
      </pc:docMkLst>
      <pc:sldChg chg="addSp delSp modSp mod">
        <pc:chgData name="Viviana Aya" userId="9046c609-bdd9-4f5e-87a8-b6af3e587bab" providerId="ADAL" clId="{BE2718F6-7CE6-48A1-8B57-D40AE5569F89}" dt="2023-02-21T15:47:33.480" v="119" actId="1076"/>
        <pc:sldMkLst>
          <pc:docMk/>
          <pc:sldMk cId="4223959109" sldId="602"/>
        </pc:sldMkLst>
        <pc:spChg chg="mod">
          <ac:chgData name="Viviana Aya" userId="9046c609-bdd9-4f5e-87a8-b6af3e587bab" providerId="ADAL" clId="{BE2718F6-7CE6-48A1-8B57-D40AE5569F89}" dt="2023-02-21T15:47:33.480" v="119" actId="1076"/>
          <ac:spMkLst>
            <pc:docMk/>
            <pc:sldMk cId="4223959109" sldId="602"/>
            <ac:spMk id="7" creationId="{5AD1577A-7392-EB25-8F0D-6AB6E9D6339A}"/>
          </ac:spMkLst>
        </pc:spChg>
        <pc:spChg chg="mod">
          <ac:chgData name="Viviana Aya" userId="9046c609-bdd9-4f5e-87a8-b6af3e587bab" providerId="ADAL" clId="{BE2718F6-7CE6-48A1-8B57-D40AE5569F89}" dt="2023-02-21T15:47:30.030" v="118" actId="1076"/>
          <ac:spMkLst>
            <pc:docMk/>
            <pc:sldMk cId="4223959109" sldId="602"/>
            <ac:spMk id="8" creationId="{1927623C-2F3C-0A6C-57FD-09F3C85A71CC}"/>
          </ac:spMkLst>
        </pc:spChg>
        <pc:picChg chg="add mod modCrop">
          <ac:chgData name="Viviana Aya" userId="9046c609-bdd9-4f5e-87a8-b6af3e587bab" providerId="ADAL" clId="{BE2718F6-7CE6-48A1-8B57-D40AE5569F89}" dt="2023-02-21T15:47:26.408" v="117" actId="14100"/>
          <ac:picMkLst>
            <pc:docMk/>
            <pc:sldMk cId="4223959109" sldId="602"/>
            <ac:picMk id="2" creationId="{1FC17801-7064-409E-154E-0C5D457935C4}"/>
          </ac:picMkLst>
        </pc:picChg>
        <pc:picChg chg="del">
          <ac:chgData name="Viviana Aya" userId="9046c609-bdd9-4f5e-87a8-b6af3e587bab" providerId="ADAL" clId="{BE2718F6-7CE6-48A1-8B57-D40AE5569F89}" dt="2023-02-21T14:58:26.254" v="2" actId="478"/>
          <ac:picMkLst>
            <pc:docMk/>
            <pc:sldMk cId="4223959109" sldId="602"/>
            <ac:picMk id="9" creationId="{DA0D5901-CC0D-C325-97B5-3CC88AB5EFB8}"/>
          </ac:picMkLst>
        </pc:picChg>
      </pc:sldChg>
      <pc:sldChg chg="addSp delSp modSp mod">
        <pc:chgData name="Viviana Aya" userId="9046c609-bdd9-4f5e-87a8-b6af3e587bab" providerId="ADAL" clId="{BE2718F6-7CE6-48A1-8B57-D40AE5569F89}" dt="2023-02-21T15:51:32.596" v="135" actId="1076"/>
        <pc:sldMkLst>
          <pc:docMk/>
          <pc:sldMk cId="1075858818" sldId="603"/>
        </pc:sldMkLst>
        <pc:spChg chg="mod">
          <ac:chgData name="Viviana Aya" userId="9046c609-bdd9-4f5e-87a8-b6af3e587bab" providerId="ADAL" clId="{BE2718F6-7CE6-48A1-8B57-D40AE5569F89}" dt="2023-02-21T15:50:26.554" v="127" actId="1076"/>
          <ac:spMkLst>
            <pc:docMk/>
            <pc:sldMk cId="1075858818" sldId="603"/>
            <ac:spMk id="6" creationId="{B5F675D7-DCCD-6889-CDD4-C2564EED2CF2}"/>
          </ac:spMkLst>
        </pc:spChg>
        <pc:spChg chg="mod">
          <ac:chgData name="Viviana Aya" userId="9046c609-bdd9-4f5e-87a8-b6af3e587bab" providerId="ADAL" clId="{BE2718F6-7CE6-48A1-8B57-D40AE5569F89}" dt="2023-02-21T15:51:32.596" v="135" actId="1076"/>
          <ac:spMkLst>
            <pc:docMk/>
            <pc:sldMk cId="1075858818" sldId="603"/>
            <ac:spMk id="7" creationId="{83AB1AD5-D54C-57CF-212D-FE851BE41335}"/>
          </ac:spMkLst>
        </pc:spChg>
        <pc:spChg chg="mod">
          <ac:chgData name="Viviana Aya" userId="9046c609-bdd9-4f5e-87a8-b6af3e587bab" providerId="ADAL" clId="{BE2718F6-7CE6-48A1-8B57-D40AE5569F89}" dt="2023-02-21T15:51:28.948" v="134" actId="1076"/>
          <ac:spMkLst>
            <pc:docMk/>
            <pc:sldMk cId="1075858818" sldId="603"/>
            <ac:spMk id="12" creationId="{EDECB43E-D95F-FD7D-38DF-0E7C754266A1}"/>
          </ac:spMkLst>
        </pc:spChg>
        <pc:picChg chg="add mod modCrop">
          <ac:chgData name="Viviana Aya" userId="9046c609-bdd9-4f5e-87a8-b6af3e587bab" providerId="ADAL" clId="{BE2718F6-7CE6-48A1-8B57-D40AE5569F89}" dt="2023-02-21T15:51:24.571" v="133" actId="14100"/>
          <ac:picMkLst>
            <pc:docMk/>
            <pc:sldMk cId="1075858818" sldId="603"/>
            <ac:picMk id="2" creationId="{C22FF358-C4C4-4D35-D9C4-F4AE2FBD857F}"/>
          </ac:picMkLst>
        </pc:picChg>
        <pc:picChg chg="del">
          <ac:chgData name="Viviana Aya" userId="9046c609-bdd9-4f5e-87a8-b6af3e587bab" providerId="ADAL" clId="{BE2718F6-7CE6-48A1-8B57-D40AE5569F89}" dt="2023-02-21T15:49:58.962" v="120" actId="478"/>
          <ac:picMkLst>
            <pc:docMk/>
            <pc:sldMk cId="1075858818" sldId="603"/>
            <ac:picMk id="9" creationId="{99A7B8A4-72BF-42A1-A21B-831B030257D5}"/>
          </ac:picMkLst>
        </pc:picChg>
      </pc:sldChg>
    </pc:docChg>
  </pc:docChgLst>
  <pc:docChgLst>
    <pc:chgData name="Viviana Aya" userId="9046c609-bdd9-4f5e-87a8-b6af3e587bab" providerId="ADAL" clId="{EB5ACBF8-0EED-433F-AA91-03C0729AB238}"/>
    <pc:docChg chg="modSld">
      <pc:chgData name="Viviana Aya" userId="9046c609-bdd9-4f5e-87a8-b6af3e587bab" providerId="ADAL" clId="{EB5ACBF8-0EED-433F-AA91-03C0729AB238}" dt="2023-03-20T13:32:49.747" v="2" actId="20577"/>
      <pc:docMkLst>
        <pc:docMk/>
      </pc:docMkLst>
      <pc:sldChg chg="modSp mod">
        <pc:chgData name="Viviana Aya" userId="9046c609-bdd9-4f5e-87a8-b6af3e587bab" providerId="ADAL" clId="{EB5ACBF8-0EED-433F-AA91-03C0729AB238}" dt="2023-03-20T13:32:49.747" v="2" actId="20577"/>
        <pc:sldMkLst>
          <pc:docMk/>
          <pc:sldMk cId="4223959109" sldId="602"/>
        </pc:sldMkLst>
        <pc:spChg chg="mod">
          <ac:chgData name="Viviana Aya" userId="9046c609-bdd9-4f5e-87a8-b6af3e587bab" providerId="ADAL" clId="{EB5ACBF8-0EED-433F-AA91-03C0729AB238}" dt="2023-03-20T13:32:49.747" v="2" actId="20577"/>
          <ac:spMkLst>
            <pc:docMk/>
            <pc:sldMk cId="4223959109" sldId="602"/>
            <ac:spMk id="8" creationId="{1927623C-2F3C-0A6C-57FD-09F3C85A71C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cpsych-my.sharepoint.com/personal/viviana_aya_rcpsych_ac_uk/Documents/Documents/AMHE/SNAPSHOT/NoMAD%20and%20survey/NoMAD%20and%20survey%20responses/NoMAD%20Updated/Updated!/NoMAD%20collated%20responses%20per%20dom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65563474994522"/>
          <c:y val="9.8931439540206723E-2"/>
          <c:w val="0.3915556661512119"/>
          <c:h val="0.739697910895466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05-429E-ACA8-33B02699B67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05-429E-ACA8-33B02699B670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05-429E-ACA8-33B02699B670}"/>
              </c:ext>
            </c:extLst>
          </c:dPt>
          <c:dPt>
            <c:idx val="3"/>
            <c:bubble3D val="0"/>
            <c:spPr>
              <a:solidFill>
                <a:srgbClr val="00A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05-429E-ACA8-33B02699B670}"/>
              </c:ext>
            </c:extLst>
          </c:dPt>
          <c:dLbls>
            <c:dLbl>
              <c:idx val="1"/>
              <c:layout>
                <c:manualLayout>
                  <c:x val="-3.2816752872030952E-2"/>
                  <c:y val="-0.230796747421497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05-429E-ACA8-33B02699B670}"/>
                </c:ext>
              </c:extLst>
            </c:dLbl>
            <c:dLbl>
              <c:idx val="3"/>
              <c:layout>
                <c:manualLayout>
                  <c:x val="3.7074823886291313E-3"/>
                  <c:y val="0.113683998455416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05-429E-ACA8-33B02699B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'Reflexing Monitoring'!$F$3:$F$6</c:f>
              <c:strCache>
                <c:ptCount val="4"/>
                <c:pt idx="0">
                  <c:v>Strongly Agree </c:v>
                </c:pt>
                <c:pt idx="1">
                  <c:v>Agree </c:v>
                </c:pt>
                <c:pt idx="2">
                  <c:v>Neither Agree or Disagree </c:v>
                </c:pt>
                <c:pt idx="3">
                  <c:v>Disagree </c:v>
                </c:pt>
              </c:strCache>
            </c:strRef>
          </c:cat>
          <c:val>
            <c:numRef>
              <c:f>'Reflexing Monitoring'!$G$3:$G$6</c:f>
              <c:numCache>
                <c:formatCode>General</c:formatCode>
                <c:ptCount val="4"/>
                <c:pt idx="0">
                  <c:v>7</c:v>
                </c:pt>
                <c:pt idx="1">
                  <c:v>39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05-429E-ACA8-33B02699B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46697799898754E-3"/>
          <c:y val="0.17021999115782169"/>
          <c:w val="0.339630650006221"/>
          <c:h val="0.5824452540447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6EB07-68B4-4B55-9D1F-32AD058D439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43F696-3CF8-49E9-B4BF-02133C73DA99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b="1" dirty="0"/>
            <a:t>NoMAD</a:t>
          </a:r>
        </a:p>
      </dgm:t>
    </dgm:pt>
    <dgm:pt modelId="{51BC77A7-4D87-4F10-BC5F-6600C0006DC8}" type="parTrans" cxnId="{BCF18DB3-E123-4FB1-BBC9-32DB5AF3B5AB}">
      <dgm:prSet/>
      <dgm:spPr/>
      <dgm:t>
        <a:bodyPr/>
        <a:lstStyle/>
        <a:p>
          <a:endParaRPr lang="en-GB"/>
        </a:p>
      </dgm:t>
    </dgm:pt>
    <dgm:pt modelId="{D4CA50D4-C864-4AD4-8A99-234C59A5C24A}" type="sibTrans" cxnId="{BCF18DB3-E123-4FB1-BBC9-32DB5AF3B5AB}">
      <dgm:prSet/>
      <dgm:spPr/>
      <dgm:t>
        <a:bodyPr/>
        <a:lstStyle/>
        <a:p>
          <a:endParaRPr lang="en-GB"/>
        </a:p>
      </dgm:t>
    </dgm:pt>
    <dgm:pt modelId="{F5DE1C47-2867-4F35-8DF2-49B8816B6BC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 w="28575"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1. Coherence</a:t>
          </a:r>
        </a:p>
      </dgm:t>
    </dgm:pt>
    <dgm:pt modelId="{8438D03B-6E04-4C3E-913C-77E88A00A015}" type="parTrans" cxnId="{AE37A093-D8BB-434A-A3B3-834709883546}">
      <dgm:prSet/>
      <dgm:spPr/>
      <dgm:t>
        <a:bodyPr/>
        <a:lstStyle/>
        <a:p>
          <a:endParaRPr lang="en-GB"/>
        </a:p>
      </dgm:t>
    </dgm:pt>
    <dgm:pt modelId="{ABB6C104-E127-49BB-A1E7-9D4AEDD46575}" type="sibTrans" cxnId="{AE37A093-D8BB-434A-A3B3-834709883546}">
      <dgm:prSet/>
      <dgm:spPr/>
      <dgm:t>
        <a:bodyPr/>
        <a:lstStyle/>
        <a:p>
          <a:endParaRPr lang="en-GB"/>
        </a:p>
      </dgm:t>
    </dgm:pt>
    <dgm:pt modelId="{0022D6CF-484B-4089-921E-6B222BCF578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1E8F8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en-GB" dirty="0"/>
            <a:t>2. Cognitive Participation</a:t>
          </a:r>
        </a:p>
      </dgm:t>
    </dgm:pt>
    <dgm:pt modelId="{9A4C3CF6-AD31-47C0-8C4E-70EE203465A6}" type="parTrans" cxnId="{766C9EB6-FA91-4F83-AE56-4317EBB3D870}">
      <dgm:prSet/>
      <dgm:spPr/>
      <dgm:t>
        <a:bodyPr/>
        <a:lstStyle/>
        <a:p>
          <a:endParaRPr lang="en-GB"/>
        </a:p>
      </dgm:t>
    </dgm:pt>
    <dgm:pt modelId="{DBFFF21B-AD25-40F4-8654-8FDC88106993}" type="sibTrans" cxnId="{766C9EB6-FA91-4F83-AE56-4317EBB3D870}">
      <dgm:prSet/>
      <dgm:spPr/>
      <dgm:t>
        <a:bodyPr/>
        <a:lstStyle/>
        <a:p>
          <a:endParaRPr lang="en-GB"/>
        </a:p>
      </dgm:t>
    </dgm:pt>
    <dgm:pt modelId="{71274815-2F05-4C8E-BC28-4CE5541D5182}">
      <dgm:prSet phldrT="[Text]"/>
      <dgm:spPr>
        <a:solidFill>
          <a:srgbClr val="F9D3E0"/>
        </a:solidFill>
        <a:ln w="28575">
          <a:solidFill>
            <a:srgbClr val="C71B54"/>
          </a:solidFill>
        </a:ln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3. Collective Action</a:t>
          </a:r>
        </a:p>
      </dgm:t>
    </dgm:pt>
    <dgm:pt modelId="{DB4F1756-E560-4A87-B4BE-475EF495C474}" type="parTrans" cxnId="{C7B6B866-45B3-4CC0-9F85-C17A40DB23CD}">
      <dgm:prSet/>
      <dgm:spPr/>
      <dgm:t>
        <a:bodyPr/>
        <a:lstStyle/>
        <a:p>
          <a:endParaRPr lang="en-GB"/>
        </a:p>
      </dgm:t>
    </dgm:pt>
    <dgm:pt modelId="{03C12D95-779F-4BA8-A271-46142BF8E423}" type="sibTrans" cxnId="{C7B6B866-45B3-4CC0-9F85-C17A40DB23CD}">
      <dgm:prSet/>
      <dgm:spPr/>
      <dgm:t>
        <a:bodyPr/>
        <a:lstStyle/>
        <a:p>
          <a:endParaRPr lang="en-GB"/>
        </a:p>
      </dgm:t>
    </dgm:pt>
    <dgm:pt modelId="{E6B52066-BFB7-406A-A441-46A51492DAD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GB" dirty="0"/>
            <a:t>4.Reflexing Monitoring</a:t>
          </a:r>
        </a:p>
      </dgm:t>
    </dgm:pt>
    <dgm:pt modelId="{9B743692-C0EE-44A8-AA6A-FABDD9E3D060}" type="parTrans" cxnId="{0201876F-B16C-447B-8ACE-BEB5ADBEE373}">
      <dgm:prSet/>
      <dgm:spPr/>
      <dgm:t>
        <a:bodyPr/>
        <a:lstStyle/>
        <a:p>
          <a:endParaRPr lang="en-GB"/>
        </a:p>
      </dgm:t>
    </dgm:pt>
    <dgm:pt modelId="{296FC0DF-8CA9-455D-BAD9-9034B7A19CB8}" type="sibTrans" cxnId="{0201876F-B16C-447B-8ACE-BEB5ADBEE373}">
      <dgm:prSet/>
      <dgm:spPr/>
      <dgm:t>
        <a:bodyPr/>
        <a:lstStyle/>
        <a:p>
          <a:endParaRPr lang="en-GB"/>
        </a:p>
      </dgm:t>
    </dgm:pt>
    <dgm:pt modelId="{F5622322-2E90-4473-898B-B1ED6293209C}" type="pres">
      <dgm:prSet presAssocID="{EE86EB07-68B4-4B55-9D1F-32AD058D439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36F5A1-7E3B-4EFA-9E3D-63B1CAFC51EB}" type="pres">
      <dgm:prSet presAssocID="{EE86EB07-68B4-4B55-9D1F-32AD058D4395}" presName="matrix" presStyleCnt="0"/>
      <dgm:spPr/>
    </dgm:pt>
    <dgm:pt modelId="{6E4019ED-E16A-4ED6-BE18-BEBF25748DFF}" type="pres">
      <dgm:prSet presAssocID="{EE86EB07-68B4-4B55-9D1F-32AD058D4395}" presName="tile1" presStyleLbl="node1" presStyleIdx="0" presStyleCnt="4"/>
      <dgm:spPr>
        <a:xfrm rot="16200000">
          <a:off x="65911" y="-65911"/>
          <a:ext cx="1671290" cy="1803114"/>
        </a:xfrm>
        <a:prstGeom prst="round1Rect">
          <a:avLst/>
        </a:prstGeom>
      </dgm:spPr>
    </dgm:pt>
    <dgm:pt modelId="{51ECEA0A-1636-476E-B4A7-B63BA8DDA4DA}" type="pres">
      <dgm:prSet presAssocID="{EE86EB07-68B4-4B55-9D1F-32AD058D439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6B028B-AE50-4E6A-B53B-FE73B4F23D2D}" type="pres">
      <dgm:prSet presAssocID="{EE86EB07-68B4-4B55-9D1F-32AD058D4395}" presName="tile2" presStyleLbl="node1" presStyleIdx="1" presStyleCnt="4"/>
      <dgm:spPr/>
    </dgm:pt>
    <dgm:pt modelId="{9418B4DD-E3FF-4D66-A4DC-2BF7649FDE66}" type="pres">
      <dgm:prSet presAssocID="{EE86EB07-68B4-4B55-9D1F-32AD058D439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205249-4B21-4A6F-945B-9B865337AFE3}" type="pres">
      <dgm:prSet presAssocID="{EE86EB07-68B4-4B55-9D1F-32AD058D4395}" presName="tile3" presStyleLbl="node1" presStyleIdx="2" presStyleCnt="4"/>
      <dgm:spPr/>
    </dgm:pt>
    <dgm:pt modelId="{94FA359C-E591-425F-A918-728612CE4533}" type="pres">
      <dgm:prSet presAssocID="{EE86EB07-68B4-4B55-9D1F-32AD058D439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63A54C-2175-4054-9E5B-2E64A015E99D}" type="pres">
      <dgm:prSet presAssocID="{EE86EB07-68B4-4B55-9D1F-32AD058D4395}" presName="tile4" presStyleLbl="node1" presStyleIdx="3" presStyleCnt="4" custLinFactNeighborX="48381" custLinFactNeighborY="3773"/>
      <dgm:spPr/>
    </dgm:pt>
    <dgm:pt modelId="{C012CC98-34B9-4761-B789-58F18D23F79E}" type="pres">
      <dgm:prSet presAssocID="{EE86EB07-68B4-4B55-9D1F-32AD058D439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B662331-CF18-421E-9285-2F074AD87CFD}" type="pres">
      <dgm:prSet presAssocID="{EE86EB07-68B4-4B55-9D1F-32AD058D439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C6C5B07-87A4-4994-9928-5A7A085585BB}" type="presOf" srcId="{E6B52066-BFB7-406A-A441-46A51492DADA}" destId="{C012CC98-34B9-4761-B789-58F18D23F79E}" srcOrd="1" destOrd="0" presId="urn:microsoft.com/office/officeart/2005/8/layout/matrix1"/>
    <dgm:cxn modelId="{D5F5D360-EAC7-4904-967B-CA22BF9F9F44}" type="presOf" srcId="{E6B52066-BFB7-406A-A441-46A51492DADA}" destId="{0163A54C-2175-4054-9E5B-2E64A015E99D}" srcOrd="0" destOrd="0" presId="urn:microsoft.com/office/officeart/2005/8/layout/matrix1"/>
    <dgm:cxn modelId="{0AE2C864-5657-42FD-B242-879B37798DC5}" type="presOf" srcId="{71274815-2F05-4C8E-BC28-4CE5541D5182}" destId="{11205249-4B21-4A6F-945B-9B865337AFE3}" srcOrd="0" destOrd="0" presId="urn:microsoft.com/office/officeart/2005/8/layout/matrix1"/>
    <dgm:cxn modelId="{C7B6B866-45B3-4CC0-9F85-C17A40DB23CD}" srcId="{5743F696-3CF8-49E9-B4BF-02133C73DA99}" destId="{71274815-2F05-4C8E-BC28-4CE5541D5182}" srcOrd="2" destOrd="0" parTransId="{DB4F1756-E560-4A87-B4BE-475EF495C474}" sibTransId="{03C12D95-779F-4BA8-A271-46142BF8E423}"/>
    <dgm:cxn modelId="{8A64CB6C-9E6A-4E59-96D5-28AB38083D13}" type="presOf" srcId="{F5DE1C47-2867-4F35-8DF2-49B8816B6BCF}" destId="{51ECEA0A-1636-476E-B4A7-B63BA8DDA4DA}" srcOrd="1" destOrd="0" presId="urn:microsoft.com/office/officeart/2005/8/layout/matrix1"/>
    <dgm:cxn modelId="{0201876F-B16C-447B-8ACE-BEB5ADBEE373}" srcId="{5743F696-3CF8-49E9-B4BF-02133C73DA99}" destId="{E6B52066-BFB7-406A-A441-46A51492DADA}" srcOrd="3" destOrd="0" parTransId="{9B743692-C0EE-44A8-AA6A-FABDD9E3D060}" sibTransId="{296FC0DF-8CA9-455D-BAD9-9034B7A19CB8}"/>
    <dgm:cxn modelId="{16E7E557-3160-4A8E-88BA-4A40DA2532DF}" type="presOf" srcId="{EE86EB07-68B4-4B55-9D1F-32AD058D4395}" destId="{F5622322-2E90-4473-898B-B1ED6293209C}" srcOrd="0" destOrd="0" presId="urn:microsoft.com/office/officeart/2005/8/layout/matrix1"/>
    <dgm:cxn modelId="{273CA97C-CF47-4A58-9B36-755F5F8DB2FA}" type="presOf" srcId="{0022D6CF-484B-4089-921E-6B222BCF5786}" destId="{9418B4DD-E3FF-4D66-A4DC-2BF7649FDE66}" srcOrd="1" destOrd="0" presId="urn:microsoft.com/office/officeart/2005/8/layout/matrix1"/>
    <dgm:cxn modelId="{AE37A093-D8BB-434A-A3B3-834709883546}" srcId="{5743F696-3CF8-49E9-B4BF-02133C73DA99}" destId="{F5DE1C47-2867-4F35-8DF2-49B8816B6BCF}" srcOrd="0" destOrd="0" parTransId="{8438D03B-6E04-4C3E-913C-77E88A00A015}" sibTransId="{ABB6C104-E127-49BB-A1E7-9D4AEDD46575}"/>
    <dgm:cxn modelId="{6C8E3398-3E8D-4DD6-8151-65156C03E62E}" type="presOf" srcId="{0022D6CF-484B-4089-921E-6B222BCF5786}" destId="{466B028B-AE50-4E6A-B53B-FE73B4F23D2D}" srcOrd="0" destOrd="0" presId="urn:microsoft.com/office/officeart/2005/8/layout/matrix1"/>
    <dgm:cxn modelId="{42A9FE98-DC1E-472F-944B-A94763CDF000}" type="presOf" srcId="{5743F696-3CF8-49E9-B4BF-02133C73DA99}" destId="{1B662331-CF18-421E-9285-2F074AD87CFD}" srcOrd="0" destOrd="0" presId="urn:microsoft.com/office/officeart/2005/8/layout/matrix1"/>
    <dgm:cxn modelId="{BCF18DB3-E123-4FB1-BBC9-32DB5AF3B5AB}" srcId="{EE86EB07-68B4-4B55-9D1F-32AD058D4395}" destId="{5743F696-3CF8-49E9-B4BF-02133C73DA99}" srcOrd="0" destOrd="0" parTransId="{51BC77A7-4D87-4F10-BC5F-6600C0006DC8}" sibTransId="{D4CA50D4-C864-4AD4-8A99-234C59A5C24A}"/>
    <dgm:cxn modelId="{766C9EB6-FA91-4F83-AE56-4317EBB3D870}" srcId="{5743F696-3CF8-49E9-B4BF-02133C73DA99}" destId="{0022D6CF-484B-4089-921E-6B222BCF5786}" srcOrd="1" destOrd="0" parTransId="{9A4C3CF6-AD31-47C0-8C4E-70EE203465A6}" sibTransId="{DBFFF21B-AD25-40F4-8654-8FDC88106993}"/>
    <dgm:cxn modelId="{18F93DC2-7B8F-4E88-B589-A7C7C1D21079}" type="presOf" srcId="{F5DE1C47-2867-4F35-8DF2-49B8816B6BCF}" destId="{6E4019ED-E16A-4ED6-BE18-BEBF25748DFF}" srcOrd="0" destOrd="0" presId="urn:microsoft.com/office/officeart/2005/8/layout/matrix1"/>
    <dgm:cxn modelId="{CE8701D2-A41C-4012-8B57-8DDE56D51428}" type="presOf" srcId="{71274815-2F05-4C8E-BC28-4CE5541D5182}" destId="{94FA359C-E591-425F-A918-728612CE4533}" srcOrd="1" destOrd="0" presId="urn:microsoft.com/office/officeart/2005/8/layout/matrix1"/>
    <dgm:cxn modelId="{8240B7B7-AE3A-45D8-B6B3-CA4818099562}" type="presParOf" srcId="{F5622322-2E90-4473-898B-B1ED6293209C}" destId="{D136F5A1-7E3B-4EFA-9E3D-63B1CAFC51EB}" srcOrd="0" destOrd="0" presId="urn:microsoft.com/office/officeart/2005/8/layout/matrix1"/>
    <dgm:cxn modelId="{BB3CE5C1-A3AD-48FB-BFAD-BB4FB51CFDD1}" type="presParOf" srcId="{D136F5A1-7E3B-4EFA-9E3D-63B1CAFC51EB}" destId="{6E4019ED-E16A-4ED6-BE18-BEBF25748DFF}" srcOrd="0" destOrd="0" presId="urn:microsoft.com/office/officeart/2005/8/layout/matrix1"/>
    <dgm:cxn modelId="{585EACFE-B634-4699-955F-6E5187BE2722}" type="presParOf" srcId="{D136F5A1-7E3B-4EFA-9E3D-63B1CAFC51EB}" destId="{51ECEA0A-1636-476E-B4A7-B63BA8DDA4DA}" srcOrd="1" destOrd="0" presId="urn:microsoft.com/office/officeart/2005/8/layout/matrix1"/>
    <dgm:cxn modelId="{D5FA33B7-B549-449F-9620-30459F5C1C89}" type="presParOf" srcId="{D136F5A1-7E3B-4EFA-9E3D-63B1CAFC51EB}" destId="{466B028B-AE50-4E6A-B53B-FE73B4F23D2D}" srcOrd="2" destOrd="0" presId="urn:microsoft.com/office/officeart/2005/8/layout/matrix1"/>
    <dgm:cxn modelId="{44D09D98-D20E-48AE-8110-5C9458F65E11}" type="presParOf" srcId="{D136F5A1-7E3B-4EFA-9E3D-63B1CAFC51EB}" destId="{9418B4DD-E3FF-4D66-A4DC-2BF7649FDE66}" srcOrd="3" destOrd="0" presId="urn:microsoft.com/office/officeart/2005/8/layout/matrix1"/>
    <dgm:cxn modelId="{B8119F61-B870-4842-B1B3-F7EE29C4AA54}" type="presParOf" srcId="{D136F5A1-7E3B-4EFA-9E3D-63B1CAFC51EB}" destId="{11205249-4B21-4A6F-945B-9B865337AFE3}" srcOrd="4" destOrd="0" presId="urn:microsoft.com/office/officeart/2005/8/layout/matrix1"/>
    <dgm:cxn modelId="{15B342B1-AFB2-42B3-92F0-ED9178B45F95}" type="presParOf" srcId="{D136F5A1-7E3B-4EFA-9E3D-63B1CAFC51EB}" destId="{94FA359C-E591-425F-A918-728612CE4533}" srcOrd="5" destOrd="0" presId="urn:microsoft.com/office/officeart/2005/8/layout/matrix1"/>
    <dgm:cxn modelId="{4B97661E-61F2-489A-BFA0-41AC620A0C37}" type="presParOf" srcId="{D136F5A1-7E3B-4EFA-9E3D-63B1CAFC51EB}" destId="{0163A54C-2175-4054-9E5B-2E64A015E99D}" srcOrd="6" destOrd="0" presId="urn:microsoft.com/office/officeart/2005/8/layout/matrix1"/>
    <dgm:cxn modelId="{52F33645-353C-450B-8D01-012F89CA68FF}" type="presParOf" srcId="{D136F5A1-7E3B-4EFA-9E3D-63B1CAFC51EB}" destId="{C012CC98-34B9-4761-B789-58F18D23F79E}" srcOrd="7" destOrd="0" presId="urn:microsoft.com/office/officeart/2005/8/layout/matrix1"/>
    <dgm:cxn modelId="{66186D08-2480-4D5C-9CF5-2B8D8B5967D5}" type="presParOf" srcId="{F5622322-2E90-4473-898B-B1ED6293209C}" destId="{1B662331-CF18-421E-9285-2F074AD87C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86EB07-68B4-4B55-9D1F-32AD058D439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43F696-3CF8-49E9-B4BF-02133C73DA99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b="1" dirty="0"/>
            <a:t>Survey</a:t>
          </a:r>
        </a:p>
      </dgm:t>
    </dgm:pt>
    <dgm:pt modelId="{51BC77A7-4D87-4F10-BC5F-6600C0006DC8}" type="parTrans" cxnId="{BCF18DB3-E123-4FB1-BBC9-32DB5AF3B5AB}">
      <dgm:prSet/>
      <dgm:spPr/>
      <dgm:t>
        <a:bodyPr/>
        <a:lstStyle/>
        <a:p>
          <a:endParaRPr lang="en-GB"/>
        </a:p>
      </dgm:t>
    </dgm:pt>
    <dgm:pt modelId="{D4CA50D4-C864-4AD4-8A99-234C59A5C24A}" type="sibTrans" cxnId="{BCF18DB3-E123-4FB1-BBC9-32DB5AF3B5AB}">
      <dgm:prSet/>
      <dgm:spPr/>
      <dgm:t>
        <a:bodyPr/>
        <a:lstStyle/>
        <a:p>
          <a:endParaRPr lang="en-GB"/>
        </a:p>
      </dgm:t>
    </dgm:pt>
    <dgm:pt modelId="{F5DE1C47-2867-4F35-8DF2-49B8816B6BC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 w="28575"/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1. AMHE QI Collaborative Model</a:t>
          </a:r>
        </a:p>
      </dgm:t>
    </dgm:pt>
    <dgm:pt modelId="{8438D03B-6E04-4C3E-913C-77E88A00A015}" type="parTrans" cxnId="{AE37A093-D8BB-434A-A3B3-834709883546}">
      <dgm:prSet/>
      <dgm:spPr/>
      <dgm:t>
        <a:bodyPr/>
        <a:lstStyle/>
        <a:p>
          <a:endParaRPr lang="en-GB"/>
        </a:p>
      </dgm:t>
    </dgm:pt>
    <dgm:pt modelId="{ABB6C104-E127-49BB-A1E7-9D4AEDD46575}" type="sibTrans" cxnId="{AE37A093-D8BB-434A-A3B3-834709883546}">
      <dgm:prSet/>
      <dgm:spPr/>
      <dgm:t>
        <a:bodyPr/>
        <a:lstStyle/>
        <a:p>
          <a:endParaRPr lang="en-GB"/>
        </a:p>
      </dgm:t>
    </dgm:pt>
    <dgm:pt modelId="{0022D6CF-484B-4089-921E-6B222BCF578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F1E8F8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en-GB" sz="2000" b="0" dirty="0"/>
            <a:t>2. Working as part of the wider AMHE team</a:t>
          </a:r>
        </a:p>
      </dgm:t>
    </dgm:pt>
    <dgm:pt modelId="{9A4C3CF6-AD31-47C0-8C4E-70EE203465A6}" type="parTrans" cxnId="{766C9EB6-FA91-4F83-AE56-4317EBB3D870}">
      <dgm:prSet/>
      <dgm:spPr/>
      <dgm:t>
        <a:bodyPr/>
        <a:lstStyle/>
        <a:p>
          <a:endParaRPr lang="en-GB"/>
        </a:p>
      </dgm:t>
    </dgm:pt>
    <dgm:pt modelId="{DBFFF21B-AD25-40F4-8654-8FDC88106993}" type="sibTrans" cxnId="{766C9EB6-FA91-4F83-AE56-4317EBB3D870}">
      <dgm:prSet/>
      <dgm:spPr/>
      <dgm:t>
        <a:bodyPr/>
        <a:lstStyle/>
        <a:p>
          <a:endParaRPr lang="en-GB"/>
        </a:p>
      </dgm:t>
    </dgm:pt>
    <dgm:pt modelId="{71274815-2F05-4C8E-BC28-4CE5541D5182}">
      <dgm:prSet phldrT="[Text]" custT="1"/>
      <dgm:spPr>
        <a:solidFill>
          <a:srgbClr val="F9D3E0"/>
        </a:solidFill>
        <a:ln w="28575">
          <a:solidFill>
            <a:srgbClr val="C71B54"/>
          </a:solidFill>
        </a:ln>
      </dgm:spPr>
      <dgm:t>
        <a:bodyPr/>
        <a:lstStyle/>
        <a:p>
          <a:r>
            <a:rPr lang="en-GB" sz="2000" b="0" dirty="0">
              <a:solidFill>
                <a:schemeClr val="tx1"/>
              </a:solidFill>
            </a:rPr>
            <a:t>3. Establishing the QI Approach</a:t>
          </a:r>
        </a:p>
      </dgm:t>
    </dgm:pt>
    <dgm:pt modelId="{DB4F1756-E560-4A87-B4BE-475EF495C474}" type="parTrans" cxnId="{C7B6B866-45B3-4CC0-9F85-C17A40DB23CD}">
      <dgm:prSet/>
      <dgm:spPr/>
      <dgm:t>
        <a:bodyPr/>
        <a:lstStyle/>
        <a:p>
          <a:endParaRPr lang="en-GB"/>
        </a:p>
      </dgm:t>
    </dgm:pt>
    <dgm:pt modelId="{03C12D95-779F-4BA8-A271-46142BF8E423}" type="sibTrans" cxnId="{C7B6B866-45B3-4CC0-9F85-C17A40DB23CD}">
      <dgm:prSet/>
      <dgm:spPr/>
      <dgm:t>
        <a:bodyPr/>
        <a:lstStyle/>
        <a:p>
          <a:endParaRPr lang="en-GB"/>
        </a:p>
      </dgm:t>
    </dgm:pt>
    <dgm:pt modelId="{E6B52066-BFB7-406A-A441-46A51492DAD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GB" sz="2000" b="0" dirty="0"/>
            <a:t>4.Co-production</a:t>
          </a:r>
        </a:p>
      </dgm:t>
    </dgm:pt>
    <dgm:pt modelId="{9B743692-C0EE-44A8-AA6A-FABDD9E3D060}" type="parTrans" cxnId="{0201876F-B16C-447B-8ACE-BEB5ADBEE373}">
      <dgm:prSet/>
      <dgm:spPr/>
      <dgm:t>
        <a:bodyPr/>
        <a:lstStyle/>
        <a:p>
          <a:endParaRPr lang="en-GB"/>
        </a:p>
      </dgm:t>
    </dgm:pt>
    <dgm:pt modelId="{296FC0DF-8CA9-455D-BAD9-9034B7A19CB8}" type="sibTrans" cxnId="{0201876F-B16C-447B-8ACE-BEB5ADBEE373}">
      <dgm:prSet/>
      <dgm:spPr/>
      <dgm:t>
        <a:bodyPr/>
        <a:lstStyle/>
        <a:p>
          <a:endParaRPr lang="en-GB"/>
        </a:p>
      </dgm:t>
    </dgm:pt>
    <dgm:pt modelId="{F5622322-2E90-4473-898B-B1ED6293209C}" type="pres">
      <dgm:prSet presAssocID="{EE86EB07-68B4-4B55-9D1F-32AD058D439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36F5A1-7E3B-4EFA-9E3D-63B1CAFC51EB}" type="pres">
      <dgm:prSet presAssocID="{EE86EB07-68B4-4B55-9D1F-32AD058D4395}" presName="matrix" presStyleCnt="0"/>
      <dgm:spPr/>
    </dgm:pt>
    <dgm:pt modelId="{6E4019ED-E16A-4ED6-BE18-BEBF25748DFF}" type="pres">
      <dgm:prSet presAssocID="{EE86EB07-68B4-4B55-9D1F-32AD058D4395}" presName="tile1" presStyleLbl="node1" presStyleIdx="0" presStyleCnt="4"/>
      <dgm:spPr>
        <a:xfrm rot="16200000">
          <a:off x="65911" y="-65911"/>
          <a:ext cx="1671290" cy="1803114"/>
        </a:xfrm>
        <a:prstGeom prst="round1Rect">
          <a:avLst/>
        </a:prstGeom>
      </dgm:spPr>
    </dgm:pt>
    <dgm:pt modelId="{51ECEA0A-1636-476E-B4A7-B63BA8DDA4DA}" type="pres">
      <dgm:prSet presAssocID="{EE86EB07-68B4-4B55-9D1F-32AD058D439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6B028B-AE50-4E6A-B53B-FE73B4F23D2D}" type="pres">
      <dgm:prSet presAssocID="{EE86EB07-68B4-4B55-9D1F-32AD058D4395}" presName="tile2" presStyleLbl="node1" presStyleIdx="1" presStyleCnt="4"/>
      <dgm:spPr/>
    </dgm:pt>
    <dgm:pt modelId="{9418B4DD-E3FF-4D66-A4DC-2BF7649FDE66}" type="pres">
      <dgm:prSet presAssocID="{EE86EB07-68B4-4B55-9D1F-32AD058D439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205249-4B21-4A6F-945B-9B865337AFE3}" type="pres">
      <dgm:prSet presAssocID="{EE86EB07-68B4-4B55-9D1F-32AD058D4395}" presName="tile3" presStyleLbl="node1" presStyleIdx="2" presStyleCnt="4"/>
      <dgm:spPr/>
    </dgm:pt>
    <dgm:pt modelId="{94FA359C-E591-425F-A918-728612CE4533}" type="pres">
      <dgm:prSet presAssocID="{EE86EB07-68B4-4B55-9D1F-32AD058D439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63A54C-2175-4054-9E5B-2E64A015E99D}" type="pres">
      <dgm:prSet presAssocID="{EE86EB07-68B4-4B55-9D1F-32AD058D4395}" presName="tile4" presStyleLbl="node1" presStyleIdx="3" presStyleCnt="4" custLinFactNeighborX="48381" custLinFactNeighborY="3773"/>
      <dgm:spPr/>
    </dgm:pt>
    <dgm:pt modelId="{C012CC98-34B9-4761-B789-58F18D23F79E}" type="pres">
      <dgm:prSet presAssocID="{EE86EB07-68B4-4B55-9D1F-32AD058D439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B662331-CF18-421E-9285-2F074AD87CFD}" type="pres">
      <dgm:prSet presAssocID="{EE86EB07-68B4-4B55-9D1F-32AD058D439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C6C5B07-87A4-4994-9928-5A7A085585BB}" type="presOf" srcId="{E6B52066-BFB7-406A-A441-46A51492DADA}" destId="{C012CC98-34B9-4761-B789-58F18D23F79E}" srcOrd="1" destOrd="0" presId="urn:microsoft.com/office/officeart/2005/8/layout/matrix1"/>
    <dgm:cxn modelId="{D5F5D360-EAC7-4904-967B-CA22BF9F9F44}" type="presOf" srcId="{E6B52066-BFB7-406A-A441-46A51492DADA}" destId="{0163A54C-2175-4054-9E5B-2E64A015E99D}" srcOrd="0" destOrd="0" presId="urn:microsoft.com/office/officeart/2005/8/layout/matrix1"/>
    <dgm:cxn modelId="{0AE2C864-5657-42FD-B242-879B37798DC5}" type="presOf" srcId="{71274815-2F05-4C8E-BC28-4CE5541D5182}" destId="{11205249-4B21-4A6F-945B-9B865337AFE3}" srcOrd="0" destOrd="0" presId="urn:microsoft.com/office/officeart/2005/8/layout/matrix1"/>
    <dgm:cxn modelId="{C7B6B866-45B3-4CC0-9F85-C17A40DB23CD}" srcId="{5743F696-3CF8-49E9-B4BF-02133C73DA99}" destId="{71274815-2F05-4C8E-BC28-4CE5541D5182}" srcOrd="2" destOrd="0" parTransId="{DB4F1756-E560-4A87-B4BE-475EF495C474}" sibTransId="{03C12D95-779F-4BA8-A271-46142BF8E423}"/>
    <dgm:cxn modelId="{8A64CB6C-9E6A-4E59-96D5-28AB38083D13}" type="presOf" srcId="{F5DE1C47-2867-4F35-8DF2-49B8816B6BCF}" destId="{51ECEA0A-1636-476E-B4A7-B63BA8DDA4DA}" srcOrd="1" destOrd="0" presId="urn:microsoft.com/office/officeart/2005/8/layout/matrix1"/>
    <dgm:cxn modelId="{0201876F-B16C-447B-8ACE-BEB5ADBEE373}" srcId="{5743F696-3CF8-49E9-B4BF-02133C73DA99}" destId="{E6B52066-BFB7-406A-A441-46A51492DADA}" srcOrd="3" destOrd="0" parTransId="{9B743692-C0EE-44A8-AA6A-FABDD9E3D060}" sibTransId="{296FC0DF-8CA9-455D-BAD9-9034B7A19CB8}"/>
    <dgm:cxn modelId="{16E7E557-3160-4A8E-88BA-4A40DA2532DF}" type="presOf" srcId="{EE86EB07-68B4-4B55-9D1F-32AD058D4395}" destId="{F5622322-2E90-4473-898B-B1ED6293209C}" srcOrd="0" destOrd="0" presId="urn:microsoft.com/office/officeart/2005/8/layout/matrix1"/>
    <dgm:cxn modelId="{273CA97C-CF47-4A58-9B36-755F5F8DB2FA}" type="presOf" srcId="{0022D6CF-484B-4089-921E-6B222BCF5786}" destId="{9418B4DD-E3FF-4D66-A4DC-2BF7649FDE66}" srcOrd="1" destOrd="0" presId="urn:microsoft.com/office/officeart/2005/8/layout/matrix1"/>
    <dgm:cxn modelId="{AE37A093-D8BB-434A-A3B3-834709883546}" srcId="{5743F696-3CF8-49E9-B4BF-02133C73DA99}" destId="{F5DE1C47-2867-4F35-8DF2-49B8816B6BCF}" srcOrd="0" destOrd="0" parTransId="{8438D03B-6E04-4C3E-913C-77E88A00A015}" sibTransId="{ABB6C104-E127-49BB-A1E7-9D4AEDD46575}"/>
    <dgm:cxn modelId="{6C8E3398-3E8D-4DD6-8151-65156C03E62E}" type="presOf" srcId="{0022D6CF-484B-4089-921E-6B222BCF5786}" destId="{466B028B-AE50-4E6A-B53B-FE73B4F23D2D}" srcOrd="0" destOrd="0" presId="urn:microsoft.com/office/officeart/2005/8/layout/matrix1"/>
    <dgm:cxn modelId="{42A9FE98-DC1E-472F-944B-A94763CDF000}" type="presOf" srcId="{5743F696-3CF8-49E9-B4BF-02133C73DA99}" destId="{1B662331-CF18-421E-9285-2F074AD87CFD}" srcOrd="0" destOrd="0" presId="urn:microsoft.com/office/officeart/2005/8/layout/matrix1"/>
    <dgm:cxn modelId="{BCF18DB3-E123-4FB1-BBC9-32DB5AF3B5AB}" srcId="{EE86EB07-68B4-4B55-9D1F-32AD058D4395}" destId="{5743F696-3CF8-49E9-B4BF-02133C73DA99}" srcOrd="0" destOrd="0" parTransId="{51BC77A7-4D87-4F10-BC5F-6600C0006DC8}" sibTransId="{D4CA50D4-C864-4AD4-8A99-234C59A5C24A}"/>
    <dgm:cxn modelId="{766C9EB6-FA91-4F83-AE56-4317EBB3D870}" srcId="{5743F696-3CF8-49E9-B4BF-02133C73DA99}" destId="{0022D6CF-484B-4089-921E-6B222BCF5786}" srcOrd="1" destOrd="0" parTransId="{9A4C3CF6-AD31-47C0-8C4E-70EE203465A6}" sibTransId="{DBFFF21B-AD25-40F4-8654-8FDC88106993}"/>
    <dgm:cxn modelId="{18F93DC2-7B8F-4E88-B589-A7C7C1D21079}" type="presOf" srcId="{F5DE1C47-2867-4F35-8DF2-49B8816B6BCF}" destId="{6E4019ED-E16A-4ED6-BE18-BEBF25748DFF}" srcOrd="0" destOrd="0" presId="urn:microsoft.com/office/officeart/2005/8/layout/matrix1"/>
    <dgm:cxn modelId="{CE8701D2-A41C-4012-8B57-8DDE56D51428}" type="presOf" srcId="{71274815-2F05-4C8E-BC28-4CE5541D5182}" destId="{94FA359C-E591-425F-A918-728612CE4533}" srcOrd="1" destOrd="0" presId="urn:microsoft.com/office/officeart/2005/8/layout/matrix1"/>
    <dgm:cxn modelId="{8240B7B7-AE3A-45D8-B6B3-CA4818099562}" type="presParOf" srcId="{F5622322-2E90-4473-898B-B1ED6293209C}" destId="{D136F5A1-7E3B-4EFA-9E3D-63B1CAFC51EB}" srcOrd="0" destOrd="0" presId="urn:microsoft.com/office/officeart/2005/8/layout/matrix1"/>
    <dgm:cxn modelId="{BB3CE5C1-A3AD-48FB-BFAD-BB4FB51CFDD1}" type="presParOf" srcId="{D136F5A1-7E3B-4EFA-9E3D-63B1CAFC51EB}" destId="{6E4019ED-E16A-4ED6-BE18-BEBF25748DFF}" srcOrd="0" destOrd="0" presId="urn:microsoft.com/office/officeart/2005/8/layout/matrix1"/>
    <dgm:cxn modelId="{585EACFE-B634-4699-955F-6E5187BE2722}" type="presParOf" srcId="{D136F5A1-7E3B-4EFA-9E3D-63B1CAFC51EB}" destId="{51ECEA0A-1636-476E-B4A7-B63BA8DDA4DA}" srcOrd="1" destOrd="0" presId="urn:microsoft.com/office/officeart/2005/8/layout/matrix1"/>
    <dgm:cxn modelId="{D5FA33B7-B549-449F-9620-30459F5C1C89}" type="presParOf" srcId="{D136F5A1-7E3B-4EFA-9E3D-63B1CAFC51EB}" destId="{466B028B-AE50-4E6A-B53B-FE73B4F23D2D}" srcOrd="2" destOrd="0" presId="urn:microsoft.com/office/officeart/2005/8/layout/matrix1"/>
    <dgm:cxn modelId="{44D09D98-D20E-48AE-8110-5C9458F65E11}" type="presParOf" srcId="{D136F5A1-7E3B-4EFA-9E3D-63B1CAFC51EB}" destId="{9418B4DD-E3FF-4D66-A4DC-2BF7649FDE66}" srcOrd="3" destOrd="0" presId="urn:microsoft.com/office/officeart/2005/8/layout/matrix1"/>
    <dgm:cxn modelId="{B8119F61-B870-4842-B1B3-F7EE29C4AA54}" type="presParOf" srcId="{D136F5A1-7E3B-4EFA-9E3D-63B1CAFC51EB}" destId="{11205249-4B21-4A6F-945B-9B865337AFE3}" srcOrd="4" destOrd="0" presId="urn:microsoft.com/office/officeart/2005/8/layout/matrix1"/>
    <dgm:cxn modelId="{15B342B1-AFB2-42B3-92F0-ED9178B45F95}" type="presParOf" srcId="{D136F5A1-7E3B-4EFA-9E3D-63B1CAFC51EB}" destId="{94FA359C-E591-425F-A918-728612CE4533}" srcOrd="5" destOrd="0" presId="urn:microsoft.com/office/officeart/2005/8/layout/matrix1"/>
    <dgm:cxn modelId="{4B97661E-61F2-489A-BFA0-41AC620A0C37}" type="presParOf" srcId="{D136F5A1-7E3B-4EFA-9E3D-63B1CAFC51EB}" destId="{0163A54C-2175-4054-9E5B-2E64A015E99D}" srcOrd="6" destOrd="0" presId="urn:microsoft.com/office/officeart/2005/8/layout/matrix1"/>
    <dgm:cxn modelId="{52F33645-353C-450B-8D01-012F89CA68FF}" type="presParOf" srcId="{D136F5A1-7E3B-4EFA-9E3D-63B1CAFC51EB}" destId="{C012CC98-34B9-4761-B789-58F18D23F79E}" srcOrd="7" destOrd="0" presId="urn:microsoft.com/office/officeart/2005/8/layout/matrix1"/>
    <dgm:cxn modelId="{66186D08-2480-4D5C-9CF5-2B8D8B5967D5}" type="presParOf" srcId="{F5622322-2E90-4473-898B-B1ED6293209C}" destId="{1B662331-CF18-421E-9285-2F074AD87CF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019ED-E16A-4ED6-BE18-BEBF25748DFF}">
      <dsp:nvSpPr>
        <dsp:cNvPr id="0" name=""/>
        <dsp:cNvSpPr/>
      </dsp:nvSpPr>
      <dsp:spPr>
        <a:xfrm rot="16200000">
          <a:off x="65911" y="-65911"/>
          <a:ext cx="1671290" cy="1803114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1. Coherence</a:t>
          </a:r>
        </a:p>
      </dsp:txBody>
      <dsp:txXfrm rot="5400000">
        <a:off x="0" y="0"/>
        <a:ext cx="1803114" cy="1253467"/>
      </dsp:txXfrm>
    </dsp:sp>
    <dsp:sp modelId="{466B028B-AE50-4E6A-B53B-FE73B4F23D2D}">
      <dsp:nvSpPr>
        <dsp:cNvPr id="0" name=""/>
        <dsp:cNvSpPr/>
      </dsp:nvSpPr>
      <dsp:spPr>
        <a:xfrm>
          <a:off x="1803114" y="0"/>
          <a:ext cx="1803114" cy="1671290"/>
        </a:xfrm>
        <a:prstGeom prst="round1Rect">
          <a:avLst/>
        </a:prstGeom>
        <a:solidFill>
          <a:srgbClr val="F1E8F8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2. Cognitive Participation</a:t>
          </a:r>
        </a:p>
      </dsp:txBody>
      <dsp:txXfrm>
        <a:off x="1803114" y="0"/>
        <a:ext cx="1803114" cy="1253467"/>
      </dsp:txXfrm>
    </dsp:sp>
    <dsp:sp modelId="{11205249-4B21-4A6F-945B-9B865337AFE3}">
      <dsp:nvSpPr>
        <dsp:cNvPr id="0" name=""/>
        <dsp:cNvSpPr/>
      </dsp:nvSpPr>
      <dsp:spPr>
        <a:xfrm rot="10800000">
          <a:off x="0" y="1671290"/>
          <a:ext cx="1803114" cy="1671290"/>
        </a:xfrm>
        <a:prstGeom prst="round1Rect">
          <a:avLst/>
        </a:prstGeom>
        <a:solidFill>
          <a:srgbClr val="F9D3E0"/>
        </a:solidFill>
        <a:ln w="28575" cap="flat" cmpd="sng" algn="ctr">
          <a:solidFill>
            <a:srgbClr val="C71B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3. Collective Action</a:t>
          </a:r>
        </a:p>
      </dsp:txBody>
      <dsp:txXfrm rot="10800000">
        <a:off x="0" y="2089113"/>
        <a:ext cx="1803114" cy="1253467"/>
      </dsp:txXfrm>
    </dsp:sp>
    <dsp:sp modelId="{0163A54C-2175-4054-9E5B-2E64A015E99D}">
      <dsp:nvSpPr>
        <dsp:cNvPr id="0" name=""/>
        <dsp:cNvSpPr/>
      </dsp:nvSpPr>
      <dsp:spPr>
        <a:xfrm rot="5400000">
          <a:off x="1869025" y="1605378"/>
          <a:ext cx="1671290" cy="1803114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4.Reflexing Monitoring</a:t>
          </a:r>
        </a:p>
      </dsp:txBody>
      <dsp:txXfrm rot="-5400000">
        <a:off x="1803114" y="2089113"/>
        <a:ext cx="1803114" cy="1253467"/>
      </dsp:txXfrm>
    </dsp:sp>
    <dsp:sp modelId="{1B662331-CF18-421E-9285-2F074AD87CFD}">
      <dsp:nvSpPr>
        <dsp:cNvPr id="0" name=""/>
        <dsp:cNvSpPr/>
      </dsp:nvSpPr>
      <dsp:spPr>
        <a:xfrm>
          <a:off x="1262179" y="1253467"/>
          <a:ext cx="1081868" cy="83564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NoMAD</a:t>
          </a:r>
        </a:p>
      </dsp:txBody>
      <dsp:txXfrm>
        <a:off x="1302972" y="1294260"/>
        <a:ext cx="1000282" cy="754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019ED-E16A-4ED6-BE18-BEBF25748DFF}">
      <dsp:nvSpPr>
        <dsp:cNvPr id="0" name=""/>
        <dsp:cNvSpPr/>
      </dsp:nvSpPr>
      <dsp:spPr>
        <a:xfrm rot="16200000">
          <a:off x="79296" y="-79296"/>
          <a:ext cx="1820854" cy="1979448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1. AMHE QI Collaborative Model</a:t>
          </a:r>
        </a:p>
      </dsp:txBody>
      <dsp:txXfrm rot="5400000">
        <a:off x="-1" y="1"/>
        <a:ext cx="1979448" cy="1365640"/>
      </dsp:txXfrm>
    </dsp:sp>
    <dsp:sp modelId="{466B028B-AE50-4E6A-B53B-FE73B4F23D2D}">
      <dsp:nvSpPr>
        <dsp:cNvPr id="0" name=""/>
        <dsp:cNvSpPr/>
      </dsp:nvSpPr>
      <dsp:spPr>
        <a:xfrm>
          <a:off x="1979448" y="0"/>
          <a:ext cx="1979448" cy="1820854"/>
        </a:xfrm>
        <a:prstGeom prst="round1Rect">
          <a:avLst/>
        </a:prstGeom>
        <a:solidFill>
          <a:srgbClr val="F1E8F8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2. Working as part of the wider AMHE team</a:t>
          </a:r>
        </a:p>
      </dsp:txBody>
      <dsp:txXfrm>
        <a:off x="1979448" y="0"/>
        <a:ext cx="1979448" cy="1365640"/>
      </dsp:txXfrm>
    </dsp:sp>
    <dsp:sp modelId="{11205249-4B21-4A6F-945B-9B865337AFE3}">
      <dsp:nvSpPr>
        <dsp:cNvPr id="0" name=""/>
        <dsp:cNvSpPr/>
      </dsp:nvSpPr>
      <dsp:spPr>
        <a:xfrm rot="10800000">
          <a:off x="0" y="1820854"/>
          <a:ext cx="1979448" cy="1820854"/>
        </a:xfrm>
        <a:prstGeom prst="round1Rect">
          <a:avLst/>
        </a:prstGeom>
        <a:solidFill>
          <a:srgbClr val="F9D3E0"/>
        </a:solidFill>
        <a:ln w="28575" cap="flat" cmpd="sng" algn="ctr">
          <a:solidFill>
            <a:srgbClr val="C71B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tx1"/>
              </a:solidFill>
            </a:rPr>
            <a:t>3. Establishing the QI Approach</a:t>
          </a:r>
        </a:p>
      </dsp:txBody>
      <dsp:txXfrm rot="10800000">
        <a:off x="0" y="2276068"/>
        <a:ext cx="1979448" cy="1365640"/>
      </dsp:txXfrm>
    </dsp:sp>
    <dsp:sp modelId="{0163A54C-2175-4054-9E5B-2E64A015E99D}">
      <dsp:nvSpPr>
        <dsp:cNvPr id="0" name=""/>
        <dsp:cNvSpPr/>
      </dsp:nvSpPr>
      <dsp:spPr>
        <a:xfrm rot="5400000">
          <a:off x="2058745" y="1741557"/>
          <a:ext cx="1820854" cy="1979448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4.Co-production</a:t>
          </a:r>
        </a:p>
      </dsp:txBody>
      <dsp:txXfrm rot="-5400000">
        <a:off x="1979448" y="2276068"/>
        <a:ext cx="1979448" cy="1365640"/>
      </dsp:txXfrm>
    </dsp:sp>
    <dsp:sp modelId="{1B662331-CF18-421E-9285-2F074AD87CFD}">
      <dsp:nvSpPr>
        <dsp:cNvPr id="0" name=""/>
        <dsp:cNvSpPr/>
      </dsp:nvSpPr>
      <dsp:spPr>
        <a:xfrm>
          <a:off x="1385613" y="1365640"/>
          <a:ext cx="1187669" cy="91042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Survey</a:t>
          </a:r>
        </a:p>
      </dsp:txBody>
      <dsp:txXfrm>
        <a:off x="1430056" y="1410083"/>
        <a:ext cx="1098783" cy="82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5930D9-9465-4567-B1E6-D38881234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04560-B9B7-4B62-A7F2-01B4E75ED9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2A3A7-FA2E-4D7A-9532-AB40EFFA2711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0746F-0681-4A9B-8270-7C2C1CCEE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B7D5C-47E0-4433-A8C4-8D16405CDA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96031-4DFA-4F03-BA84-770E4C41D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5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5B98-D50D-4B10-B09B-E5C80825D1FB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2A0FD-82B7-4DFB-8B95-9B2E738CC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9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A0FD-82B7-4DFB-8B95-9B2E738CC7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4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A0FD-82B7-4DFB-8B95-9B2E738CC76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2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A0FD-82B7-4DFB-8B95-9B2E738CC76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7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A0FD-82B7-4DFB-8B95-9B2E738CC76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0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A0FD-82B7-4DFB-8B95-9B2E738CC76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7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A0FD-82B7-4DFB-8B95-9B2E738CC76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7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A0FD-82B7-4DFB-8B95-9B2E738CC76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C714608-F609-4A75-9C67-3491D2B81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89969-8320-45BD-A068-549E35A6E0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277" y="1977757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68C4E-F0B6-4512-A3FB-717936AE2B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77" y="4303991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CE1BE-526E-45F2-8163-4C3E2C3368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277" y="4941620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826BB0-FD75-447D-93CC-607F1BC0A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6368" y="4941620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222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DEBE-3800-4FAB-BFCD-FFCE5AC2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53DB-5533-47EF-8ACB-BE7C9431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6DC1-53F4-4FED-9F5D-D0590E05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5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5E0D-74B1-47F5-88C9-5EA0B7AC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EFF5-1A17-4D5E-92A9-2E4606F3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D0D0A-FEE1-4421-A4B0-2ECD49577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5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7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DEBE-3800-4FAB-BFCD-FFCE5AC2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53DB-5533-47EF-8ACB-BE7C9431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5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5E0D-74B1-47F5-88C9-5EA0B7AC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EFF5-1A17-4D5E-92A9-2E4606F3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D0D0A-FEE1-4421-A4B0-2ECD49577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2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6DC1-53F4-4FED-9F5D-D0590E05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0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289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DEBE-3800-4FAB-BFCD-FFCE5AC2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53DB-5533-47EF-8ACB-BE7C9431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3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5E0D-74B1-47F5-88C9-5EA0B7AC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EFF5-1A17-4D5E-92A9-2E4606F3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D0D0A-FEE1-4421-A4B0-2ECD49577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62A6494-08B2-4F2D-8067-38CCD5867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D732D5-2F24-481D-A8EF-C26A6A9763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277" y="1977757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2BDD4B9-1AD7-4017-A3E0-DA3B781D02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77" y="4303991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3935B3-1978-4D60-A074-8A07FA2BA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277" y="4941620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A3B4C0F-4800-4C6F-A527-CD2E930F07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6368" y="4941620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7915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6DC1-53F4-4FED-9F5D-D0590E05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1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731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DEBE-3800-4FAB-BFCD-FFCE5AC2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153DB-5533-47EF-8ACB-BE7C9431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118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5E0D-74B1-47F5-88C9-5EA0B7AC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EFF5-1A17-4D5E-92A9-2E4606F3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D0D0A-FEE1-4421-A4B0-2ECD49577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97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6DC1-53F4-4FED-9F5D-D0590E05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85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999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C714608-F609-4A75-9C67-3491D2B8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89969-8320-45BD-A068-549E35A6E0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277" y="1977757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68C4E-F0B6-4512-A3FB-717936AE2B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77" y="4303991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CE1BE-526E-45F2-8163-4C3E2C3368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277" y="4941620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826BB0-FD75-447D-93CC-607F1BC0A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6368" y="4941620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0473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62A6494-08B2-4F2D-8067-38CCD586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D732D5-2F24-481D-A8EF-C26A6A9763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277" y="1977757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2BDD4B9-1AD7-4017-A3E0-DA3B781D02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77" y="4303991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3935B3-1978-4D60-A074-8A07FA2BA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277" y="4941620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A3B4C0F-4800-4C6F-A527-CD2E930F07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6368" y="4941620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00265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28DC764-B733-46BB-939C-ACCDC9A52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9FA013-F6F6-4E3C-8F17-559E6444C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816" y="1996956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71D77DE-78A0-4D6A-8D88-EFBC805ED4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3264" y="2094374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880965B-D887-4E25-A30B-BBE14DEF9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3264" y="3016528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2C94C0B-8D2C-4278-B2B3-83E3C179F4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3264" y="3610497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49952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EAC16BE-0B86-46AB-9A73-BF7665D62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373689-1CBA-435D-B519-1096A01AF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277" y="1977757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B604EA0-F67C-4114-A206-EDB8B90ECF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77" y="4303991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63EBF6-4841-4B75-9322-421DCA12A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277" y="4941620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B9F5C8-DF79-448C-88C4-97DD4A4AE7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6368" y="4941620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0581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28DC764-B733-46BB-939C-ACCDC9A52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9FA013-F6F6-4E3C-8F17-559E6444C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816" y="1996956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71D77DE-78A0-4D6A-8D88-EFBC805ED4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63264" y="2094374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880965B-D887-4E25-A30B-BBE14DEF9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3264" y="3016528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2C94C0B-8D2C-4278-B2B3-83E3C179F4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3264" y="3610497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0486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A6EE3A-D472-4B0F-91C7-305308B56809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680D08-2DDC-4292-BD0A-8CD56922B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8238A2-2C48-47F7-8874-394CE362D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052D56-8CBC-4050-886D-5E02FAB4B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6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948BA8-509D-4C50-AA76-DE1A42CDD6B8}"/>
              </a:ext>
            </a:extLst>
          </p:cNvPr>
          <p:cNvGrpSpPr/>
          <p:nvPr userDrawn="1"/>
        </p:nvGrpSpPr>
        <p:grpSpPr>
          <a:xfrm>
            <a:off x="786037" y="6159260"/>
            <a:ext cx="2466121" cy="440947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DDD728-F930-42AA-9F3E-A725DFA1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D78A85-8181-40D2-8F4E-395B2DF4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C5F0E1-3C3C-4AEA-BF7B-D2ED7118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747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8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07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6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39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9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5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EAC16BE-0B86-46AB-9A73-BF7665D6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373689-1CBA-435D-B519-1096A01AF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277" y="1977757"/>
            <a:ext cx="4753232" cy="218982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Advancing Mental Health Equality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B604EA0-F67C-4114-A206-EDB8B90ECF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277" y="4303991"/>
            <a:ext cx="5428736" cy="5012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Organisation</a:t>
            </a:r>
            <a:r>
              <a:rPr lang="en-US"/>
              <a:t>/team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63EBF6-4841-4B75-9322-421DCA12A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277" y="4941620"/>
            <a:ext cx="2232025" cy="3460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QI coach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B9F5C8-DF79-448C-88C4-97DD4A4AE7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6368" y="4941620"/>
            <a:ext cx="1482596" cy="3460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43719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7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09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826B-F6D2-4E36-9DDD-FB25A75A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4686-661F-4330-8821-17973D63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826B-F6D2-4E36-9DDD-FB25A75A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4686-661F-4330-8821-17973D63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5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826B-F6D2-4E36-9DDD-FB25A75A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4686-661F-4330-8821-17973D63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826B-F6D2-4E36-9DDD-FB25A75A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4686-661F-4330-8821-17973D63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826B-F6D2-4E36-9DDD-FB25A75A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4686-661F-4330-8821-17973D63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7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29AEB-362F-42F3-B780-AF8F8133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1CF4E-A693-40F8-A3FB-FE923B56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ECD6-630F-4574-8C83-1D24AB591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EDE5-0CAB-4358-A028-5B4BBF18EFBB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5DC84-8826-40D6-BABA-C1AF6D0F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2687-F2D4-43EC-93A3-DBC46E0BA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23C6-721B-41C9-9D4C-A7DBCE02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10BF82D-7CEC-44E3-BF4F-54FCD33E7D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7688C-9445-4B93-A003-C183C915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4C54E-D357-4341-8CC7-4C818A75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7450D832-BB1E-4263-A2FB-440633FD0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24" y="6234912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D6664A-2CA0-4BA7-B83B-682833318AB6}"/>
              </a:ext>
            </a:extLst>
          </p:cNvPr>
          <p:cNvSpPr txBox="1"/>
          <p:nvPr userDrawn="1"/>
        </p:nvSpPr>
        <p:spPr>
          <a:xfrm>
            <a:off x="2397121" y="6182314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9F1C8-A5AC-4526-B958-116109142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5"/>
          <a:stretch/>
        </p:blipFill>
        <p:spPr>
          <a:xfrm>
            <a:off x="0" y="5830822"/>
            <a:ext cx="1940767" cy="1027178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2B2E3B9D-4160-4766-B797-55062B5179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90" y="5930835"/>
            <a:ext cx="2852934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29AEB-362F-42F3-B780-AF8F8133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1CF4E-A693-40F8-A3FB-FE923B56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ECD6-630F-4574-8C83-1D24AB591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EDE5-0CAB-4358-A028-5B4BBF18EFBB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5DC84-8826-40D6-BABA-C1AF6D0F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2687-F2D4-43EC-93A3-DBC46E0BA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23C6-721B-41C9-9D4C-A7DBCE02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EDE5-0CAB-4358-A028-5B4BBF18EFBB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23C6-721B-41C9-9D4C-A7DBCE0264B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CC6DA75-1B36-4012-B852-79A22FE04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6"/>
          <a:stretch/>
        </p:blipFill>
        <p:spPr>
          <a:xfrm>
            <a:off x="0" y="-32365"/>
            <a:ext cx="12192000" cy="215359"/>
          </a:xfrm>
          <a:prstGeom prst="rect">
            <a:avLst/>
          </a:prstGeom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3B6520BB-581D-4E76-987E-E212E7F4A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85" y="6256250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70B23-2561-4C3F-A504-D556654B51D4}"/>
              </a:ext>
            </a:extLst>
          </p:cNvPr>
          <p:cNvSpPr txBox="1"/>
          <p:nvPr userDrawn="1"/>
        </p:nvSpPr>
        <p:spPr>
          <a:xfrm>
            <a:off x="2516385" y="6214973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7F668D-290D-48B8-A666-8D5A85285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3"/>
          <a:stretch/>
        </p:blipFill>
        <p:spPr>
          <a:xfrm>
            <a:off x="-2" y="5855086"/>
            <a:ext cx="1875455" cy="1027178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57750321-81D4-4C4A-8DC3-8EA4DB2AF1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90" y="5930835"/>
            <a:ext cx="2852934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7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F9CC1-752D-4ED5-86C7-687B2836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4029" y="903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35CC404-482B-429E-A038-A83D4C6F2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72500" b="-787"/>
          <a:stretch/>
        </p:blipFill>
        <p:spPr>
          <a:xfrm>
            <a:off x="0" y="427"/>
            <a:ext cx="3414833" cy="5776978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136EDF-873B-49F7-916A-37E59872D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5"/>
          <a:stretch/>
        </p:blipFill>
        <p:spPr>
          <a:xfrm>
            <a:off x="0" y="5818682"/>
            <a:ext cx="1972553" cy="1044000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07676A0B-C354-4624-AE77-0DFDE795DA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15" y="5961205"/>
            <a:ext cx="2852934" cy="7589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AF693-0099-46A8-8BFB-F326CC8B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26" y="721452"/>
            <a:ext cx="2763324" cy="441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22FAA14D-F76F-4F9E-9E6E-B5E2EA8C1B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57" y="6296959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CD9FD9-26E4-4928-8808-2659E5DFF754}"/>
              </a:ext>
            </a:extLst>
          </p:cNvPr>
          <p:cNvSpPr txBox="1"/>
          <p:nvPr userDrawn="1"/>
        </p:nvSpPr>
        <p:spPr>
          <a:xfrm>
            <a:off x="2471357" y="6265024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</p:spTree>
    <p:extLst>
      <p:ext uri="{BB962C8B-B14F-4D97-AF65-F5344CB8AC3E}">
        <p14:creationId xmlns:p14="http://schemas.microsoft.com/office/powerpoint/2010/main" val="168608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367D074-BB94-4466-B0C7-A2E53125FB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" y="0"/>
            <a:ext cx="3422911" cy="57302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F9CC1-752D-4ED5-86C7-687B2836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4029" y="903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136EDF-873B-49F7-916A-37E59872D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5"/>
          <a:stretch/>
        </p:blipFill>
        <p:spPr>
          <a:xfrm>
            <a:off x="0" y="5818682"/>
            <a:ext cx="1972553" cy="1044000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07676A0B-C354-4624-AE77-0DFDE795DA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15" y="5961205"/>
            <a:ext cx="2852934" cy="7589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AF693-0099-46A8-8BFB-F326CC8B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26" y="721452"/>
            <a:ext cx="2763324" cy="441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22FAA14D-F76F-4F9E-9E6E-B5E2EA8C1B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57" y="6296959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CD9FD9-26E4-4928-8808-2659E5DFF754}"/>
              </a:ext>
            </a:extLst>
          </p:cNvPr>
          <p:cNvSpPr txBox="1"/>
          <p:nvPr userDrawn="1"/>
        </p:nvSpPr>
        <p:spPr>
          <a:xfrm>
            <a:off x="2471357" y="6265024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</p:spTree>
    <p:extLst>
      <p:ext uri="{BB962C8B-B14F-4D97-AF65-F5344CB8AC3E}">
        <p14:creationId xmlns:p14="http://schemas.microsoft.com/office/powerpoint/2010/main" val="17673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C899865-4F3D-4C0D-9A40-8B877B39E4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" y="0"/>
            <a:ext cx="3422911" cy="57302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F9CC1-752D-4ED5-86C7-687B2836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4029" y="903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136EDF-873B-49F7-916A-37E59872D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5"/>
          <a:stretch/>
        </p:blipFill>
        <p:spPr>
          <a:xfrm>
            <a:off x="0" y="5818682"/>
            <a:ext cx="1972553" cy="1044000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07676A0B-C354-4624-AE77-0DFDE795DA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15" y="5961205"/>
            <a:ext cx="2852934" cy="7589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AF693-0099-46A8-8BFB-F326CC8B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26" y="721452"/>
            <a:ext cx="2763324" cy="441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22FAA14D-F76F-4F9E-9E6E-B5E2EA8C1B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57" y="6296959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CD9FD9-26E4-4928-8808-2659E5DFF754}"/>
              </a:ext>
            </a:extLst>
          </p:cNvPr>
          <p:cNvSpPr txBox="1"/>
          <p:nvPr userDrawn="1"/>
        </p:nvSpPr>
        <p:spPr>
          <a:xfrm>
            <a:off x="2471357" y="6265024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</p:spTree>
    <p:extLst>
      <p:ext uri="{BB962C8B-B14F-4D97-AF65-F5344CB8AC3E}">
        <p14:creationId xmlns:p14="http://schemas.microsoft.com/office/powerpoint/2010/main" val="36326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60ACB42-FA6D-47AB-A83C-ED9C19827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" y="0"/>
            <a:ext cx="3422911" cy="57302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F9CC1-752D-4ED5-86C7-687B2836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4029" y="9039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136EDF-873B-49F7-916A-37E59872D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5"/>
          <a:stretch/>
        </p:blipFill>
        <p:spPr>
          <a:xfrm>
            <a:off x="0" y="5818682"/>
            <a:ext cx="1972553" cy="1044000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07676A0B-C354-4624-AE77-0DFDE795DA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15" y="5961205"/>
            <a:ext cx="2852934" cy="7589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AF693-0099-46A8-8BFB-F326CC8B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26" y="721452"/>
            <a:ext cx="2763324" cy="441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22FAA14D-F76F-4F9E-9E6E-B5E2EA8C1B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57" y="6296959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CD9FD9-26E4-4928-8808-2659E5DFF754}"/>
              </a:ext>
            </a:extLst>
          </p:cNvPr>
          <p:cNvSpPr txBox="1"/>
          <p:nvPr userDrawn="1"/>
        </p:nvSpPr>
        <p:spPr>
          <a:xfrm>
            <a:off x="2471357" y="6265024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</p:spTree>
    <p:extLst>
      <p:ext uri="{BB962C8B-B14F-4D97-AF65-F5344CB8AC3E}">
        <p14:creationId xmlns:p14="http://schemas.microsoft.com/office/powerpoint/2010/main" val="183153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0968C55-6D7D-46AC-B5E4-7A83C8A1D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76"/>
          <a:stretch/>
        </p:blipFill>
        <p:spPr>
          <a:xfrm>
            <a:off x="0" y="-32365"/>
            <a:ext cx="12192000" cy="2153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F9CC1-752D-4ED5-86C7-687B2836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2265" y="964489"/>
            <a:ext cx="82404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206D2501-FFA3-4A76-AE95-3F71354FC5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85" y="6256250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CAA47E-22AE-4632-B677-EEC4F26CE44C}"/>
              </a:ext>
            </a:extLst>
          </p:cNvPr>
          <p:cNvSpPr txBox="1"/>
          <p:nvPr userDrawn="1"/>
        </p:nvSpPr>
        <p:spPr>
          <a:xfrm>
            <a:off x="2516385" y="6214973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136EDF-873B-49F7-916A-37E59872D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3"/>
          <a:stretch/>
        </p:blipFill>
        <p:spPr>
          <a:xfrm>
            <a:off x="-2" y="5855086"/>
            <a:ext cx="1875455" cy="1027178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07676A0B-C354-4624-AE77-0DFDE795DA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90" y="5930835"/>
            <a:ext cx="2852934" cy="7589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AF693-0099-46A8-8BFB-F326CC8B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81" y="933854"/>
            <a:ext cx="2763324" cy="44126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7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30F5BE83-A4E2-4B02-A4CB-72B27D93C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6"/>
          <a:stretch/>
        </p:blipFill>
        <p:spPr>
          <a:xfrm>
            <a:off x="0" y="857"/>
            <a:ext cx="12192000" cy="580000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7688C-9445-4B93-A003-C183C915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4C54E-D357-4341-8CC7-4C818A75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7450D832-BB1E-4263-A2FB-440633FD0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0" y="6296959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D6664A-2CA0-4BA7-B83B-682833318AB6}"/>
              </a:ext>
            </a:extLst>
          </p:cNvPr>
          <p:cNvSpPr txBox="1"/>
          <p:nvPr userDrawn="1"/>
        </p:nvSpPr>
        <p:spPr>
          <a:xfrm>
            <a:off x="2350070" y="6265024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9F1C8-A5AC-4526-B958-116109142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72"/>
          <a:stretch/>
        </p:blipFill>
        <p:spPr>
          <a:xfrm>
            <a:off x="1" y="5830822"/>
            <a:ext cx="1922106" cy="1027178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2B2E3B9D-4160-4766-B797-55062B5179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45" y="5917482"/>
            <a:ext cx="2852934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878DE0B-E1F9-4DB8-B185-EB6B3ABEF2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96"/>
            <a:ext cx="12192000" cy="57836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7688C-9445-4B93-A003-C183C915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4C54E-D357-4341-8CC7-4C818A75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7450D832-BB1E-4263-A2FB-440633FD0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87" y="6231525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D6664A-2CA0-4BA7-B83B-682833318AB6}"/>
              </a:ext>
            </a:extLst>
          </p:cNvPr>
          <p:cNvSpPr txBox="1"/>
          <p:nvPr userDrawn="1"/>
        </p:nvSpPr>
        <p:spPr>
          <a:xfrm>
            <a:off x="2294484" y="6178927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9F1C8-A5AC-4526-B958-116109142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8"/>
          <a:stretch/>
        </p:blipFill>
        <p:spPr>
          <a:xfrm>
            <a:off x="0" y="5830822"/>
            <a:ext cx="1903445" cy="1027178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2B2E3B9D-4160-4766-B797-55062B5179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90" y="5930835"/>
            <a:ext cx="2852934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4" r:id="rId3"/>
    <p:sldLayoutId id="214748369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8F9C2E16-1DE0-476A-A7E1-70C0C1B1D9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836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7688C-9445-4B93-A003-C183C915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4C54E-D357-4341-8CC7-4C818A75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7450D832-BB1E-4263-A2FB-440633FD0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2" y="6267394"/>
            <a:ext cx="288000" cy="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D6664A-2CA0-4BA7-B83B-682833318AB6}"/>
              </a:ext>
            </a:extLst>
          </p:cNvPr>
          <p:cNvSpPr txBox="1"/>
          <p:nvPr userDrawn="1"/>
        </p:nvSpPr>
        <p:spPr>
          <a:xfrm>
            <a:off x="2381669" y="6214796"/>
            <a:ext cx="1006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Montserrat" panose="00000500000000000000" pitchFamily="2" charset="0"/>
              </a:rPr>
              <a:t>#AMHE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9F1C8-A5AC-4526-B958-116109142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72"/>
          <a:stretch/>
        </p:blipFill>
        <p:spPr>
          <a:xfrm>
            <a:off x="1" y="5830822"/>
            <a:ext cx="1922106" cy="1027178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2B2E3B9D-4160-4766-B797-55062B5179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90" y="5930835"/>
            <a:ext cx="2852934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3" r:id="rId3"/>
    <p:sldLayoutId id="214748370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EFF3-3140-2921-D2E0-9192E1F1C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59" y="1885008"/>
            <a:ext cx="8460402" cy="1250965"/>
          </a:xfrm>
        </p:spPr>
        <p:txBody>
          <a:bodyPr>
            <a:normAutofit fontScale="90000"/>
          </a:bodyPr>
          <a:lstStyle/>
          <a:p>
            <a:r>
              <a:rPr lang="en-GB" dirty="0"/>
              <a:t>Wave 1 Evaluation ‘Snapshot’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EB608-FA03-EA73-5012-325535CF4DB6}"/>
              </a:ext>
            </a:extLst>
          </p:cNvPr>
          <p:cNvSpPr txBox="1"/>
          <p:nvPr/>
        </p:nvSpPr>
        <p:spPr>
          <a:xfrm>
            <a:off x="432059" y="2926009"/>
            <a:ext cx="6252521" cy="1846659"/>
          </a:xfrm>
          <a:prstGeom prst="rect">
            <a:avLst/>
          </a:prstGeom>
          <a:solidFill>
            <a:srgbClr val="FBE5EC"/>
          </a:solidFill>
          <a:ln w="28575">
            <a:solidFill>
              <a:srgbClr val="C71B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snapshot presents a 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picture of the progress that the 15 teams involved in wave 1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Advancing Mental Health Equality (AMHE) quality improvement (QI) collaborative 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 made by   October/November 2022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15-16 months after the collaborative was launched in July 2021. </a:t>
            </a:r>
          </a:p>
        </p:txBody>
      </p:sp>
    </p:spTree>
    <p:extLst>
      <p:ext uri="{BB962C8B-B14F-4D97-AF65-F5344CB8AC3E}">
        <p14:creationId xmlns:p14="http://schemas.microsoft.com/office/powerpoint/2010/main" val="359877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EE96164-2AC4-70F4-BBBB-79043C34B9F6}"/>
              </a:ext>
            </a:extLst>
          </p:cNvPr>
          <p:cNvSpPr txBox="1">
            <a:spLocks/>
          </p:cNvSpPr>
          <p:nvPr/>
        </p:nvSpPr>
        <p:spPr>
          <a:xfrm>
            <a:off x="246354" y="-46784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Three-part data review – Where teams are at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87FED-4F8F-763B-1B70-9B67CD829ADA}"/>
              </a:ext>
            </a:extLst>
          </p:cNvPr>
          <p:cNvSpPr/>
          <p:nvPr/>
        </p:nvSpPr>
        <p:spPr>
          <a:xfrm>
            <a:off x="503437" y="1044574"/>
            <a:ext cx="2302681" cy="611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1. Data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0DECD-20B2-1227-8B88-7824DD2A916E}"/>
              </a:ext>
            </a:extLst>
          </p:cNvPr>
          <p:cNvSpPr/>
          <p:nvPr/>
        </p:nvSpPr>
        <p:spPr>
          <a:xfrm>
            <a:off x="4674742" y="1044574"/>
            <a:ext cx="2630186" cy="6118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2. Staff engagement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E6759-6985-E288-1378-C6102C004239}"/>
              </a:ext>
            </a:extLst>
          </p:cNvPr>
          <p:cNvSpPr/>
          <p:nvPr/>
        </p:nvSpPr>
        <p:spPr>
          <a:xfrm>
            <a:off x="9173552" y="1044574"/>
            <a:ext cx="2065105" cy="611862"/>
          </a:xfrm>
          <a:prstGeom prst="rect">
            <a:avLst/>
          </a:prstGeom>
          <a:solidFill>
            <a:srgbClr val="FFABC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3. Community engagement </a:t>
            </a:r>
          </a:p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904E0-1C30-76F1-9008-5562E298408D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11522-93C2-ACD1-A4B9-DAF005481DC2}"/>
              </a:ext>
            </a:extLst>
          </p:cNvPr>
          <p:cNvSpPr/>
          <p:nvPr/>
        </p:nvSpPr>
        <p:spPr>
          <a:xfrm>
            <a:off x="8433371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F2E45-A494-2A14-5195-92B56BB30DDD}"/>
              </a:ext>
            </a:extLst>
          </p:cNvPr>
          <p:cNvSpPr/>
          <p:nvPr/>
        </p:nvSpPr>
        <p:spPr>
          <a:xfrm>
            <a:off x="345894" y="1910993"/>
            <a:ext cx="3250060" cy="48391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42C5B-6A28-749F-9499-A73E85E6DECC}"/>
              </a:ext>
            </a:extLst>
          </p:cNvPr>
          <p:cNvSpPr txBox="1"/>
          <p:nvPr/>
        </p:nvSpPr>
        <p:spPr>
          <a:xfrm>
            <a:off x="294524" y="2004083"/>
            <a:ext cx="3250060" cy="426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 of the 15 teams (73%) had started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data review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at least one of the </a:t>
            </a: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populations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15 teams (20%)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 started the data review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3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populations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identified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15 teams (27%)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started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data review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any of the populations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identified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C506C-52E3-72D7-2DD5-58C8B2EB3F0C}"/>
              </a:ext>
            </a:extLst>
          </p:cNvPr>
          <p:cNvSpPr/>
          <p:nvPr/>
        </p:nvSpPr>
        <p:spPr>
          <a:xfrm>
            <a:off x="4443571" y="1942439"/>
            <a:ext cx="3250060" cy="480768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238B2-70F8-4FCC-B10D-D324E7F47227}"/>
              </a:ext>
            </a:extLst>
          </p:cNvPr>
          <p:cNvSpPr txBox="1"/>
          <p:nvPr/>
        </p:nvSpPr>
        <p:spPr>
          <a:xfrm>
            <a:off x="4389633" y="2054862"/>
            <a:ext cx="3250060" cy="426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15 teams (33%) had started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staff engagement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at least one of the three populations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15 teams (7%) had started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staff engagement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populations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 of the 15 teams (67%) had not started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staff engagement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any of the populations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identified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B7F8D-02E6-066C-8123-6BC2B44D22AF}"/>
              </a:ext>
            </a:extLst>
          </p:cNvPr>
          <p:cNvSpPr/>
          <p:nvPr/>
        </p:nvSpPr>
        <p:spPr>
          <a:xfrm>
            <a:off x="8349455" y="1910993"/>
            <a:ext cx="3548021" cy="4767768"/>
          </a:xfrm>
          <a:prstGeom prst="rect">
            <a:avLst/>
          </a:prstGeom>
          <a:noFill/>
          <a:ln w="1905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FADA7-6BD5-4ED3-01BA-458DB7F436AD}"/>
              </a:ext>
            </a:extLst>
          </p:cNvPr>
          <p:cNvSpPr txBox="1"/>
          <p:nvPr/>
        </p:nvSpPr>
        <p:spPr>
          <a:xfrm>
            <a:off x="8483021" y="2004083"/>
            <a:ext cx="3414455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teams (53%) had started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at least one of the 3 populations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15 teams (7%) had started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populations identified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75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15 teams (47%) had not started 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 </a:t>
            </a:r>
            <a:r>
              <a:rPr lang="en-GB" sz="17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any of the population</a:t>
            </a:r>
            <a:r>
              <a:rPr lang="en-GB" sz="175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 identified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GB" sz="175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 animBg="1"/>
      <p:bldP spid="9" grpId="0"/>
      <p:bldP spid="13" grpId="0" animBg="1"/>
      <p:bldP spid="14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C3CCA03-E4BA-4C47-AE2F-59F63D0B52CD}"/>
              </a:ext>
            </a:extLst>
          </p:cNvPr>
          <p:cNvSpPr txBox="1">
            <a:spLocks/>
          </p:cNvSpPr>
          <p:nvPr/>
        </p:nvSpPr>
        <p:spPr>
          <a:xfrm>
            <a:off x="183292" y="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Content analysis of driver diagrams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D1A79A-CC56-6F2F-475B-C84E39660917}"/>
              </a:ext>
            </a:extLst>
          </p:cNvPr>
          <p:cNvSpPr/>
          <p:nvPr/>
        </p:nvSpPr>
        <p:spPr>
          <a:xfrm>
            <a:off x="259112" y="1256230"/>
            <a:ext cx="3926661" cy="1483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aims, primary drivers and change ideas of these driver diagrams will be ‘coded’ using a deductive approach.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D68D4-3633-C927-8C21-722FC251C88B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AC077-BFAC-358D-0005-9392BA82D266}"/>
              </a:ext>
            </a:extLst>
          </p:cNvPr>
          <p:cNvSpPr/>
          <p:nvPr/>
        </p:nvSpPr>
        <p:spPr>
          <a:xfrm>
            <a:off x="8433371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ext, timeline&#10;&#10;Description automatically generated">
            <a:extLst>
              <a:ext uri="{FF2B5EF4-FFF2-40B4-BE49-F238E27FC236}">
                <a16:creationId xmlns:a16="http://schemas.microsoft.com/office/drawing/2014/main" id="{CBB74E7E-6EF2-B878-410B-898C37E76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7" b="2636"/>
          <a:stretch/>
        </p:blipFill>
        <p:spPr bwMode="auto">
          <a:xfrm>
            <a:off x="4537871" y="1464222"/>
            <a:ext cx="7395017" cy="5010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2D17CE-CBC1-7D78-4186-72C8CBB6317B}"/>
              </a:ext>
            </a:extLst>
          </p:cNvPr>
          <p:cNvSpPr/>
          <p:nvPr/>
        </p:nvSpPr>
        <p:spPr>
          <a:xfrm>
            <a:off x="290053" y="3041704"/>
            <a:ext cx="3776860" cy="1483337"/>
          </a:xfrm>
          <a:prstGeom prst="roundRect">
            <a:avLst/>
          </a:prstGeom>
          <a:solidFill>
            <a:srgbClr val="F1E8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code types correspond to the co-developed Driver Diagram for the AMHE collaborative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73373-AE7F-D4B9-5F76-FBA7D9BF6FE3}"/>
              </a:ext>
            </a:extLst>
          </p:cNvPr>
          <p:cNvSpPr/>
          <p:nvPr/>
        </p:nvSpPr>
        <p:spPr>
          <a:xfrm>
            <a:off x="3400333" y="531987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2119DC5-5A44-A079-F40C-6FD763EBCBD5}"/>
              </a:ext>
            </a:extLst>
          </p:cNvPr>
          <p:cNvSpPr/>
          <p:nvPr/>
        </p:nvSpPr>
        <p:spPr>
          <a:xfrm>
            <a:off x="4110872" y="3745872"/>
            <a:ext cx="491330" cy="3090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065661-2556-5626-2B8E-CCECC2C0B671}"/>
              </a:ext>
            </a:extLst>
          </p:cNvPr>
          <p:cNvSpPr/>
          <p:nvPr/>
        </p:nvSpPr>
        <p:spPr>
          <a:xfrm>
            <a:off x="330803" y="5431291"/>
            <a:ext cx="5259379" cy="939592"/>
          </a:xfrm>
          <a:prstGeom prst="roundRect">
            <a:avLst/>
          </a:prstGeom>
          <a:solidFill>
            <a:srgbClr val="FCE8EF"/>
          </a:solidFill>
          <a:ln w="3810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sub-teams had developed their driver diagrams yet</a:t>
            </a:r>
          </a:p>
        </p:txBody>
      </p:sp>
    </p:spTree>
    <p:extLst>
      <p:ext uri="{BB962C8B-B14F-4D97-AF65-F5344CB8AC3E}">
        <p14:creationId xmlns:p14="http://schemas.microsoft.com/office/powerpoint/2010/main" val="4215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E715954-37DC-FE5B-4952-03A387067ACA}"/>
              </a:ext>
            </a:extLst>
          </p:cNvPr>
          <p:cNvSpPr txBox="1">
            <a:spLocks/>
          </p:cNvSpPr>
          <p:nvPr/>
        </p:nvSpPr>
        <p:spPr>
          <a:xfrm>
            <a:off x="361968" y="31533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NoMAD Questionnaire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13DA-5732-84DA-5059-565E10655074}"/>
              </a:ext>
            </a:extLst>
          </p:cNvPr>
          <p:cNvSpPr txBox="1"/>
          <p:nvPr/>
        </p:nvSpPr>
        <p:spPr>
          <a:xfrm>
            <a:off x="429038" y="1260157"/>
            <a:ext cx="1111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Normalisation Measure Development Questionnaire (NoMAD) </a:t>
            </a:r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is a validated research measure based on the Normalisation Process Theory (NPT).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CB9D1-6AF8-82DF-77DD-C12B783AC659}"/>
              </a:ext>
            </a:extLst>
          </p:cNvPr>
          <p:cNvSpPr txBox="1"/>
          <p:nvPr/>
        </p:nvSpPr>
        <p:spPr>
          <a:xfrm>
            <a:off x="361968" y="2206340"/>
            <a:ext cx="11677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questionnaire</a:t>
            </a:r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has been adapted for the AMHE QI Collaborative and </a:t>
            </a:r>
            <a:r>
              <a:rPr lang="en-GB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aims to assess </a:t>
            </a:r>
            <a:r>
              <a:rPr lang="en-GB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people implement AMHE into their everyday work and how they are supported to implement it.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B57B0-2990-0DF3-A376-6F257F52EDA2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E4B40-DA83-C64A-A5C4-955704A01B82}"/>
              </a:ext>
            </a:extLst>
          </p:cNvPr>
          <p:cNvSpPr/>
          <p:nvPr/>
        </p:nvSpPr>
        <p:spPr>
          <a:xfrm>
            <a:off x="8433371" y="535973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15CCAD-5FF4-635D-C065-533F21086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564089"/>
              </p:ext>
            </p:extLst>
          </p:nvPr>
        </p:nvGraphicFramePr>
        <p:xfrm>
          <a:off x="3955393" y="3237186"/>
          <a:ext cx="3606228" cy="3342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67B089-9A9D-8AFB-D67E-D5C614A0D73A}"/>
              </a:ext>
            </a:extLst>
          </p:cNvPr>
          <p:cNvSpPr txBox="1"/>
          <p:nvPr/>
        </p:nvSpPr>
        <p:spPr>
          <a:xfrm>
            <a:off x="505914" y="3980579"/>
            <a:ext cx="2577729" cy="1477328"/>
          </a:xfrm>
          <a:prstGeom prst="rect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 questions are grouped by </a:t>
            </a:r>
            <a:r>
              <a:rPr lang="en-GB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Normalisation Process Theory (NPT) constructs</a:t>
            </a:r>
            <a:endParaRPr lang="en-GB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8B15705-3B18-CE5E-9241-A2752CC4611A}"/>
              </a:ext>
            </a:extLst>
          </p:cNvPr>
          <p:cNvSpPr/>
          <p:nvPr/>
        </p:nvSpPr>
        <p:spPr>
          <a:xfrm>
            <a:off x="3083643" y="4540469"/>
            <a:ext cx="637019" cy="1576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86E24-6583-C850-29BD-2F1AAF942CBF}"/>
              </a:ext>
            </a:extLst>
          </p:cNvPr>
          <p:cNvSpPr txBox="1"/>
          <p:nvPr/>
        </p:nvSpPr>
        <p:spPr>
          <a:xfrm>
            <a:off x="8303172" y="3863281"/>
            <a:ext cx="3382914" cy="147732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NoMAD questionnaire was sent to all overarching and sub-team members</a:t>
            </a:r>
          </a:p>
          <a:p>
            <a:endParaRPr lang="en-GB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 responses were received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>
        <p:bldAsOne/>
      </p:bldGraphic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BDB49-C4E8-BAB4-14E4-F6F018BA9C34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A3D8E-4C65-22CE-DC2C-D17F0CFB50DA}"/>
              </a:ext>
            </a:extLst>
          </p:cNvPr>
          <p:cNvSpPr/>
          <p:nvPr/>
        </p:nvSpPr>
        <p:spPr>
          <a:xfrm>
            <a:off x="8433371" y="535973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40AC2-5007-8CCB-A900-9A80E28F3C2E}"/>
              </a:ext>
            </a:extLst>
          </p:cNvPr>
          <p:cNvSpPr txBox="1">
            <a:spLocks/>
          </p:cNvSpPr>
          <p:nvPr/>
        </p:nvSpPr>
        <p:spPr>
          <a:xfrm>
            <a:off x="361968" y="31533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NoMAD Questionnaire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F3FCA-99A6-E712-43EC-ADEC9A4C373B}"/>
              </a:ext>
            </a:extLst>
          </p:cNvPr>
          <p:cNvSpPr txBox="1"/>
          <p:nvPr/>
        </p:nvSpPr>
        <p:spPr>
          <a:xfrm>
            <a:off x="284605" y="1498872"/>
            <a:ext cx="2322786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>
                <a:latin typeface="Montserrat" panose="00000500000000000000" pitchFamily="2" charset="0"/>
              </a:rPr>
              <a:t>1. Coherence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CBF8D5-35F4-7CC4-3B86-AB131E92DC2D}"/>
              </a:ext>
            </a:extLst>
          </p:cNvPr>
          <p:cNvSpPr/>
          <p:nvPr/>
        </p:nvSpPr>
        <p:spPr>
          <a:xfrm>
            <a:off x="2661360" y="1613713"/>
            <a:ext cx="797369" cy="2627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CA646B-A4E2-0403-49C6-65650DBAB091}"/>
              </a:ext>
            </a:extLst>
          </p:cNvPr>
          <p:cNvSpPr/>
          <p:nvPr/>
        </p:nvSpPr>
        <p:spPr>
          <a:xfrm>
            <a:off x="3720662" y="1197097"/>
            <a:ext cx="8186733" cy="1165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75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efers to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having a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shared understanding of the purpose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AMHE QI Collaborative,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it differs from the usual ways of working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its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value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people’s roles and everyday work</a:t>
            </a:r>
            <a:endParaRPr lang="en-GB" sz="175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5C093-CF7A-13F4-271E-BE2B34C2984C}"/>
              </a:ext>
            </a:extLst>
          </p:cNvPr>
          <p:cNvSpPr txBox="1"/>
          <p:nvPr/>
        </p:nvSpPr>
        <p:spPr>
          <a:xfrm>
            <a:off x="8433372" y="3780857"/>
            <a:ext cx="266555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73% </a:t>
            </a:r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respondents </a:t>
            </a:r>
            <a:r>
              <a:rPr lang="en-GB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either agree or strongly agree </a:t>
            </a:r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elements included in Coherence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0D4C70-3F33-F8C0-81A6-04716957B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8" t="7571" r="2805" b="9566"/>
          <a:stretch/>
        </p:blipFill>
        <p:spPr>
          <a:xfrm>
            <a:off x="878468" y="2774732"/>
            <a:ext cx="7190315" cy="405173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C78E30C-7510-96E9-D4E0-1A4BD5CC04D8}"/>
              </a:ext>
            </a:extLst>
          </p:cNvPr>
          <p:cNvSpPr/>
          <p:nvPr/>
        </p:nvSpPr>
        <p:spPr>
          <a:xfrm rot="16200000">
            <a:off x="9372583" y="2737004"/>
            <a:ext cx="740673" cy="30968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8143F6E-9725-BAD1-5111-ACAC3884BEFE}"/>
              </a:ext>
            </a:extLst>
          </p:cNvPr>
          <p:cNvSpPr txBox="1">
            <a:spLocks/>
          </p:cNvSpPr>
          <p:nvPr/>
        </p:nvSpPr>
        <p:spPr>
          <a:xfrm>
            <a:off x="361968" y="31533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NoMAD Questionnaire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61F6E-EB2D-617D-9CA5-4718ADCBF5E2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810D6-65E8-B7B6-4103-5470B0D6A805}"/>
              </a:ext>
            </a:extLst>
          </p:cNvPr>
          <p:cNvSpPr/>
          <p:nvPr/>
        </p:nvSpPr>
        <p:spPr>
          <a:xfrm>
            <a:off x="8444495" y="535973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A9729-7101-53AE-D0A3-AE75AD205B32}"/>
              </a:ext>
            </a:extLst>
          </p:cNvPr>
          <p:cNvSpPr txBox="1"/>
          <p:nvPr/>
        </p:nvSpPr>
        <p:spPr>
          <a:xfrm>
            <a:off x="269253" y="1461939"/>
            <a:ext cx="2322786" cy="769441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Montserrat" panose="00000500000000000000" pitchFamily="2" charset="0"/>
              </a:rPr>
              <a:t>2. Cognitive Participation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7EEB672-6A1C-149A-21D5-3816B4D600FA}"/>
              </a:ext>
            </a:extLst>
          </p:cNvPr>
          <p:cNvSpPr/>
          <p:nvPr/>
        </p:nvSpPr>
        <p:spPr>
          <a:xfrm>
            <a:off x="2696021" y="1715281"/>
            <a:ext cx="797369" cy="262759"/>
          </a:xfrm>
          <a:prstGeom prst="rightArrow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BA9EB-216C-A786-A4C7-22EEB373DE8A}"/>
              </a:ext>
            </a:extLst>
          </p:cNvPr>
          <p:cNvSpPr/>
          <p:nvPr/>
        </p:nvSpPr>
        <p:spPr>
          <a:xfrm>
            <a:off x="3597372" y="1197096"/>
            <a:ext cx="7722861" cy="1299129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9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9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efers to</a:t>
            </a:r>
            <a:r>
              <a:rPr lang="en-GB" sz="19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being open to work with colleagues in new ways to implement and support</a:t>
            </a:r>
            <a:r>
              <a:rPr lang="en-GB" sz="19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190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AMHE</a:t>
            </a:r>
            <a:r>
              <a:rPr lang="en-GB" sz="19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QI Collaborative Model and having people within the teams who </a:t>
            </a:r>
            <a:r>
              <a:rPr lang="en-GB" sz="190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drive the collaborative forward and promote team work</a:t>
            </a:r>
            <a:endParaRPr lang="en-GB" sz="1900" b="1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1A5E2-58A6-78EC-3A04-F9BF3D5AB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93"/>
          <a:stretch/>
        </p:blipFill>
        <p:spPr>
          <a:xfrm>
            <a:off x="727677" y="2952977"/>
            <a:ext cx="6892323" cy="374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8093E2-1542-03D9-F529-1ED6CD139647}"/>
              </a:ext>
            </a:extLst>
          </p:cNvPr>
          <p:cNvSpPr txBox="1"/>
          <p:nvPr/>
        </p:nvSpPr>
        <p:spPr>
          <a:xfrm>
            <a:off x="8080924" y="3808452"/>
            <a:ext cx="3153695" cy="1938992"/>
          </a:xfrm>
          <a:prstGeom prst="rect">
            <a:avLst/>
          </a:prstGeom>
          <a:solidFill>
            <a:srgbClr val="F1E8F8"/>
          </a:solidFill>
          <a:ln w="38100">
            <a:solidFill>
              <a:srgbClr val="7030A0"/>
            </a:solidFill>
          </a:ln>
          <a:effectLst>
            <a:glow rad="50800">
              <a:srgbClr val="7030A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r>
              <a:rPr lang="en-GB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respondents </a:t>
            </a:r>
            <a:r>
              <a:rPr lang="en-GB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either agree or strongly agree </a:t>
            </a:r>
            <a:r>
              <a:rPr lang="en-GB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elements included in Cognitive Participation</a:t>
            </a:r>
            <a:endParaRPr lang="en-GB" sz="2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5F023DA-8606-4046-D590-6A3B7E814180}"/>
              </a:ext>
            </a:extLst>
          </p:cNvPr>
          <p:cNvSpPr/>
          <p:nvPr/>
        </p:nvSpPr>
        <p:spPr>
          <a:xfrm rot="16200000">
            <a:off x="9259088" y="3002907"/>
            <a:ext cx="797369" cy="262759"/>
          </a:xfrm>
          <a:prstGeom prst="rightArrow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208C1B-4434-9266-A5DD-B9F59823D07E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38DEDC-3612-8999-F8AF-BA40D1285465}"/>
              </a:ext>
            </a:extLst>
          </p:cNvPr>
          <p:cNvSpPr/>
          <p:nvPr/>
        </p:nvSpPr>
        <p:spPr>
          <a:xfrm>
            <a:off x="8444495" y="535973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CCA8C3-5B8A-7CA0-2526-1AFE1F1A9C9B}"/>
              </a:ext>
            </a:extLst>
          </p:cNvPr>
          <p:cNvSpPr txBox="1">
            <a:spLocks/>
          </p:cNvSpPr>
          <p:nvPr/>
        </p:nvSpPr>
        <p:spPr>
          <a:xfrm>
            <a:off x="263584" y="-7414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NoMAD Questionnaire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4104E-D827-8273-31F8-06A569B398E3}"/>
              </a:ext>
            </a:extLst>
          </p:cNvPr>
          <p:cNvSpPr txBox="1"/>
          <p:nvPr/>
        </p:nvSpPr>
        <p:spPr>
          <a:xfrm>
            <a:off x="263584" y="1317995"/>
            <a:ext cx="2322786" cy="769441"/>
          </a:xfrm>
          <a:prstGeom prst="rect">
            <a:avLst/>
          </a:prstGeom>
          <a:solidFill>
            <a:srgbClr val="F9D3E0"/>
          </a:solidFill>
          <a:ln w="28575">
            <a:solidFill>
              <a:srgbClr val="C71B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Montserrat" panose="00000500000000000000" pitchFamily="2" charset="0"/>
              </a:rPr>
              <a:t>3. Collective Action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C3A5B5-F62B-8F36-A0A0-E362C30ED86D}"/>
              </a:ext>
            </a:extLst>
          </p:cNvPr>
          <p:cNvSpPr/>
          <p:nvPr/>
        </p:nvSpPr>
        <p:spPr>
          <a:xfrm>
            <a:off x="2641870" y="1571335"/>
            <a:ext cx="797369" cy="262759"/>
          </a:xfrm>
          <a:prstGeom prst="rightArrow">
            <a:avLst/>
          </a:prstGeom>
          <a:solidFill>
            <a:srgbClr val="F9D3E0"/>
          </a:solidFill>
          <a:ln w="28575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8A68B-484C-CAB2-D710-77E192ED3E33}"/>
              </a:ext>
            </a:extLst>
          </p:cNvPr>
          <p:cNvSpPr/>
          <p:nvPr/>
        </p:nvSpPr>
        <p:spPr>
          <a:xfrm>
            <a:off x="3533718" y="944697"/>
            <a:ext cx="8517006" cy="1852771"/>
          </a:xfrm>
          <a:prstGeom prst="rect">
            <a:avLst/>
          </a:prstGeom>
          <a:solidFill>
            <a:srgbClr val="F9D3E0"/>
          </a:solidFill>
          <a:ln w="28575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77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Refers to: (1)</a:t>
            </a:r>
            <a:r>
              <a:rPr lang="en-GB" sz="177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having the </a:t>
            </a:r>
            <a:r>
              <a:rPr lang="en-GB" sz="177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 in the team’s ability to implement </a:t>
            </a:r>
            <a:r>
              <a:rPr lang="en-GB" sz="177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77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AMHE </a:t>
            </a:r>
            <a:r>
              <a:rPr lang="en-GB" sz="177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QI Collaborative (2) </a:t>
            </a:r>
            <a:r>
              <a:rPr lang="en-GB" sz="177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relevant elements </a:t>
            </a:r>
            <a:r>
              <a:rPr lang="en-GB" sz="177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AMHE QI Collaborative model </a:t>
            </a:r>
            <a:r>
              <a:rPr lang="en-GB" sz="177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into existing work </a:t>
            </a:r>
            <a:r>
              <a:rPr lang="en-GB" sz="177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GB" sz="177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having sufficient resources and training available</a:t>
            </a:r>
            <a:r>
              <a:rPr lang="en-GB" sz="177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support the AMHE QI Collaborative (4) </a:t>
            </a:r>
            <a:r>
              <a:rPr lang="en-GB" sz="177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having support from managers </a:t>
            </a:r>
            <a:r>
              <a:rPr lang="en-GB" sz="177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take part in the AMHE QI Collaborative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58275-95B6-C03D-7B5B-62CDCE2525E1}"/>
              </a:ext>
            </a:extLst>
          </p:cNvPr>
          <p:cNvSpPr txBox="1"/>
          <p:nvPr/>
        </p:nvSpPr>
        <p:spPr>
          <a:xfrm>
            <a:off x="8633834" y="4060532"/>
            <a:ext cx="3018588" cy="1938992"/>
          </a:xfrm>
          <a:prstGeom prst="rect">
            <a:avLst/>
          </a:prstGeom>
          <a:solidFill>
            <a:srgbClr val="F9D3E0"/>
          </a:solidFill>
          <a:ln w="38100">
            <a:solidFill>
              <a:srgbClr val="C71B54"/>
            </a:solidFill>
          </a:ln>
          <a:effectLst>
            <a:glow rad="25400">
              <a:srgbClr val="C71B54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54%</a:t>
            </a:r>
            <a:r>
              <a:rPr lang="en-GB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respondents either </a:t>
            </a:r>
            <a:r>
              <a:rPr lang="en-GB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agree or strongly agree </a:t>
            </a:r>
            <a:r>
              <a:rPr lang="en-GB" sz="2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elements included in Collective Action</a:t>
            </a:r>
            <a:endParaRPr lang="en-GB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476276-8CC7-3D5C-0D94-24AFB285A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9"/>
          <a:stretch/>
        </p:blipFill>
        <p:spPr>
          <a:xfrm>
            <a:off x="788361" y="2905791"/>
            <a:ext cx="7462259" cy="398805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37BBEB0-38BF-15E3-AC9D-5CCBE00EDF2A}"/>
              </a:ext>
            </a:extLst>
          </p:cNvPr>
          <p:cNvSpPr/>
          <p:nvPr/>
        </p:nvSpPr>
        <p:spPr>
          <a:xfrm rot="16200000">
            <a:off x="9910210" y="3325056"/>
            <a:ext cx="674798" cy="253450"/>
          </a:xfrm>
          <a:prstGeom prst="rightArrow">
            <a:avLst/>
          </a:prstGeom>
          <a:solidFill>
            <a:srgbClr val="F9D3E0"/>
          </a:solidFill>
          <a:ln w="28575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AEEE96D-C70C-52B8-4AE9-17C5751A11C1}"/>
              </a:ext>
            </a:extLst>
          </p:cNvPr>
          <p:cNvSpPr txBox="1">
            <a:spLocks/>
          </p:cNvSpPr>
          <p:nvPr/>
        </p:nvSpPr>
        <p:spPr>
          <a:xfrm>
            <a:off x="361968" y="31533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NoMAD Questionnaire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D965B-7C7D-27E1-0671-9ACF8959EB69}"/>
              </a:ext>
            </a:extLst>
          </p:cNvPr>
          <p:cNvSpPr txBox="1"/>
          <p:nvPr/>
        </p:nvSpPr>
        <p:spPr>
          <a:xfrm>
            <a:off x="263584" y="1186776"/>
            <a:ext cx="232278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Montserrat" panose="00000500000000000000" pitchFamily="2" charset="0"/>
              </a:rPr>
              <a:t>4. Reflexing Monitoring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82A91AB-0614-27D5-2C4D-DDD5B3C456E6}"/>
              </a:ext>
            </a:extLst>
          </p:cNvPr>
          <p:cNvSpPr/>
          <p:nvPr/>
        </p:nvSpPr>
        <p:spPr>
          <a:xfrm>
            <a:off x="2661360" y="1353406"/>
            <a:ext cx="797369" cy="26275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F8123-0B47-F6BD-4ECE-22BB95CB8950}"/>
              </a:ext>
            </a:extLst>
          </p:cNvPr>
          <p:cNvSpPr/>
          <p:nvPr/>
        </p:nvSpPr>
        <p:spPr>
          <a:xfrm>
            <a:off x="3595955" y="1258252"/>
            <a:ext cx="7838475" cy="1191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75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Refers to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of appraising: (1)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people’s views on the value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that the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AMHE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QI Collaborative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 had so far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(2)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potential of using feedback to modify and improve their work 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delivery of care</a:t>
            </a:r>
            <a:endParaRPr lang="en-GB" sz="1750" b="1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31461-A7CF-06E0-5712-53D849AF98E1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6E625F-EE4A-ED6F-759C-28C6F66F1743}"/>
              </a:ext>
            </a:extLst>
          </p:cNvPr>
          <p:cNvSpPr/>
          <p:nvPr/>
        </p:nvSpPr>
        <p:spPr>
          <a:xfrm>
            <a:off x="8444495" y="535973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20F081-DB8F-C293-E44B-18D55A655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691403"/>
              </p:ext>
            </p:extLst>
          </p:nvPr>
        </p:nvGraphicFramePr>
        <p:xfrm>
          <a:off x="479864" y="2268804"/>
          <a:ext cx="9200164" cy="526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131709-77B7-564A-8ADB-8381B53CC8CE}"/>
              </a:ext>
            </a:extLst>
          </p:cNvPr>
          <p:cNvSpPr txBox="1"/>
          <p:nvPr/>
        </p:nvSpPr>
        <p:spPr>
          <a:xfrm>
            <a:off x="8319222" y="3900554"/>
            <a:ext cx="2934507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>
            <a:glow rad="25400">
              <a:srgbClr val="92D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82%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respondents either 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agree or strongly agree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elements included in reflexing monitoring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FBA7EB-B022-B76D-B3E9-05035EB83332}"/>
              </a:ext>
            </a:extLst>
          </p:cNvPr>
          <p:cNvSpPr/>
          <p:nvPr/>
        </p:nvSpPr>
        <p:spPr>
          <a:xfrm rot="16200000">
            <a:off x="9281343" y="2958766"/>
            <a:ext cx="797369" cy="26275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Graphic spid="8" grpId="0">
        <p:bldAsOne/>
      </p:bldGraphic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D3EF7F-06EC-4DE6-B58A-B66387A95AAB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B8CB4BB-4DF7-E1AF-5E1D-374259BB713C}"/>
              </a:ext>
            </a:extLst>
          </p:cNvPr>
          <p:cNvSpPr txBox="1">
            <a:spLocks/>
          </p:cNvSpPr>
          <p:nvPr/>
        </p:nvSpPr>
        <p:spPr>
          <a:xfrm>
            <a:off x="361968" y="31533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Evaluation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D0607-49DE-6583-2D7B-9B06B7C24EA6}"/>
              </a:ext>
            </a:extLst>
          </p:cNvPr>
          <p:cNvSpPr txBox="1"/>
          <p:nvPr/>
        </p:nvSpPr>
        <p:spPr>
          <a:xfrm>
            <a:off x="429038" y="1123523"/>
            <a:ext cx="1055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 16-question survey was created to </a:t>
            </a:r>
            <a:r>
              <a:rPr lang="en-GB" b="1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collect information about what has gone well and about challenges or difficulties </a:t>
            </a:r>
            <a:r>
              <a:rPr lang="en-GB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experienced by the teams regarding 4 main areas: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2B1FD1-250D-04C5-6531-749CF376DE5E}"/>
              </a:ext>
            </a:extLst>
          </p:cNvPr>
          <p:cNvGraphicFramePr/>
          <p:nvPr/>
        </p:nvGraphicFramePr>
        <p:xfrm>
          <a:off x="2497959" y="2289087"/>
          <a:ext cx="3958897" cy="364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ABF1FE-5977-AECA-C4E2-6A1C4545DC28}"/>
              </a:ext>
            </a:extLst>
          </p:cNvPr>
          <p:cNvSpPr txBox="1"/>
          <p:nvPr/>
        </p:nvSpPr>
        <p:spPr>
          <a:xfrm>
            <a:off x="7168055" y="3260835"/>
            <a:ext cx="338291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survey was sent to all overarching and sub-team members</a:t>
            </a:r>
          </a:p>
          <a:p>
            <a:endParaRPr lang="en-GB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 responses were received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0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21CA656-E503-E52E-9C32-A524ED88B2DD}"/>
              </a:ext>
            </a:extLst>
          </p:cNvPr>
          <p:cNvSpPr txBox="1">
            <a:spLocks/>
          </p:cNvSpPr>
          <p:nvPr/>
        </p:nvSpPr>
        <p:spPr>
          <a:xfrm>
            <a:off x="361968" y="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7E7A3-F155-EC87-C01D-91963A19A51B}"/>
              </a:ext>
            </a:extLst>
          </p:cNvPr>
          <p:cNvSpPr txBox="1"/>
          <p:nvPr/>
        </p:nvSpPr>
        <p:spPr>
          <a:xfrm>
            <a:off x="361968" y="1336861"/>
            <a:ext cx="1954749" cy="96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latin typeface="Montserrat" panose="00000500000000000000" pitchFamily="2" charset="0"/>
              </a:rPr>
              <a:t>1. AMHE </a:t>
            </a:r>
            <a:r>
              <a:rPr lang="en-GB" sz="1900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28EE4C0-61D8-C2C5-2DEB-D7E2DE7971BC}"/>
              </a:ext>
            </a:extLst>
          </p:cNvPr>
          <p:cNvSpPr/>
          <p:nvPr/>
        </p:nvSpPr>
        <p:spPr>
          <a:xfrm>
            <a:off x="2511026" y="1781877"/>
            <a:ext cx="797369" cy="2627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DE637-A7A0-FD59-B8F4-3B8DFF0DCDE8}"/>
              </a:ext>
            </a:extLst>
          </p:cNvPr>
          <p:cNvSpPr/>
          <p:nvPr/>
        </p:nvSpPr>
        <p:spPr>
          <a:xfrm>
            <a:off x="3429319" y="1319333"/>
            <a:ext cx="8478902" cy="978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‘model’ refers to the </a:t>
            </a:r>
            <a:r>
              <a:rPr lang="en-GB" sz="175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method used in the collaborative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It includes the structure of the QI programme, the way QI coaches work with teams</a:t>
            </a:r>
            <a:r>
              <a:rPr lang="en-GB" sz="175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75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how the programme helps the service to improve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68307-FC36-372F-C74F-C8AE285E5A51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BADDA-E4A1-1EAC-92E6-361FF1736570}"/>
              </a:ext>
            </a:extLst>
          </p:cNvPr>
          <p:cNvSpPr/>
          <p:nvPr/>
        </p:nvSpPr>
        <p:spPr>
          <a:xfrm>
            <a:off x="8585463" y="553578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6804B-3B66-F80D-9DF7-4955F2F068DA}"/>
              </a:ext>
            </a:extLst>
          </p:cNvPr>
          <p:cNvSpPr txBox="1"/>
          <p:nvPr/>
        </p:nvSpPr>
        <p:spPr>
          <a:xfrm>
            <a:off x="304609" y="3332884"/>
            <a:ext cx="1881766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900" dirty="0">
                <a:latin typeface="Montserrat" panose="00000500000000000000" pitchFamily="2" charset="0"/>
              </a:rPr>
              <a:t>1.1. </a:t>
            </a:r>
            <a:r>
              <a:rPr lang="en-GB" sz="1900" b="1" dirty="0">
                <a:latin typeface="Montserrat" panose="00000500000000000000" pitchFamily="2" charset="0"/>
              </a:rPr>
              <a:t>Benefits of the model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22E7BF2-35E4-65E5-AD4F-083DA33245DA}"/>
              </a:ext>
            </a:extLst>
          </p:cNvPr>
          <p:cNvSpPr/>
          <p:nvPr/>
        </p:nvSpPr>
        <p:spPr>
          <a:xfrm rot="5400000">
            <a:off x="931179" y="2722329"/>
            <a:ext cx="646329" cy="24298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83095C-A132-A658-088D-3201F5991340}"/>
              </a:ext>
            </a:extLst>
          </p:cNvPr>
          <p:cNvSpPr/>
          <p:nvPr/>
        </p:nvSpPr>
        <p:spPr>
          <a:xfrm>
            <a:off x="434951" y="4867964"/>
            <a:ext cx="1881766" cy="1335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94%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</a:rPr>
              <a:t>of respondents </a:t>
            </a: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reported benefits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2412F68-5BB8-6227-CB5A-E08E4A63619A}"/>
              </a:ext>
            </a:extLst>
          </p:cNvPr>
          <p:cNvSpPr/>
          <p:nvPr/>
        </p:nvSpPr>
        <p:spPr>
          <a:xfrm rot="5400000">
            <a:off x="1003137" y="4334769"/>
            <a:ext cx="542110" cy="26275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9B9F0-5BF3-3AE6-E137-5537F12476E0}"/>
              </a:ext>
            </a:extLst>
          </p:cNvPr>
          <p:cNvSpPr txBox="1"/>
          <p:nvPr/>
        </p:nvSpPr>
        <p:spPr>
          <a:xfrm>
            <a:off x="3429319" y="2682265"/>
            <a:ext cx="46420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latin typeface="Montserrat" panose="00000500000000000000" pitchFamily="2" charset="0"/>
              </a:rPr>
              <a:t>Benefits </a:t>
            </a:r>
            <a:r>
              <a:rPr lang="en-GB" sz="1900" dirty="0">
                <a:latin typeface="Montserrat" panose="00000500000000000000" pitchFamily="2" charset="0"/>
              </a:rPr>
              <a:t>reported in relation to:</a:t>
            </a:r>
          </a:p>
          <a:p>
            <a:endParaRPr lang="en-GB" sz="1900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03996C-0F0C-3E1D-8852-5F90A37A664A}"/>
              </a:ext>
            </a:extLst>
          </p:cNvPr>
          <p:cNvSpPr txBox="1"/>
          <p:nvPr/>
        </p:nvSpPr>
        <p:spPr>
          <a:xfrm>
            <a:off x="3278147" y="3522663"/>
            <a:ext cx="8478902" cy="291618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sz="19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ecognising equality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a central driver for service setup and delivery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sz="19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dentifying communities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that need prioritisation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sz="19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a structured approach </a:t>
            </a:r>
            <a:r>
              <a:rPr lang="en-GB" sz="19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useful evidence collation guidance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sz="19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Focusing on making incremental and </a:t>
            </a:r>
            <a:r>
              <a:rPr lang="en-GB" sz="19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achievable changes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sz="1900" b="1" dirty="0">
                <a:latin typeface="Montserrat" panose="00000500000000000000" pitchFamily="2" charset="0"/>
              </a:rPr>
              <a:t>Bringing together colleagues </a:t>
            </a:r>
            <a:r>
              <a:rPr lang="en-GB" sz="1900" dirty="0">
                <a:latin typeface="Montserrat" panose="00000500000000000000" pitchFamily="2" charset="0"/>
              </a:rPr>
              <a:t>from across health care and facilitating </a:t>
            </a:r>
            <a:r>
              <a:rPr lang="en-GB" sz="1900" b="1" dirty="0">
                <a:latin typeface="Montserrat" panose="00000500000000000000" pitchFamily="2" charset="0"/>
              </a:rPr>
              <a:t>joint working and co-operation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sz="1900" dirty="0">
                <a:latin typeface="Montserrat" panose="00000500000000000000" pitchFamily="2" charset="0"/>
              </a:rPr>
              <a:t>Thinking about how to </a:t>
            </a:r>
            <a:r>
              <a:rPr lang="en-GB" sz="1900" b="1" dirty="0">
                <a:latin typeface="Montserrat" panose="00000500000000000000" pitchFamily="2" charset="0"/>
              </a:rPr>
              <a:t>engage populations</a:t>
            </a:r>
          </a:p>
        </p:txBody>
      </p:sp>
    </p:spTree>
    <p:extLst>
      <p:ext uri="{BB962C8B-B14F-4D97-AF65-F5344CB8AC3E}">
        <p14:creationId xmlns:p14="http://schemas.microsoft.com/office/powerpoint/2010/main" val="4736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 animBg="1"/>
      <p:bldP spid="11" grpId="0" animBg="1"/>
      <p:bldP spid="12" grpId="0" animBg="1"/>
      <p:bldP spid="15" grpId="0" animBg="1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D468371-5E79-E4A9-BC9E-F21536308EFF}"/>
              </a:ext>
            </a:extLst>
          </p:cNvPr>
          <p:cNvSpPr txBox="1">
            <a:spLocks/>
          </p:cNvSpPr>
          <p:nvPr/>
        </p:nvSpPr>
        <p:spPr>
          <a:xfrm>
            <a:off x="361968" y="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B9747-D551-39A7-2A27-6FEFFF03BD02}"/>
              </a:ext>
            </a:extLst>
          </p:cNvPr>
          <p:cNvSpPr txBox="1"/>
          <p:nvPr/>
        </p:nvSpPr>
        <p:spPr>
          <a:xfrm>
            <a:off x="575948" y="1010530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A0ED2-8BB3-7254-4B8D-58CA7D8EA69B}"/>
              </a:ext>
            </a:extLst>
          </p:cNvPr>
          <p:cNvSpPr txBox="1"/>
          <p:nvPr/>
        </p:nvSpPr>
        <p:spPr>
          <a:xfrm>
            <a:off x="2011073" y="1783589"/>
            <a:ext cx="2893660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Montserrat" panose="00000500000000000000" pitchFamily="2" charset="0"/>
              </a:rPr>
              <a:t>1. AMHE </a:t>
            </a:r>
            <a:r>
              <a:rPr lang="en-GB" sz="2100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A7FCA2B-E05D-B5C7-F8C3-4F9F2C2679A1}"/>
              </a:ext>
            </a:extLst>
          </p:cNvPr>
          <p:cNvSpPr/>
          <p:nvPr/>
        </p:nvSpPr>
        <p:spPr>
          <a:xfrm>
            <a:off x="5194792" y="2007790"/>
            <a:ext cx="797369" cy="2627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422EB-ACC1-CED9-8E70-F81F97D3AB49}"/>
              </a:ext>
            </a:extLst>
          </p:cNvPr>
          <p:cNvSpPr txBox="1"/>
          <p:nvPr/>
        </p:nvSpPr>
        <p:spPr>
          <a:xfrm>
            <a:off x="6473208" y="1803022"/>
            <a:ext cx="2893660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2100" dirty="0">
                <a:latin typeface="Montserrat" panose="00000500000000000000" pitchFamily="2" charset="0"/>
              </a:rPr>
              <a:t>1.1. </a:t>
            </a:r>
            <a:r>
              <a:rPr lang="en-GB" sz="2100" b="1" dirty="0">
                <a:latin typeface="Montserrat" panose="00000500000000000000" pitchFamily="2" charset="0"/>
              </a:rPr>
              <a:t>Benefits of the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382C4-04A1-3AF2-59D9-61F8FD2DE5D0}"/>
              </a:ext>
            </a:extLst>
          </p:cNvPr>
          <p:cNvSpPr txBox="1"/>
          <p:nvPr/>
        </p:nvSpPr>
        <p:spPr>
          <a:xfrm>
            <a:off x="4637436" y="6020947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95B69B-65DD-86BB-B416-3F47242B83D9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D00BC-C3BF-4237-602E-B5924CA77F6D}"/>
              </a:ext>
            </a:extLst>
          </p:cNvPr>
          <p:cNvSpPr/>
          <p:nvPr/>
        </p:nvSpPr>
        <p:spPr>
          <a:xfrm>
            <a:off x="8585463" y="553578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4B5DB8-F842-ABB2-F776-5A6984C6F848}"/>
              </a:ext>
            </a:extLst>
          </p:cNvPr>
          <p:cNvSpPr/>
          <p:nvPr/>
        </p:nvSpPr>
        <p:spPr>
          <a:xfrm>
            <a:off x="3248654" y="3536040"/>
            <a:ext cx="5684107" cy="214119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 w="69850" cmpd="tri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400" i="1" dirty="0">
                <a:solidFill>
                  <a:schemeClr val="tx1"/>
                </a:solidFill>
              </a:rPr>
              <a:t>It has focused managers, nurses and doctors to </a:t>
            </a:r>
            <a:r>
              <a:rPr lang="en-GB" sz="2400" b="1" i="1" dirty="0">
                <a:solidFill>
                  <a:schemeClr val="tx1"/>
                </a:solidFill>
              </a:rPr>
              <a:t>consider how equality needs to be a central driver </a:t>
            </a:r>
            <a:r>
              <a:rPr lang="en-GB" sz="2400" i="1" dirty="0">
                <a:solidFill>
                  <a:schemeClr val="tx1"/>
                </a:solidFill>
              </a:rPr>
              <a:t>for how we set up our service and has highlighted blind spots in how we deliver our service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11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9C65627-BAB0-E7E1-CFC9-EA45CC8A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83" y="161172"/>
            <a:ext cx="11254084" cy="1165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GB" sz="35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Objectives of the evaluation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884A2-E620-B368-3C7E-153439708FA8}"/>
              </a:ext>
            </a:extLst>
          </p:cNvPr>
          <p:cNvSpPr/>
          <p:nvPr/>
        </p:nvSpPr>
        <p:spPr>
          <a:xfrm>
            <a:off x="194983" y="1470570"/>
            <a:ext cx="11254085" cy="871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8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organisations involved </a:t>
            </a:r>
            <a:r>
              <a:rPr lang="en-GB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the AMHE QI collaborative, including overarching project teams and sub-teams </a:t>
            </a: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818F83-8332-EC4B-F737-DA4785CD2B3E}"/>
              </a:ext>
            </a:extLst>
          </p:cNvPr>
          <p:cNvSpPr/>
          <p:nvPr/>
        </p:nvSpPr>
        <p:spPr>
          <a:xfrm>
            <a:off x="194982" y="2938062"/>
            <a:ext cx="11254085" cy="871934"/>
          </a:xfrm>
          <a:prstGeom prst="rect">
            <a:avLst/>
          </a:prstGeom>
          <a:solidFill>
            <a:srgbClr val="E1EBE9"/>
          </a:solidFill>
          <a:ln w="19050">
            <a:solidFill>
              <a:srgbClr val="066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1800" dirty="0">
                <a:solidFill>
                  <a:srgbClr val="292A2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800" b="1" dirty="0">
                <a:solidFill>
                  <a:srgbClr val="292A2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aims developed and change ideas </a:t>
            </a:r>
            <a:r>
              <a:rPr lang="en-GB" sz="1800" dirty="0">
                <a:solidFill>
                  <a:srgbClr val="292A2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tested across the collaborative </a:t>
            </a: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A930B-C4B4-926E-7730-937FCF8CE176}"/>
              </a:ext>
            </a:extLst>
          </p:cNvPr>
          <p:cNvSpPr/>
          <p:nvPr/>
        </p:nvSpPr>
        <p:spPr>
          <a:xfrm>
            <a:off x="194982" y="4251442"/>
            <a:ext cx="11254085" cy="871934"/>
          </a:xfrm>
          <a:prstGeom prst="rect">
            <a:avLst/>
          </a:prstGeom>
          <a:solidFill>
            <a:srgbClr val="FBE5EC"/>
          </a:solidFill>
          <a:ln w="1905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To </a:t>
            </a:r>
            <a:r>
              <a:rPr lang="en-GB" sz="18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evaluate the implementation, impact and success </a:t>
            </a:r>
            <a:r>
              <a:rPr lang="en-GB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 AMHE QI collaborative model</a:t>
            </a: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2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21CA656-E503-E52E-9C32-A524ED88B2DD}"/>
              </a:ext>
            </a:extLst>
          </p:cNvPr>
          <p:cNvSpPr txBox="1">
            <a:spLocks/>
          </p:cNvSpPr>
          <p:nvPr/>
        </p:nvSpPr>
        <p:spPr>
          <a:xfrm>
            <a:off x="314668" y="-82041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7E7A3-F155-EC87-C01D-91963A19A51B}"/>
              </a:ext>
            </a:extLst>
          </p:cNvPr>
          <p:cNvSpPr txBox="1"/>
          <p:nvPr/>
        </p:nvSpPr>
        <p:spPr>
          <a:xfrm>
            <a:off x="219363" y="1060292"/>
            <a:ext cx="180095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anose="00000500000000000000" pitchFamily="2" charset="0"/>
              </a:rPr>
              <a:t>1. AMHE </a:t>
            </a:r>
            <a:r>
              <a:rPr lang="en-GB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28EE4C0-61D8-C2C5-2DEB-D7E2DE7971BC}"/>
              </a:ext>
            </a:extLst>
          </p:cNvPr>
          <p:cNvSpPr/>
          <p:nvPr/>
        </p:nvSpPr>
        <p:spPr>
          <a:xfrm>
            <a:off x="2137408" y="1343484"/>
            <a:ext cx="797369" cy="2627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DE637-A7A0-FD59-B8F4-3B8DFF0DCDE8}"/>
              </a:ext>
            </a:extLst>
          </p:cNvPr>
          <p:cNvSpPr/>
          <p:nvPr/>
        </p:nvSpPr>
        <p:spPr>
          <a:xfrm>
            <a:off x="3051864" y="985592"/>
            <a:ext cx="8683611" cy="978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7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‘model’ refers to the </a:t>
            </a:r>
            <a:r>
              <a:rPr lang="en-GB" sz="170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method used in the collaborative</a:t>
            </a:r>
            <a:r>
              <a:rPr lang="en-GB" sz="17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It includes the structure of the QI programme, the way QI coaches work with teams</a:t>
            </a:r>
            <a:r>
              <a:rPr lang="en-GB" sz="1700" dirty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700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how the programme helps the service to improve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68307-FC36-372F-C74F-C8AE285E5A51}"/>
              </a:ext>
            </a:extLst>
          </p:cNvPr>
          <p:cNvSpPr/>
          <p:nvPr/>
        </p:nvSpPr>
        <p:spPr>
          <a:xfrm>
            <a:off x="0" y="555677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BADDA-E4A1-1EAC-92E6-361FF1736570}"/>
              </a:ext>
            </a:extLst>
          </p:cNvPr>
          <p:cNvSpPr/>
          <p:nvPr/>
        </p:nvSpPr>
        <p:spPr>
          <a:xfrm>
            <a:off x="8914168" y="544691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6804B-3B66-F80D-9DF7-4955F2F068DA}"/>
              </a:ext>
            </a:extLst>
          </p:cNvPr>
          <p:cNvSpPr txBox="1"/>
          <p:nvPr/>
        </p:nvSpPr>
        <p:spPr>
          <a:xfrm>
            <a:off x="314668" y="2544159"/>
            <a:ext cx="148844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600" dirty="0">
                <a:latin typeface="Montserrat" panose="00000500000000000000" pitchFamily="2" charset="0"/>
              </a:rPr>
              <a:t>1.2. </a:t>
            </a:r>
            <a:r>
              <a:rPr lang="en-GB" sz="1600" b="1" dirty="0">
                <a:latin typeface="Montserrat" panose="00000500000000000000" pitchFamily="2" charset="0"/>
              </a:rPr>
              <a:t>Challenges of using the model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22E7BF2-35E4-65E5-AD4F-083DA33245DA}"/>
              </a:ext>
            </a:extLst>
          </p:cNvPr>
          <p:cNvSpPr/>
          <p:nvPr/>
        </p:nvSpPr>
        <p:spPr>
          <a:xfrm rot="5400000">
            <a:off x="806732" y="2142544"/>
            <a:ext cx="445398" cy="2269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83095C-A132-A658-088D-3201F5991340}"/>
              </a:ext>
            </a:extLst>
          </p:cNvPr>
          <p:cNvSpPr/>
          <p:nvPr/>
        </p:nvSpPr>
        <p:spPr>
          <a:xfrm>
            <a:off x="219363" y="4267447"/>
            <a:ext cx="1723845" cy="2189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81% </a:t>
            </a:r>
            <a:r>
              <a:rPr lang="en-GB" sz="1600" dirty="0">
                <a:solidFill>
                  <a:schemeClr val="tx1"/>
                </a:solidFill>
                <a:latin typeface="Montserrat" panose="00000500000000000000" pitchFamily="2" charset="0"/>
              </a:rPr>
              <a:t>reported that </a:t>
            </a:r>
            <a:r>
              <a:rPr lang="en-GB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the team has discussed how to overcome these challenges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2412F68-5BB8-6227-CB5A-E08E4A63619A}"/>
              </a:ext>
            </a:extLst>
          </p:cNvPr>
          <p:cNvSpPr/>
          <p:nvPr/>
        </p:nvSpPr>
        <p:spPr>
          <a:xfrm rot="5400000">
            <a:off x="748034" y="3807706"/>
            <a:ext cx="542110" cy="20630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9B9F0-5BF3-3AE6-E137-5537F12476E0}"/>
              </a:ext>
            </a:extLst>
          </p:cNvPr>
          <p:cNvSpPr txBox="1"/>
          <p:nvPr/>
        </p:nvSpPr>
        <p:spPr>
          <a:xfrm>
            <a:off x="3051864" y="2256038"/>
            <a:ext cx="464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ontserrat" panose="00000500000000000000" pitchFamily="2" charset="0"/>
              </a:rPr>
              <a:t>Challenges </a:t>
            </a:r>
            <a:r>
              <a:rPr lang="en-GB" dirty="0">
                <a:latin typeface="Montserrat" panose="00000500000000000000" pitchFamily="2" charset="0"/>
              </a:rPr>
              <a:t>reported in relation to:</a:t>
            </a:r>
          </a:p>
          <a:p>
            <a:endParaRPr lang="en-GB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03996C-0F0C-3E1D-8852-5F90A37A664A}"/>
              </a:ext>
            </a:extLst>
          </p:cNvPr>
          <p:cNvSpPr txBox="1"/>
          <p:nvPr/>
        </p:nvSpPr>
        <p:spPr>
          <a:xfrm>
            <a:off x="3051863" y="2983711"/>
            <a:ext cx="8683611" cy="332398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Getting momentum </a:t>
            </a:r>
            <a:r>
              <a:rPr lang="en-GB" sz="1750" dirty="0">
                <a:latin typeface="Montserrat" panose="00000500000000000000" pitchFamily="2" charset="0"/>
              </a:rPr>
              <a:t>and the </a:t>
            </a:r>
            <a:r>
              <a:rPr lang="en-GB" sz="1750" b="1" dirty="0">
                <a:latin typeface="Montserrat" panose="00000500000000000000" pitchFamily="2" charset="0"/>
              </a:rPr>
              <a:t>right people in the team</a:t>
            </a:r>
          </a:p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Pressures </a:t>
            </a:r>
            <a:r>
              <a:rPr lang="en-GB" sz="1750" dirty="0">
                <a:latin typeface="Montserrat" panose="00000500000000000000" pitchFamily="2" charset="0"/>
              </a:rPr>
              <a:t>on staff and managers </a:t>
            </a:r>
          </a:p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Lack of funding, resources, capacity, time and leadership support </a:t>
            </a:r>
          </a:p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Lack of clarity on timelines</a:t>
            </a:r>
            <a:r>
              <a:rPr lang="en-GB" sz="1750" dirty="0">
                <a:latin typeface="Montserrat" panose="00000500000000000000" pitchFamily="2" charset="0"/>
              </a:rPr>
              <a:t>, </a:t>
            </a:r>
            <a:r>
              <a:rPr lang="en-GB" sz="1750" b="1" dirty="0">
                <a:latin typeface="Montserrat" panose="00000500000000000000" pitchFamily="2" charset="0"/>
              </a:rPr>
              <a:t>barriers, expectations and processes </a:t>
            </a:r>
          </a:p>
          <a:p>
            <a:pPr marL="342900" indent="-342900">
              <a:buAutoNum type="arabicPeriod"/>
            </a:pPr>
            <a:r>
              <a:rPr lang="en-GB" sz="1750" dirty="0">
                <a:latin typeface="Montserrat" panose="00000500000000000000" pitchFamily="2" charset="0"/>
              </a:rPr>
              <a:t>The </a:t>
            </a:r>
            <a:r>
              <a:rPr lang="en-GB" sz="1750" b="1" dirty="0">
                <a:latin typeface="Montserrat" panose="00000500000000000000" pitchFamily="2" charset="0"/>
              </a:rPr>
              <a:t>amount of time </a:t>
            </a:r>
            <a:r>
              <a:rPr lang="en-GB" sz="1750" dirty="0">
                <a:latin typeface="Montserrat" panose="00000500000000000000" pitchFamily="2" charset="0"/>
              </a:rPr>
              <a:t>it requires to move through the programme</a:t>
            </a:r>
          </a:p>
          <a:p>
            <a:pPr marL="342900" indent="-342900">
              <a:buAutoNum type="arabicPeriod"/>
            </a:pPr>
            <a:r>
              <a:rPr lang="en-GB" sz="1750" dirty="0">
                <a:latin typeface="Montserrat" panose="00000500000000000000" pitchFamily="2" charset="0"/>
              </a:rPr>
              <a:t>Examples of projects that are too far from where teams are at </a:t>
            </a:r>
          </a:p>
          <a:p>
            <a:pPr marL="342900" indent="-342900">
              <a:buAutoNum type="arabicPeriod"/>
            </a:pPr>
            <a:r>
              <a:rPr lang="en-GB" sz="1750" dirty="0">
                <a:latin typeface="Montserrat" panose="00000500000000000000" pitchFamily="2" charset="0"/>
              </a:rPr>
              <a:t>Keeping the vision tangible, contained and achievable </a:t>
            </a:r>
          </a:p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Working across multiple agencies/stakeholders</a:t>
            </a:r>
          </a:p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Taking a values-based approach </a:t>
            </a:r>
            <a:r>
              <a:rPr lang="en-GB" sz="1750" dirty="0">
                <a:latin typeface="Montserrat" panose="00000500000000000000" pitchFamily="2" charset="0"/>
              </a:rPr>
              <a:t>from start to finish </a:t>
            </a:r>
          </a:p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Engaging service users </a:t>
            </a:r>
          </a:p>
          <a:p>
            <a:pPr marL="342900" indent="-342900">
              <a:buAutoNum type="arabicPeriod"/>
            </a:pPr>
            <a:r>
              <a:rPr lang="en-GB" sz="1750" dirty="0">
                <a:latin typeface="Montserrat" panose="00000500000000000000" pitchFamily="2" charset="0"/>
              </a:rPr>
              <a:t>Focusing team members’ mindsets to work in a QI way </a:t>
            </a:r>
          </a:p>
          <a:p>
            <a:pPr marL="342900" indent="-342900">
              <a:buAutoNum type="arabicPeriod"/>
            </a:pPr>
            <a:r>
              <a:rPr lang="en-GB" sz="1750" b="1" dirty="0">
                <a:latin typeface="Montserrat" panose="00000500000000000000" pitchFamily="2" charset="0"/>
              </a:rPr>
              <a:t>Getting the right and enough data </a:t>
            </a:r>
            <a:r>
              <a:rPr lang="en-GB" sz="1750" dirty="0">
                <a:latin typeface="Montserrat" panose="00000500000000000000" pitchFamily="2" charset="0"/>
              </a:rPr>
              <a:t>for the 3-part data review</a:t>
            </a:r>
          </a:p>
        </p:txBody>
      </p:sp>
    </p:spTree>
    <p:extLst>
      <p:ext uri="{BB962C8B-B14F-4D97-AF65-F5344CB8AC3E}">
        <p14:creationId xmlns:p14="http://schemas.microsoft.com/office/powerpoint/2010/main" val="12854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 animBg="1"/>
      <p:bldP spid="11" grpId="0" animBg="1"/>
      <p:bldP spid="12" grpId="0" animBg="1"/>
      <p:bldP spid="15" grpId="0" animBg="1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753B3C-8BDE-E3AD-DCDF-F5766935BC9F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387D50-CA51-9D11-6FA6-39C9E7CE33F6}"/>
              </a:ext>
            </a:extLst>
          </p:cNvPr>
          <p:cNvSpPr/>
          <p:nvPr/>
        </p:nvSpPr>
        <p:spPr>
          <a:xfrm>
            <a:off x="8585463" y="553578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452F2-6B55-361A-5B58-5F8D2D5BF674}"/>
              </a:ext>
            </a:extLst>
          </p:cNvPr>
          <p:cNvSpPr txBox="1">
            <a:spLocks/>
          </p:cNvSpPr>
          <p:nvPr/>
        </p:nvSpPr>
        <p:spPr>
          <a:xfrm>
            <a:off x="361968" y="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689AD-1E74-B9D1-DB0E-6C47908CBC63}"/>
              </a:ext>
            </a:extLst>
          </p:cNvPr>
          <p:cNvSpPr txBox="1"/>
          <p:nvPr/>
        </p:nvSpPr>
        <p:spPr>
          <a:xfrm>
            <a:off x="575948" y="1010530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CE779-2ADE-EF8D-CDB9-5E4D6DFCCB68}"/>
              </a:ext>
            </a:extLst>
          </p:cNvPr>
          <p:cNvSpPr txBox="1"/>
          <p:nvPr/>
        </p:nvSpPr>
        <p:spPr>
          <a:xfrm>
            <a:off x="2011073" y="1783589"/>
            <a:ext cx="2893660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Montserrat" panose="00000500000000000000" pitchFamily="2" charset="0"/>
              </a:rPr>
              <a:t>1. AMHE </a:t>
            </a:r>
            <a:r>
              <a:rPr lang="en-GB" sz="2100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11EA48-F6C7-F5CB-32E6-3B27C8A57398}"/>
              </a:ext>
            </a:extLst>
          </p:cNvPr>
          <p:cNvSpPr/>
          <p:nvPr/>
        </p:nvSpPr>
        <p:spPr>
          <a:xfrm>
            <a:off x="5194792" y="2007790"/>
            <a:ext cx="797369" cy="2627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13FED-6152-6593-80C8-5B8CECE5FCE2}"/>
              </a:ext>
            </a:extLst>
          </p:cNvPr>
          <p:cNvSpPr txBox="1"/>
          <p:nvPr/>
        </p:nvSpPr>
        <p:spPr>
          <a:xfrm>
            <a:off x="6473208" y="1803022"/>
            <a:ext cx="2893660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2100" dirty="0">
                <a:latin typeface="Montserrat" panose="00000500000000000000" pitchFamily="2" charset="0"/>
              </a:rPr>
              <a:t>1.2. </a:t>
            </a:r>
            <a:r>
              <a:rPr lang="en-GB" sz="2100" b="1" dirty="0">
                <a:latin typeface="Montserrat" panose="00000500000000000000" pitchFamily="2" charset="0"/>
              </a:rPr>
              <a:t>Challenges of using the model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21DF9EE-281A-0D4D-7BF4-DC51D693CF0E}"/>
              </a:ext>
            </a:extLst>
          </p:cNvPr>
          <p:cNvSpPr/>
          <p:nvPr/>
        </p:nvSpPr>
        <p:spPr>
          <a:xfrm>
            <a:off x="3880022" y="3249145"/>
            <a:ext cx="4955059" cy="2304037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 w="69850" cmpd="tri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Lack of resourcing </a:t>
            </a:r>
            <a:r>
              <a:rPr lang="en-GB" sz="2400" i="1" dirty="0">
                <a:solidFill>
                  <a:schemeClr val="tx1"/>
                </a:solidFill>
              </a:rPr>
              <a:t>within the organisation.  Needing to do on top of an already challenging role.  </a:t>
            </a:r>
            <a:r>
              <a:rPr lang="en-GB" sz="2400" b="1" i="1" dirty="0">
                <a:solidFill>
                  <a:schemeClr val="tx1"/>
                </a:solidFill>
              </a:rPr>
              <a:t>Lack of priority given by the organisation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2B97B-3CAF-AB21-E946-CA3B26B389A3}"/>
              </a:ext>
            </a:extLst>
          </p:cNvPr>
          <p:cNvSpPr txBox="1"/>
          <p:nvPr/>
        </p:nvSpPr>
        <p:spPr>
          <a:xfrm>
            <a:off x="4904733" y="6005558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</p:spTree>
    <p:extLst>
      <p:ext uri="{BB962C8B-B14F-4D97-AF65-F5344CB8AC3E}">
        <p14:creationId xmlns:p14="http://schemas.microsoft.com/office/powerpoint/2010/main" val="35336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433639A-1BB9-5660-3082-AD6222168788}"/>
              </a:ext>
            </a:extLst>
          </p:cNvPr>
          <p:cNvSpPr txBox="1">
            <a:spLocks/>
          </p:cNvSpPr>
          <p:nvPr/>
        </p:nvSpPr>
        <p:spPr>
          <a:xfrm>
            <a:off x="361968" y="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D29612-19B5-1D25-7155-AAF0EA05BB8F}"/>
              </a:ext>
            </a:extLst>
          </p:cNvPr>
          <p:cNvSpPr/>
          <p:nvPr/>
        </p:nvSpPr>
        <p:spPr>
          <a:xfrm>
            <a:off x="-31530" y="557019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2981B-EAC1-4A67-13FE-9799B46A86D6}"/>
              </a:ext>
            </a:extLst>
          </p:cNvPr>
          <p:cNvSpPr/>
          <p:nvPr/>
        </p:nvSpPr>
        <p:spPr>
          <a:xfrm>
            <a:off x="8518394" y="541780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C46D3-3703-7817-52DD-5CB44FCA5AE6}"/>
              </a:ext>
            </a:extLst>
          </p:cNvPr>
          <p:cNvSpPr txBox="1"/>
          <p:nvPr/>
        </p:nvSpPr>
        <p:spPr>
          <a:xfrm>
            <a:off x="435916" y="1318322"/>
            <a:ext cx="192384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anose="00000500000000000000" pitchFamily="2" charset="0"/>
              </a:rPr>
              <a:t>1. AMHE </a:t>
            </a:r>
            <a:r>
              <a:rPr lang="en-GB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5495-E4B8-F7C9-D61E-F389F6B48F4D}"/>
              </a:ext>
            </a:extLst>
          </p:cNvPr>
          <p:cNvSpPr txBox="1"/>
          <p:nvPr/>
        </p:nvSpPr>
        <p:spPr>
          <a:xfrm>
            <a:off x="477994" y="3219361"/>
            <a:ext cx="1792239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700" dirty="0">
                <a:latin typeface="Montserrat" panose="00000500000000000000" pitchFamily="2" charset="0"/>
              </a:rPr>
              <a:t>1.3. </a:t>
            </a:r>
            <a:r>
              <a:rPr lang="en-GB" sz="1700" b="1" dirty="0">
                <a:latin typeface="Montserrat" panose="00000500000000000000" pitchFamily="2" charset="0"/>
              </a:rPr>
              <a:t>Benefits of working with the QI coaches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BFBEC1C-0B0F-9B73-D6E9-E70E388E9B55}"/>
              </a:ext>
            </a:extLst>
          </p:cNvPr>
          <p:cNvSpPr/>
          <p:nvPr/>
        </p:nvSpPr>
        <p:spPr>
          <a:xfrm rot="5400000">
            <a:off x="1062398" y="2558647"/>
            <a:ext cx="646329" cy="24298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FD8A5-C6D9-2226-0372-491482B62E1A}"/>
              </a:ext>
            </a:extLst>
          </p:cNvPr>
          <p:cNvSpPr txBox="1"/>
          <p:nvPr/>
        </p:nvSpPr>
        <p:spPr>
          <a:xfrm>
            <a:off x="3265804" y="1318322"/>
            <a:ext cx="715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Montserrat" panose="00000500000000000000" pitchFamily="2" charset="0"/>
              </a:rPr>
              <a:t>Benefits </a:t>
            </a:r>
            <a:r>
              <a:rPr lang="en-GB" sz="2000" dirty="0">
                <a:latin typeface="Montserrat" panose="00000500000000000000" pitchFamily="2" charset="0"/>
              </a:rPr>
              <a:t>reported </a:t>
            </a:r>
            <a:r>
              <a:rPr lang="en-GB" sz="2000" b="1" dirty="0">
                <a:latin typeface="Montserrat" panose="00000500000000000000" pitchFamily="2" charset="0"/>
              </a:rPr>
              <a:t>of working with the QI coaches</a:t>
            </a:r>
            <a:r>
              <a:rPr lang="en-GB" sz="2000" dirty="0">
                <a:latin typeface="Montserrat" panose="00000500000000000000" pitchFamily="2" charset="0"/>
              </a:rPr>
              <a:t>:</a:t>
            </a:r>
          </a:p>
          <a:p>
            <a:endParaRPr lang="en-GB" sz="2000" dirty="0">
              <a:latin typeface="Montserrat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06A8CC-6644-C6BE-5DCD-D92D5D556CA5}"/>
              </a:ext>
            </a:extLst>
          </p:cNvPr>
          <p:cNvSpPr/>
          <p:nvPr/>
        </p:nvSpPr>
        <p:spPr>
          <a:xfrm>
            <a:off x="477995" y="5207458"/>
            <a:ext cx="1881766" cy="1335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81%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</a:rPr>
              <a:t>of respondents </a:t>
            </a: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reported benefits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21B0C1B-0A9B-A309-20D8-6D8B301C3CE9}"/>
              </a:ext>
            </a:extLst>
          </p:cNvPr>
          <p:cNvSpPr/>
          <p:nvPr/>
        </p:nvSpPr>
        <p:spPr>
          <a:xfrm rot="5400000">
            <a:off x="1104618" y="4651417"/>
            <a:ext cx="542110" cy="26275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5D9C7-86E3-0226-7D82-A7849B370572}"/>
              </a:ext>
            </a:extLst>
          </p:cNvPr>
          <p:cNvSpPr txBox="1"/>
          <p:nvPr/>
        </p:nvSpPr>
        <p:spPr>
          <a:xfrm>
            <a:off x="3372977" y="2241652"/>
            <a:ext cx="7681902" cy="411651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Providing support and positive encouragement </a:t>
            </a:r>
            <a:r>
              <a:rPr lang="en-GB" dirty="0">
                <a:latin typeface="Montserrat" panose="00000500000000000000" pitchFamily="2" charset="0"/>
              </a:rPr>
              <a:t>to overcome barriers </a:t>
            </a: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Asking challenging questions and helping steer the project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Connecting with the broader AMHE collaborative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Providing support and guidance </a:t>
            </a:r>
            <a:r>
              <a:rPr lang="en-GB" dirty="0">
                <a:latin typeface="Montserrat" panose="00000500000000000000" pitchFamily="2" charset="0"/>
              </a:rPr>
              <a:t>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Helping maintaining momentum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Facilitating discussions and generating ideas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Providing expertise </a:t>
            </a: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Clarifying the requirements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Helping stay motivated and focused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Helping to start the conversation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Facilitating reflective practice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Managing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30513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B22150-16FE-38A2-1CCE-7A0D5E30FC20}"/>
              </a:ext>
            </a:extLst>
          </p:cNvPr>
          <p:cNvSpPr/>
          <p:nvPr/>
        </p:nvSpPr>
        <p:spPr>
          <a:xfrm>
            <a:off x="-31530" y="557019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8777C-F334-C81E-1AFF-FFA06358D70A}"/>
              </a:ext>
            </a:extLst>
          </p:cNvPr>
          <p:cNvSpPr/>
          <p:nvPr/>
        </p:nvSpPr>
        <p:spPr>
          <a:xfrm>
            <a:off x="8518394" y="541780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CC19AF-1852-9C89-8A32-1D63265B987F}"/>
              </a:ext>
            </a:extLst>
          </p:cNvPr>
          <p:cNvSpPr txBox="1">
            <a:spLocks/>
          </p:cNvSpPr>
          <p:nvPr/>
        </p:nvSpPr>
        <p:spPr>
          <a:xfrm>
            <a:off x="361968" y="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996E0-D82F-7AB6-5E02-ED3C13982216}"/>
              </a:ext>
            </a:extLst>
          </p:cNvPr>
          <p:cNvSpPr txBox="1"/>
          <p:nvPr/>
        </p:nvSpPr>
        <p:spPr>
          <a:xfrm>
            <a:off x="575948" y="1010530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FD454-4EA1-11E2-319E-51BFA2E0D36C}"/>
              </a:ext>
            </a:extLst>
          </p:cNvPr>
          <p:cNvSpPr txBox="1"/>
          <p:nvPr/>
        </p:nvSpPr>
        <p:spPr>
          <a:xfrm>
            <a:off x="2011073" y="1783589"/>
            <a:ext cx="2893660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Montserrat" panose="00000500000000000000" pitchFamily="2" charset="0"/>
              </a:rPr>
              <a:t>1. AMHE </a:t>
            </a:r>
            <a:r>
              <a:rPr lang="en-GB" sz="2100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66FE886-0CE4-25EF-C023-0E9AB7F48AB6}"/>
              </a:ext>
            </a:extLst>
          </p:cNvPr>
          <p:cNvSpPr/>
          <p:nvPr/>
        </p:nvSpPr>
        <p:spPr>
          <a:xfrm>
            <a:off x="5194792" y="2007790"/>
            <a:ext cx="797369" cy="2627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4C9E1-E853-BFEB-D584-076B4E988DE1}"/>
              </a:ext>
            </a:extLst>
          </p:cNvPr>
          <p:cNvSpPr txBox="1"/>
          <p:nvPr/>
        </p:nvSpPr>
        <p:spPr>
          <a:xfrm>
            <a:off x="6391149" y="1872474"/>
            <a:ext cx="360622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100">
                <a:latin typeface="Montserrat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1.3. </a:t>
            </a:r>
            <a:r>
              <a:rPr lang="en-GB" b="1" dirty="0"/>
              <a:t>Benefits of working with the QI coaches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7F773EE-116E-0262-F871-832DF57A3B61}"/>
              </a:ext>
            </a:extLst>
          </p:cNvPr>
          <p:cNvSpPr/>
          <p:nvPr/>
        </p:nvSpPr>
        <p:spPr>
          <a:xfrm>
            <a:off x="3673607" y="3335271"/>
            <a:ext cx="5556944" cy="231681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 w="69850" cmpd="tri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Having someone who is based at the Royal College of Psychiatrists is really beneficial</a:t>
            </a:r>
            <a:r>
              <a:rPr lang="en-GB" sz="2400" i="1" dirty="0">
                <a:solidFill>
                  <a:schemeClr val="tx1"/>
                </a:solidFill>
              </a:rPr>
              <a:t>, it connects you more to what is happening across AMHE/the country, opens the project up a bit more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B0065-B781-6AF9-F3AB-90550B9AA67F}"/>
              </a:ext>
            </a:extLst>
          </p:cNvPr>
          <p:cNvSpPr txBox="1"/>
          <p:nvPr/>
        </p:nvSpPr>
        <p:spPr>
          <a:xfrm>
            <a:off x="4904733" y="6005558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</p:spTree>
    <p:extLst>
      <p:ext uri="{BB962C8B-B14F-4D97-AF65-F5344CB8AC3E}">
        <p14:creationId xmlns:p14="http://schemas.microsoft.com/office/powerpoint/2010/main" val="32173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9FE78-ACCF-488A-8E0A-7C787A5AB1EE}"/>
              </a:ext>
            </a:extLst>
          </p:cNvPr>
          <p:cNvSpPr/>
          <p:nvPr/>
        </p:nvSpPr>
        <p:spPr>
          <a:xfrm>
            <a:off x="0" y="5553890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00AF1-AF64-AEF5-CBFA-07E7508C5F0A}"/>
              </a:ext>
            </a:extLst>
          </p:cNvPr>
          <p:cNvSpPr/>
          <p:nvPr/>
        </p:nvSpPr>
        <p:spPr>
          <a:xfrm>
            <a:off x="8579825" y="5522360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9B281-753B-81B1-DC5C-84B1495056AB}"/>
              </a:ext>
            </a:extLst>
          </p:cNvPr>
          <p:cNvSpPr txBox="1">
            <a:spLocks/>
          </p:cNvSpPr>
          <p:nvPr/>
        </p:nvSpPr>
        <p:spPr>
          <a:xfrm>
            <a:off x="219363" y="5129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DED6A-D762-A665-2627-957B78D58008}"/>
              </a:ext>
            </a:extLst>
          </p:cNvPr>
          <p:cNvSpPr txBox="1"/>
          <p:nvPr/>
        </p:nvSpPr>
        <p:spPr>
          <a:xfrm>
            <a:off x="353660" y="1262888"/>
            <a:ext cx="180095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anose="00000500000000000000" pitchFamily="2" charset="0"/>
              </a:rPr>
              <a:t>1. AMHE </a:t>
            </a:r>
            <a:r>
              <a:rPr lang="en-GB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8DDD5-532C-555C-9553-8A3CA292C9E2}"/>
              </a:ext>
            </a:extLst>
          </p:cNvPr>
          <p:cNvSpPr txBox="1"/>
          <p:nvPr/>
        </p:nvSpPr>
        <p:spPr>
          <a:xfrm>
            <a:off x="251056" y="2804103"/>
            <a:ext cx="1822740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700" dirty="0">
                <a:latin typeface="Montserrat" panose="00000500000000000000" pitchFamily="2" charset="0"/>
              </a:rPr>
              <a:t>1.4. </a:t>
            </a:r>
            <a:r>
              <a:rPr lang="en-GB" sz="1700" b="1" dirty="0">
                <a:latin typeface="Montserrat" panose="00000500000000000000" pitchFamily="2" charset="0"/>
              </a:rPr>
              <a:t>Challenges of working with the QI coaches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FAAD3F-CBB9-0C4F-BF69-F8E3067C5948}"/>
              </a:ext>
            </a:extLst>
          </p:cNvPr>
          <p:cNvSpPr/>
          <p:nvPr/>
        </p:nvSpPr>
        <p:spPr>
          <a:xfrm rot="5400000">
            <a:off x="976893" y="2353320"/>
            <a:ext cx="445398" cy="2269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C92371-98AF-065D-7847-2122D0E04614}"/>
              </a:ext>
            </a:extLst>
          </p:cNvPr>
          <p:cNvSpPr/>
          <p:nvPr/>
        </p:nvSpPr>
        <p:spPr>
          <a:xfrm>
            <a:off x="224196" y="4537427"/>
            <a:ext cx="1876460" cy="2045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54%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1580" dirty="0">
                <a:solidFill>
                  <a:schemeClr val="tx1"/>
                </a:solidFill>
                <a:latin typeface="Montserrat" panose="00000500000000000000" pitchFamily="2" charset="0"/>
              </a:rPr>
              <a:t>reported that </a:t>
            </a:r>
            <a:r>
              <a:rPr lang="en-GB" sz="1580" b="1" dirty="0">
                <a:solidFill>
                  <a:schemeClr val="tx1"/>
                </a:solidFill>
                <a:latin typeface="Montserrat" panose="00000500000000000000" pitchFamily="2" charset="0"/>
              </a:rPr>
              <a:t>the team had discussed how to overcome these challenges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2BD9C37-9587-9A43-325D-AAB0C3E0D924}"/>
              </a:ext>
            </a:extLst>
          </p:cNvPr>
          <p:cNvSpPr/>
          <p:nvPr/>
        </p:nvSpPr>
        <p:spPr>
          <a:xfrm rot="5400000">
            <a:off x="896185" y="4117274"/>
            <a:ext cx="516744" cy="19916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72B23-CB22-C12D-B7AB-E0800B97DA6F}"/>
              </a:ext>
            </a:extLst>
          </p:cNvPr>
          <p:cNvSpPr txBox="1"/>
          <p:nvPr/>
        </p:nvSpPr>
        <p:spPr>
          <a:xfrm>
            <a:off x="3209056" y="1322811"/>
            <a:ext cx="66709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latin typeface="Montserrat" panose="00000500000000000000" pitchFamily="2" charset="0"/>
              </a:rPr>
              <a:t>Challenges </a:t>
            </a:r>
            <a:r>
              <a:rPr lang="en-GB" sz="1900" dirty="0">
                <a:latin typeface="Montserrat" panose="00000500000000000000" pitchFamily="2" charset="0"/>
              </a:rPr>
              <a:t>reported of working with the QI coaches</a:t>
            </a:r>
          </a:p>
          <a:p>
            <a:endParaRPr lang="en-GB" sz="1900" dirty="0"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F8755-E0DE-2933-97EB-CD1DA4B66BEC}"/>
              </a:ext>
            </a:extLst>
          </p:cNvPr>
          <p:cNvSpPr txBox="1"/>
          <p:nvPr/>
        </p:nvSpPr>
        <p:spPr>
          <a:xfrm>
            <a:off x="3209056" y="2210518"/>
            <a:ext cx="8067330" cy="22236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Changes in the QI coaches </a:t>
            </a:r>
          </a:p>
          <a:p>
            <a:pPr marL="342900" indent="-342900">
              <a:spcAft>
                <a:spcPts val="300"/>
              </a:spcAft>
              <a:buFontTx/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Lack of clarity about the role of the QI coach </a:t>
            </a:r>
            <a:r>
              <a:rPr lang="en-GB" dirty="0">
                <a:latin typeface="Montserrat" panose="00000500000000000000" pitchFamily="2" charset="0"/>
              </a:rPr>
              <a:t>and information about the College’s role in this work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Lack of clarity about where the team is within the timeline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Lack of funding, time, capacity and resources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Joining up AMHE QI coaches with in-house QI leads/approaches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Working alongside someone from outside the communities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E69F-FB59-71E7-E829-58037A6CAA94}"/>
              </a:ext>
            </a:extLst>
          </p:cNvPr>
          <p:cNvSpPr txBox="1"/>
          <p:nvPr/>
        </p:nvSpPr>
        <p:spPr>
          <a:xfrm>
            <a:off x="3217177" y="4952973"/>
            <a:ext cx="7792693" cy="127727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latin typeface="Montserrat" panose="00000500000000000000" pitchFamily="2" charset="0"/>
              </a:rPr>
              <a:t>Mixed opinions about meetings held with the coaches</a:t>
            </a:r>
            <a:r>
              <a:rPr lang="en-GB" dirty="0">
                <a:latin typeface="Montserrat" panose="00000500000000000000" pitchFamily="2" charset="0"/>
              </a:rPr>
              <a:t>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latin typeface="Montserrat" panose="00000500000000000000" pitchFamily="2" charset="0"/>
              </a:rPr>
              <a:t>Some preferred in-person </a:t>
            </a:r>
            <a:r>
              <a:rPr lang="en-GB" dirty="0">
                <a:latin typeface="Montserrat" panose="00000500000000000000" pitchFamily="2" charset="0"/>
              </a:rPr>
              <a:t>meetings and </a:t>
            </a:r>
            <a:r>
              <a:rPr lang="en-GB" b="1" dirty="0">
                <a:latin typeface="Montserrat" panose="00000500000000000000" pitchFamily="2" charset="0"/>
              </a:rPr>
              <a:t>others virtual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Montserrat" panose="00000500000000000000" pitchFamily="2" charset="0"/>
              </a:rPr>
              <a:t>One person mentioned having too many meetings and another very few and a long gap in between if they were cancelled</a:t>
            </a:r>
          </a:p>
        </p:txBody>
      </p:sp>
    </p:spTree>
    <p:extLst>
      <p:ext uri="{BB962C8B-B14F-4D97-AF65-F5344CB8AC3E}">
        <p14:creationId xmlns:p14="http://schemas.microsoft.com/office/powerpoint/2010/main" val="34002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CE6844-1829-9283-C9F4-15F707EA8D83}"/>
              </a:ext>
            </a:extLst>
          </p:cNvPr>
          <p:cNvSpPr/>
          <p:nvPr/>
        </p:nvSpPr>
        <p:spPr>
          <a:xfrm>
            <a:off x="-31530" y="557019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6947EF-F6D6-1B93-9CF1-0195A3A3B19D}"/>
              </a:ext>
            </a:extLst>
          </p:cNvPr>
          <p:cNvSpPr/>
          <p:nvPr/>
        </p:nvSpPr>
        <p:spPr>
          <a:xfrm>
            <a:off x="8518394" y="541780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F4397C-0793-9FE3-1236-D65862206693}"/>
              </a:ext>
            </a:extLst>
          </p:cNvPr>
          <p:cNvSpPr txBox="1">
            <a:spLocks/>
          </p:cNvSpPr>
          <p:nvPr/>
        </p:nvSpPr>
        <p:spPr>
          <a:xfrm>
            <a:off x="262370" y="-149493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95743-A2A7-7363-F00F-61DCA3FB886F}"/>
              </a:ext>
            </a:extLst>
          </p:cNvPr>
          <p:cNvSpPr txBox="1"/>
          <p:nvPr/>
        </p:nvSpPr>
        <p:spPr>
          <a:xfrm>
            <a:off x="575948" y="1010530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CFFB7-D401-B086-EC33-07839A7F75CA}"/>
              </a:ext>
            </a:extLst>
          </p:cNvPr>
          <p:cNvSpPr txBox="1"/>
          <p:nvPr/>
        </p:nvSpPr>
        <p:spPr>
          <a:xfrm>
            <a:off x="2011073" y="1783589"/>
            <a:ext cx="2893660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Montserrat" panose="00000500000000000000" pitchFamily="2" charset="0"/>
              </a:rPr>
              <a:t>1. AMHE </a:t>
            </a:r>
            <a:r>
              <a:rPr lang="en-GB" sz="2100" b="1" dirty="0">
                <a:latin typeface="Montserrat" panose="00000500000000000000" pitchFamily="2" charset="0"/>
              </a:rPr>
              <a:t>QI Collaborative Model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F73FB1A-67D7-E0C1-E590-FB1AC74012BD}"/>
              </a:ext>
            </a:extLst>
          </p:cNvPr>
          <p:cNvSpPr/>
          <p:nvPr/>
        </p:nvSpPr>
        <p:spPr>
          <a:xfrm>
            <a:off x="5194792" y="2007790"/>
            <a:ext cx="797369" cy="2627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4987E-2E7D-9D19-B4DA-70A2F07B717B}"/>
              </a:ext>
            </a:extLst>
          </p:cNvPr>
          <p:cNvSpPr txBox="1"/>
          <p:nvPr/>
        </p:nvSpPr>
        <p:spPr>
          <a:xfrm>
            <a:off x="6375898" y="1783589"/>
            <a:ext cx="3225301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100">
                <a:latin typeface="Montserrat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1.4. </a:t>
            </a:r>
            <a:r>
              <a:rPr lang="en-GB" b="1" dirty="0"/>
              <a:t>Challenges of working with the QI coaches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950CAF-9947-ED31-4445-F689D19ABEDE}"/>
              </a:ext>
            </a:extLst>
          </p:cNvPr>
          <p:cNvSpPr/>
          <p:nvPr/>
        </p:nvSpPr>
        <p:spPr>
          <a:xfrm>
            <a:off x="2463367" y="3588457"/>
            <a:ext cx="7858141" cy="198174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 w="69850" cmpd="tri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200" i="1" dirty="0">
                <a:solidFill>
                  <a:schemeClr val="tx1"/>
                </a:solidFill>
              </a:rPr>
              <a:t>Feeling as though we are letting them down when we have not been able to progress what we have wanted to do. Principally as </a:t>
            </a:r>
            <a:r>
              <a:rPr lang="en-GB" sz="2200" b="1" i="1" dirty="0">
                <a:solidFill>
                  <a:schemeClr val="tx1"/>
                </a:solidFill>
              </a:rPr>
              <a:t>short-term deadlines get in the way of longer-term</a:t>
            </a:r>
          </a:p>
          <a:p>
            <a:pPr algn="ctr">
              <a:spcAft>
                <a:spcPts val="300"/>
              </a:spcAft>
            </a:pPr>
            <a:r>
              <a:rPr lang="en-GB" sz="2200" b="1" i="1" dirty="0">
                <a:solidFill>
                  <a:schemeClr val="tx1"/>
                </a:solidFill>
              </a:rPr>
              <a:t> development work,</a:t>
            </a:r>
            <a:r>
              <a:rPr lang="en-GB" sz="2200" i="1" dirty="0">
                <a:solidFill>
                  <a:schemeClr val="tx1"/>
                </a:solidFill>
              </a:rPr>
              <a:t> unless we have a dedicated person responsible for doing the development work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891B9-9F47-911E-59BB-F6799E4EB978}"/>
              </a:ext>
            </a:extLst>
          </p:cNvPr>
          <p:cNvSpPr txBox="1"/>
          <p:nvPr/>
        </p:nvSpPr>
        <p:spPr>
          <a:xfrm>
            <a:off x="3862543" y="6022573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</p:spTree>
    <p:extLst>
      <p:ext uri="{BB962C8B-B14F-4D97-AF65-F5344CB8AC3E}">
        <p14:creationId xmlns:p14="http://schemas.microsoft.com/office/powerpoint/2010/main" val="24342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9FE78-ACCF-488A-8E0A-7C787A5AB1EE}"/>
              </a:ext>
            </a:extLst>
          </p:cNvPr>
          <p:cNvSpPr/>
          <p:nvPr/>
        </p:nvSpPr>
        <p:spPr>
          <a:xfrm>
            <a:off x="0" y="5553890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00AF1-AF64-AEF5-CBFA-07E7508C5F0A}"/>
              </a:ext>
            </a:extLst>
          </p:cNvPr>
          <p:cNvSpPr/>
          <p:nvPr/>
        </p:nvSpPr>
        <p:spPr>
          <a:xfrm>
            <a:off x="8585773" y="5522360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9B281-753B-81B1-DC5C-84B1495056AB}"/>
              </a:ext>
            </a:extLst>
          </p:cNvPr>
          <p:cNvSpPr txBox="1">
            <a:spLocks/>
          </p:cNvSpPr>
          <p:nvPr/>
        </p:nvSpPr>
        <p:spPr>
          <a:xfrm>
            <a:off x="252256" y="-10959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DED6A-D762-A665-2627-957B78D58008}"/>
              </a:ext>
            </a:extLst>
          </p:cNvPr>
          <p:cNvSpPr txBox="1"/>
          <p:nvPr/>
        </p:nvSpPr>
        <p:spPr>
          <a:xfrm>
            <a:off x="359796" y="1174566"/>
            <a:ext cx="2208527" cy="923330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anose="00000500000000000000" pitchFamily="2" charset="0"/>
              </a:rPr>
              <a:t>2. </a:t>
            </a:r>
            <a:r>
              <a:rPr lang="en-GB" b="1" dirty="0">
                <a:latin typeface="Montserrat" panose="00000500000000000000" pitchFamily="2" charset="0"/>
              </a:rPr>
              <a:t>Working as part of the wider AMHE team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1F557B-031A-0514-78DB-E27AF941577B}"/>
              </a:ext>
            </a:extLst>
          </p:cNvPr>
          <p:cNvSpPr/>
          <p:nvPr/>
        </p:nvSpPr>
        <p:spPr>
          <a:xfrm>
            <a:off x="2661308" y="1365157"/>
            <a:ext cx="554856" cy="325119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FE3A54-20A5-E016-86C2-77DEED8814E8}"/>
              </a:ext>
            </a:extLst>
          </p:cNvPr>
          <p:cNvSpPr/>
          <p:nvPr/>
        </p:nvSpPr>
        <p:spPr>
          <a:xfrm>
            <a:off x="3494660" y="1194524"/>
            <a:ext cx="7877530" cy="677108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dk1"/>
                </a:solidFill>
                <a:latin typeface="Montserrat" panose="00000500000000000000" pitchFamily="2" charset="0"/>
              </a:rPr>
              <a:t>This refers to </a:t>
            </a:r>
            <a:r>
              <a:rPr lang="en-GB" sz="1900" b="1" dirty="0">
                <a:solidFill>
                  <a:schemeClr val="dk1"/>
                </a:solidFill>
                <a:latin typeface="Montserrat" panose="00000500000000000000" pitchFamily="2" charset="0"/>
              </a:rPr>
              <a:t>working alongside and together with other services and organisations </a:t>
            </a:r>
            <a:r>
              <a:rPr lang="en-GB" sz="1900" dirty="0">
                <a:solidFill>
                  <a:schemeClr val="dk1"/>
                </a:solidFill>
                <a:latin typeface="Montserrat" panose="00000500000000000000" pitchFamily="2" charset="0"/>
              </a:rPr>
              <a:t>involved in the collaborative.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8DDD5-532C-555C-9553-8A3CA292C9E2}"/>
              </a:ext>
            </a:extLst>
          </p:cNvPr>
          <p:cNvSpPr txBox="1"/>
          <p:nvPr/>
        </p:nvSpPr>
        <p:spPr>
          <a:xfrm>
            <a:off x="359796" y="2596552"/>
            <a:ext cx="1822740" cy="369332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>
                <a:latin typeface="Montserrat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1800" dirty="0"/>
              <a:t>2.1. </a:t>
            </a:r>
            <a:r>
              <a:rPr lang="en-GB" sz="1800" b="1" dirty="0"/>
              <a:t>Benefits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FAAD3F-CBB9-0C4F-BF69-F8E3067C5948}"/>
              </a:ext>
            </a:extLst>
          </p:cNvPr>
          <p:cNvSpPr/>
          <p:nvPr/>
        </p:nvSpPr>
        <p:spPr>
          <a:xfrm rot="5400000">
            <a:off x="1127282" y="2197046"/>
            <a:ext cx="445398" cy="226989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C92371-98AF-065D-7847-2122D0E04614}"/>
              </a:ext>
            </a:extLst>
          </p:cNvPr>
          <p:cNvSpPr/>
          <p:nvPr/>
        </p:nvSpPr>
        <p:spPr>
          <a:xfrm>
            <a:off x="504105" y="3566959"/>
            <a:ext cx="1768379" cy="1328023"/>
          </a:xfrm>
          <a:prstGeom prst="round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Montserrat" panose="00000500000000000000" pitchFamily="2" charset="0"/>
              </a:rPr>
              <a:t>75% </a:t>
            </a:r>
            <a:r>
              <a:rPr lang="en-GB" dirty="0">
                <a:solidFill>
                  <a:schemeClr val="dk1"/>
                </a:solidFill>
                <a:latin typeface="Montserrat" panose="00000500000000000000" pitchFamily="2" charset="0"/>
              </a:rPr>
              <a:t>of respondents </a:t>
            </a:r>
            <a:r>
              <a:rPr lang="en-GB" b="1" dirty="0">
                <a:solidFill>
                  <a:schemeClr val="dk1"/>
                </a:solidFill>
                <a:latin typeface="Montserrat" panose="00000500000000000000" pitchFamily="2" charset="0"/>
              </a:rPr>
              <a:t>reported benefits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2BD9C37-9587-9A43-325D-AAB0C3E0D924}"/>
              </a:ext>
            </a:extLst>
          </p:cNvPr>
          <p:cNvSpPr/>
          <p:nvPr/>
        </p:nvSpPr>
        <p:spPr>
          <a:xfrm rot="5400000">
            <a:off x="1136861" y="3134760"/>
            <a:ext cx="426240" cy="203176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72B23-CB22-C12D-B7AB-E0800B97DA6F}"/>
              </a:ext>
            </a:extLst>
          </p:cNvPr>
          <p:cNvSpPr txBox="1"/>
          <p:nvPr/>
        </p:nvSpPr>
        <p:spPr>
          <a:xfrm>
            <a:off x="3494660" y="2440331"/>
            <a:ext cx="464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ontserrat" panose="00000500000000000000" pitchFamily="2" charset="0"/>
              </a:rPr>
              <a:t>Benefits </a:t>
            </a:r>
            <a:r>
              <a:rPr lang="en-GB" dirty="0">
                <a:latin typeface="Montserrat" panose="00000500000000000000" pitchFamily="2" charset="0"/>
              </a:rPr>
              <a:t>reported in relation to:</a:t>
            </a:r>
          </a:p>
          <a:p>
            <a:endParaRPr lang="en-GB" dirty="0"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F8755-E0DE-2933-97EB-CD1DA4B66BEC}"/>
              </a:ext>
            </a:extLst>
          </p:cNvPr>
          <p:cNvSpPr txBox="1"/>
          <p:nvPr/>
        </p:nvSpPr>
        <p:spPr>
          <a:xfrm>
            <a:off x="3297590" y="3225699"/>
            <a:ext cx="7877530" cy="28623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b="1" dirty="0">
                <a:latin typeface="Montserrat" panose="00000500000000000000" pitchFamily="2" charset="0"/>
              </a:rPr>
              <a:t>Highlighting blind sports regarding equality</a:t>
            </a:r>
          </a:p>
          <a:p>
            <a:pPr marL="342900" indent="-342900">
              <a:buAutoNum type="arabicPeriod"/>
            </a:pPr>
            <a:r>
              <a:rPr lang="en-GB" sz="2000" b="1" dirty="0">
                <a:latin typeface="Montserrat" panose="00000500000000000000" pitchFamily="2" charset="0"/>
              </a:rPr>
              <a:t>Sharing ideas, experiences and learning </a:t>
            </a:r>
            <a:r>
              <a:rPr lang="en-GB" sz="2000" dirty="0">
                <a:latin typeface="Montserrat" panose="00000500000000000000" pitchFamily="2" charset="0"/>
              </a:rPr>
              <a:t>from other organisations including encountering and overcoming barriers </a:t>
            </a:r>
          </a:p>
          <a:p>
            <a:pPr marL="342900" indent="-342900">
              <a:buAutoNum type="arabicPeriod"/>
            </a:pPr>
            <a:r>
              <a:rPr lang="en-GB" sz="2000" b="1" dirty="0">
                <a:latin typeface="Montserrat" panose="00000500000000000000" pitchFamily="2" charset="0"/>
              </a:rPr>
              <a:t>Feeling part of a bigger team </a:t>
            </a:r>
          </a:p>
          <a:p>
            <a:pPr marL="342900" indent="-342900">
              <a:buAutoNum type="arabicPeriod"/>
            </a:pPr>
            <a:r>
              <a:rPr lang="en-GB" sz="2000" b="1" dirty="0">
                <a:latin typeface="Montserrat" panose="00000500000000000000" pitchFamily="2" charset="0"/>
              </a:rPr>
              <a:t>Developing links </a:t>
            </a:r>
            <a:r>
              <a:rPr lang="en-GB" sz="2000" dirty="0">
                <a:latin typeface="Montserrat" panose="00000500000000000000" pitchFamily="2" charset="0"/>
              </a:rPr>
              <a:t>within the organisation and with external organisations </a:t>
            </a:r>
          </a:p>
          <a:p>
            <a:pPr marL="342900" indent="-342900">
              <a:buAutoNum type="arabicPeriod"/>
            </a:pPr>
            <a:r>
              <a:rPr lang="en-GB" sz="2000" b="1" dirty="0">
                <a:latin typeface="Montserrat" panose="00000500000000000000" pitchFamily="2" charset="0"/>
              </a:rPr>
              <a:t>Starting the conversation 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Montserrat" panose="00000500000000000000" pitchFamily="2" charset="0"/>
              </a:rPr>
              <a:t>Space to think collectively and more broadly on subject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B11AE2-84E4-10B6-FEE3-EE045172A651}"/>
              </a:ext>
            </a:extLst>
          </p:cNvPr>
          <p:cNvSpPr/>
          <p:nvPr/>
        </p:nvSpPr>
        <p:spPr>
          <a:xfrm rot="5400000">
            <a:off x="1131680" y="5122688"/>
            <a:ext cx="436262" cy="227328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C1A59A-E0FD-E6C1-B2C4-CCE26408DFC8}"/>
              </a:ext>
            </a:extLst>
          </p:cNvPr>
          <p:cNvSpPr/>
          <p:nvPr/>
        </p:nvSpPr>
        <p:spPr>
          <a:xfrm>
            <a:off x="344782" y="5602613"/>
            <a:ext cx="2010057" cy="1021556"/>
          </a:xfrm>
          <a:prstGeom prst="round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25% </a:t>
            </a: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</a:rPr>
              <a:t>only just started or not involved yet</a:t>
            </a:r>
            <a:endParaRPr lang="en-GB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F175B42-CE7A-DB39-BC31-F44BEFF0E335}"/>
              </a:ext>
            </a:extLst>
          </p:cNvPr>
          <p:cNvSpPr txBox="1">
            <a:spLocks/>
          </p:cNvSpPr>
          <p:nvPr/>
        </p:nvSpPr>
        <p:spPr>
          <a:xfrm>
            <a:off x="252256" y="-10959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EA3C1-092B-2031-87DD-E347A8D04460}"/>
              </a:ext>
            </a:extLst>
          </p:cNvPr>
          <p:cNvSpPr txBox="1"/>
          <p:nvPr/>
        </p:nvSpPr>
        <p:spPr>
          <a:xfrm>
            <a:off x="2922068" y="1935298"/>
            <a:ext cx="2630539" cy="1061829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>
                <a:latin typeface="Montserrat" panose="00000500000000000000" pitchFamily="2" charset="0"/>
              </a:defRPr>
            </a:lvl1pPr>
          </a:lstStyle>
          <a:p>
            <a:r>
              <a:rPr lang="en-GB" sz="2100" dirty="0"/>
              <a:t>2. </a:t>
            </a:r>
            <a:r>
              <a:rPr lang="en-GB" sz="2100" b="1" dirty="0"/>
              <a:t>Working as part of the wider AMHE team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268093B-BC52-3636-9A65-1CA4E4A5F9E1}"/>
              </a:ext>
            </a:extLst>
          </p:cNvPr>
          <p:cNvSpPr/>
          <p:nvPr/>
        </p:nvSpPr>
        <p:spPr>
          <a:xfrm>
            <a:off x="5818572" y="2226473"/>
            <a:ext cx="554856" cy="325119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8E5FC-F885-4B44-E69A-A1EF29DB413D}"/>
              </a:ext>
            </a:extLst>
          </p:cNvPr>
          <p:cNvSpPr txBox="1"/>
          <p:nvPr/>
        </p:nvSpPr>
        <p:spPr>
          <a:xfrm>
            <a:off x="6639393" y="2178468"/>
            <a:ext cx="2212088" cy="430887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100">
                <a:latin typeface="Montserrat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2200" dirty="0"/>
              <a:t>2.1. </a:t>
            </a:r>
            <a:r>
              <a:rPr lang="en-GB" sz="2200" b="1" dirty="0"/>
              <a:t>Benefits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86618C0-0A6A-C59D-DAA2-B29FD9313AC8}"/>
              </a:ext>
            </a:extLst>
          </p:cNvPr>
          <p:cNvSpPr/>
          <p:nvPr/>
        </p:nvSpPr>
        <p:spPr>
          <a:xfrm>
            <a:off x="4017056" y="3633218"/>
            <a:ext cx="3724484" cy="1954966"/>
          </a:xfrm>
          <a:prstGeom prst="wedgeRoundRectCallout">
            <a:avLst/>
          </a:prstGeom>
          <a:solidFill>
            <a:srgbClr val="F1E8F8"/>
          </a:solidFill>
          <a:ln w="69850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Motivating to learn from colleagues in other organisations</a:t>
            </a:r>
            <a:r>
              <a:rPr lang="en-GB" sz="2400" i="1" dirty="0">
                <a:solidFill>
                  <a:schemeClr val="tx1"/>
                </a:solidFill>
              </a:rPr>
              <a:t>, also really inspirational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7C4AC-D002-58E9-93B7-C6FA9EE8E066}"/>
              </a:ext>
            </a:extLst>
          </p:cNvPr>
          <p:cNvSpPr txBox="1"/>
          <p:nvPr/>
        </p:nvSpPr>
        <p:spPr>
          <a:xfrm>
            <a:off x="575948" y="1010530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B45B0-C46D-5996-4B57-B0F6E48B84CD}"/>
              </a:ext>
            </a:extLst>
          </p:cNvPr>
          <p:cNvSpPr txBox="1"/>
          <p:nvPr/>
        </p:nvSpPr>
        <p:spPr>
          <a:xfrm>
            <a:off x="4450462" y="6006266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C5797A-7238-8122-1C07-D2E25B8B422E}"/>
              </a:ext>
            </a:extLst>
          </p:cNvPr>
          <p:cNvSpPr/>
          <p:nvPr/>
        </p:nvSpPr>
        <p:spPr>
          <a:xfrm>
            <a:off x="-31530" y="557019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D48E5-C5C4-6EC9-FE6B-A4161030E661}"/>
              </a:ext>
            </a:extLst>
          </p:cNvPr>
          <p:cNvSpPr/>
          <p:nvPr/>
        </p:nvSpPr>
        <p:spPr>
          <a:xfrm>
            <a:off x="8518394" y="5417804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9FE78-ACCF-488A-8E0A-7C787A5AB1EE}"/>
              </a:ext>
            </a:extLst>
          </p:cNvPr>
          <p:cNvSpPr/>
          <p:nvPr/>
        </p:nvSpPr>
        <p:spPr>
          <a:xfrm>
            <a:off x="0" y="5553890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00AF1-AF64-AEF5-CBFA-07E7508C5F0A}"/>
              </a:ext>
            </a:extLst>
          </p:cNvPr>
          <p:cNvSpPr/>
          <p:nvPr/>
        </p:nvSpPr>
        <p:spPr>
          <a:xfrm>
            <a:off x="8637350" y="5506053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9B281-753B-81B1-DC5C-84B1495056AB}"/>
              </a:ext>
            </a:extLst>
          </p:cNvPr>
          <p:cNvSpPr txBox="1">
            <a:spLocks/>
          </p:cNvSpPr>
          <p:nvPr/>
        </p:nvSpPr>
        <p:spPr>
          <a:xfrm>
            <a:off x="252256" y="-42489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DED6A-D762-A665-2627-957B78D58008}"/>
              </a:ext>
            </a:extLst>
          </p:cNvPr>
          <p:cNvSpPr txBox="1"/>
          <p:nvPr/>
        </p:nvSpPr>
        <p:spPr>
          <a:xfrm>
            <a:off x="504960" y="1133249"/>
            <a:ext cx="2208527" cy="877163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2. </a:t>
            </a:r>
            <a:r>
              <a:rPr lang="en-GB" sz="1700" b="1" dirty="0">
                <a:latin typeface="Montserrat" panose="00000500000000000000" pitchFamily="2" charset="0"/>
              </a:rPr>
              <a:t>Working as part of the wider AMHE team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1F557B-031A-0514-78DB-E27AF941577B}"/>
              </a:ext>
            </a:extLst>
          </p:cNvPr>
          <p:cNvSpPr/>
          <p:nvPr/>
        </p:nvSpPr>
        <p:spPr>
          <a:xfrm>
            <a:off x="3172866" y="1412834"/>
            <a:ext cx="866726" cy="320542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FE3A54-20A5-E016-86C2-77DEED8814E8}"/>
              </a:ext>
            </a:extLst>
          </p:cNvPr>
          <p:cNvSpPr/>
          <p:nvPr/>
        </p:nvSpPr>
        <p:spPr>
          <a:xfrm>
            <a:off x="4759743" y="1215349"/>
            <a:ext cx="6978546" cy="615553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solidFill>
                  <a:schemeClr val="dk1"/>
                </a:solidFill>
                <a:latin typeface="Montserrat" panose="00000500000000000000" pitchFamily="2" charset="0"/>
              </a:rPr>
              <a:t>This refers to </a:t>
            </a:r>
            <a:r>
              <a:rPr lang="en-GB" sz="1700" b="1" dirty="0">
                <a:solidFill>
                  <a:schemeClr val="dk1"/>
                </a:solidFill>
                <a:latin typeface="Montserrat" panose="00000500000000000000" pitchFamily="2" charset="0"/>
              </a:rPr>
              <a:t>working alongside and together with other services and organisations </a:t>
            </a:r>
            <a:r>
              <a:rPr lang="en-GB" sz="1700" dirty="0">
                <a:solidFill>
                  <a:schemeClr val="dk1"/>
                </a:solidFill>
                <a:latin typeface="Montserrat" panose="00000500000000000000" pitchFamily="2" charset="0"/>
              </a:rPr>
              <a:t>involved in the collaborative.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8DDD5-532C-555C-9553-8A3CA292C9E2}"/>
              </a:ext>
            </a:extLst>
          </p:cNvPr>
          <p:cNvSpPr txBox="1"/>
          <p:nvPr/>
        </p:nvSpPr>
        <p:spPr>
          <a:xfrm>
            <a:off x="526731" y="2532989"/>
            <a:ext cx="1995751" cy="353943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>
                <a:latin typeface="Montserrat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2.2. </a:t>
            </a:r>
            <a:r>
              <a:rPr lang="en-GB" b="1" dirty="0"/>
              <a:t>Challenges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FAAD3F-CBB9-0C4F-BF69-F8E3067C5948}"/>
              </a:ext>
            </a:extLst>
          </p:cNvPr>
          <p:cNvSpPr/>
          <p:nvPr/>
        </p:nvSpPr>
        <p:spPr>
          <a:xfrm rot="5400000">
            <a:off x="1316583" y="2165402"/>
            <a:ext cx="391221" cy="215082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72B23-CB22-C12D-B7AB-E0800B97DA6F}"/>
              </a:ext>
            </a:extLst>
          </p:cNvPr>
          <p:cNvSpPr txBox="1"/>
          <p:nvPr/>
        </p:nvSpPr>
        <p:spPr>
          <a:xfrm>
            <a:off x="4554229" y="2511216"/>
            <a:ext cx="464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ontserrat" panose="00000500000000000000" pitchFamily="2" charset="0"/>
              </a:rPr>
              <a:t>Challenges </a:t>
            </a:r>
            <a:r>
              <a:rPr lang="en-GB" dirty="0">
                <a:latin typeface="Montserrat" panose="00000500000000000000" pitchFamily="2" charset="0"/>
              </a:rPr>
              <a:t>reported in relation to:</a:t>
            </a:r>
          </a:p>
          <a:p>
            <a:endParaRPr lang="en-GB" dirty="0"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F8755-E0DE-2933-97EB-CD1DA4B66BEC}"/>
              </a:ext>
            </a:extLst>
          </p:cNvPr>
          <p:cNvSpPr txBox="1"/>
          <p:nvPr/>
        </p:nvSpPr>
        <p:spPr>
          <a:xfrm>
            <a:off x="4786346" y="3278154"/>
            <a:ext cx="6978546" cy="269304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Limited time </a:t>
            </a:r>
            <a:r>
              <a:rPr lang="en-GB" dirty="0">
                <a:latin typeface="Montserrat" panose="00000500000000000000" pitchFamily="2" charset="0"/>
              </a:rPr>
              <a:t>to fully take advantage of the opportunity to liaise with other services and organisations and pursue links with them in a meaningful way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Limited capacity and resources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Haven't had many people join the team yet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dirty="0">
                <a:latin typeface="Montserrat" panose="00000500000000000000" pitchFamily="2" charset="0"/>
              </a:rPr>
              <a:t>Having meetings cancelled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Lack of consistent attendance by group members</a:t>
            </a:r>
            <a:r>
              <a:rPr lang="en-GB" dirty="0">
                <a:latin typeface="Montserrat" panose="00000500000000000000" pitchFamily="2" charset="0"/>
              </a:rPr>
              <a:t>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b="1" dirty="0">
                <a:latin typeface="Montserrat" panose="00000500000000000000" pitchFamily="2" charset="0"/>
              </a:rPr>
              <a:t>Slow progress </a:t>
            </a:r>
            <a:r>
              <a:rPr lang="en-GB" dirty="0">
                <a:latin typeface="Montserrat" panose="00000500000000000000" pitchFamily="2" charset="0"/>
              </a:rPr>
              <a:t>in identifying and implementing actions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E81C84-7281-0020-2DE9-7AE8939AFF03}"/>
              </a:ext>
            </a:extLst>
          </p:cNvPr>
          <p:cNvSpPr/>
          <p:nvPr/>
        </p:nvSpPr>
        <p:spPr>
          <a:xfrm rot="5400000">
            <a:off x="1316582" y="2975002"/>
            <a:ext cx="391221" cy="215082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64E994-71B1-7D06-BB43-05BD1C83AC5B}"/>
              </a:ext>
            </a:extLst>
          </p:cNvPr>
          <p:cNvSpPr/>
          <p:nvPr/>
        </p:nvSpPr>
        <p:spPr>
          <a:xfrm>
            <a:off x="640416" y="3314989"/>
            <a:ext cx="1598285" cy="919401"/>
          </a:xfrm>
          <a:prstGeom prst="round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2" charset="0"/>
              </a:rPr>
              <a:t>44</a:t>
            </a:r>
            <a:r>
              <a:rPr lang="en-GB" sz="1600" b="1" dirty="0">
                <a:solidFill>
                  <a:schemeClr val="dk1"/>
                </a:solidFill>
                <a:latin typeface="Montserrat" panose="00000500000000000000" pitchFamily="2" charset="0"/>
              </a:rPr>
              <a:t>% reported challenges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1BC97BF-A9A2-8F68-5CFD-12734C7106BE}"/>
              </a:ext>
            </a:extLst>
          </p:cNvPr>
          <p:cNvSpPr/>
          <p:nvPr/>
        </p:nvSpPr>
        <p:spPr>
          <a:xfrm>
            <a:off x="2240334" y="3642946"/>
            <a:ext cx="391221" cy="215082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5D2489-C35B-EA08-BA4F-C8193D4B1DEA}"/>
              </a:ext>
            </a:extLst>
          </p:cNvPr>
          <p:cNvSpPr/>
          <p:nvPr/>
        </p:nvSpPr>
        <p:spPr>
          <a:xfrm>
            <a:off x="2639099" y="3120720"/>
            <a:ext cx="1556390" cy="1721465"/>
          </a:xfrm>
          <a:prstGeom prst="round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2" charset="0"/>
              </a:rPr>
              <a:t>57</a:t>
            </a:r>
            <a:r>
              <a:rPr lang="en-GB" sz="1600" b="1" dirty="0">
                <a:solidFill>
                  <a:schemeClr val="dk1"/>
                </a:solidFill>
                <a:latin typeface="Montserrat" panose="00000500000000000000" pitchFamily="2" charset="0"/>
              </a:rPr>
              <a:t>% </a:t>
            </a:r>
            <a:r>
              <a:rPr lang="en-GB" sz="1600" dirty="0">
                <a:latin typeface="Montserrat" panose="00000500000000000000" pitchFamily="2" charset="0"/>
              </a:rPr>
              <a:t>c</a:t>
            </a:r>
            <a:r>
              <a:rPr lang="en-GB" sz="1600" dirty="0">
                <a:solidFill>
                  <a:schemeClr val="dk1"/>
                </a:solidFill>
                <a:latin typeface="Montserrat" panose="00000500000000000000" pitchFamily="2" charset="0"/>
              </a:rPr>
              <a:t>hallenges had been discussed within the team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1CFF2-4D3C-A788-0E2A-B32457065EA0}"/>
              </a:ext>
            </a:extLst>
          </p:cNvPr>
          <p:cNvSpPr/>
          <p:nvPr/>
        </p:nvSpPr>
        <p:spPr>
          <a:xfrm>
            <a:off x="1471383" y="4258982"/>
            <a:ext cx="95128" cy="400954"/>
          </a:xfrm>
          <a:prstGeom prst="rect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A6FC281-1395-0D91-0874-2505F0F06514}"/>
              </a:ext>
            </a:extLst>
          </p:cNvPr>
          <p:cNvSpPr/>
          <p:nvPr/>
        </p:nvSpPr>
        <p:spPr>
          <a:xfrm rot="1792587">
            <a:off x="1426117" y="4723444"/>
            <a:ext cx="1098166" cy="243555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B4A1DB-471D-CD09-4395-02887DF04C81}"/>
              </a:ext>
            </a:extLst>
          </p:cNvPr>
          <p:cNvSpPr/>
          <p:nvPr/>
        </p:nvSpPr>
        <p:spPr>
          <a:xfrm>
            <a:off x="413779" y="5182235"/>
            <a:ext cx="1709309" cy="1421666"/>
          </a:xfrm>
          <a:prstGeom prst="round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50" b="1" dirty="0">
                <a:latin typeface="Montserrat" panose="00000500000000000000" pitchFamily="2" charset="0"/>
              </a:rPr>
              <a:t>37</a:t>
            </a:r>
            <a:r>
              <a:rPr lang="en-GB" sz="1550" b="1" dirty="0">
                <a:solidFill>
                  <a:schemeClr val="dk1"/>
                </a:solidFill>
                <a:latin typeface="Montserrat" panose="00000500000000000000" pitchFamily="2" charset="0"/>
              </a:rPr>
              <a:t>% </a:t>
            </a:r>
            <a:r>
              <a:rPr lang="en-GB" sz="1550" dirty="0">
                <a:solidFill>
                  <a:schemeClr val="dk1"/>
                </a:solidFill>
                <a:latin typeface="Montserrat" panose="00000500000000000000" pitchFamily="2" charset="0"/>
              </a:rPr>
              <a:t>had not worked alongside other organisations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BA4419-7461-AB85-1A30-4470D6113D00}"/>
              </a:ext>
            </a:extLst>
          </p:cNvPr>
          <p:cNvSpPr/>
          <p:nvPr/>
        </p:nvSpPr>
        <p:spPr>
          <a:xfrm>
            <a:off x="2359993" y="5160017"/>
            <a:ext cx="1556390" cy="1191816"/>
          </a:xfrm>
          <a:prstGeom prst="round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anose="00000500000000000000" pitchFamily="2" charset="0"/>
              </a:rPr>
              <a:t>19</a:t>
            </a:r>
            <a:r>
              <a:rPr lang="en-GB" sz="1600" b="1" dirty="0">
                <a:solidFill>
                  <a:schemeClr val="dk1"/>
                </a:solidFill>
                <a:latin typeface="Montserrat" panose="00000500000000000000" pitchFamily="2" charset="0"/>
              </a:rPr>
              <a:t>% </a:t>
            </a:r>
            <a:r>
              <a:rPr lang="en-GB" sz="1600" dirty="0">
                <a:latin typeface="Montserrat" panose="00000500000000000000" pitchFamily="2" charset="0"/>
              </a:rPr>
              <a:t>h</a:t>
            </a:r>
            <a:r>
              <a:rPr lang="en-GB" sz="1600" dirty="0">
                <a:solidFill>
                  <a:schemeClr val="dk1"/>
                </a:solidFill>
                <a:latin typeface="Montserrat" panose="00000500000000000000" pitchFamily="2" charset="0"/>
              </a:rPr>
              <a:t>ad not perceived any challenges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440A75-504A-1423-3F40-2F60B64C319B}"/>
              </a:ext>
            </a:extLst>
          </p:cNvPr>
          <p:cNvSpPr/>
          <p:nvPr/>
        </p:nvSpPr>
        <p:spPr>
          <a:xfrm rot="7735409">
            <a:off x="1186029" y="4685854"/>
            <a:ext cx="391221" cy="215082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 animBg="1"/>
      <p:bldP spid="5" grpId="0" animBg="1"/>
      <p:bldP spid="6" grpId="0" animBg="1"/>
      <p:bldP spid="7" grpId="0" animBg="1"/>
      <p:bldP spid="9" grpId="0" animBg="1"/>
      <p:bldP spid="12" grpId="0" animBg="1"/>
      <p:bldP spid="19" grpId="0" animBg="1"/>
      <p:bldP spid="22" grpId="0" animBg="1"/>
      <p:bldP spid="25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EDE92-9F38-CE81-4AFE-46CC28DF2DCA}"/>
              </a:ext>
            </a:extLst>
          </p:cNvPr>
          <p:cNvSpPr txBox="1">
            <a:spLocks/>
          </p:cNvSpPr>
          <p:nvPr/>
        </p:nvSpPr>
        <p:spPr>
          <a:xfrm>
            <a:off x="252256" y="-10959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</a:rPr>
              <a:t>evaluation </a:t>
            </a:r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C20AB-A4C5-ABAC-00EE-A0EC80861D6E}"/>
              </a:ext>
            </a:extLst>
          </p:cNvPr>
          <p:cNvSpPr txBox="1"/>
          <p:nvPr/>
        </p:nvSpPr>
        <p:spPr>
          <a:xfrm>
            <a:off x="2922068" y="1935298"/>
            <a:ext cx="2630539" cy="1061829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700">
                <a:latin typeface="Montserrat" panose="00000500000000000000" pitchFamily="2" charset="0"/>
              </a:defRPr>
            </a:lvl1pPr>
          </a:lstStyle>
          <a:p>
            <a:r>
              <a:rPr lang="en-GB" sz="2100" dirty="0"/>
              <a:t>2. </a:t>
            </a:r>
            <a:r>
              <a:rPr lang="en-GB" sz="2100" b="1" dirty="0"/>
              <a:t>Working as part of the wider AMHE team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B11B7AC-590F-E248-7129-921EC9F45348}"/>
              </a:ext>
            </a:extLst>
          </p:cNvPr>
          <p:cNvSpPr/>
          <p:nvPr/>
        </p:nvSpPr>
        <p:spPr>
          <a:xfrm>
            <a:off x="5818572" y="2226473"/>
            <a:ext cx="554856" cy="325119"/>
          </a:xfrm>
          <a:prstGeom prst="rightArrow">
            <a:avLst/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7E50A-CFC3-A8E7-8CCB-A3DE723311A6}"/>
              </a:ext>
            </a:extLst>
          </p:cNvPr>
          <p:cNvSpPr txBox="1"/>
          <p:nvPr/>
        </p:nvSpPr>
        <p:spPr>
          <a:xfrm>
            <a:off x="6639393" y="2035325"/>
            <a:ext cx="2630539" cy="430887"/>
          </a:xfrm>
          <a:prstGeom prst="rect">
            <a:avLst/>
          </a:prstGeom>
          <a:solidFill>
            <a:srgbClr val="F1E8F8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100">
                <a:latin typeface="Montserrat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sz="2200" dirty="0"/>
              <a:t>2.2. </a:t>
            </a:r>
            <a:r>
              <a:rPr lang="en-GB" sz="2200" b="1" dirty="0"/>
              <a:t>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127F3-EAFD-1899-0836-450CC3E5B45B}"/>
              </a:ext>
            </a:extLst>
          </p:cNvPr>
          <p:cNvSpPr txBox="1"/>
          <p:nvPr/>
        </p:nvSpPr>
        <p:spPr>
          <a:xfrm>
            <a:off x="512886" y="1153289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4ADED66-BF0D-88C6-0170-C3A61E5F308B}"/>
              </a:ext>
            </a:extLst>
          </p:cNvPr>
          <p:cNvSpPr/>
          <p:nvPr/>
        </p:nvSpPr>
        <p:spPr>
          <a:xfrm>
            <a:off x="4172608" y="3594470"/>
            <a:ext cx="3699642" cy="1911583"/>
          </a:xfrm>
          <a:prstGeom prst="wedgeRoundRectCallout">
            <a:avLst>
              <a:gd name="adj1" fmla="val 11972"/>
              <a:gd name="adj2" fmla="val 66227"/>
              <a:gd name="adj3" fmla="val 16667"/>
            </a:avLst>
          </a:prstGeom>
          <a:solidFill>
            <a:srgbClr val="F1E8F8"/>
          </a:solidFill>
          <a:ln w="69850" cmpd="tri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400" b="1" i="1" dirty="0">
                <a:solidFill>
                  <a:schemeClr val="tx1"/>
                </a:solidFill>
              </a:rPr>
              <a:t>Hard to make the time to </a:t>
            </a:r>
            <a:r>
              <a:rPr lang="en-GB" sz="2400" i="1" dirty="0">
                <a:solidFill>
                  <a:schemeClr val="tx1"/>
                </a:solidFill>
              </a:rPr>
              <a:t>fully </a:t>
            </a:r>
            <a:r>
              <a:rPr lang="en-GB" sz="2400" b="1" i="1" dirty="0">
                <a:solidFill>
                  <a:schemeClr val="tx1"/>
                </a:solidFill>
              </a:rPr>
              <a:t>appreciate/ understand </a:t>
            </a:r>
            <a:r>
              <a:rPr lang="en-GB" sz="2400" i="1" dirty="0">
                <a:solidFill>
                  <a:schemeClr val="tx1"/>
                </a:solidFill>
              </a:rPr>
              <a:t>each other's </a:t>
            </a:r>
            <a:r>
              <a:rPr lang="en-GB" sz="2400" b="1" i="1" dirty="0">
                <a:solidFill>
                  <a:schemeClr val="tx1"/>
                </a:solidFill>
              </a:rPr>
              <a:t>work, remit and role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2FEAD-7EA2-8051-EBBE-7921F4EDB383}"/>
              </a:ext>
            </a:extLst>
          </p:cNvPr>
          <p:cNvSpPr txBox="1"/>
          <p:nvPr/>
        </p:nvSpPr>
        <p:spPr>
          <a:xfrm>
            <a:off x="4920155" y="5958429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</p:spTree>
    <p:extLst>
      <p:ext uri="{BB962C8B-B14F-4D97-AF65-F5344CB8AC3E}">
        <p14:creationId xmlns:p14="http://schemas.microsoft.com/office/powerpoint/2010/main" val="275274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9C65627-BAB0-E7E1-CFC9-EA45CC8A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6" y="0"/>
            <a:ext cx="11254084" cy="1165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Organisations in the collaborative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ECEC7-EBDA-93EE-151D-7633AAAAD26C}"/>
              </a:ext>
            </a:extLst>
          </p:cNvPr>
          <p:cNvSpPr txBox="1"/>
          <p:nvPr/>
        </p:nvSpPr>
        <p:spPr>
          <a:xfrm>
            <a:off x="318499" y="992871"/>
            <a:ext cx="10531011" cy="402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15 organisations </a:t>
            </a:r>
            <a:r>
              <a:rPr lang="en-GB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were involved in wave 1 of the AMHE QI collaborative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1EE6E-430B-377A-3D7C-B5BCA5AFB500}"/>
              </a:ext>
            </a:extLst>
          </p:cNvPr>
          <p:cNvSpPr/>
          <p:nvPr/>
        </p:nvSpPr>
        <p:spPr>
          <a:xfrm>
            <a:off x="0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9150E-C300-DC5B-6333-783A4441CD52}"/>
              </a:ext>
            </a:extLst>
          </p:cNvPr>
          <p:cNvSpPr txBox="1"/>
          <p:nvPr/>
        </p:nvSpPr>
        <p:spPr>
          <a:xfrm>
            <a:off x="847620" y="1884317"/>
            <a:ext cx="4561724" cy="445820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55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NHS Trusts</a:t>
            </a:r>
            <a:endParaRPr lang="en-GB" sz="155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Avon and Wiltshire Partnership NHS Trust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Barnet, Enfield and Haringey Mental Health NHS Trust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Devon Partnership NHS Trust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Herefordshire and Worcestershire Health and Care NHS Trust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Leicestershire Partnership NHS Trust 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Norfolk and Suffolk NHS FT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Pennine Care NHS FT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Somerset NHS FT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AutoNum type="arabicPeriod"/>
            </a:pPr>
            <a:r>
              <a:rPr lang="en-GB" sz="1550" dirty="0">
                <a:latin typeface="Montserrat" panose="00000500000000000000" pitchFamily="2" charset="0"/>
                <a:cs typeface="Times New Roman" panose="02020603050405020304" pitchFamily="18" charset="0"/>
              </a:rPr>
              <a:t>Southern Trust Health and Social Care Trust (Northern Ireland)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70C79-A3E8-BC7B-D0A5-D44A74D1D92D}"/>
              </a:ext>
            </a:extLst>
          </p:cNvPr>
          <p:cNvSpPr txBox="1"/>
          <p:nvPr/>
        </p:nvSpPr>
        <p:spPr>
          <a:xfrm>
            <a:off x="6096000" y="1884317"/>
            <a:ext cx="4469258" cy="3814762"/>
          </a:xfrm>
          <a:prstGeom prst="rect">
            <a:avLst/>
          </a:prstGeom>
          <a:noFill/>
          <a:ln w="28575">
            <a:solidFill>
              <a:srgbClr val="C71B5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1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Voluntary, community and social enterprises (VCSEs)</a:t>
            </a:r>
            <a:endParaRPr lang="en-GB" sz="1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Livewell Southwest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Mind in Croydon in partnership with Mind in Kingston 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Mind in Hampshire (3 local Minds: Andover, Havant &amp; East Hampshire, Solent) 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Mind in Tower Hamlets and Newham in partnership with Mind in Haringey  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Neath Port Talbot Mind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Mind in Lincolnshire in partnership with Mind in North Staffordshire</a:t>
            </a:r>
          </a:p>
        </p:txBody>
      </p:sp>
    </p:spTree>
    <p:extLst>
      <p:ext uri="{BB962C8B-B14F-4D97-AF65-F5344CB8AC3E}">
        <p14:creationId xmlns:p14="http://schemas.microsoft.com/office/powerpoint/2010/main" val="4079369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9FE78-ACCF-488A-8E0A-7C787A5AB1EE}"/>
              </a:ext>
            </a:extLst>
          </p:cNvPr>
          <p:cNvSpPr/>
          <p:nvPr/>
        </p:nvSpPr>
        <p:spPr>
          <a:xfrm>
            <a:off x="11790" y="554582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00AF1-AF64-AEF5-CBFA-07E7508C5F0A}"/>
              </a:ext>
            </a:extLst>
          </p:cNvPr>
          <p:cNvSpPr/>
          <p:nvPr/>
        </p:nvSpPr>
        <p:spPr>
          <a:xfrm>
            <a:off x="8585773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9B281-753B-81B1-DC5C-84B1495056AB}"/>
              </a:ext>
            </a:extLst>
          </p:cNvPr>
          <p:cNvSpPr txBox="1">
            <a:spLocks/>
          </p:cNvSpPr>
          <p:nvPr/>
        </p:nvSpPr>
        <p:spPr>
          <a:xfrm>
            <a:off x="252256" y="-104794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DED6A-D762-A665-2627-957B78D58008}"/>
              </a:ext>
            </a:extLst>
          </p:cNvPr>
          <p:cNvSpPr txBox="1"/>
          <p:nvPr/>
        </p:nvSpPr>
        <p:spPr>
          <a:xfrm>
            <a:off x="306700" y="1188201"/>
            <a:ext cx="2497656" cy="1138773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3. </a:t>
            </a:r>
            <a:r>
              <a:rPr lang="en-GB" sz="1700" b="1" dirty="0">
                <a:latin typeface="Montserrat" panose="00000500000000000000" pitchFamily="2" charset="0"/>
              </a:rPr>
              <a:t>Engagement with establishing the QI approach</a:t>
            </a:r>
            <a:r>
              <a:rPr lang="en-GB" sz="1700" dirty="0">
                <a:latin typeface="Montserrat" panose="00000500000000000000" pitchFamily="2" charset="0"/>
              </a:rPr>
              <a:t> in your organisation/service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FE3A54-20A5-E016-86C2-77DEED8814E8}"/>
              </a:ext>
            </a:extLst>
          </p:cNvPr>
          <p:cNvSpPr/>
          <p:nvPr/>
        </p:nvSpPr>
        <p:spPr>
          <a:xfrm>
            <a:off x="3579748" y="1257518"/>
            <a:ext cx="7442730" cy="877163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This refers to </a:t>
            </a:r>
            <a:r>
              <a:rPr lang="en-GB" sz="1700" b="1" dirty="0">
                <a:latin typeface="Montserrat" panose="00000500000000000000" pitchFamily="2" charset="0"/>
              </a:rPr>
              <a:t>how the QI approach has been used in </a:t>
            </a:r>
            <a:r>
              <a:rPr lang="en-GB" sz="1700" dirty="0">
                <a:latin typeface="Montserrat" panose="00000500000000000000" pitchFamily="2" charset="0"/>
              </a:rPr>
              <a:t>your organisation/service and </a:t>
            </a:r>
            <a:r>
              <a:rPr lang="en-GB" sz="1700" b="1" dirty="0">
                <a:latin typeface="Montserrat" panose="00000500000000000000" pitchFamily="2" charset="0"/>
              </a:rPr>
              <a:t>how this has been received by the project team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F8755-E0DE-2933-97EB-CD1DA4B66BEC}"/>
              </a:ext>
            </a:extLst>
          </p:cNvPr>
          <p:cNvSpPr txBox="1"/>
          <p:nvPr/>
        </p:nvSpPr>
        <p:spPr>
          <a:xfrm>
            <a:off x="3607509" y="2662662"/>
            <a:ext cx="7442730" cy="2446824"/>
          </a:xfrm>
          <a:prstGeom prst="rect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The team </a:t>
            </a:r>
            <a:r>
              <a:rPr lang="en-GB" sz="1700" b="1" dirty="0">
                <a:latin typeface="Montserrat" panose="00000500000000000000" pitchFamily="2" charset="0"/>
              </a:rPr>
              <a:t>started the driver diagram, theory of change and project roadmap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The team was encouraged, </a:t>
            </a:r>
            <a:r>
              <a:rPr lang="en-GB" sz="1700" b="1" dirty="0">
                <a:latin typeface="Montserrat" panose="00000500000000000000" pitchFamily="2" charset="0"/>
              </a:rPr>
              <a:t>valued and supported </a:t>
            </a:r>
            <a:r>
              <a:rPr lang="en-GB" sz="1700" dirty="0">
                <a:latin typeface="Montserrat" panose="00000500000000000000" pitchFamily="2" charset="0"/>
              </a:rPr>
              <a:t>by the organisation/trust 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The team </a:t>
            </a:r>
            <a:r>
              <a:rPr lang="en-GB" sz="1700" b="1" dirty="0">
                <a:latin typeface="Montserrat" panose="00000500000000000000" pitchFamily="2" charset="0"/>
              </a:rPr>
              <a:t>implemented follow up actions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The team was </a:t>
            </a:r>
            <a:r>
              <a:rPr lang="en-GB" sz="1700" b="1" dirty="0">
                <a:latin typeface="Montserrat" panose="00000500000000000000" pitchFamily="2" charset="0"/>
              </a:rPr>
              <a:t>committed to progress </a:t>
            </a:r>
            <a:r>
              <a:rPr lang="en-GB" sz="1700" dirty="0">
                <a:latin typeface="Montserrat" panose="00000500000000000000" pitchFamily="2" charset="0"/>
              </a:rPr>
              <a:t>with the project 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Members of the team were </a:t>
            </a:r>
            <a:r>
              <a:rPr lang="en-GB" sz="1700" b="1" dirty="0">
                <a:latin typeface="Montserrat" panose="00000500000000000000" pitchFamily="2" charset="0"/>
              </a:rPr>
              <a:t>encouraged to be more proactive </a:t>
            </a:r>
          </a:p>
          <a:p>
            <a:pPr marL="342900" indent="-342900">
              <a:buAutoNum type="arabicPeriod"/>
            </a:pPr>
            <a:r>
              <a:rPr lang="en-GB" sz="1700" b="1" dirty="0">
                <a:latin typeface="Montserrat" panose="00000500000000000000" pitchFamily="2" charset="0"/>
              </a:rPr>
              <a:t>Positive response </a:t>
            </a:r>
            <a:r>
              <a:rPr lang="en-GB" sz="1700" dirty="0">
                <a:latin typeface="Montserrat" panose="00000500000000000000" pitchFamily="2" charset="0"/>
              </a:rPr>
              <a:t>to project and aims was received within the service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E81C84-7281-0020-2DE9-7AE8939AFF03}"/>
              </a:ext>
            </a:extLst>
          </p:cNvPr>
          <p:cNvSpPr/>
          <p:nvPr/>
        </p:nvSpPr>
        <p:spPr>
          <a:xfrm rot="5400000">
            <a:off x="1252376" y="2627532"/>
            <a:ext cx="391221" cy="215082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64E994-71B1-7D06-BB43-05BD1C83AC5B}"/>
              </a:ext>
            </a:extLst>
          </p:cNvPr>
          <p:cNvSpPr/>
          <p:nvPr/>
        </p:nvSpPr>
        <p:spPr>
          <a:xfrm>
            <a:off x="475293" y="3019830"/>
            <a:ext cx="2036386" cy="1838801"/>
          </a:xfrm>
          <a:prstGeom prst="round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latin typeface="Montserrat" panose="00000500000000000000" pitchFamily="2" charset="0"/>
              </a:rPr>
              <a:t>56% </a:t>
            </a:r>
            <a:r>
              <a:rPr lang="en-GB" sz="1700" dirty="0">
                <a:latin typeface="Montserrat" panose="00000500000000000000" pitchFamily="2" charset="0"/>
              </a:rPr>
              <a:t>reported </a:t>
            </a:r>
            <a:r>
              <a:rPr lang="en-GB" sz="1700" b="1" dirty="0">
                <a:latin typeface="Montserrat" panose="00000500000000000000" pitchFamily="2" charset="0"/>
              </a:rPr>
              <a:t>that team has engaged </a:t>
            </a:r>
            <a:r>
              <a:rPr lang="en-GB" sz="1700" dirty="0">
                <a:latin typeface="Montserrat" panose="00000500000000000000" pitchFamily="2" charset="0"/>
              </a:rPr>
              <a:t>with establishing the QI approach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812576-1E2E-4D9B-5B69-54252D6DDD1C}"/>
              </a:ext>
            </a:extLst>
          </p:cNvPr>
          <p:cNvSpPr/>
          <p:nvPr/>
        </p:nvSpPr>
        <p:spPr>
          <a:xfrm flipV="1">
            <a:off x="2828027" y="3779034"/>
            <a:ext cx="554856" cy="320392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DB31AE-62DB-664E-63E9-AD7CA51B6A71}"/>
              </a:ext>
            </a:extLst>
          </p:cNvPr>
          <p:cNvSpPr/>
          <p:nvPr/>
        </p:nvSpPr>
        <p:spPr>
          <a:xfrm rot="5400000">
            <a:off x="1089906" y="5204177"/>
            <a:ext cx="681040" cy="250204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A81158-1F2C-9802-DEB7-9ECE452C2B21}"/>
              </a:ext>
            </a:extLst>
          </p:cNvPr>
          <p:cNvSpPr/>
          <p:nvPr/>
        </p:nvSpPr>
        <p:spPr>
          <a:xfrm>
            <a:off x="559324" y="5738737"/>
            <a:ext cx="2036386" cy="681038"/>
          </a:xfrm>
          <a:prstGeom prst="round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latin typeface="Montserrat" panose="00000500000000000000" pitchFamily="2" charset="0"/>
              </a:rPr>
              <a:t>44% </a:t>
            </a:r>
            <a:r>
              <a:rPr lang="en-GB" sz="1700" dirty="0">
                <a:latin typeface="Montserrat" panose="00000500000000000000" pitchFamily="2" charset="0"/>
              </a:rPr>
              <a:t>mentioned </a:t>
            </a:r>
            <a:r>
              <a:rPr lang="en-GB" sz="1700" b="1" dirty="0">
                <a:latin typeface="Montserrat" panose="00000500000000000000" pitchFamily="2" charset="0"/>
              </a:rPr>
              <a:t>challenges</a:t>
            </a:r>
            <a:r>
              <a:rPr lang="en-GB" sz="17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8CF843-11F8-5EE2-B8AC-2844CB406E4F}"/>
              </a:ext>
            </a:extLst>
          </p:cNvPr>
          <p:cNvSpPr txBox="1"/>
          <p:nvPr/>
        </p:nvSpPr>
        <p:spPr>
          <a:xfrm>
            <a:off x="3579748" y="5637467"/>
            <a:ext cx="4620067" cy="615553"/>
          </a:xfrm>
          <a:prstGeom prst="rect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Difficulties with arranging meetings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Lack of time and capacity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1A1425-8124-3A6F-44DC-E909650C0BDD}"/>
              </a:ext>
            </a:extLst>
          </p:cNvPr>
          <p:cNvSpPr/>
          <p:nvPr/>
        </p:nvSpPr>
        <p:spPr>
          <a:xfrm flipV="1">
            <a:off x="2914624" y="1535903"/>
            <a:ext cx="554856" cy="320392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6BAE17D-BB5C-DB8A-64A7-9315FCD8D930}"/>
              </a:ext>
            </a:extLst>
          </p:cNvPr>
          <p:cNvSpPr/>
          <p:nvPr/>
        </p:nvSpPr>
        <p:spPr>
          <a:xfrm flipV="1">
            <a:off x="2804356" y="5785047"/>
            <a:ext cx="554856" cy="320392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6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21" grpId="0" animBg="1"/>
      <p:bldP spid="5" grpId="0" animBg="1"/>
      <p:bldP spid="6" grpId="0" animBg="1"/>
      <p:bldP spid="10" grpId="0" animBg="1"/>
      <p:bldP spid="11" grpId="0" animBg="1"/>
      <p:bldP spid="26" grpId="0" animBg="1"/>
      <p:bldP spid="2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AC47AF-4AE2-88F8-DFEF-582F4D63D459}"/>
              </a:ext>
            </a:extLst>
          </p:cNvPr>
          <p:cNvSpPr/>
          <p:nvPr/>
        </p:nvSpPr>
        <p:spPr>
          <a:xfrm>
            <a:off x="1280" y="554582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7CF1B-D8D4-69DD-940D-A4268B5F3437}"/>
              </a:ext>
            </a:extLst>
          </p:cNvPr>
          <p:cNvSpPr/>
          <p:nvPr/>
        </p:nvSpPr>
        <p:spPr>
          <a:xfrm>
            <a:off x="8585773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2776EB-6D3E-17B5-402A-CE06C338E53A}"/>
              </a:ext>
            </a:extLst>
          </p:cNvPr>
          <p:cNvSpPr txBox="1">
            <a:spLocks/>
          </p:cNvSpPr>
          <p:nvPr/>
        </p:nvSpPr>
        <p:spPr>
          <a:xfrm>
            <a:off x="252256" y="-104794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FF9FB-67EA-C83E-9EFE-0800DF72EF8A}"/>
              </a:ext>
            </a:extLst>
          </p:cNvPr>
          <p:cNvSpPr txBox="1"/>
          <p:nvPr/>
        </p:nvSpPr>
        <p:spPr>
          <a:xfrm>
            <a:off x="1242123" y="1800332"/>
            <a:ext cx="2497656" cy="1138773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3. </a:t>
            </a:r>
            <a:r>
              <a:rPr lang="en-GB" sz="1700" b="1" dirty="0">
                <a:latin typeface="Montserrat" panose="00000500000000000000" pitchFamily="2" charset="0"/>
              </a:rPr>
              <a:t>Engagement with establishing the QI approach</a:t>
            </a:r>
            <a:r>
              <a:rPr lang="en-GB" sz="1700" dirty="0">
                <a:latin typeface="Montserrat" panose="00000500000000000000" pitchFamily="2" charset="0"/>
              </a:rPr>
              <a:t> in your organisation/service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DD291-E290-C691-CF78-4B94263D6A1C}"/>
              </a:ext>
            </a:extLst>
          </p:cNvPr>
          <p:cNvSpPr/>
          <p:nvPr/>
        </p:nvSpPr>
        <p:spPr>
          <a:xfrm>
            <a:off x="5050473" y="1931136"/>
            <a:ext cx="5899404" cy="877163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This refers to </a:t>
            </a:r>
            <a:r>
              <a:rPr lang="en-GB" sz="1700" b="1" dirty="0">
                <a:latin typeface="Montserrat" panose="00000500000000000000" pitchFamily="2" charset="0"/>
              </a:rPr>
              <a:t>how the QI approach has been used in </a:t>
            </a:r>
            <a:r>
              <a:rPr lang="en-GB" sz="1700" dirty="0">
                <a:latin typeface="Montserrat" panose="00000500000000000000" pitchFamily="2" charset="0"/>
              </a:rPr>
              <a:t>your organisation/service and </a:t>
            </a:r>
            <a:r>
              <a:rPr lang="en-GB" sz="1700" b="1" dirty="0">
                <a:latin typeface="Montserrat" panose="00000500000000000000" pitchFamily="2" charset="0"/>
              </a:rPr>
              <a:t>how this has been received by the project team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3382DEE-9379-6159-6642-A87EB9226F2C}"/>
              </a:ext>
            </a:extLst>
          </p:cNvPr>
          <p:cNvSpPr/>
          <p:nvPr/>
        </p:nvSpPr>
        <p:spPr>
          <a:xfrm>
            <a:off x="3091844" y="3459913"/>
            <a:ext cx="4908331" cy="2190428"/>
          </a:xfrm>
          <a:prstGeom prst="wedgeRoundRectCallout">
            <a:avLst/>
          </a:prstGeom>
          <a:solidFill>
            <a:srgbClr val="FDEDF2"/>
          </a:solidFill>
          <a:ln w="69850" cmpd="tri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100" i="1" dirty="0">
                <a:solidFill>
                  <a:schemeClr val="tx1"/>
                </a:solidFill>
              </a:rPr>
              <a:t>It was difficult trying to arrange an initial meeting with colleagues from around the organisation, but </a:t>
            </a:r>
            <a:r>
              <a:rPr lang="en-GB" sz="2100" b="1" i="1" dirty="0">
                <a:solidFill>
                  <a:schemeClr val="tx1"/>
                </a:solidFill>
              </a:rPr>
              <a:t>with guidance and seeing the benefits of this work, everyone who was interested came on board enthusiastically</a:t>
            </a:r>
            <a:endParaRPr lang="en-GB" sz="21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26699-7A0D-FEE2-47C0-9EF1830A37BC}"/>
              </a:ext>
            </a:extLst>
          </p:cNvPr>
          <p:cNvSpPr txBox="1"/>
          <p:nvPr/>
        </p:nvSpPr>
        <p:spPr>
          <a:xfrm>
            <a:off x="4003036" y="6161122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AC646-D4E9-22CA-B345-39E064028CC0}"/>
              </a:ext>
            </a:extLst>
          </p:cNvPr>
          <p:cNvSpPr txBox="1"/>
          <p:nvPr/>
        </p:nvSpPr>
        <p:spPr>
          <a:xfrm>
            <a:off x="558031" y="1061219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1F845A-A981-0133-C031-38C0E988BDAF}"/>
              </a:ext>
            </a:extLst>
          </p:cNvPr>
          <p:cNvSpPr/>
          <p:nvPr/>
        </p:nvSpPr>
        <p:spPr>
          <a:xfrm flipV="1">
            <a:off x="4003036" y="2209521"/>
            <a:ext cx="554856" cy="320392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4BD6FD-1D52-BE3D-A2BA-66C344858088}"/>
              </a:ext>
            </a:extLst>
          </p:cNvPr>
          <p:cNvSpPr/>
          <p:nvPr/>
        </p:nvSpPr>
        <p:spPr>
          <a:xfrm>
            <a:off x="8585773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9B281-753B-81B1-DC5C-84B1495056AB}"/>
              </a:ext>
            </a:extLst>
          </p:cNvPr>
          <p:cNvSpPr txBox="1">
            <a:spLocks/>
          </p:cNvSpPr>
          <p:nvPr/>
        </p:nvSpPr>
        <p:spPr>
          <a:xfrm>
            <a:off x="252256" y="-104794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DED6A-D762-A665-2627-957B78D58008}"/>
              </a:ext>
            </a:extLst>
          </p:cNvPr>
          <p:cNvSpPr txBox="1"/>
          <p:nvPr/>
        </p:nvSpPr>
        <p:spPr>
          <a:xfrm>
            <a:off x="1804394" y="1946122"/>
            <a:ext cx="2751729" cy="1138773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3. </a:t>
            </a:r>
            <a:r>
              <a:rPr lang="en-GB" sz="1700" b="1" dirty="0">
                <a:latin typeface="Montserrat" panose="00000500000000000000" pitchFamily="2" charset="0"/>
              </a:rPr>
              <a:t>Engagement with establishing the QI approach </a:t>
            </a:r>
            <a:r>
              <a:rPr lang="en-GB" sz="1700" dirty="0">
                <a:latin typeface="Montserrat" panose="00000500000000000000" pitchFamily="2" charset="0"/>
              </a:rPr>
              <a:t>in your organisation/service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F8755-E0DE-2933-97EB-CD1DA4B66BEC}"/>
              </a:ext>
            </a:extLst>
          </p:cNvPr>
          <p:cNvSpPr txBox="1"/>
          <p:nvPr/>
        </p:nvSpPr>
        <p:spPr>
          <a:xfrm>
            <a:off x="7328482" y="3882442"/>
            <a:ext cx="2967329" cy="1661993"/>
          </a:xfrm>
          <a:prstGeom prst="rect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Lack of capacity 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Lack of clarity about how the QI approach should be engaged with, at a team level</a:t>
            </a:r>
            <a:r>
              <a:rPr lang="en-GB" sz="1700" dirty="0">
                <a:solidFill>
                  <a:srgbClr val="FF0000"/>
                </a:solidFill>
                <a:latin typeface="Montserrat" panose="00000500000000000000" pitchFamily="2" charset="0"/>
              </a:rPr>
              <a:t>,</a:t>
            </a:r>
            <a:r>
              <a:rPr lang="en-GB" sz="1700" dirty="0">
                <a:latin typeface="Montserrat" panose="00000500000000000000" pitchFamily="2" charset="0"/>
              </a:rPr>
              <a:t> due to barriers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64E994-71B1-7D06-BB43-05BD1C83AC5B}"/>
              </a:ext>
            </a:extLst>
          </p:cNvPr>
          <p:cNvSpPr/>
          <p:nvPr/>
        </p:nvSpPr>
        <p:spPr>
          <a:xfrm>
            <a:off x="3037841" y="4133050"/>
            <a:ext cx="3296146" cy="1259919"/>
          </a:xfrm>
          <a:prstGeom prst="round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latin typeface="Montserrat" panose="00000500000000000000" pitchFamily="2" charset="0"/>
              </a:rPr>
              <a:t>13% </a:t>
            </a:r>
            <a:r>
              <a:rPr lang="en-GB" sz="1700" dirty="0">
                <a:latin typeface="Montserrat" panose="00000500000000000000" pitchFamily="2" charset="0"/>
              </a:rPr>
              <a:t>reported </a:t>
            </a:r>
            <a:r>
              <a:rPr lang="en-GB" sz="1700" b="1" dirty="0">
                <a:latin typeface="Montserrat" panose="00000500000000000000" pitchFamily="2" charset="0"/>
              </a:rPr>
              <a:t>that team had not engaged </a:t>
            </a:r>
            <a:r>
              <a:rPr lang="en-GB" sz="1700" dirty="0">
                <a:latin typeface="Montserrat" panose="00000500000000000000" pitchFamily="2" charset="0"/>
              </a:rPr>
              <a:t>with </a:t>
            </a:r>
            <a:r>
              <a:rPr lang="en-GB" sz="1700" dirty="0">
                <a:solidFill>
                  <a:schemeClr val="tx1"/>
                </a:solidFill>
                <a:latin typeface="Montserrat" panose="00000500000000000000" pitchFamily="2" charset="0"/>
              </a:rPr>
              <a:t>establishing the </a:t>
            </a:r>
            <a:r>
              <a:rPr lang="en-GB" sz="1700" dirty="0">
                <a:latin typeface="Montserrat" panose="00000500000000000000" pitchFamily="2" charset="0"/>
              </a:rPr>
              <a:t>QI approach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FA81158-1F2C-9802-DEB7-9ECE452C2B21}"/>
              </a:ext>
            </a:extLst>
          </p:cNvPr>
          <p:cNvSpPr/>
          <p:nvPr/>
        </p:nvSpPr>
        <p:spPr>
          <a:xfrm>
            <a:off x="609600" y="4128912"/>
            <a:ext cx="2087496" cy="1328023"/>
          </a:xfrm>
          <a:prstGeom prst="round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tserrat" panose="00000500000000000000" pitchFamily="2" charset="0"/>
              </a:rPr>
              <a:t>31% </a:t>
            </a:r>
            <a:r>
              <a:rPr lang="en-GB" dirty="0">
                <a:latin typeface="Montserrat" panose="00000500000000000000" pitchFamily="2" charset="0"/>
              </a:rPr>
              <a:t>reported that they had </a:t>
            </a:r>
            <a:r>
              <a:rPr lang="en-GB" b="1" dirty="0">
                <a:latin typeface="Montserrat" panose="00000500000000000000" pitchFamily="2" charset="0"/>
              </a:rPr>
              <a:t>not achieved this stage yet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846E147-B187-A5B8-E06A-C5CD5AEF6818}"/>
              </a:ext>
            </a:extLst>
          </p:cNvPr>
          <p:cNvSpPr/>
          <p:nvPr/>
        </p:nvSpPr>
        <p:spPr>
          <a:xfrm rot="7735409">
            <a:off x="1997252" y="3453759"/>
            <a:ext cx="737536" cy="255494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C910CE-F7DC-0333-F8DD-8B73F2EFCC13}"/>
              </a:ext>
            </a:extLst>
          </p:cNvPr>
          <p:cNvSpPr/>
          <p:nvPr/>
        </p:nvSpPr>
        <p:spPr>
          <a:xfrm>
            <a:off x="6512423" y="4622961"/>
            <a:ext cx="554856" cy="217040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7D2B9-E17B-ECD3-2344-61A93C0F597D}"/>
              </a:ext>
            </a:extLst>
          </p:cNvPr>
          <p:cNvSpPr txBox="1"/>
          <p:nvPr/>
        </p:nvSpPr>
        <p:spPr>
          <a:xfrm>
            <a:off x="312441" y="1005557"/>
            <a:ext cx="34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Continued from previous slide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6E53F6-EC19-08AC-82F5-13E1C281E335}"/>
              </a:ext>
            </a:extLst>
          </p:cNvPr>
          <p:cNvSpPr/>
          <p:nvPr/>
        </p:nvSpPr>
        <p:spPr>
          <a:xfrm rot="3206055">
            <a:off x="3639720" y="3472181"/>
            <a:ext cx="691037" cy="218649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229CF-C119-B09E-1C37-3DED855631FE}"/>
              </a:ext>
            </a:extLst>
          </p:cNvPr>
          <p:cNvSpPr/>
          <p:nvPr/>
        </p:nvSpPr>
        <p:spPr>
          <a:xfrm>
            <a:off x="1280" y="554582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21" grpId="0" animBg="1"/>
      <p:bldP spid="6" grpId="0" animBg="1"/>
      <p:bldP spid="26" grpId="0" animBg="1"/>
      <p:bldP spid="9" grpId="0" animBg="1"/>
      <p:bldP spid="1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9FE78-ACCF-488A-8E0A-7C787A5AB1EE}"/>
              </a:ext>
            </a:extLst>
          </p:cNvPr>
          <p:cNvSpPr/>
          <p:nvPr/>
        </p:nvSpPr>
        <p:spPr>
          <a:xfrm>
            <a:off x="1280" y="554582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00AF1-AF64-AEF5-CBFA-07E7508C5F0A}"/>
              </a:ext>
            </a:extLst>
          </p:cNvPr>
          <p:cNvSpPr/>
          <p:nvPr/>
        </p:nvSpPr>
        <p:spPr>
          <a:xfrm>
            <a:off x="8585773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9B281-753B-81B1-DC5C-84B1495056AB}"/>
              </a:ext>
            </a:extLst>
          </p:cNvPr>
          <p:cNvSpPr txBox="1">
            <a:spLocks/>
          </p:cNvSpPr>
          <p:nvPr/>
        </p:nvSpPr>
        <p:spPr>
          <a:xfrm>
            <a:off x="189194" y="-115218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DED6A-D762-A665-2627-957B78D58008}"/>
              </a:ext>
            </a:extLst>
          </p:cNvPr>
          <p:cNvSpPr txBox="1"/>
          <p:nvPr/>
        </p:nvSpPr>
        <p:spPr>
          <a:xfrm>
            <a:off x="146504" y="1896732"/>
            <a:ext cx="2016057" cy="1138773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3. </a:t>
            </a:r>
            <a:r>
              <a:rPr lang="en-GB" sz="1700" b="1" dirty="0">
                <a:latin typeface="Montserrat" panose="00000500000000000000" pitchFamily="2" charset="0"/>
              </a:rPr>
              <a:t>Engagement with establishing the QI approach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F8755-E0DE-2933-97EB-CD1DA4B66BEC}"/>
              </a:ext>
            </a:extLst>
          </p:cNvPr>
          <p:cNvSpPr txBox="1"/>
          <p:nvPr/>
        </p:nvSpPr>
        <p:spPr>
          <a:xfrm>
            <a:off x="2644643" y="1602335"/>
            <a:ext cx="9126943" cy="4816703"/>
          </a:xfrm>
          <a:prstGeom prst="rect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Engaging with communities, voluntary groups, schools and youth organisations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dirty="0">
                <a:latin typeface="Montserrat" panose="00000500000000000000" pitchFamily="2" charset="0"/>
              </a:rPr>
              <a:t>Hosting community information stands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Empowering communities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Engaging with stakeholders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Surveys for staff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dirty="0">
                <a:latin typeface="Montserrat" panose="00000500000000000000" pitchFamily="2" charset="0"/>
              </a:rPr>
              <a:t>Engaging staff to feedback service insights and service user feedback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Staff communications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dirty="0">
                <a:latin typeface="Montserrat" panose="00000500000000000000" pitchFamily="2" charset="0"/>
              </a:rPr>
              <a:t>1/2 day per week staff time to begin engagement work in the local community and asset</a:t>
            </a:r>
            <a:r>
              <a:rPr lang="en-GB" sz="1600" strike="sngStrike" dirty="0">
                <a:latin typeface="Montserrat" panose="00000500000000000000" pitchFamily="2" charset="0"/>
              </a:rPr>
              <a:t> </a:t>
            </a:r>
            <a:r>
              <a:rPr lang="en-GB" sz="1600" dirty="0">
                <a:latin typeface="Montserrat" panose="00000500000000000000" pitchFamily="2" charset="0"/>
              </a:rPr>
              <a:t>mapping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Engaging Research &amp; Development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Online peer to peer groups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dirty="0">
                <a:latin typeface="Montserrat" panose="00000500000000000000" pitchFamily="2" charset="0"/>
              </a:rPr>
              <a:t>Engaging with colleagues from other directorates and other trusts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Working alongside lived experience colleagues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Using interpreters </a:t>
            </a:r>
            <a:r>
              <a:rPr lang="en-GB" sz="1600" dirty="0">
                <a:latin typeface="Montserrat" panose="00000500000000000000" pitchFamily="2" charset="0"/>
              </a:rPr>
              <a:t>when working with non-English speaking populations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dirty="0">
                <a:latin typeface="Montserrat" panose="00000500000000000000" pitchFamily="2" charset="0"/>
              </a:rPr>
              <a:t>Conducting the British Association for Behavioural and Cognitive Psychotherapies (BABCP) Improving Access to Psychological Therapies (IAPT) audit </a:t>
            </a: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en-GB" sz="1600" b="1" dirty="0">
                <a:latin typeface="Montserrat" panose="00000500000000000000" pitchFamily="2" charset="0"/>
              </a:rPr>
              <a:t>Looking at increasing accessibility and/or anti-oppressive practice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EE81C84-7281-0020-2DE9-7AE8939AFF03}"/>
              </a:ext>
            </a:extLst>
          </p:cNvPr>
          <p:cNvSpPr/>
          <p:nvPr/>
        </p:nvSpPr>
        <p:spPr>
          <a:xfrm rot="5400000">
            <a:off x="850081" y="3312266"/>
            <a:ext cx="608901" cy="290700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64E994-71B1-7D06-BB43-05BD1C83AC5B}"/>
              </a:ext>
            </a:extLst>
          </p:cNvPr>
          <p:cNvSpPr/>
          <p:nvPr/>
        </p:nvSpPr>
        <p:spPr>
          <a:xfrm>
            <a:off x="280465" y="4010687"/>
            <a:ext cx="1650488" cy="1772096"/>
          </a:xfrm>
          <a:prstGeom prst="round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Montserrat" panose="00000500000000000000" pitchFamily="2" charset="0"/>
              </a:rPr>
              <a:t>63% </a:t>
            </a:r>
            <a:r>
              <a:rPr lang="en-GB" sz="1650" dirty="0">
                <a:latin typeface="Montserrat" panose="00000500000000000000" pitchFamily="2" charset="0"/>
              </a:rPr>
              <a:t>reported the</a:t>
            </a:r>
            <a:r>
              <a:rPr lang="en-GB" sz="1650" b="1" dirty="0">
                <a:latin typeface="Montserrat" panose="00000500000000000000" pitchFamily="2" charset="0"/>
              </a:rPr>
              <a:t> use of new approaches</a:t>
            </a:r>
          </a:p>
          <a:p>
            <a:pPr algn="ctr"/>
            <a:endParaRPr lang="en-GB" sz="1650" dirty="0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B60BA-0312-7A31-2EFD-958D0B18ABB3}"/>
              </a:ext>
            </a:extLst>
          </p:cNvPr>
          <p:cNvSpPr txBox="1"/>
          <p:nvPr/>
        </p:nvSpPr>
        <p:spPr>
          <a:xfrm>
            <a:off x="2559971" y="1000071"/>
            <a:ext cx="583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ontserrat" panose="00000500000000000000" pitchFamily="2" charset="0"/>
              </a:rPr>
              <a:t>New Approaches </a:t>
            </a:r>
            <a:r>
              <a:rPr lang="en-GB" dirty="0">
                <a:latin typeface="Montserrat" panose="00000500000000000000" pitchFamily="2" charset="0"/>
              </a:rPr>
              <a:t>teams have used so far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9220EF1-C20F-41AA-3B54-3AE5CFC8C102}"/>
              </a:ext>
            </a:extLst>
          </p:cNvPr>
          <p:cNvSpPr/>
          <p:nvPr/>
        </p:nvSpPr>
        <p:spPr>
          <a:xfrm flipV="1">
            <a:off x="2005115" y="4736539"/>
            <a:ext cx="554856" cy="320392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21" grpId="0" animBg="1"/>
      <p:bldP spid="5" grpId="0" animBg="1"/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0F862B1-C737-751B-576C-93300B631F4F}"/>
              </a:ext>
            </a:extLst>
          </p:cNvPr>
          <p:cNvSpPr txBox="1">
            <a:spLocks/>
          </p:cNvSpPr>
          <p:nvPr/>
        </p:nvSpPr>
        <p:spPr>
          <a:xfrm>
            <a:off x="178684" y="22323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63ADD-8CF8-1D1C-B80A-2E691EEA25B1}"/>
              </a:ext>
            </a:extLst>
          </p:cNvPr>
          <p:cNvSpPr txBox="1"/>
          <p:nvPr/>
        </p:nvSpPr>
        <p:spPr>
          <a:xfrm>
            <a:off x="1051034" y="1470268"/>
            <a:ext cx="2817850" cy="1200329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anose="00000500000000000000" pitchFamily="2" charset="0"/>
              </a:rPr>
              <a:t>3. </a:t>
            </a:r>
            <a:r>
              <a:rPr lang="en-GB" b="1" dirty="0">
                <a:latin typeface="Montserrat" panose="00000500000000000000" pitchFamily="2" charset="0"/>
              </a:rPr>
              <a:t>Engagement with establishing the QI approach</a:t>
            </a:r>
            <a:r>
              <a:rPr lang="en-GB" dirty="0">
                <a:latin typeface="Montserrat" panose="00000500000000000000" pitchFamily="2" charset="0"/>
              </a:rPr>
              <a:t> in your organisation/service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14E6F86-B778-2422-1239-AAE50E8B1B2E}"/>
              </a:ext>
            </a:extLst>
          </p:cNvPr>
          <p:cNvSpPr/>
          <p:nvPr/>
        </p:nvSpPr>
        <p:spPr>
          <a:xfrm>
            <a:off x="4092569" y="1931135"/>
            <a:ext cx="554856" cy="217040"/>
          </a:xfrm>
          <a:prstGeom prst="rightArrow">
            <a:avLst/>
          </a:prstGeom>
          <a:solidFill>
            <a:srgbClr val="FDED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23180-9302-93A9-D82F-284080F6AEB8}"/>
              </a:ext>
            </a:extLst>
          </p:cNvPr>
          <p:cNvSpPr/>
          <p:nvPr/>
        </p:nvSpPr>
        <p:spPr>
          <a:xfrm>
            <a:off x="4871110" y="1672376"/>
            <a:ext cx="3089797" cy="677108"/>
          </a:xfrm>
          <a:prstGeom prst="rect">
            <a:avLst/>
          </a:prstGeom>
          <a:solidFill>
            <a:srgbClr val="FDEDF2"/>
          </a:solidFill>
          <a:ln w="28575">
            <a:solidFill>
              <a:srgbClr val="C71B5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900" b="1" dirty="0">
                <a:latin typeface="Montserrat" panose="00000500000000000000" pitchFamily="2" charset="0"/>
              </a:rPr>
              <a:t>New approaches teams have used </a:t>
            </a:r>
            <a:r>
              <a:rPr lang="en-GB" sz="1900" dirty="0">
                <a:latin typeface="Montserrat" panose="00000500000000000000" pitchFamily="2" charset="0"/>
              </a:rPr>
              <a:t>so far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368BBCE-3B7E-BCFB-746A-952073316BFE}"/>
              </a:ext>
            </a:extLst>
          </p:cNvPr>
          <p:cNvSpPr/>
          <p:nvPr/>
        </p:nvSpPr>
        <p:spPr>
          <a:xfrm>
            <a:off x="3499945" y="3348807"/>
            <a:ext cx="4923437" cy="1722745"/>
          </a:xfrm>
          <a:prstGeom prst="wedgeRoundRectCallout">
            <a:avLst>
              <a:gd name="adj1" fmla="val 10127"/>
              <a:gd name="adj2" fmla="val 59419"/>
              <a:gd name="adj3" fmla="val 16667"/>
            </a:avLst>
          </a:prstGeom>
          <a:solidFill>
            <a:srgbClr val="FDEDF2"/>
          </a:solidFill>
          <a:ln w="69850" cmpd="tri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200" i="1" dirty="0">
                <a:solidFill>
                  <a:schemeClr val="tx1"/>
                </a:solidFill>
              </a:rPr>
              <a:t>Been </a:t>
            </a:r>
            <a:r>
              <a:rPr lang="en-GB" sz="2200" b="1" i="1" dirty="0">
                <a:solidFill>
                  <a:schemeClr val="tx1"/>
                </a:solidFill>
              </a:rPr>
              <a:t>good engagement with all stakeholders</a:t>
            </a:r>
            <a:r>
              <a:rPr lang="en-GB" sz="2200" i="1" dirty="0">
                <a:solidFill>
                  <a:schemeClr val="tx1"/>
                </a:solidFill>
              </a:rPr>
              <a:t>, </a:t>
            </a:r>
            <a:r>
              <a:rPr lang="en-GB" sz="2200" b="1" i="1" dirty="0">
                <a:solidFill>
                  <a:schemeClr val="tx1"/>
                </a:solidFill>
              </a:rPr>
              <a:t>staff communications</a:t>
            </a:r>
            <a:r>
              <a:rPr lang="en-GB" sz="2200" i="1" dirty="0">
                <a:solidFill>
                  <a:schemeClr val="tx1"/>
                </a:solidFill>
              </a:rPr>
              <a:t> and </a:t>
            </a:r>
            <a:r>
              <a:rPr lang="en-GB" sz="2200" b="1" i="1" dirty="0">
                <a:solidFill>
                  <a:schemeClr val="tx1"/>
                </a:solidFill>
              </a:rPr>
              <a:t>attending community events </a:t>
            </a:r>
            <a:r>
              <a:rPr lang="en-GB" sz="2200" i="1" dirty="0">
                <a:solidFill>
                  <a:schemeClr val="tx1"/>
                </a:solidFill>
              </a:rPr>
              <a:t>with lived experience in the project group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4A865-FBC0-9D8B-FB78-BFA7E0C9D0E5}"/>
              </a:ext>
            </a:extLst>
          </p:cNvPr>
          <p:cNvSpPr txBox="1"/>
          <p:nvPr/>
        </p:nvSpPr>
        <p:spPr>
          <a:xfrm>
            <a:off x="4871110" y="5556041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CD53E-AA14-D8CC-8519-627F77661B4C}"/>
              </a:ext>
            </a:extLst>
          </p:cNvPr>
          <p:cNvSpPr/>
          <p:nvPr/>
        </p:nvSpPr>
        <p:spPr>
          <a:xfrm>
            <a:off x="8585773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C621F7-3D21-9A57-26A3-CDA22170C781}"/>
              </a:ext>
            </a:extLst>
          </p:cNvPr>
          <p:cNvSpPr/>
          <p:nvPr/>
        </p:nvSpPr>
        <p:spPr>
          <a:xfrm>
            <a:off x="1280" y="554582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9FE78-ACCF-488A-8E0A-7C787A5AB1EE}"/>
              </a:ext>
            </a:extLst>
          </p:cNvPr>
          <p:cNvSpPr/>
          <p:nvPr/>
        </p:nvSpPr>
        <p:spPr>
          <a:xfrm>
            <a:off x="-46897" y="5594531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00AF1-AF64-AEF5-CBFA-07E7508C5F0A}"/>
              </a:ext>
            </a:extLst>
          </p:cNvPr>
          <p:cNvSpPr/>
          <p:nvPr/>
        </p:nvSpPr>
        <p:spPr>
          <a:xfrm>
            <a:off x="8585773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E9B281-753B-81B1-DC5C-84B1495056AB}"/>
              </a:ext>
            </a:extLst>
          </p:cNvPr>
          <p:cNvSpPr txBox="1">
            <a:spLocks/>
          </p:cNvSpPr>
          <p:nvPr/>
        </p:nvSpPr>
        <p:spPr>
          <a:xfrm>
            <a:off x="252256" y="-104794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DED6A-D762-A665-2627-957B78D58008}"/>
              </a:ext>
            </a:extLst>
          </p:cNvPr>
          <p:cNvSpPr txBox="1"/>
          <p:nvPr/>
        </p:nvSpPr>
        <p:spPr>
          <a:xfrm>
            <a:off x="752298" y="1094918"/>
            <a:ext cx="2208527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latin typeface="Montserrat" panose="00000500000000000000" pitchFamily="2" charset="0"/>
              </a:defRPr>
            </a:lvl1pPr>
          </a:lstStyle>
          <a:p>
            <a:r>
              <a:rPr lang="en-GB" sz="1700" dirty="0"/>
              <a:t>4. Co-production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1F557B-031A-0514-78DB-E27AF941577B}"/>
              </a:ext>
            </a:extLst>
          </p:cNvPr>
          <p:cNvSpPr/>
          <p:nvPr/>
        </p:nvSpPr>
        <p:spPr>
          <a:xfrm>
            <a:off x="3152168" y="1221856"/>
            <a:ext cx="455341" cy="23871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FE3A54-20A5-E016-86C2-77DEED8814E8}"/>
              </a:ext>
            </a:extLst>
          </p:cNvPr>
          <p:cNvSpPr/>
          <p:nvPr/>
        </p:nvSpPr>
        <p:spPr>
          <a:xfrm>
            <a:off x="4020009" y="960246"/>
            <a:ext cx="752340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This refers to an </a:t>
            </a:r>
            <a:r>
              <a:rPr lang="en-GB" sz="1700" b="1" dirty="0">
                <a:latin typeface="Montserrat" panose="00000500000000000000" pitchFamily="2" charset="0"/>
              </a:rPr>
              <a:t>ongoing partnership </a:t>
            </a:r>
            <a:r>
              <a:rPr lang="en-GB" sz="1700" dirty="0">
                <a:latin typeface="Montserrat" panose="00000500000000000000" pitchFamily="2" charset="0"/>
              </a:rPr>
              <a:t>between </a:t>
            </a:r>
            <a:r>
              <a:rPr lang="en-GB" sz="1700" b="1" dirty="0">
                <a:latin typeface="Montserrat" panose="00000500000000000000" pitchFamily="2" charset="0"/>
              </a:rPr>
              <a:t>people who design, deliver and commission services,</a:t>
            </a:r>
            <a:r>
              <a:rPr lang="en-GB" sz="1700" dirty="0">
                <a:latin typeface="Montserrat" panose="00000500000000000000" pitchFamily="2" charset="0"/>
              </a:rPr>
              <a:t> people</a:t>
            </a:r>
            <a:r>
              <a:rPr lang="en-GB" sz="1700" b="1" dirty="0">
                <a:latin typeface="Montserrat" panose="00000500000000000000" pitchFamily="2" charset="0"/>
              </a:rPr>
              <a:t> who use the services </a:t>
            </a:r>
            <a:r>
              <a:rPr lang="en-GB" sz="1700" dirty="0">
                <a:latin typeface="Montserrat" panose="00000500000000000000" pitchFamily="2" charset="0"/>
              </a:rPr>
              <a:t>and people </a:t>
            </a:r>
            <a:r>
              <a:rPr lang="en-GB" sz="1700" b="1" dirty="0">
                <a:latin typeface="Montserrat" panose="00000500000000000000" pitchFamily="2" charset="0"/>
              </a:rPr>
              <a:t>who need them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F8755-E0DE-2933-97EB-CD1DA4B66BEC}"/>
              </a:ext>
            </a:extLst>
          </p:cNvPr>
          <p:cNvSpPr txBox="1"/>
          <p:nvPr/>
        </p:nvSpPr>
        <p:spPr>
          <a:xfrm>
            <a:off x="4020009" y="2270205"/>
            <a:ext cx="7770381" cy="2708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700" b="1" dirty="0">
                <a:latin typeface="Montserrat" panose="00000500000000000000" pitchFamily="2" charset="0"/>
              </a:rPr>
              <a:t>Having a service user consultant as a sub team lead</a:t>
            </a:r>
            <a:r>
              <a:rPr lang="en-GB" sz="1700" dirty="0">
                <a:latin typeface="Montserrat" panose="00000500000000000000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Having people with </a:t>
            </a:r>
            <a:r>
              <a:rPr lang="en-GB" sz="1700" b="1" dirty="0">
                <a:latin typeface="Montserrat" panose="00000500000000000000" pitchFamily="2" charset="0"/>
              </a:rPr>
              <a:t>lived experience </a:t>
            </a:r>
            <a:r>
              <a:rPr lang="en-GB" sz="1700" dirty="0">
                <a:latin typeface="Montserrat" panose="00000500000000000000" pitchFamily="2" charset="0"/>
              </a:rPr>
              <a:t>in the team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Scoping how to connect with people with lived experience </a:t>
            </a:r>
          </a:p>
          <a:p>
            <a:pPr marL="342900" indent="-342900">
              <a:buAutoNum type="arabicPeriod"/>
            </a:pPr>
            <a:r>
              <a:rPr lang="en-GB" sz="1700" b="1" dirty="0">
                <a:latin typeface="Montserrat" panose="00000500000000000000" pitchFamily="2" charset="0"/>
              </a:rPr>
              <a:t>Encouraging people with lived experience to share their stories 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Carrying out </a:t>
            </a:r>
            <a:r>
              <a:rPr lang="en-GB" sz="1700" b="1" dirty="0">
                <a:latin typeface="Montserrat" panose="00000500000000000000" pitchFamily="2" charset="0"/>
              </a:rPr>
              <a:t>initial interviews with people from the community </a:t>
            </a:r>
          </a:p>
          <a:p>
            <a:pPr marL="342900" indent="-342900">
              <a:buAutoNum type="arabicPeriod"/>
            </a:pPr>
            <a:r>
              <a:rPr lang="en-GB" sz="1700" b="1" dirty="0">
                <a:latin typeface="Montserrat" panose="00000500000000000000" pitchFamily="2" charset="0"/>
              </a:rPr>
              <a:t>Engaging with the local groups and organisations </a:t>
            </a:r>
            <a:r>
              <a:rPr lang="en-GB" sz="1700" dirty="0">
                <a:latin typeface="Montserrat" panose="00000500000000000000" pitchFamily="2" charset="0"/>
              </a:rPr>
              <a:t>who work within target communities 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Receiving service users’ feedback </a:t>
            </a:r>
          </a:p>
          <a:p>
            <a:pPr marL="342900" indent="-342900"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Engaging with local participation groups to ask about how to improve engagement with families from all races/ethnicities.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64E994-71B1-7D06-BB43-05BD1C83AC5B}"/>
              </a:ext>
            </a:extLst>
          </p:cNvPr>
          <p:cNvSpPr/>
          <p:nvPr/>
        </p:nvSpPr>
        <p:spPr>
          <a:xfrm>
            <a:off x="1123293" y="1898239"/>
            <a:ext cx="1808608" cy="12599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Montserrat" panose="00000500000000000000" pitchFamily="2" charset="0"/>
              </a:rPr>
              <a:t>50% </a:t>
            </a:r>
            <a:r>
              <a:rPr lang="en-GB" sz="1650" dirty="0">
                <a:latin typeface="Montserrat" panose="00000500000000000000" pitchFamily="2" charset="0"/>
              </a:rPr>
              <a:t>had taken </a:t>
            </a:r>
            <a:r>
              <a:rPr lang="en-GB" sz="1650" b="1" dirty="0">
                <a:latin typeface="Montserrat" panose="00000500000000000000" pitchFamily="2" charset="0"/>
              </a:rPr>
              <a:t>steps towards co-production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5812576-1E2E-4D9B-5B69-54252D6DDD1C}"/>
              </a:ext>
            </a:extLst>
          </p:cNvPr>
          <p:cNvSpPr/>
          <p:nvPr/>
        </p:nvSpPr>
        <p:spPr>
          <a:xfrm>
            <a:off x="3103321" y="2392822"/>
            <a:ext cx="625635" cy="29782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941A6B-C4F5-FE8A-1033-16DC19F9D4E2}"/>
              </a:ext>
            </a:extLst>
          </p:cNvPr>
          <p:cNvSpPr/>
          <p:nvPr/>
        </p:nvSpPr>
        <p:spPr>
          <a:xfrm>
            <a:off x="1123294" y="3325078"/>
            <a:ext cx="1808608" cy="970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Montserrat" panose="00000500000000000000" pitchFamily="2" charset="0"/>
              </a:rPr>
              <a:t>25% </a:t>
            </a:r>
            <a:r>
              <a:rPr lang="en-GB" sz="1650" dirty="0">
                <a:latin typeface="Montserrat" panose="00000500000000000000" pitchFamily="2" charset="0"/>
              </a:rPr>
              <a:t>had</a:t>
            </a:r>
            <a:r>
              <a:rPr lang="en-GB" sz="1650" b="1" dirty="0">
                <a:latin typeface="Montserrat" panose="00000500000000000000" pitchFamily="2" charset="0"/>
              </a:rPr>
              <a:t> not reached </a:t>
            </a:r>
            <a:r>
              <a:rPr lang="en-GB" sz="1650" dirty="0">
                <a:latin typeface="Montserrat" panose="00000500000000000000" pitchFamily="2" charset="0"/>
              </a:rPr>
              <a:t>this</a:t>
            </a:r>
            <a:r>
              <a:rPr lang="en-GB" sz="1650" b="1" dirty="0">
                <a:latin typeface="Montserrat" panose="00000500000000000000" pitchFamily="2" charset="0"/>
              </a:rPr>
              <a:t> stage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17F6E9-3C86-AE63-CC9E-8AC22DB8784F}"/>
              </a:ext>
            </a:extLst>
          </p:cNvPr>
          <p:cNvSpPr/>
          <p:nvPr/>
        </p:nvSpPr>
        <p:spPr>
          <a:xfrm>
            <a:off x="1094371" y="4498658"/>
            <a:ext cx="1837531" cy="9449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Montserrat" panose="00000500000000000000" pitchFamily="2" charset="0"/>
              </a:rPr>
              <a:t>12.5% </a:t>
            </a:r>
            <a:r>
              <a:rPr lang="en-GB" sz="1650" dirty="0">
                <a:latin typeface="Montserrat" panose="00000500000000000000" pitchFamily="2" charset="0"/>
              </a:rPr>
              <a:t>already</a:t>
            </a:r>
            <a:r>
              <a:rPr lang="en-GB" sz="1650" b="1" dirty="0">
                <a:latin typeface="Montserrat" panose="00000500000000000000" pitchFamily="2" charset="0"/>
              </a:rPr>
              <a:t> embedded in  organisation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89BFE-0FDC-F028-17DE-F5F5A5D7E86B}"/>
              </a:ext>
            </a:extLst>
          </p:cNvPr>
          <p:cNvSpPr/>
          <p:nvPr/>
        </p:nvSpPr>
        <p:spPr>
          <a:xfrm>
            <a:off x="1123293" y="5746437"/>
            <a:ext cx="1827022" cy="9449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latin typeface="Montserrat" panose="00000500000000000000" pitchFamily="2" charset="0"/>
              </a:rPr>
              <a:t>12.5% </a:t>
            </a:r>
            <a:r>
              <a:rPr lang="en-GB" sz="1650" dirty="0">
                <a:latin typeface="Montserrat" panose="00000500000000000000" pitchFamily="2" charset="0"/>
              </a:rPr>
              <a:t>were</a:t>
            </a:r>
            <a:r>
              <a:rPr lang="en-GB" sz="1650" b="1" dirty="0">
                <a:latin typeface="Montserrat" panose="00000500000000000000" pitchFamily="2" charset="0"/>
              </a:rPr>
              <a:t> planning co-production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0204829-7911-C047-D989-7019A823851E}"/>
              </a:ext>
            </a:extLst>
          </p:cNvPr>
          <p:cNvSpPr/>
          <p:nvPr/>
        </p:nvSpPr>
        <p:spPr>
          <a:xfrm>
            <a:off x="3103321" y="6105126"/>
            <a:ext cx="625635" cy="2978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BE1487-B4E4-7F13-E102-2D6BEA03EB71}"/>
              </a:ext>
            </a:extLst>
          </p:cNvPr>
          <p:cNvSpPr/>
          <p:nvPr/>
        </p:nvSpPr>
        <p:spPr>
          <a:xfrm>
            <a:off x="4032736" y="5879357"/>
            <a:ext cx="7770381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Co-production workshop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>
                <a:latin typeface="Montserrat" panose="00000500000000000000" pitchFamily="2" charset="0"/>
              </a:rPr>
              <a:t>Engaging with the Community Mental Health Framework</a:t>
            </a:r>
          </a:p>
        </p:txBody>
      </p:sp>
    </p:spTree>
    <p:extLst>
      <p:ext uri="{BB962C8B-B14F-4D97-AF65-F5344CB8AC3E}">
        <p14:creationId xmlns:p14="http://schemas.microsoft.com/office/powerpoint/2010/main" val="33326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21" grpId="0" animBg="1"/>
      <p:bldP spid="6" grpId="0" animBg="1"/>
      <p:bldP spid="10" grpId="0" animBg="1"/>
      <p:bldP spid="7" grpId="0" animBg="1"/>
      <p:bldP spid="8" grpId="0" animBg="1"/>
      <p:bldP spid="9" grpId="0" animBg="1"/>
      <p:bldP spid="12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91F2D3-6B97-7498-2C37-BF3755BE1C7C}"/>
              </a:ext>
            </a:extLst>
          </p:cNvPr>
          <p:cNvSpPr/>
          <p:nvPr/>
        </p:nvSpPr>
        <p:spPr>
          <a:xfrm>
            <a:off x="1280" y="554582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88364-2AD2-A25D-83A1-396AC89E6A76}"/>
              </a:ext>
            </a:extLst>
          </p:cNvPr>
          <p:cNvSpPr/>
          <p:nvPr/>
        </p:nvSpPr>
        <p:spPr>
          <a:xfrm>
            <a:off x="8585773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AE0379-3EE4-294A-7F2E-32706E4708B0}"/>
              </a:ext>
            </a:extLst>
          </p:cNvPr>
          <p:cNvSpPr txBox="1">
            <a:spLocks/>
          </p:cNvSpPr>
          <p:nvPr/>
        </p:nvSpPr>
        <p:spPr>
          <a:xfrm>
            <a:off x="252256" y="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Results from the evaluation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73780-45CF-BBED-3748-8C7AD4E97EF8}"/>
              </a:ext>
            </a:extLst>
          </p:cNvPr>
          <p:cNvSpPr txBox="1"/>
          <p:nvPr/>
        </p:nvSpPr>
        <p:spPr>
          <a:xfrm>
            <a:off x="921510" y="1554280"/>
            <a:ext cx="247912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latin typeface="Montserrat" panose="00000500000000000000" pitchFamily="2" charset="0"/>
              </a:defRPr>
            </a:lvl1pPr>
          </a:lstStyle>
          <a:p>
            <a:r>
              <a:rPr lang="en-GB" sz="2000" b="0" dirty="0"/>
              <a:t>4. </a:t>
            </a:r>
            <a:r>
              <a:rPr lang="en-GB" sz="2000" dirty="0"/>
              <a:t>Co-production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C91B293-AB55-81A6-8D31-93005C414B76}"/>
              </a:ext>
            </a:extLst>
          </p:cNvPr>
          <p:cNvSpPr/>
          <p:nvPr/>
        </p:nvSpPr>
        <p:spPr>
          <a:xfrm>
            <a:off x="3647912" y="1634979"/>
            <a:ext cx="455341" cy="23871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D7407-F9F9-147C-FDD8-E82293F80A1C}"/>
              </a:ext>
            </a:extLst>
          </p:cNvPr>
          <p:cNvSpPr/>
          <p:nvPr/>
        </p:nvSpPr>
        <p:spPr>
          <a:xfrm>
            <a:off x="4564136" y="1315752"/>
            <a:ext cx="6864196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latin typeface="Montserrat" panose="00000500000000000000" pitchFamily="2" charset="0"/>
              </a:rPr>
              <a:t>This refers to an </a:t>
            </a:r>
            <a:r>
              <a:rPr lang="en-GB" sz="1700" b="1" dirty="0">
                <a:latin typeface="Montserrat" panose="00000500000000000000" pitchFamily="2" charset="0"/>
              </a:rPr>
              <a:t>ongoing partnership </a:t>
            </a:r>
            <a:r>
              <a:rPr lang="en-GB" sz="1700" dirty="0">
                <a:latin typeface="Montserrat" panose="00000500000000000000" pitchFamily="2" charset="0"/>
              </a:rPr>
              <a:t>between </a:t>
            </a:r>
            <a:r>
              <a:rPr lang="en-GB" sz="1700" b="1" dirty="0">
                <a:latin typeface="Montserrat" panose="00000500000000000000" pitchFamily="2" charset="0"/>
              </a:rPr>
              <a:t>people who design, deliver and commission services,</a:t>
            </a:r>
            <a:r>
              <a:rPr lang="en-GB" sz="1700" dirty="0">
                <a:latin typeface="Montserrat" panose="00000500000000000000" pitchFamily="2" charset="0"/>
              </a:rPr>
              <a:t> people</a:t>
            </a:r>
            <a:r>
              <a:rPr lang="en-GB" sz="1700" b="1" dirty="0">
                <a:latin typeface="Montserrat" panose="00000500000000000000" pitchFamily="2" charset="0"/>
              </a:rPr>
              <a:t> who use the services </a:t>
            </a:r>
            <a:r>
              <a:rPr lang="en-GB" sz="1700" dirty="0">
                <a:latin typeface="Montserrat" panose="00000500000000000000" pitchFamily="2" charset="0"/>
              </a:rPr>
              <a:t>and people</a:t>
            </a:r>
            <a:r>
              <a:rPr lang="en-GB" sz="1700" b="1" dirty="0">
                <a:latin typeface="Montserrat" panose="00000500000000000000" pitchFamily="2" charset="0"/>
              </a:rPr>
              <a:t> who need them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E854EC-2EE6-4F00-E6B7-21EF63C29645}"/>
              </a:ext>
            </a:extLst>
          </p:cNvPr>
          <p:cNvSpPr/>
          <p:nvPr/>
        </p:nvSpPr>
        <p:spPr>
          <a:xfrm>
            <a:off x="3607509" y="2837793"/>
            <a:ext cx="3886367" cy="2385228"/>
          </a:xfrm>
          <a:prstGeom prst="wedgeRoundRectCallout">
            <a:avLst>
              <a:gd name="adj1" fmla="val -3424"/>
              <a:gd name="adj2" fmla="val 6053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69850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GB" sz="2100" i="1" dirty="0">
                <a:solidFill>
                  <a:schemeClr val="tx1"/>
                </a:solidFill>
              </a:rPr>
              <a:t>Currently </a:t>
            </a:r>
            <a:r>
              <a:rPr lang="en-GB" sz="2100" b="1" i="1" dirty="0">
                <a:solidFill>
                  <a:schemeClr val="tx1"/>
                </a:solidFill>
              </a:rPr>
              <a:t>service users’ feedback through our Wellbeing Practitioners</a:t>
            </a:r>
            <a:r>
              <a:rPr lang="en-GB" sz="2100" i="1" dirty="0">
                <a:solidFill>
                  <a:schemeClr val="tx1"/>
                </a:solidFill>
              </a:rPr>
              <a:t>, </a:t>
            </a:r>
            <a:r>
              <a:rPr lang="en-GB" sz="2100" b="1" i="1" dirty="0">
                <a:solidFill>
                  <a:schemeClr val="tx1"/>
                </a:solidFill>
              </a:rPr>
              <a:t>non-service users</a:t>
            </a:r>
            <a:r>
              <a:rPr lang="en-GB" sz="2100" i="1" dirty="0">
                <a:solidFill>
                  <a:schemeClr val="tx1"/>
                </a:solidFill>
              </a:rPr>
              <a:t> will feedback </a:t>
            </a:r>
            <a:r>
              <a:rPr lang="en-GB" sz="2100" b="1" i="1" dirty="0">
                <a:solidFill>
                  <a:schemeClr val="tx1"/>
                </a:solidFill>
              </a:rPr>
              <a:t>through community groups</a:t>
            </a:r>
            <a:r>
              <a:rPr lang="en-GB" sz="2100" i="1" dirty="0">
                <a:solidFill>
                  <a:schemeClr val="tx1"/>
                </a:solidFill>
              </a:rPr>
              <a:t> and </a:t>
            </a:r>
            <a:r>
              <a:rPr lang="en-GB" sz="2100" b="1" i="1" dirty="0">
                <a:solidFill>
                  <a:schemeClr val="tx1"/>
                </a:solidFill>
              </a:rPr>
              <a:t>peer to peer with our Researcher</a:t>
            </a:r>
            <a:r>
              <a:rPr lang="en-GB" sz="2100" i="1" dirty="0">
                <a:solidFill>
                  <a:schemeClr val="tx1"/>
                </a:solidFill>
              </a:rPr>
              <a:t> 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E7A9B-ACA3-F981-A283-CD7E1C96DA1B}"/>
              </a:ext>
            </a:extLst>
          </p:cNvPr>
          <p:cNvSpPr txBox="1"/>
          <p:nvPr/>
        </p:nvSpPr>
        <p:spPr>
          <a:xfrm>
            <a:off x="4808048" y="5648369"/>
            <a:ext cx="290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Project Team Member</a:t>
            </a:r>
          </a:p>
        </p:txBody>
      </p:sp>
    </p:spTree>
    <p:extLst>
      <p:ext uri="{BB962C8B-B14F-4D97-AF65-F5344CB8AC3E}">
        <p14:creationId xmlns:p14="http://schemas.microsoft.com/office/powerpoint/2010/main" val="12905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808E85-D1D0-B3D5-FFC6-4E79E31CB870}"/>
              </a:ext>
            </a:extLst>
          </p:cNvPr>
          <p:cNvSpPr/>
          <p:nvPr/>
        </p:nvSpPr>
        <p:spPr>
          <a:xfrm>
            <a:off x="1280" y="5545827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DB9C6-CD4F-EDDF-B579-7ACA2D05DFBF}"/>
              </a:ext>
            </a:extLst>
          </p:cNvPr>
          <p:cNvSpPr/>
          <p:nvPr/>
        </p:nvSpPr>
        <p:spPr>
          <a:xfrm>
            <a:off x="8584491" y="5411436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BBE16D2-F69F-577C-E1AC-B99FD733C993}"/>
              </a:ext>
            </a:extLst>
          </p:cNvPr>
          <p:cNvSpPr txBox="1">
            <a:spLocks/>
          </p:cNvSpPr>
          <p:nvPr/>
        </p:nvSpPr>
        <p:spPr>
          <a:xfrm>
            <a:off x="589827" y="215314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MUSIQ tool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5A308-F50B-C9F0-6F4F-BC282CC86F53}"/>
              </a:ext>
            </a:extLst>
          </p:cNvPr>
          <p:cNvSpPr/>
          <p:nvPr/>
        </p:nvSpPr>
        <p:spPr>
          <a:xfrm>
            <a:off x="6794650" y="4547173"/>
            <a:ext cx="2669627" cy="1577327"/>
          </a:xfrm>
          <a:prstGeom prst="roundRect">
            <a:avLst/>
          </a:prstGeom>
          <a:solidFill>
            <a:srgbClr val="F1E8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6 teams have completed the MUSIQ Tool so far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F6E97C-4015-DF9E-3A12-F898650FB1D2}"/>
              </a:ext>
            </a:extLst>
          </p:cNvPr>
          <p:cNvSpPr/>
          <p:nvPr/>
        </p:nvSpPr>
        <p:spPr>
          <a:xfrm>
            <a:off x="2643065" y="4617543"/>
            <a:ext cx="3137626" cy="1461713"/>
          </a:xfrm>
          <a:prstGeom prst="roundRect">
            <a:avLst/>
          </a:prstGeom>
          <a:solidFill>
            <a:srgbClr val="FCE8EF"/>
          </a:solidFill>
          <a:ln w="3810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 leads completed the tool with their QI coach</a:t>
            </a:r>
            <a:endParaRPr lang="en-GB" sz="1800" b="1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B796C-8274-73AE-306F-89E51F3CCC1F}"/>
              </a:ext>
            </a:extLst>
          </p:cNvPr>
          <p:cNvSpPr txBox="1"/>
          <p:nvPr/>
        </p:nvSpPr>
        <p:spPr>
          <a:xfrm>
            <a:off x="1313793" y="1522163"/>
            <a:ext cx="9806151" cy="10129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Model for Understanding Success in Quality (MUSIQ) tool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 a 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validated measure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which explores how contextual factors influence the implementation of quality improvement, in this case the AMHE QI Collaborative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8EE528-61E3-A5C4-C4D3-602F726F1320}"/>
              </a:ext>
            </a:extLst>
          </p:cNvPr>
          <p:cNvSpPr/>
          <p:nvPr/>
        </p:nvSpPr>
        <p:spPr>
          <a:xfrm>
            <a:off x="3042737" y="2993983"/>
            <a:ext cx="591207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anose="00000500000000000000" pitchFamily="2" charset="0"/>
              </a:rPr>
              <a:t>Adaptations to the original tool were made by the team to suit the purposes of the AMHE QI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2756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2E714E-A0E9-E0B7-FDD7-C218094AD2E2}"/>
              </a:ext>
            </a:extLst>
          </p:cNvPr>
          <p:cNvSpPr txBox="1">
            <a:spLocks/>
          </p:cNvSpPr>
          <p:nvPr/>
        </p:nvSpPr>
        <p:spPr>
          <a:xfrm>
            <a:off x="174435" y="-32535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Overarching teams’ characteristics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68554A-009F-CF4A-04BC-22363A994C51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74786-91FE-57EF-FE0D-69006D6C4ED4}"/>
              </a:ext>
            </a:extLst>
          </p:cNvPr>
          <p:cNvSpPr/>
          <p:nvPr/>
        </p:nvSpPr>
        <p:spPr>
          <a:xfrm>
            <a:off x="8433371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A4734-2678-D8F1-326A-871D434A6BD4}"/>
              </a:ext>
            </a:extLst>
          </p:cNvPr>
          <p:cNvGrpSpPr/>
          <p:nvPr/>
        </p:nvGrpSpPr>
        <p:grpSpPr>
          <a:xfrm>
            <a:off x="637001" y="1162986"/>
            <a:ext cx="3698697" cy="1754326"/>
            <a:chOff x="637001" y="1162986"/>
            <a:chExt cx="3698697" cy="1754326"/>
          </a:xfrm>
        </p:grpSpPr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A2CDC4D8-C01F-E8B4-3F41-EC39F1B2902C}"/>
                </a:ext>
              </a:extLst>
            </p:cNvPr>
            <p:cNvSpPr/>
            <p:nvPr/>
          </p:nvSpPr>
          <p:spPr>
            <a:xfrm>
              <a:off x="637001" y="1162986"/>
              <a:ext cx="3698697" cy="1528965"/>
            </a:xfrm>
            <a:prstGeom prst="flowChartAlternateProcess">
              <a:avLst/>
            </a:prstGeom>
            <a:solidFill>
              <a:srgbClr val="EAF2FA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3E893E-0259-81AD-0CDD-7FF41120C80A}"/>
                </a:ext>
              </a:extLst>
            </p:cNvPr>
            <p:cNvSpPr txBox="1"/>
            <p:nvPr/>
          </p:nvSpPr>
          <p:spPr>
            <a:xfrm>
              <a:off x="676386" y="1162986"/>
              <a:ext cx="360622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 number of members </a:t>
              </a:r>
              <a:r>
                <a:rPr lang="en-GB" sz="1800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each </a:t>
              </a:r>
              <a:r>
                <a:rPr lang="en-GB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lang="en-GB" sz="1800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overarching project teams ranged from </a:t>
              </a:r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to 17 members</a:t>
              </a:r>
            </a:p>
            <a:p>
              <a:pPr algn="ctr"/>
              <a:endParaRPr lang="en-GB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E1453E-7375-4598-0F60-F409BE3C5B4A}"/>
              </a:ext>
            </a:extLst>
          </p:cNvPr>
          <p:cNvGrpSpPr/>
          <p:nvPr/>
        </p:nvGrpSpPr>
        <p:grpSpPr>
          <a:xfrm>
            <a:off x="4513789" y="1954425"/>
            <a:ext cx="2853642" cy="1578008"/>
            <a:chOff x="4513789" y="1954425"/>
            <a:chExt cx="2853642" cy="1578008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BE62A439-00F1-2665-28BB-05709C068FAA}"/>
                </a:ext>
              </a:extLst>
            </p:cNvPr>
            <p:cNvSpPr/>
            <p:nvPr/>
          </p:nvSpPr>
          <p:spPr>
            <a:xfrm>
              <a:off x="4513789" y="1954425"/>
              <a:ext cx="2853642" cy="1414390"/>
            </a:xfrm>
            <a:prstGeom prst="flowChartAlternateProcess">
              <a:avLst/>
            </a:prstGeom>
            <a:solidFill>
              <a:srgbClr val="FCE8EF"/>
            </a:solidFill>
            <a:ln w="38100">
              <a:solidFill>
                <a:srgbClr val="C71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C44E9B-D0AE-1B31-01E1-8230E70D5E81}"/>
                </a:ext>
              </a:extLst>
            </p:cNvPr>
            <p:cNvSpPr txBox="1"/>
            <p:nvPr/>
          </p:nvSpPr>
          <p:spPr>
            <a:xfrm>
              <a:off x="4611727" y="2055105"/>
              <a:ext cx="26577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GB" sz="1800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was the </a:t>
              </a:r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average number of team members</a:t>
              </a:r>
              <a:r>
                <a:rPr lang="en-GB" sz="1800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across teams</a:t>
              </a:r>
            </a:p>
            <a:p>
              <a:pPr algn="ctr"/>
              <a:endParaRPr lang="en-GB" dirty="0"/>
            </a:p>
          </p:txBody>
        </p:sp>
      </p:grp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F6F89BD2-1B70-23D3-50D0-585F10FDEA6E}"/>
              </a:ext>
            </a:extLst>
          </p:cNvPr>
          <p:cNvSpPr/>
          <p:nvPr/>
        </p:nvSpPr>
        <p:spPr>
          <a:xfrm>
            <a:off x="1148682" y="2947269"/>
            <a:ext cx="2804845" cy="923330"/>
          </a:xfrm>
          <a:prstGeom prst="flowChartAlternateProcess">
            <a:avLst/>
          </a:prstGeom>
          <a:solidFill>
            <a:srgbClr val="F1E8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FC4CEF-E7B2-741A-F8A4-1478A70A0B58}"/>
              </a:ext>
            </a:extLst>
          </p:cNvPr>
          <p:cNvSpPr txBox="1"/>
          <p:nvPr/>
        </p:nvSpPr>
        <p:spPr>
          <a:xfrm>
            <a:off x="983442" y="3021932"/>
            <a:ext cx="31353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team had only identified the lead </a:t>
            </a:r>
          </a:p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FAB6AF-4D26-56B9-CEF2-30E12D5DF94A}"/>
              </a:ext>
            </a:extLst>
          </p:cNvPr>
          <p:cNvGrpSpPr/>
          <p:nvPr/>
        </p:nvGrpSpPr>
        <p:grpSpPr>
          <a:xfrm>
            <a:off x="7678212" y="1198018"/>
            <a:ext cx="3606230" cy="1618010"/>
            <a:chOff x="7678212" y="1198018"/>
            <a:chExt cx="3606230" cy="1618010"/>
          </a:xfrm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8BE9D047-BFD0-506B-7078-83F0CE24A040}"/>
                </a:ext>
              </a:extLst>
            </p:cNvPr>
            <p:cNvSpPr/>
            <p:nvPr/>
          </p:nvSpPr>
          <p:spPr>
            <a:xfrm>
              <a:off x="7678212" y="1198018"/>
              <a:ext cx="3606230" cy="1417077"/>
            </a:xfrm>
            <a:prstGeom prst="flowChartAlternateProcess">
              <a:avLst/>
            </a:prstGeom>
            <a:solidFill>
              <a:srgbClr val="EAF2FA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075F8E-B4EE-D790-084F-45C72C8AB093}"/>
                </a:ext>
              </a:extLst>
            </p:cNvPr>
            <p:cNvSpPr txBox="1"/>
            <p:nvPr/>
          </p:nvSpPr>
          <p:spPr>
            <a:xfrm>
              <a:off x="7851977" y="1338700"/>
              <a:ext cx="32047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teams (27%) </a:t>
              </a:r>
              <a:r>
                <a:rPr lang="en-GB" sz="1800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had</a:t>
              </a:r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roles that were </a:t>
              </a:r>
              <a:r>
                <a:rPr lang="en-GB" b="1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unknown </a:t>
              </a:r>
              <a:r>
                <a:rPr lang="en-GB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the coach at the time of the snapshot</a:t>
              </a:r>
              <a:endParaRPr lang="en-GB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5A03B5-6623-5BA3-AB26-246AB085D4F9}"/>
              </a:ext>
            </a:extLst>
          </p:cNvPr>
          <p:cNvGrpSpPr/>
          <p:nvPr/>
        </p:nvGrpSpPr>
        <p:grpSpPr>
          <a:xfrm>
            <a:off x="7678212" y="2798554"/>
            <a:ext cx="3552291" cy="1049383"/>
            <a:chOff x="7678212" y="2798554"/>
            <a:chExt cx="3552291" cy="1049383"/>
          </a:xfrm>
        </p:grpSpPr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09596364-97B7-59B2-9C5F-1F4E5B84506F}"/>
                </a:ext>
              </a:extLst>
            </p:cNvPr>
            <p:cNvSpPr/>
            <p:nvPr/>
          </p:nvSpPr>
          <p:spPr>
            <a:xfrm>
              <a:off x="7678212" y="2798554"/>
              <a:ext cx="3552291" cy="1049383"/>
            </a:xfrm>
            <a:prstGeom prst="flowChartAlternateProcess">
              <a:avLst/>
            </a:prstGeom>
            <a:solidFill>
              <a:srgbClr val="F1E8F8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66E8CA-4E91-C006-1FC7-F338044478D8}"/>
                </a:ext>
              </a:extLst>
            </p:cNvPr>
            <p:cNvSpPr txBox="1"/>
            <p:nvPr/>
          </p:nvSpPr>
          <p:spPr>
            <a:xfrm>
              <a:off x="8074560" y="2939615"/>
              <a:ext cx="2852315" cy="646331"/>
            </a:xfrm>
            <a:prstGeom prst="rect">
              <a:avLst/>
            </a:prstGeom>
            <a:solidFill>
              <a:srgbClr val="F1E8F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en-GB" b="1" dirty="0"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 (7%) had lived experience advisers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12620C-74ED-FDEA-5970-E41A7D24F6D3}"/>
              </a:ext>
            </a:extLst>
          </p:cNvPr>
          <p:cNvSpPr txBox="1"/>
          <p:nvPr/>
        </p:nvSpPr>
        <p:spPr>
          <a:xfrm>
            <a:off x="365819" y="4473862"/>
            <a:ext cx="10962526" cy="384721"/>
          </a:xfrm>
          <a:prstGeom prst="rect">
            <a:avLst/>
          </a:prstGeom>
          <a:solidFill>
            <a:srgbClr val="ECF3FA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9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and the different roles/professions </a:t>
            </a:r>
            <a:r>
              <a:rPr lang="en-GB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varied across teams. For example:</a:t>
            </a:r>
            <a:endParaRPr lang="en-GB" sz="19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A7033D-91BD-CDAF-F768-257F0B9AB245}"/>
              </a:ext>
            </a:extLst>
          </p:cNvPr>
          <p:cNvSpPr txBox="1"/>
          <p:nvPr/>
        </p:nvSpPr>
        <p:spPr>
          <a:xfrm>
            <a:off x="1458929" y="5066578"/>
            <a:ext cx="39760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900" dirty="0">
                <a:latin typeface="Montserrat" panose="00000500000000000000" pitchFamily="2" charset="0"/>
              </a:rPr>
              <a:t>Directors/Chief Executives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C4D272-8A8E-2531-696A-6DCFA29594F4}"/>
              </a:ext>
            </a:extLst>
          </p:cNvPr>
          <p:cNvSpPr txBox="1"/>
          <p:nvPr/>
        </p:nvSpPr>
        <p:spPr>
          <a:xfrm>
            <a:off x="1458929" y="5596928"/>
            <a:ext cx="3976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900" dirty="0">
                <a:latin typeface="Montserrat" panose="00000500000000000000" pitchFamily="2" charset="0"/>
              </a:rPr>
              <a:t>Equality and diversity workers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442E6A-4B81-4839-CA08-FCC36DDD6297}"/>
              </a:ext>
            </a:extLst>
          </p:cNvPr>
          <p:cNvSpPr txBox="1"/>
          <p:nvPr/>
        </p:nvSpPr>
        <p:spPr>
          <a:xfrm>
            <a:off x="5402489" y="5044874"/>
            <a:ext cx="39760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900" dirty="0">
                <a:latin typeface="Montserrat" panose="00000500000000000000" pitchFamily="2" charset="0"/>
              </a:rPr>
              <a:t>Lived experience advisers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487C84-4163-A682-1ED2-1D737343AB37}"/>
              </a:ext>
            </a:extLst>
          </p:cNvPr>
          <p:cNvSpPr txBox="1"/>
          <p:nvPr/>
        </p:nvSpPr>
        <p:spPr>
          <a:xfrm>
            <a:off x="5402489" y="5681218"/>
            <a:ext cx="39760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900" dirty="0">
                <a:latin typeface="Montserrat" panose="00000500000000000000" pitchFamily="2" charset="0"/>
              </a:rPr>
              <a:t>Managers </a:t>
            </a:r>
          </a:p>
        </p:txBody>
      </p:sp>
    </p:spTree>
    <p:extLst>
      <p:ext uri="{BB962C8B-B14F-4D97-AF65-F5344CB8AC3E}">
        <p14:creationId xmlns:p14="http://schemas.microsoft.com/office/powerpoint/2010/main" val="36168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2E714E-A0E9-E0B7-FDD7-C218094AD2E2}"/>
              </a:ext>
            </a:extLst>
          </p:cNvPr>
          <p:cNvSpPr txBox="1">
            <a:spLocks/>
          </p:cNvSpPr>
          <p:nvPr/>
        </p:nvSpPr>
        <p:spPr>
          <a:xfrm>
            <a:off x="174435" y="-32535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Sub-teams characteristics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68554A-009F-CF4A-04BC-22363A994C51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74786-91FE-57EF-FE0D-69006D6C4ED4}"/>
              </a:ext>
            </a:extLst>
          </p:cNvPr>
          <p:cNvSpPr/>
          <p:nvPr/>
        </p:nvSpPr>
        <p:spPr>
          <a:xfrm>
            <a:off x="8441455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B63DFE-8594-D625-DBB0-F58D5E8DC02F}"/>
              </a:ext>
            </a:extLst>
          </p:cNvPr>
          <p:cNvGrpSpPr/>
          <p:nvPr/>
        </p:nvGrpSpPr>
        <p:grpSpPr>
          <a:xfrm>
            <a:off x="267136" y="1456449"/>
            <a:ext cx="3698697" cy="1600018"/>
            <a:chOff x="637001" y="1162986"/>
            <a:chExt cx="3698697" cy="160001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BF043E4-9000-7980-60FD-3B897723E451}"/>
                </a:ext>
              </a:extLst>
            </p:cNvPr>
            <p:cNvSpPr/>
            <p:nvPr/>
          </p:nvSpPr>
          <p:spPr>
            <a:xfrm>
              <a:off x="637001" y="1162986"/>
              <a:ext cx="3698697" cy="1528965"/>
            </a:xfrm>
            <a:prstGeom prst="flowChartAlternateProcess">
              <a:avLst/>
            </a:prstGeom>
            <a:solidFill>
              <a:srgbClr val="EAF2FA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D6D7F5-3FD5-24A1-2182-63745975ABDA}"/>
                </a:ext>
              </a:extLst>
            </p:cNvPr>
            <p:cNvSpPr txBox="1"/>
            <p:nvPr/>
          </p:nvSpPr>
          <p:spPr>
            <a:xfrm>
              <a:off x="986318" y="1285676"/>
              <a:ext cx="31524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 of the 15 teams (93%) had identified at least one of the three population sub-groups</a:t>
              </a:r>
            </a:p>
            <a:p>
              <a:pPr algn="ctr"/>
              <a:endParaRPr lang="en-GB" dirty="0"/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5B0F59-3F2F-66D0-582F-CD90C2C8BB5D}"/>
              </a:ext>
            </a:extLst>
          </p:cNvPr>
          <p:cNvCxnSpPr>
            <a:cxnSpLocks/>
          </p:cNvCxnSpPr>
          <p:nvPr/>
        </p:nvCxnSpPr>
        <p:spPr>
          <a:xfrm flipV="1">
            <a:off x="4006992" y="2220930"/>
            <a:ext cx="28767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F16258C3-A6A5-4D1D-A929-5DABB34756EF}"/>
              </a:ext>
            </a:extLst>
          </p:cNvPr>
          <p:cNvSpPr/>
          <p:nvPr/>
        </p:nvSpPr>
        <p:spPr>
          <a:xfrm>
            <a:off x="4383581" y="1223535"/>
            <a:ext cx="2590796" cy="2779585"/>
          </a:xfrm>
          <a:prstGeom prst="flowChartAlternateProcess">
            <a:avLst/>
          </a:prstGeom>
          <a:solidFill>
            <a:srgbClr val="FCE8EF"/>
          </a:solidFill>
          <a:ln w="3810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B2FFA2-FDAD-6CC6-BE46-5A0EDB0BD559}"/>
              </a:ext>
            </a:extLst>
          </p:cNvPr>
          <p:cNvSpPr txBox="1"/>
          <p:nvPr/>
        </p:nvSpPr>
        <p:spPr>
          <a:xfrm>
            <a:off x="4460633" y="1479929"/>
            <a:ext cx="2412961" cy="252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latin typeface="Montserrat" panose="00000500000000000000" pitchFamily="2" charset="0"/>
                <a:cs typeface="Times New Roman" panose="02020603050405020304" pitchFamily="18" charset="0"/>
              </a:rPr>
              <a:t>The total number of sub-group members </a:t>
            </a:r>
            <a:r>
              <a:rPr lang="en-GB" dirty="0">
                <a:latin typeface="Montserrat" panose="00000500000000000000" pitchFamily="2" charset="0"/>
                <a:cs typeface="Times New Roman" panose="02020603050405020304" pitchFamily="18" charset="0"/>
              </a:rPr>
              <a:t>(per population identified) </a:t>
            </a:r>
            <a:r>
              <a:rPr lang="en-GB" b="1" dirty="0">
                <a:latin typeface="Montserrat" panose="00000500000000000000" pitchFamily="2" charset="0"/>
                <a:cs typeface="Times New Roman" panose="02020603050405020304" pitchFamily="18" charset="0"/>
              </a:rPr>
              <a:t>ranged from one to 28. </a:t>
            </a:r>
          </a:p>
          <a:p>
            <a:pPr marL="0" lvl="1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b="1" u="sng" dirty="0">
                <a:latin typeface="Montserrat" panose="00000500000000000000" pitchFamily="2" charset="0"/>
                <a:cs typeface="Times New Roman" panose="02020603050405020304" pitchFamily="18" charset="0"/>
              </a:rPr>
              <a:t>Average: </a:t>
            </a:r>
            <a:r>
              <a:rPr lang="en-GB" b="1" dirty="0">
                <a:latin typeface="Montserrat" panose="00000500000000000000" pitchFamily="2" charset="0"/>
                <a:cs typeface="Times New Roman" panose="02020603050405020304" pitchFamily="18" charset="0"/>
              </a:rPr>
              <a:t>9 </a:t>
            </a:r>
            <a:r>
              <a:rPr lang="en-GB" dirty="0">
                <a:latin typeface="Montserrat" panose="00000500000000000000" pitchFamily="2" charset="0"/>
                <a:cs typeface="Times New Roman" panose="02020603050405020304" pitchFamily="18" charset="0"/>
              </a:rPr>
              <a:t>members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FB4431-13C7-86E6-3318-48C462EB34E4}"/>
              </a:ext>
            </a:extLst>
          </p:cNvPr>
          <p:cNvCxnSpPr/>
          <p:nvPr/>
        </p:nvCxnSpPr>
        <p:spPr>
          <a:xfrm>
            <a:off x="6962512" y="2265646"/>
            <a:ext cx="393785" cy="0"/>
          </a:xfrm>
          <a:prstGeom prst="line">
            <a:avLst/>
          </a:prstGeom>
          <a:ln w="38100">
            <a:solidFill>
              <a:srgbClr val="C7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A840225-E1ED-A67E-CDCB-C2E395ACC89A}"/>
              </a:ext>
            </a:extLst>
          </p:cNvPr>
          <p:cNvCxnSpPr/>
          <p:nvPr/>
        </p:nvCxnSpPr>
        <p:spPr>
          <a:xfrm flipV="1">
            <a:off x="7356297" y="1617596"/>
            <a:ext cx="760287" cy="665487"/>
          </a:xfrm>
          <a:prstGeom prst="line">
            <a:avLst/>
          </a:prstGeom>
          <a:ln w="28575">
            <a:solidFill>
              <a:srgbClr val="C7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A623E75-49F6-A3A7-DE86-B51992B3EAE1}"/>
              </a:ext>
            </a:extLst>
          </p:cNvPr>
          <p:cNvCxnSpPr/>
          <p:nvPr/>
        </p:nvCxnSpPr>
        <p:spPr>
          <a:xfrm>
            <a:off x="7356297" y="2244626"/>
            <a:ext cx="760287" cy="534257"/>
          </a:xfrm>
          <a:prstGeom prst="line">
            <a:avLst/>
          </a:prstGeom>
          <a:ln w="28575">
            <a:solidFill>
              <a:srgbClr val="C7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AD2E318-4EBB-ABAA-07AE-650EF4055AA1}"/>
              </a:ext>
            </a:extLst>
          </p:cNvPr>
          <p:cNvCxnSpPr/>
          <p:nvPr/>
        </p:nvCxnSpPr>
        <p:spPr>
          <a:xfrm>
            <a:off x="7356297" y="2244626"/>
            <a:ext cx="760287" cy="1758494"/>
          </a:xfrm>
          <a:prstGeom prst="line">
            <a:avLst/>
          </a:prstGeom>
          <a:ln w="28575">
            <a:solidFill>
              <a:srgbClr val="C71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1501F1B-CB2B-5507-2886-ADF2C7B70A5A}"/>
              </a:ext>
            </a:extLst>
          </p:cNvPr>
          <p:cNvSpPr/>
          <p:nvPr/>
        </p:nvSpPr>
        <p:spPr>
          <a:xfrm>
            <a:off x="8003429" y="1157724"/>
            <a:ext cx="4075416" cy="911429"/>
          </a:xfrm>
          <a:prstGeom prst="roundRect">
            <a:avLst/>
          </a:prstGeom>
          <a:solidFill>
            <a:srgbClr val="FCE8EF"/>
          </a:solidFill>
          <a:ln w="1905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Number </a:t>
            </a:r>
            <a:r>
              <a:rPr lang="en-GB" sz="1900" dirty="0">
                <a:solidFill>
                  <a:schemeClr val="tx1"/>
                </a:solidFill>
              </a:rPr>
              <a:t>of team members with a </a:t>
            </a:r>
            <a:r>
              <a:rPr lang="en-GB" sz="1900" b="1" dirty="0">
                <a:solidFill>
                  <a:schemeClr val="tx1"/>
                </a:solidFill>
              </a:rPr>
              <a:t>clinical role </a:t>
            </a:r>
            <a:r>
              <a:rPr lang="en-GB" sz="1900" dirty="0">
                <a:solidFill>
                  <a:schemeClr val="tx1"/>
                </a:solidFill>
              </a:rPr>
              <a:t>ranged from </a:t>
            </a:r>
            <a:r>
              <a:rPr lang="en-GB" sz="1900" b="1" dirty="0">
                <a:solidFill>
                  <a:schemeClr val="tx1"/>
                </a:solidFill>
              </a:rPr>
              <a:t>1 – 21                Average: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504809-7397-5853-548F-B82254FF3B47}"/>
              </a:ext>
            </a:extLst>
          </p:cNvPr>
          <p:cNvSpPr/>
          <p:nvPr/>
        </p:nvSpPr>
        <p:spPr>
          <a:xfrm>
            <a:off x="8003429" y="2283083"/>
            <a:ext cx="4075416" cy="846228"/>
          </a:xfrm>
          <a:prstGeom prst="roundRect">
            <a:avLst/>
          </a:prstGeom>
          <a:solidFill>
            <a:srgbClr val="FCE8EF"/>
          </a:solidFill>
          <a:ln w="1905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Number </a:t>
            </a:r>
            <a:r>
              <a:rPr lang="en-GB" sz="1900" dirty="0">
                <a:solidFill>
                  <a:schemeClr val="tx1"/>
                </a:solidFill>
              </a:rPr>
              <a:t>of team members with a </a:t>
            </a:r>
            <a:r>
              <a:rPr lang="en-GB" sz="1900" b="1" dirty="0">
                <a:solidFill>
                  <a:schemeClr val="tx1"/>
                </a:solidFill>
              </a:rPr>
              <a:t>managerial role </a:t>
            </a:r>
            <a:r>
              <a:rPr lang="en-GB" sz="1900" dirty="0">
                <a:solidFill>
                  <a:schemeClr val="tx1"/>
                </a:solidFill>
              </a:rPr>
              <a:t>ranged from </a:t>
            </a:r>
            <a:r>
              <a:rPr lang="en-GB" sz="1900" b="1" dirty="0">
                <a:solidFill>
                  <a:schemeClr val="tx1"/>
                </a:solidFill>
              </a:rPr>
              <a:t>1 – 11  Average: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F23AA0-8BAD-CCE6-AAA9-4E8050FFFEB0}"/>
              </a:ext>
            </a:extLst>
          </p:cNvPr>
          <p:cNvSpPr/>
          <p:nvPr/>
        </p:nvSpPr>
        <p:spPr>
          <a:xfrm>
            <a:off x="8003429" y="3343240"/>
            <a:ext cx="4075416" cy="900553"/>
          </a:xfrm>
          <a:prstGeom prst="roundRect">
            <a:avLst/>
          </a:prstGeom>
          <a:solidFill>
            <a:srgbClr val="FCE8EF"/>
          </a:solidFill>
          <a:ln w="1905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</a:rPr>
              <a:t>Number </a:t>
            </a:r>
            <a:r>
              <a:rPr lang="en-GB" sz="1900" dirty="0">
                <a:solidFill>
                  <a:schemeClr val="tx1"/>
                </a:solidFill>
              </a:rPr>
              <a:t>of team members with a </a:t>
            </a:r>
            <a:r>
              <a:rPr lang="en-GB" sz="1900" b="1" dirty="0">
                <a:solidFill>
                  <a:schemeClr val="tx1"/>
                </a:solidFill>
              </a:rPr>
              <a:t>lived experience adviser role </a:t>
            </a:r>
            <a:r>
              <a:rPr lang="en-GB" sz="1900" dirty="0">
                <a:solidFill>
                  <a:schemeClr val="tx1"/>
                </a:solidFill>
              </a:rPr>
              <a:t>ranged from </a:t>
            </a:r>
            <a:r>
              <a:rPr lang="en-GB" sz="1900" b="1" dirty="0">
                <a:solidFill>
                  <a:schemeClr val="tx1"/>
                </a:solidFill>
              </a:rPr>
              <a:t>1-2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E7CA6-16D3-EC15-8578-F6311887EAD8}"/>
              </a:ext>
            </a:extLst>
          </p:cNvPr>
          <p:cNvSpPr txBox="1"/>
          <p:nvPr/>
        </p:nvSpPr>
        <p:spPr>
          <a:xfrm>
            <a:off x="438371" y="3990717"/>
            <a:ext cx="3152458" cy="1477328"/>
          </a:xfrm>
          <a:prstGeom prst="rect">
            <a:avLst/>
          </a:prstGeom>
          <a:solidFill>
            <a:srgbClr val="ECF3FA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tserrat" panose="00000500000000000000" pitchFamily="2" charset="0"/>
                <a:cs typeface="Times New Roman" panose="02020603050405020304" pitchFamily="18" charset="0"/>
              </a:rPr>
              <a:t>4 teams (27%) </a:t>
            </a:r>
            <a:r>
              <a:rPr lang="en-GB" dirty="0">
                <a:latin typeface="Montserrat" panose="00000500000000000000" pitchFamily="2" charset="0"/>
                <a:cs typeface="Times New Roman" panose="02020603050405020304" pitchFamily="18" charset="0"/>
              </a:rPr>
              <a:t>had included a </a:t>
            </a:r>
            <a:r>
              <a:rPr lang="en-GB" b="1" dirty="0">
                <a:latin typeface="Montserrat" panose="00000500000000000000" pitchFamily="2" charset="0"/>
                <a:cs typeface="Times New Roman" panose="02020603050405020304" pitchFamily="18" charset="0"/>
              </a:rPr>
              <a:t>lived experience adviser </a:t>
            </a:r>
            <a:r>
              <a:rPr lang="en-GB" dirty="0">
                <a:latin typeface="Montserrat" panose="00000500000000000000" pitchFamily="2" charset="0"/>
                <a:cs typeface="Times New Roman" panose="02020603050405020304" pitchFamily="18" charset="0"/>
              </a:rPr>
              <a:t>in at least one of the population sub-groups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510FA-2D9C-9836-F721-76BC3EC7BA8A}"/>
              </a:ext>
            </a:extLst>
          </p:cNvPr>
          <p:cNvSpPr txBox="1"/>
          <p:nvPr/>
        </p:nvSpPr>
        <p:spPr>
          <a:xfrm>
            <a:off x="4159159" y="4910922"/>
            <a:ext cx="7154562" cy="1447085"/>
          </a:xfrm>
          <a:prstGeom prst="rect">
            <a:avLst/>
          </a:prstGeom>
          <a:solidFill>
            <a:srgbClr val="F1E8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 algn="l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1 team (6.5%) </a:t>
            </a: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</a:rPr>
              <a:t>had established </a:t>
            </a: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0 population sub-groups</a:t>
            </a:r>
          </a:p>
          <a:p>
            <a:pPr marL="285750" indent="-285750" algn="l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1 team (6.5%) </a:t>
            </a: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</a:rPr>
              <a:t>had established </a:t>
            </a: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1 population sub-group</a:t>
            </a:r>
          </a:p>
          <a:p>
            <a:pPr marL="285750" indent="-285750" algn="l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6 teams (40%) </a:t>
            </a: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</a:rPr>
              <a:t>had established </a:t>
            </a: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2 population sub-groups</a:t>
            </a:r>
          </a:p>
          <a:p>
            <a:pPr marL="285750" indent="-285750" algn="l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7 teams (47%) </a:t>
            </a: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</a:rPr>
              <a:t>had established </a:t>
            </a:r>
            <a:r>
              <a:rPr lang="en-GB" b="1" dirty="0">
                <a:solidFill>
                  <a:schemeClr val="tx1"/>
                </a:solidFill>
                <a:latin typeface="Montserrat" panose="00000500000000000000" pitchFamily="2" charset="0"/>
              </a:rPr>
              <a:t>3 population sub-groups </a:t>
            </a:r>
          </a:p>
        </p:txBody>
      </p:sp>
    </p:spTree>
    <p:extLst>
      <p:ext uri="{BB962C8B-B14F-4D97-AF65-F5344CB8AC3E}">
        <p14:creationId xmlns:p14="http://schemas.microsoft.com/office/powerpoint/2010/main" val="19251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9" grpId="0" animBg="1"/>
      <p:bldP spid="6" grpId="0" animBg="1"/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89E3F0-B143-05C9-C501-2D2D8756394E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675D7-DCCD-6889-CDD4-C2564EED2CF2}"/>
              </a:ext>
            </a:extLst>
          </p:cNvPr>
          <p:cNvSpPr/>
          <p:nvPr/>
        </p:nvSpPr>
        <p:spPr>
          <a:xfrm>
            <a:off x="8433371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2E714E-A0E9-E0B7-FDD7-C218094AD2E2}"/>
              </a:ext>
            </a:extLst>
          </p:cNvPr>
          <p:cNvSpPr txBox="1">
            <a:spLocks/>
          </p:cNvSpPr>
          <p:nvPr/>
        </p:nvSpPr>
        <p:spPr>
          <a:xfrm>
            <a:off x="164161" y="-51370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Populations identified per sub-groups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1577A-7392-EB25-8F0D-6AB6E9D6339A}"/>
              </a:ext>
            </a:extLst>
          </p:cNvPr>
          <p:cNvSpPr txBox="1"/>
          <p:nvPr/>
        </p:nvSpPr>
        <p:spPr>
          <a:xfrm>
            <a:off x="9934241" y="915925"/>
            <a:ext cx="2127081" cy="1492716"/>
          </a:xfrm>
          <a:prstGeom prst="rect">
            <a:avLst/>
          </a:prstGeom>
          <a:noFill/>
          <a:ln w="28575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graph illustrates </a:t>
            </a:r>
            <a:r>
              <a:rPr lang="en-GB" sz="13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 main population categories</a:t>
            </a:r>
            <a:r>
              <a:rPr lang="en-GB" sz="13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 algn="ctr"/>
            <a:endParaRPr lang="en-GB" sz="13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3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Some sub-teams cover multiple categories per population. </a:t>
            </a:r>
            <a:endParaRPr lang="en-GB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7623C-2F3C-0A6C-57FD-09F3C85A71CC}"/>
              </a:ext>
            </a:extLst>
          </p:cNvPr>
          <p:cNvSpPr txBox="1"/>
          <p:nvPr/>
        </p:nvSpPr>
        <p:spPr>
          <a:xfrm>
            <a:off x="9934241" y="2906549"/>
            <a:ext cx="2194050" cy="2723823"/>
          </a:xfrm>
          <a:prstGeom prst="rect">
            <a:avLst/>
          </a:prstGeom>
          <a:noFill/>
          <a:ln w="38100">
            <a:solidFill>
              <a:srgbClr val="C71B54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3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sz="13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3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categories in which most of the populations were identified were</a:t>
            </a:r>
            <a:r>
              <a:rPr lang="en-GB" sz="13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3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latin typeface="Montserrat" panose="00000500000000000000" pitchFamily="2" charset="0"/>
                <a:cs typeface="Times New Roman" panose="02020603050405020304" pitchFamily="18" charset="0"/>
              </a:rPr>
              <a:t>Children and young people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latin typeface="Montserrat" panose="00000500000000000000" pitchFamily="2" charset="0"/>
                <a:cs typeface="Times New Roman" panose="02020603050405020304" pitchFamily="18" charset="0"/>
              </a:rPr>
              <a:t>People belonging to LGBTQ+ communities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latin typeface="Montserrat" panose="00000500000000000000" pitchFamily="2" charset="0"/>
                <a:cs typeface="Times New Roman" panose="02020603050405020304" pitchFamily="18" charset="0"/>
              </a:rPr>
              <a:t>People from minoritised ethnic communities</a:t>
            </a: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1FC17801-7064-409E-154E-0C5D45793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8" r="3916"/>
          <a:stretch/>
        </p:blipFill>
        <p:spPr bwMode="auto">
          <a:xfrm>
            <a:off x="0" y="1008993"/>
            <a:ext cx="9803109" cy="5929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395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89E3F0-B143-05C9-C501-2D2D8756394E}"/>
              </a:ext>
            </a:extLst>
          </p:cNvPr>
          <p:cNvSpPr/>
          <p:nvPr/>
        </p:nvSpPr>
        <p:spPr>
          <a:xfrm>
            <a:off x="-10274" y="5553182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675D7-DCCD-6889-CDD4-C2564EED2CF2}"/>
              </a:ext>
            </a:extLst>
          </p:cNvPr>
          <p:cNvSpPr/>
          <p:nvPr/>
        </p:nvSpPr>
        <p:spPr>
          <a:xfrm>
            <a:off x="8596047" y="5460498"/>
            <a:ext cx="360622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2E714E-A0E9-E0B7-FDD7-C218094AD2E2}"/>
              </a:ext>
            </a:extLst>
          </p:cNvPr>
          <p:cNvSpPr txBox="1">
            <a:spLocks/>
          </p:cNvSpPr>
          <p:nvPr/>
        </p:nvSpPr>
        <p:spPr>
          <a:xfrm>
            <a:off x="287451" y="174662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Inequalities issues identified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B1AD5-D54C-57CF-212D-FE851BE41335}"/>
              </a:ext>
            </a:extLst>
          </p:cNvPr>
          <p:cNvSpPr txBox="1"/>
          <p:nvPr/>
        </p:nvSpPr>
        <p:spPr>
          <a:xfrm>
            <a:off x="9636213" y="1577068"/>
            <a:ext cx="2462372" cy="2062103"/>
          </a:xfrm>
          <a:prstGeom prst="rect">
            <a:avLst/>
          </a:prstGeom>
          <a:noFill/>
          <a:ln w="28575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graph illustrates the </a:t>
            </a:r>
            <a:r>
              <a:rPr lang="en-GB" sz="16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main categories </a:t>
            </a:r>
            <a:r>
              <a:rPr lang="en-GB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which the inequalities issues were grouped and the number of inequalities per category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CB43E-D95F-FD7D-38DF-0E7C754266A1}"/>
              </a:ext>
            </a:extLst>
          </p:cNvPr>
          <p:cNvSpPr txBox="1"/>
          <p:nvPr/>
        </p:nvSpPr>
        <p:spPr>
          <a:xfrm>
            <a:off x="9844291" y="4246280"/>
            <a:ext cx="2369906" cy="1569660"/>
          </a:xfrm>
          <a:prstGeom prst="rect">
            <a:avLst/>
          </a:prstGeom>
          <a:noFill/>
          <a:ln w="28575">
            <a:solidFill>
              <a:srgbClr val="C71B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16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most common inequalities issues </a:t>
            </a:r>
            <a:r>
              <a:rPr lang="en-GB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were </a:t>
            </a:r>
            <a:r>
              <a:rPr lang="en-GB" sz="16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access and experience of services</a:t>
            </a:r>
            <a:endParaRPr lang="en-GB" sz="1600" b="1" dirty="0"/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C22FF358-C4C4-4D35-D9C4-F4AE2FBD8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2" t="22660" r="3934" b="5954"/>
          <a:stretch/>
        </p:blipFill>
        <p:spPr bwMode="auto">
          <a:xfrm>
            <a:off x="73571" y="1692167"/>
            <a:ext cx="9403803" cy="4198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85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D024F9A-0F98-E248-384E-86532E4A8652}"/>
              </a:ext>
            </a:extLst>
          </p:cNvPr>
          <p:cNvSpPr txBox="1">
            <a:spLocks/>
          </p:cNvSpPr>
          <p:nvPr/>
        </p:nvSpPr>
        <p:spPr>
          <a:xfrm>
            <a:off x="287451" y="174662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Inequalities issues identified – Where teams are at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7929C3-11D1-FFBA-B01C-B88ED264773F}"/>
              </a:ext>
            </a:extLst>
          </p:cNvPr>
          <p:cNvSpPr/>
          <p:nvPr/>
        </p:nvSpPr>
        <p:spPr>
          <a:xfrm>
            <a:off x="1261241" y="1340226"/>
            <a:ext cx="3804745" cy="18338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15 teams (60%) 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 </a:t>
            </a:r>
            <a:r>
              <a:rPr lang="en-GB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specified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 least one of the inequalities issues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the populations identified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2541FD-5853-7A0F-7581-CC2650404E17}"/>
              </a:ext>
            </a:extLst>
          </p:cNvPr>
          <p:cNvSpPr/>
          <p:nvPr/>
        </p:nvSpPr>
        <p:spPr>
          <a:xfrm>
            <a:off x="6216868" y="1340226"/>
            <a:ext cx="3804745" cy="1833898"/>
          </a:xfrm>
          <a:prstGeom prst="roundRect">
            <a:avLst/>
          </a:prstGeom>
          <a:solidFill>
            <a:srgbClr val="FCE8EF"/>
          </a:solidFill>
          <a:ln w="3810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15 teams (40%) 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 </a:t>
            </a:r>
            <a:r>
              <a:rPr lang="en-GB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specified any of the inequalities 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issues for the populations identified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DC2356-94C3-1B7E-10D9-219FDFB0F841}"/>
              </a:ext>
            </a:extLst>
          </p:cNvPr>
          <p:cNvSpPr/>
          <p:nvPr/>
        </p:nvSpPr>
        <p:spPr>
          <a:xfrm>
            <a:off x="3605047" y="3683877"/>
            <a:ext cx="3804745" cy="1833898"/>
          </a:xfrm>
          <a:prstGeom prst="roundRect">
            <a:avLst/>
          </a:prstGeom>
          <a:solidFill>
            <a:srgbClr val="F1E8F8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chemeClr val="tx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15 teams (13%) 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 </a:t>
            </a:r>
            <a:r>
              <a:rPr lang="en-GB" sz="1800" b="1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specified the inequalities issues for all the 3 populations </a:t>
            </a:r>
            <a:r>
              <a:rPr lang="en-GB" sz="18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</a:t>
            </a:r>
          </a:p>
        </p:txBody>
      </p:sp>
    </p:spTree>
    <p:extLst>
      <p:ext uri="{BB962C8B-B14F-4D97-AF65-F5344CB8AC3E}">
        <p14:creationId xmlns:p14="http://schemas.microsoft.com/office/powerpoint/2010/main" val="30064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91420C7-86CE-9331-C207-9D9ED1C17F43}"/>
              </a:ext>
            </a:extLst>
          </p:cNvPr>
          <p:cNvSpPr txBox="1">
            <a:spLocks/>
          </p:cNvSpPr>
          <p:nvPr/>
        </p:nvSpPr>
        <p:spPr>
          <a:xfrm>
            <a:off x="287451" y="174662"/>
            <a:ext cx="11254084" cy="11655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tx1"/>
                </a:solidFill>
                <a:latin typeface="Montserrat SemiBold" panose="00000700000000000000" pitchFamily="2" charset="0"/>
                <a:ea typeface="+mj-ea"/>
                <a:cs typeface="+mj-cs"/>
              </a:rPr>
              <a:t>Three-part data review description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B7AF0-7056-A0F3-3804-7F60C0CF6A2B}"/>
              </a:ext>
            </a:extLst>
          </p:cNvPr>
          <p:cNvSpPr/>
          <p:nvPr/>
        </p:nvSpPr>
        <p:spPr>
          <a:xfrm>
            <a:off x="431518" y="4315143"/>
            <a:ext cx="3250061" cy="955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Montserrat" panose="00000500000000000000" pitchFamily="2" charset="0"/>
              </a:rPr>
              <a:t>1. Data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50BCB-E485-D6C5-8F64-6CB43AD7350D}"/>
              </a:ext>
            </a:extLst>
          </p:cNvPr>
          <p:cNvSpPr/>
          <p:nvPr/>
        </p:nvSpPr>
        <p:spPr>
          <a:xfrm>
            <a:off x="431518" y="1514374"/>
            <a:ext cx="3250061" cy="280076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6FE65D-0E23-9B64-95C5-85FA9B56A68B}"/>
              </a:ext>
            </a:extLst>
          </p:cNvPr>
          <p:cNvSpPr/>
          <p:nvPr/>
        </p:nvSpPr>
        <p:spPr>
          <a:xfrm>
            <a:off x="4140484" y="4315141"/>
            <a:ext cx="3873357" cy="9555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Montserrat" panose="00000500000000000000" pitchFamily="2" charset="0"/>
              </a:rPr>
              <a:t>2. Staff engagement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CE57CB-7930-F0F7-0AB5-A9DF06031ABC}"/>
              </a:ext>
            </a:extLst>
          </p:cNvPr>
          <p:cNvSpPr/>
          <p:nvPr/>
        </p:nvSpPr>
        <p:spPr>
          <a:xfrm>
            <a:off x="4140484" y="1514374"/>
            <a:ext cx="3873357" cy="280076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5D8BB-F062-03F6-5B33-F3AF502A7E64}"/>
              </a:ext>
            </a:extLst>
          </p:cNvPr>
          <p:cNvSpPr/>
          <p:nvPr/>
        </p:nvSpPr>
        <p:spPr>
          <a:xfrm>
            <a:off x="8472745" y="4315142"/>
            <a:ext cx="3383627" cy="955501"/>
          </a:xfrm>
          <a:prstGeom prst="rect">
            <a:avLst/>
          </a:prstGeom>
          <a:solidFill>
            <a:srgbClr val="FF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sz="22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GB" sz="2200" b="1" dirty="0">
                <a:solidFill>
                  <a:schemeClr val="tx1"/>
                </a:solidFill>
                <a:latin typeface="Montserrat" panose="00000500000000000000" pitchFamily="2" charset="0"/>
              </a:rPr>
              <a:t>3. Community engagement </a:t>
            </a:r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444DD-CD63-A2DE-8D85-0D454BA8786D}"/>
              </a:ext>
            </a:extLst>
          </p:cNvPr>
          <p:cNvSpPr/>
          <p:nvPr/>
        </p:nvSpPr>
        <p:spPr>
          <a:xfrm>
            <a:off x="8472745" y="1514374"/>
            <a:ext cx="3383627" cy="2800767"/>
          </a:xfrm>
          <a:prstGeom prst="rect">
            <a:avLst/>
          </a:prstGeom>
          <a:noFill/>
          <a:ln w="19050">
            <a:solidFill>
              <a:srgbClr val="C71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31C70-BD67-DE6E-83B6-C9C20CE1EDC6}"/>
              </a:ext>
            </a:extLst>
          </p:cNvPr>
          <p:cNvSpPr txBox="1"/>
          <p:nvPr/>
        </p:nvSpPr>
        <p:spPr>
          <a:xfrm>
            <a:off x="520561" y="1929995"/>
            <a:ext cx="30719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000000"/>
                </a:solidFill>
                <a:latin typeface="Montserrat" panose="00000500000000000000" pitchFamily="2" charset="0"/>
              </a:rPr>
              <a:t>Reviewing available data</a:t>
            </a:r>
            <a:r>
              <a:rPr lang="en-GB" sz="2100" dirty="0">
                <a:solidFill>
                  <a:srgbClr val="000000"/>
                </a:solidFill>
                <a:latin typeface="Montserrat" panose="00000500000000000000" pitchFamily="2" charset="0"/>
              </a:rPr>
              <a:t> to 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identify overall patterns that impact the chosen population</a:t>
            </a:r>
            <a:endParaRPr lang="en-GB" sz="2100" dirty="0"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4D02DB-4D1B-DA6B-0C38-AFF62579C6B7}"/>
              </a:ext>
            </a:extLst>
          </p:cNvPr>
          <p:cNvSpPr txBox="1"/>
          <p:nvPr/>
        </p:nvSpPr>
        <p:spPr>
          <a:xfrm>
            <a:off x="4253502" y="1709877"/>
            <a:ext cx="3678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000000"/>
                </a:solidFill>
                <a:latin typeface="Montserrat" panose="00000500000000000000" pitchFamily="2" charset="0"/>
              </a:rPr>
              <a:t>Engaging with care teams/ supporting services </a:t>
            </a:r>
            <a:r>
              <a:rPr lang="en-GB" sz="2100" dirty="0">
                <a:solidFill>
                  <a:srgbClr val="000000"/>
                </a:solidFill>
                <a:latin typeface="Montserrat" panose="00000500000000000000" pitchFamily="2" charset="0"/>
              </a:rPr>
              <a:t>to understand their perspective on the chosen population’s greatest </a:t>
            </a:r>
          </a:p>
          <a:p>
            <a:pPr algn="ctr"/>
            <a:r>
              <a:rPr lang="en-GB" sz="2100" dirty="0">
                <a:solidFill>
                  <a:srgbClr val="000000"/>
                </a:solidFill>
                <a:latin typeface="Montserrat" panose="00000500000000000000" pitchFamily="2" charset="0"/>
              </a:rPr>
              <a:t>needs and assets</a:t>
            </a:r>
          </a:p>
          <a:p>
            <a:pPr algn="ctr"/>
            <a:endParaRPr lang="en-GB" sz="21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A555E7-C412-4354-E286-AD33D6653218}"/>
              </a:ext>
            </a:extLst>
          </p:cNvPr>
          <p:cNvSpPr txBox="1"/>
          <p:nvPr/>
        </p:nvSpPr>
        <p:spPr>
          <a:xfrm>
            <a:off x="8332341" y="1929995"/>
            <a:ext cx="367814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000000"/>
                </a:solidFill>
                <a:latin typeface="Montserrat" panose="00000500000000000000" pitchFamily="2" charset="0"/>
              </a:rPr>
              <a:t>Engaging with service users/carers </a:t>
            </a:r>
            <a:r>
              <a:rPr lang="en-GB" sz="2100" dirty="0">
                <a:solidFill>
                  <a:srgbClr val="000000"/>
                </a:solidFill>
                <a:latin typeface="Montserrat" panose="00000500000000000000" pitchFamily="2" charset="0"/>
              </a:rPr>
              <a:t>to understand their experience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14082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itle pag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Green background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AMHE collab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HE collab theme" id="{0C01E1E1-B935-4753-887F-8B5B65B4495E}" vid="{4657A686-B44B-45B6-AEC3-FE0AF77B2FF9}"/>
    </a:ext>
  </a:extLst>
</a:theme>
</file>

<file path=ppt/theme/theme1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de panel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de panel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ide panel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ide panel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mall colour bar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ue background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ink background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qua background">
  <a:themeElements>
    <a:clrScheme name="Enjoying 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6D8E"/>
      </a:accent1>
      <a:accent2>
        <a:srgbClr val="CC1B57"/>
      </a:accent2>
      <a:accent3>
        <a:srgbClr val="2A7160"/>
      </a:accent3>
      <a:accent4>
        <a:srgbClr val="F3936B"/>
      </a:accent4>
      <a:accent5>
        <a:srgbClr val="1A558E"/>
      </a:accent5>
      <a:accent6>
        <a:srgbClr val="85AEA4"/>
      </a:accent6>
      <a:hlink>
        <a:srgbClr val="1B4B40"/>
      </a:hlink>
      <a:folHlink>
        <a:srgbClr val="1B4B40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04c0b9e-ecb8-4366-9dc4-f3fd4f78f1c6">
      <Terms xmlns="http://schemas.microsoft.com/office/infopath/2007/PartnerControls"/>
    </lcf76f155ced4ddcb4097134ff3c332f>
    <TaxCatchAll xmlns="58f7623f-e1ca-4e16-a2a3-0d629b2631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15D1F8647004A92DA652970A6AB7E" ma:contentTypeVersion="18" ma:contentTypeDescription="Create a new document." ma:contentTypeScope="" ma:versionID="18ffb276b2ea475dbd54fdae913d43d0">
  <xsd:schema xmlns:xsd="http://www.w3.org/2001/XMLSchema" xmlns:xs="http://www.w3.org/2001/XMLSchema" xmlns:p="http://schemas.microsoft.com/office/2006/metadata/properties" xmlns:ns1="http://schemas.microsoft.com/sharepoint/v3" xmlns:ns2="204c0b9e-ecb8-4366-9dc4-f3fd4f78f1c6" xmlns:ns3="58f7623f-e1ca-4e16-a2a3-0d629b2631e8" targetNamespace="http://schemas.microsoft.com/office/2006/metadata/properties" ma:root="true" ma:fieldsID="61e5a7840b370d2bd5c1b99f851f624d" ns1:_="" ns2:_="" ns3:_="">
    <xsd:import namespace="http://schemas.microsoft.com/sharepoint/v3"/>
    <xsd:import namespace="204c0b9e-ecb8-4366-9dc4-f3fd4f78f1c6"/>
    <xsd:import namespace="58f7623f-e1ca-4e16-a2a3-0d629b263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0b9e-ecb8-4366-9dc4-f3fd4f78f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623f-e1ca-4e16-a2a3-0d629b263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cebf0ea-aa19-4a2c-bbd6-a6685e7a8bef}" ma:internalName="TaxCatchAll" ma:showField="CatchAllData" ma:web="58f7623f-e1ca-4e16-a2a3-0d629b263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92A38A-8DA2-4A63-95C7-31EF6F40EFE6}">
  <ds:schemaRefs>
    <ds:schemaRef ds:uri="204c0b9e-ecb8-4366-9dc4-f3fd4f78f1c6"/>
    <ds:schemaRef ds:uri="58f7623f-e1ca-4e16-a2a3-0d629b2631e8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0C8831B-DAF1-48F3-97D9-2AA7EB0270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98CE3-54B8-4938-9F6A-F924811260E7}">
  <ds:schemaRefs>
    <ds:schemaRef ds:uri="204c0b9e-ecb8-4366-9dc4-f3fd4f78f1c6"/>
    <ds:schemaRef ds:uri="58f7623f-e1ca-4e16-a2a3-0d629b263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3229</Words>
  <Application>Microsoft Office PowerPoint</Application>
  <PresentationFormat>Widescreen</PresentationFormat>
  <Paragraphs>338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Montserrat</vt:lpstr>
      <vt:lpstr>Montserrat SemiBold</vt:lpstr>
      <vt:lpstr>Symbol</vt:lpstr>
      <vt:lpstr>Wingdings</vt:lpstr>
      <vt:lpstr>Title page options</vt:lpstr>
      <vt:lpstr>Side panel</vt:lpstr>
      <vt:lpstr>1_Side panel</vt:lpstr>
      <vt:lpstr>2_Side panel</vt:lpstr>
      <vt:lpstr>3_Side panel</vt:lpstr>
      <vt:lpstr>Small colour bar</vt:lpstr>
      <vt:lpstr>Blue background</vt:lpstr>
      <vt:lpstr>Pink background</vt:lpstr>
      <vt:lpstr>Aqua background</vt:lpstr>
      <vt:lpstr>Green background</vt:lpstr>
      <vt:lpstr>AMHE collab theme</vt:lpstr>
      <vt:lpstr>1_Office Theme</vt:lpstr>
      <vt:lpstr>Wave 1 Evaluation ‘Snapshot’ </vt:lpstr>
      <vt:lpstr>Objectives of the evaluation </vt:lpstr>
      <vt:lpstr>Organisations in the collaborative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Greenwood</dc:creator>
  <cp:lastModifiedBy>Viviana Aya</cp:lastModifiedBy>
  <cp:revision>80</cp:revision>
  <dcterms:created xsi:type="dcterms:W3CDTF">2021-06-09T15:48:40Z</dcterms:created>
  <dcterms:modified xsi:type="dcterms:W3CDTF">2023-03-20T13:32:55Z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Helen.Greenwood@rcpsych.ac.uk</vt:lpwstr>
  </property>
  <property fmtid="{D5CDD505-2E9C-101B-9397-08002B2CF9AE}" pid="5" name="MSIP_Label_bd238a98-5de3-4afa-b492-e6339810853c_SetDate">
    <vt:lpwstr>2021-06-09T16:29:36.0206382Z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ActionId">
    <vt:lpwstr>429b21ac-2a82-4688-a6df-2fc3b7f0f570</vt:lpwstr>
  </property>
  <property fmtid="{D5CDD505-2E9C-101B-9397-08002B2CF9AE}" pid="9" name="MSIP_Label_bd238a98-5de3-4afa-b492-e6339810853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0x010100D6015D1F8647004A92DA652970A6AB7E</vt:lpwstr>
  </property>
  <property fmtid="{D5CDD505-2E9C-101B-9397-08002B2CF9AE}" pid="12" name="MediaServiceImageTags">
    <vt:lpwstr/>
  </property>
</Properties>
</file>