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0" r:id="rId2"/>
    <p:sldMasterId id="2147483685" r:id="rId3"/>
  </p:sldMasterIdLst>
  <p:notesMasterIdLst>
    <p:notesMasterId r:id="rId14"/>
  </p:notesMasterIdLst>
  <p:sldIdLst>
    <p:sldId id="282" r:id="rId4"/>
    <p:sldId id="283" r:id="rId5"/>
    <p:sldId id="284" r:id="rId6"/>
    <p:sldId id="285" r:id="rId7"/>
    <p:sldId id="286" r:id="rId8"/>
    <p:sldId id="260" r:id="rId9"/>
    <p:sldId id="259" r:id="rId10"/>
    <p:sldId id="281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94343" autoAdjust="0"/>
  </p:normalViewPr>
  <p:slideViewPr>
    <p:cSldViewPr snapToGrid="0">
      <p:cViewPr varScale="1">
        <p:scale>
          <a:sx n="64" d="100"/>
          <a:sy n="64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ead Rogers" userId="809557bf-2ba2-4038-8e46-d89a2369afff" providerId="ADAL" clId="{2A2E8DEF-227E-4C20-BFDC-02FADFD85425}"/>
    <pc:docChg chg="addSld modSld sldOrd addMainMaster modMainMaster">
      <pc:chgData name="Sinead Rogers" userId="809557bf-2ba2-4038-8e46-d89a2369afff" providerId="ADAL" clId="{2A2E8DEF-227E-4C20-BFDC-02FADFD85425}" dt="2020-07-22T08:54:48.817" v="11"/>
      <pc:docMkLst>
        <pc:docMk/>
      </pc:docMkLst>
      <pc:sldChg chg="add ord">
        <pc:chgData name="Sinead Rogers" userId="809557bf-2ba2-4038-8e46-d89a2369afff" providerId="ADAL" clId="{2A2E8DEF-227E-4C20-BFDC-02FADFD85425}" dt="2020-07-22T08:47:38.734" v="3"/>
        <pc:sldMkLst>
          <pc:docMk/>
          <pc:sldMk cId="3266934158" sldId="282"/>
        </pc:sldMkLst>
      </pc:sldChg>
      <pc:sldChg chg="add">
        <pc:chgData name="Sinead Rogers" userId="809557bf-2ba2-4038-8e46-d89a2369afff" providerId="ADAL" clId="{2A2E8DEF-227E-4C20-BFDC-02FADFD85425}" dt="2020-07-22T08:47:40.401" v="5"/>
        <pc:sldMkLst>
          <pc:docMk/>
          <pc:sldMk cId="4195175402" sldId="283"/>
        </pc:sldMkLst>
      </pc:sldChg>
      <pc:sldChg chg="add">
        <pc:chgData name="Sinead Rogers" userId="809557bf-2ba2-4038-8e46-d89a2369afff" providerId="ADAL" clId="{2A2E8DEF-227E-4C20-BFDC-02FADFD85425}" dt="2020-07-22T08:47:42.609" v="7"/>
        <pc:sldMkLst>
          <pc:docMk/>
          <pc:sldMk cId="1876974933" sldId="284"/>
        </pc:sldMkLst>
      </pc:sldChg>
      <pc:sldChg chg="add">
        <pc:chgData name="Sinead Rogers" userId="809557bf-2ba2-4038-8e46-d89a2369afff" providerId="ADAL" clId="{2A2E8DEF-227E-4C20-BFDC-02FADFD85425}" dt="2020-07-22T08:47:44.218" v="9"/>
        <pc:sldMkLst>
          <pc:docMk/>
          <pc:sldMk cId="3674250636" sldId="285"/>
        </pc:sldMkLst>
      </pc:sldChg>
      <pc:sldChg chg="add">
        <pc:chgData name="Sinead Rogers" userId="809557bf-2ba2-4038-8e46-d89a2369afff" providerId="ADAL" clId="{2A2E8DEF-227E-4C20-BFDC-02FADFD85425}" dt="2020-07-22T08:54:48.817" v="11"/>
        <pc:sldMkLst>
          <pc:docMk/>
          <pc:sldMk cId="2738412984" sldId="286"/>
        </pc:sldMkLst>
      </pc:sldChg>
      <pc:sldMasterChg chg="add addSldLayout">
        <pc:chgData name="Sinead Rogers" userId="809557bf-2ba2-4038-8e46-d89a2369afff" providerId="ADAL" clId="{2A2E8DEF-227E-4C20-BFDC-02FADFD85425}" dt="2020-07-22T08:47:36.640" v="0" actId="27028"/>
        <pc:sldMasterMkLst>
          <pc:docMk/>
          <pc:sldMasterMk cId="3148032565" sldId="2147483685"/>
        </pc:sldMasterMkLst>
        <pc:sldLayoutChg chg="add">
          <pc:chgData name="Sinead Rogers" userId="809557bf-2ba2-4038-8e46-d89a2369afff" providerId="ADAL" clId="{2A2E8DEF-227E-4C20-BFDC-02FADFD85425}" dt="2020-07-22T08:47:36.640" v="0" actId="27028"/>
          <pc:sldLayoutMkLst>
            <pc:docMk/>
            <pc:sldMasterMk cId="3148032565" sldId="2147483685"/>
            <pc:sldLayoutMk cId="426384021" sldId="2147483692"/>
          </pc:sldLayoutMkLst>
        </pc:sldLayoutChg>
      </pc:sldMasterChg>
      <pc:sldMasterChg chg="modSldLayout">
        <pc:chgData name="Sinead Rogers" userId="809557bf-2ba2-4038-8e46-d89a2369afff" providerId="ADAL" clId="{2A2E8DEF-227E-4C20-BFDC-02FADFD85425}" dt="2020-07-22T08:47:36.640" v="0" actId="27028"/>
        <pc:sldMasterMkLst>
          <pc:docMk/>
          <pc:sldMasterMk cId="1681134959" sldId="2147483686"/>
        </pc:sldMasterMkLst>
        <pc:sldLayoutChg chg="replId">
          <pc:chgData name="Sinead Rogers" userId="809557bf-2ba2-4038-8e46-d89a2369afff" providerId="ADAL" clId="{2A2E8DEF-227E-4C20-BFDC-02FADFD85425}" dt="2020-07-22T08:47:36.640" v="0" actId="27028"/>
          <pc:sldLayoutMkLst>
            <pc:docMk/>
            <pc:sldMasterMk cId="1681134959" sldId="2147483686"/>
            <pc:sldLayoutMk cId="816102209" sldId="214748371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FIGURES%20TO%20SEND%20DESIGNER%20MATT\CYP%20section%20age%20by%20gender%20CR%2018092018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18990203192704E-2"/>
          <c:y val="3.7395446825582782E-2"/>
          <c:w val="0.89040790922985757"/>
          <c:h val="0.839192265324178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E88-4C35-8936-58FFC0DA04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E88-4C35-8936-58FFC0DA04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E88-4C35-8936-58FFC0DA04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E88-4C35-8936-58FFC0DA04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48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E88-4C35-8936-58FFC0DA049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88-4C35-8936-58FFC0DA049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E88-4C35-8936-58FFC0DA0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Sheet1!$C$6:$C$13</c:f>
              <c:numCache>
                <c:formatCode>#,##0</c:formatCode>
                <c:ptCount val="8"/>
                <c:pt idx="1">
                  <c:v>6</c:v>
                </c:pt>
                <c:pt idx="2">
                  <c:v>11</c:v>
                </c:pt>
                <c:pt idx="3">
                  <c:v>19</c:v>
                </c:pt>
                <c:pt idx="4">
                  <c:v>48</c:v>
                </c:pt>
                <c:pt idx="5">
                  <c:v>77</c:v>
                </c:pt>
                <c:pt idx="6">
                  <c:v>118</c:v>
                </c:pt>
                <c:pt idx="7" formatCode="General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88-4C35-8936-58FFC0DA049E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E88-4C35-8936-58FFC0DA04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E88-4C35-8936-58FFC0DA04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E88-4C35-8936-58FFC0DA04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E88-4C35-8936-58FFC0DA04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E88-4C35-8936-58FFC0DA049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E88-4C35-8936-58FFC0DA049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36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3E88-4C35-8936-58FFC0DA0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Sheet1!$D$6:$D$13</c:f>
              <c:numCache>
                <c:formatCode>General</c:formatCode>
                <c:ptCount val="8"/>
                <c:pt idx="1">
                  <c:v>6</c:v>
                </c:pt>
                <c:pt idx="2">
                  <c:v>7</c:v>
                </c:pt>
                <c:pt idx="3">
                  <c:v>21</c:v>
                </c:pt>
                <c:pt idx="4" formatCode="0">
                  <c:v>27</c:v>
                </c:pt>
                <c:pt idx="5" formatCode="0">
                  <c:v>28</c:v>
                </c:pt>
                <c:pt idx="6" formatCode="0">
                  <c:v>36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E88-4C35-8936-58FFC0DA049E}"/>
            </c:ext>
          </c:extLst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67904098994587E-3"/>
                  <c:y val="-3.3737609066119091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E88-4C35-8936-58FFC0DA0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E88-4C35-8936-58FFC0DA0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706240"/>
        <c:axId val="65749376"/>
      </c:barChart>
      <c:catAx>
        <c:axId val="6570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GB" sz="1050" dirty="0">
                    <a:latin typeface="Calibri" panose="020F0502020204030204" pitchFamily="34" charset="0"/>
                  </a:rPr>
                  <a:t>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65749376"/>
        <c:crosses val="autoZero"/>
        <c:auto val="1"/>
        <c:lblAlgn val="ctr"/>
        <c:lblOffset val="100"/>
        <c:noMultiLvlLbl val="0"/>
      </c:catAx>
      <c:valAx>
        <c:axId val="65749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>
                    <a:latin typeface="Calibri" panose="020F0502020204030204" pitchFamily="34" charset="0"/>
                  </a:defRPr>
                </a:pPr>
                <a:r>
                  <a:rPr lang="en-US" sz="1050" dirty="0">
                    <a:latin typeface="Calibri" panose="020F0502020204030204" pitchFamily="34" charset="0"/>
                  </a:rPr>
                  <a:t>Number of suicides</a:t>
                </a:r>
              </a:p>
            </c:rich>
          </c:tx>
          <c:layout>
            <c:manualLayout>
              <c:xMode val="edge"/>
              <c:yMode val="edge"/>
              <c:x val="0"/>
              <c:y val="0.2723270461845355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65706240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20152932642213722"/>
          <c:y val="4.8290887467191602E-2"/>
          <c:w val="0.43626098998931789"/>
          <c:h val="9.2191190944882109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0.1971</cdr:x>
      <cdr:y>0.40148</cdr:y>
    </cdr:from>
    <cdr:to>
      <cdr:x>0.59933</cdr:x>
      <cdr:y>0.51846</cdr:y>
    </cdr:to>
    <cdr:sp macro="" textlink="">
      <cdr:nvSpPr>
        <cdr:cNvPr id="2" name="TextBox 1"/>
        <cdr:cNvSpPr txBox="1"/>
      </cdr:nvSpPr>
      <cdr:spPr>
        <a:xfrm xmlns:a="http://schemas.openxmlformats.org/drawingml/2006/main" rot="19413731">
          <a:off x="1165881" y="1870921"/>
          <a:ext cx="2379193" cy="545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>
              <a:solidFill>
                <a:srgbClr val="002060"/>
              </a:solidFill>
              <a:latin typeface="Calibri" panose="020F0502020204030204" pitchFamily="34" charset="0"/>
            </a:rPr>
            <a:t>Increase with age</a:t>
          </a:r>
          <a:endParaRPr lang="en-GB" sz="2400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34A71-8E95-4123-8B21-2F21D36FBAE5}" type="datetimeFigureOut">
              <a:rPr lang="en-GB" smtClean="0"/>
              <a:pPr/>
              <a:t>22/07/2020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F01C2-C5D5-4A0F-8904-0BE184368A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4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AE8C2C-4002-432F-89DB-0F61146CABED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D0E8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1D0E82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5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" name="Picture 3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309563"/>
            <a:ext cx="2513013" cy="325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5" name="Object 328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1352381" imgH="438095" progId="">
                  <p:embed/>
                </p:oleObj>
              </mc:Choice>
              <mc:Fallback>
                <p:oleObj name="Photo Editor Photo" r:id="rId4" imgW="1352381" imgH="438095" progId="">
                  <p:embed/>
                  <p:pic>
                    <p:nvPicPr>
                      <p:cNvPr id="5" name="Object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2298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6" imgW="2298413" imgH="2539683" progId="">
                  <p:embed/>
                </p:oleObj>
              </mc:Choice>
              <mc:Fallback>
                <p:oleObj name="Image" r:id="rId6" imgW="2298413" imgH="2539683" progId="">
                  <p:embed/>
                  <p:pic>
                    <p:nvPicPr>
                      <p:cNvPr id="6" name="Object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2298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0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08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Line 409"/>
          <p:cNvSpPr>
            <a:spLocks noChangeShapeType="1"/>
          </p:cNvSpPr>
          <p:nvPr userDrawn="1"/>
        </p:nvSpPr>
        <p:spPr bwMode="auto">
          <a:xfrm>
            <a:off x="0" y="4241800"/>
            <a:ext cx="2273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Line 410"/>
          <p:cNvSpPr>
            <a:spLocks noChangeShapeType="1"/>
          </p:cNvSpPr>
          <p:nvPr userDrawn="1"/>
        </p:nvSpPr>
        <p:spPr bwMode="auto">
          <a:xfrm>
            <a:off x="0" y="1701800"/>
            <a:ext cx="2260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Line 411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Object 415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9" imgW="1352381" imgH="438095" progId="">
                  <p:embed/>
                </p:oleObj>
              </mc:Choice>
              <mc:Fallback>
                <p:oleObj name="Photo Editor Photo" r:id="rId9" imgW="1352381" imgH="438095" progId="">
                  <p:embed/>
                  <p:pic>
                    <p:nvPicPr>
                      <p:cNvPr id="12" name="Object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2736850" y="1498600"/>
            <a:ext cx="5656263" cy="642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152813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1549400"/>
            <a:ext cx="1512887" cy="434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549400"/>
            <a:ext cx="4386263" cy="434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4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49400"/>
            <a:ext cx="6051550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3200" y="2139950"/>
            <a:ext cx="6049963" cy="37592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97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2AB261-2E2E-490D-8706-688ECA0638B0}" type="datetimeFigureOut">
              <a:rPr lang="en-GB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22/07/2020</a:t>
            </a:fld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BA3525-4CEA-47CC-B801-C8360FF346B8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06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4" name="Object 328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3" imgW="1352381" imgH="438095" progId="">
                  <p:embed/>
                </p:oleObj>
              </mc:Choice>
              <mc:Fallback>
                <p:oleObj name="Photo Editor Photo" r:id="rId3" imgW="1352381" imgH="438095" progId="">
                  <p:embed/>
                  <p:pic>
                    <p:nvPicPr>
                      <p:cNvPr id="4" name="Object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2298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5" imgW="2298413" imgH="2539683" progId="">
                  <p:embed/>
                </p:oleObj>
              </mc:Choice>
              <mc:Fallback>
                <p:oleObj name="Image" r:id="rId5" imgW="2298413" imgH="2539683" progId="">
                  <p:embed/>
                  <p:pic>
                    <p:nvPicPr>
                      <p:cNvPr id="5" name="Object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2298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0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08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Line 409"/>
          <p:cNvSpPr>
            <a:spLocks noChangeShapeType="1"/>
          </p:cNvSpPr>
          <p:nvPr userDrawn="1"/>
        </p:nvSpPr>
        <p:spPr bwMode="auto">
          <a:xfrm>
            <a:off x="0" y="4241800"/>
            <a:ext cx="2273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Line 410"/>
          <p:cNvSpPr>
            <a:spLocks noChangeShapeType="1"/>
          </p:cNvSpPr>
          <p:nvPr userDrawn="1"/>
        </p:nvSpPr>
        <p:spPr bwMode="auto">
          <a:xfrm>
            <a:off x="0" y="1701800"/>
            <a:ext cx="2260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Line 411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1" name="Object 415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8" imgW="1352381" imgH="438095" progId="">
                  <p:embed/>
                </p:oleObj>
              </mc:Choice>
              <mc:Fallback>
                <p:oleObj name="Photo Editor Photo" r:id="rId8" imgW="1352381" imgH="438095" progId="">
                  <p:embed/>
                  <p:pic>
                    <p:nvPicPr>
                      <p:cNvPr id="11" name="Object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2736850" y="1498600"/>
            <a:ext cx="5656263" cy="6429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266625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30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30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139950"/>
            <a:ext cx="2947988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2139950"/>
            <a:ext cx="2949575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362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823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61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5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37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818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525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1549400"/>
            <a:ext cx="1512887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549400"/>
            <a:ext cx="4386263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45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49400"/>
            <a:ext cx="6051550" cy="5429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3200" y="2139950"/>
            <a:ext cx="6049963" cy="3759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9498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8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0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139950"/>
            <a:ext cx="2947988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2139950"/>
            <a:ext cx="2949575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8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0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13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05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1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1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713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4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3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b="11137"/>
          <a:stretch/>
        </p:blipFill>
        <p:spPr>
          <a:xfrm>
            <a:off x="365760" y="809897"/>
            <a:ext cx="4402183" cy="547333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20641" y="2946400"/>
            <a:ext cx="364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Tom Ayers</a:t>
            </a:r>
          </a:p>
          <a:p>
            <a:r>
              <a:rPr lang="en-GB" sz="2400" dirty="0"/>
              <a:t>Senior Associate Director</a:t>
            </a:r>
          </a:p>
          <a:p>
            <a:r>
              <a:rPr lang="en-GB" sz="2400" dirty="0"/>
              <a:t>NCCMH</a:t>
            </a:r>
          </a:p>
        </p:txBody>
      </p:sp>
    </p:spTree>
    <p:extLst>
      <p:ext uri="{BB962C8B-B14F-4D97-AF65-F5344CB8AC3E}">
        <p14:creationId xmlns:p14="http://schemas.microsoft.com/office/powerpoint/2010/main" val="326693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2"/>
          <p:cNvSpPr txBox="1">
            <a:spLocks noChangeArrowheads="1"/>
          </p:cNvSpPr>
          <p:nvPr/>
        </p:nvSpPr>
        <p:spPr bwMode="auto">
          <a:xfrm>
            <a:off x="1969984" y="3891"/>
            <a:ext cx="53650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suicide rates during the COVID-19 pandemic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1" y="1076210"/>
            <a:ext cx="3927781" cy="5546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2498" y="1076209"/>
            <a:ext cx="4075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 suicide deaths may have increased during the first 56 days of lockdown</a:t>
            </a:r>
          </a:p>
          <a:p>
            <a:pPr>
              <a:spcAft>
                <a:spcPts val="0"/>
              </a:spcAft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 remains low </a:t>
            </a:r>
          </a:p>
          <a:p>
            <a:pPr>
              <a:spcAft>
                <a:spcPts val="0"/>
              </a:spcAft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Numbers too small to reach definitive conclusions</a:t>
            </a:r>
          </a:p>
          <a:p>
            <a:pPr>
              <a:spcAft>
                <a:spcPts val="0"/>
              </a:spcAft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Restriction to education and other activities, disruption to care and support services, tensions at home and isolation appeared to be contributing factors</a:t>
            </a:r>
          </a:p>
        </p:txBody>
      </p:sp>
    </p:spTree>
    <p:extLst>
      <p:ext uri="{BB962C8B-B14F-4D97-AF65-F5344CB8AC3E}">
        <p14:creationId xmlns:p14="http://schemas.microsoft.com/office/powerpoint/2010/main" val="73700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7577" y="2980727"/>
            <a:ext cx="3909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Professor Louis Appleby</a:t>
            </a:r>
          </a:p>
          <a:p>
            <a:r>
              <a:rPr lang="en-GB" sz="2400" dirty="0"/>
              <a:t>Director of NCISH, Professor of Psychiatry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8" y="834033"/>
            <a:ext cx="4541369" cy="54937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517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6765" y="2570452"/>
            <a:ext cx="3860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Professor </a:t>
            </a:r>
            <a:r>
              <a:rPr lang="en-GB" sz="2400" b="1" dirty="0" err="1"/>
              <a:t>Nav</a:t>
            </a:r>
            <a:r>
              <a:rPr lang="en-GB" sz="2400" b="1" dirty="0"/>
              <a:t> Kapur</a:t>
            </a:r>
          </a:p>
          <a:p>
            <a:r>
              <a:rPr lang="en-GB" sz="2400" dirty="0"/>
              <a:t>NCISH Head of Suicide Research,</a:t>
            </a:r>
          </a:p>
          <a:p>
            <a:r>
              <a:rPr lang="en-GB" sz="2400" dirty="0"/>
              <a:t>Professor of Psychiatry and Population Health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793089"/>
            <a:ext cx="4443885" cy="54937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697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42" r="6832" b="6556"/>
          <a:stretch/>
        </p:blipFill>
        <p:spPr>
          <a:xfrm>
            <a:off x="365760" y="793089"/>
            <a:ext cx="4402184" cy="549014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77395" y="2937996"/>
            <a:ext cx="3540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Lara Ferguson</a:t>
            </a:r>
          </a:p>
          <a:p>
            <a:r>
              <a:rPr lang="en-GB" sz="2400" dirty="0"/>
              <a:t>Researcher and Lived Experience Campaigner</a:t>
            </a:r>
          </a:p>
        </p:txBody>
      </p:sp>
    </p:spTree>
    <p:extLst>
      <p:ext uri="{BB962C8B-B14F-4D97-AF65-F5344CB8AC3E}">
        <p14:creationId xmlns:p14="http://schemas.microsoft.com/office/powerpoint/2010/main" val="367425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1121D1-5968-4923-B5F1-91B502EBB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2" y="920623"/>
            <a:ext cx="7370536" cy="593737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D6F317-EDB3-4B66-B31D-6D228BF90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2" y="0"/>
            <a:ext cx="6059509" cy="9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206487" y="192088"/>
            <a:ext cx="5327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Suicide in age &amp; sex groups</a:t>
            </a:r>
          </a:p>
        </p:txBody>
      </p:sp>
      <p:graphicFrame>
        <p:nvGraphicFramePr>
          <p:cNvPr id="17414" name="Chart 8"/>
          <p:cNvGraphicFramePr>
            <a:graphicFrameLocks/>
          </p:cNvGraphicFramePr>
          <p:nvPr/>
        </p:nvGraphicFramePr>
        <p:xfrm>
          <a:off x="488950" y="1433513"/>
          <a:ext cx="8237538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5" imgW="8242506" imgH="4279763" progId="">
                  <p:embed/>
                </p:oleObj>
              </mc:Choice>
              <mc:Fallback>
                <p:oleObj r:id="rId5" imgW="8242506" imgH="4279763" progId="">
                  <p:embed/>
                  <p:pic>
                    <p:nvPicPr>
                      <p:cNvPr id="17414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433513"/>
                        <a:ext cx="8237538" cy="427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itle 1"/>
          <p:cNvSpPr>
            <a:spLocks noGrp="1"/>
          </p:cNvSpPr>
          <p:nvPr>
            <p:ph type="title"/>
          </p:nvPr>
        </p:nvSpPr>
        <p:spPr>
          <a:xfrm>
            <a:off x="1806575" y="1484313"/>
            <a:ext cx="5546725" cy="542925"/>
          </a:xfrm>
        </p:spPr>
        <p:txBody>
          <a:bodyPr/>
          <a:lstStyle/>
          <a:p>
            <a:pPr algn="ctr"/>
            <a:r>
              <a:rPr lang="en-GB" altLang="en-US" sz="2000" b="1">
                <a:solidFill>
                  <a:srgbClr val="002060"/>
                </a:solidFill>
                <a:ea typeface="ＭＳ Ｐゴシック" pitchFamily="34" charset="-128"/>
              </a:rPr>
              <a:t>Age-specific suicide rate, 2018, England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725" y="6584224"/>
            <a:ext cx="8942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ONS, England</a:t>
            </a:r>
            <a:endParaRPr kumimoji="0" lang="en-GB" altLang="en-US" sz="900" b="1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5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189706" y="165895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Suicide rates 15-19 year olds 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Chart 1"/>
          <p:cNvGraphicFramePr>
            <a:graphicFrameLocks/>
          </p:cNvGraphicFramePr>
          <p:nvPr/>
        </p:nvGraphicFramePr>
        <p:xfrm>
          <a:off x="354013" y="1346200"/>
          <a:ext cx="8564562" cy="49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6" imgW="8565622" imgH="4986960" progId="">
                  <p:embed/>
                </p:oleObj>
              </mc:Choice>
              <mc:Fallback>
                <p:oleObj r:id="rId6" imgW="8565622" imgH="4986960" progId="">
                  <p:embed/>
                  <p:pic>
                    <p:nvPicPr>
                      <p:cNvPr id="12293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346200"/>
                        <a:ext cx="8564562" cy="498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5250" y="6615113"/>
            <a:ext cx="8942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ONS, England</a:t>
            </a:r>
            <a:endParaRPr kumimoji="0" lang="en-GB" altLang="en-US" sz="900" b="1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en-US" sz="3200" b="1" dirty="0">
                <a:solidFill>
                  <a:srgbClr val="003F7E"/>
                </a:solidFill>
                <a:latin typeface="Calibri" pitchFamily="34" charset="0"/>
              </a:rPr>
              <a:t>Suicide in people aged &lt;20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5250" y="1302562"/>
          <a:ext cx="5915026" cy="466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89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4" name="Straight Arrow Connector 10"/>
          <p:cNvCxnSpPr>
            <a:cxnSpLocks noChangeShapeType="1"/>
          </p:cNvCxnSpPr>
          <p:nvPr/>
        </p:nvCxnSpPr>
        <p:spPr bwMode="auto">
          <a:xfrm flipV="1">
            <a:off x="779463" y="1609725"/>
            <a:ext cx="4611687" cy="3479800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800" b="0">
                <a:solidFill>
                  <a:schemeClr val="folHlink"/>
                </a:solidFill>
                <a:latin typeface="Calibri" pitchFamily="34" charset="0"/>
              </a:rPr>
              <a:t>PEOPLE YOUNGER THAN 20 (2006-2016)</a:t>
            </a:r>
          </a:p>
          <a:p>
            <a:pPr eaLnBrk="1" hangingPunct="1"/>
            <a:r>
              <a:rPr lang="en-GB" altLang="en-US" sz="800" b="0">
                <a:solidFill>
                  <a:schemeClr val="folHlink"/>
                </a:solidFill>
                <a:latin typeface="Calibri" pitchFamily="34" charset="0"/>
              </a:rPr>
              <a:t>© National Confidential Inquiry into Suicide and Safety in Mental Health. All rights reserved.</a:t>
            </a:r>
          </a:p>
          <a:p>
            <a:pPr eaLnBrk="1" hangingPunct="1"/>
            <a:r>
              <a:rPr lang="en-GB" altLang="en-US" sz="800" b="0">
                <a:solidFill>
                  <a:schemeClr val="folHlink"/>
                </a:solidFill>
                <a:latin typeface="Calibri" pitchFamily="34" charset="0"/>
              </a:rPr>
              <a:t>Not to be reproduced in whole or part without the permission of the copyright holder.</a:t>
            </a:r>
            <a:r>
              <a:rPr lang="en-GB" altLang="en-US" sz="800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7896" name="Rectangle 2"/>
          <p:cNvSpPr>
            <a:spLocks noChangeArrowheads="1"/>
          </p:cNvSpPr>
          <p:nvPr/>
        </p:nvSpPr>
        <p:spPr bwMode="auto">
          <a:xfrm>
            <a:off x="5884863" y="2406650"/>
            <a:ext cx="29797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solidFill>
                  <a:srgbClr val="0070C0"/>
                </a:solidFill>
                <a:latin typeface="Calibri" pitchFamily="34" charset="0"/>
              </a:rPr>
              <a:t>Themes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of bereavement, bullying, physical health, self-harm, internet use</a:t>
            </a:r>
          </a:p>
          <a:p>
            <a:pPr eaLnBrk="1" hangingPunct="1"/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40%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no service contact</a:t>
            </a:r>
          </a:p>
        </p:txBody>
      </p:sp>
      <p:sp>
        <p:nvSpPr>
          <p:cNvPr id="37897" name="TextBox 1"/>
          <p:cNvSpPr txBox="1">
            <a:spLocks noChangeArrowheads="1"/>
          </p:cNvSpPr>
          <p:nvPr/>
        </p:nvSpPr>
        <p:spPr bwMode="auto">
          <a:xfrm>
            <a:off x="5916613" y="1409700"/>
            <a:ext cx="22844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solidFill>
                  <a:srgbClr val="0070C0"/>
                </a:solidFill>
              </a:rPr>
              <a:t>595</a:t>
            </a:r>
            <a:r>
              <a:rPr lang="en-GB" altLang="en-US" sz="2400">
                <a:solidFill>
                  <a:srgbClr val="002060"/>
                </a:solidFill>
              </a:rPr>
              <a:t> suicides, </a:t>
            </a:r>
            <a:r>
              <a:rPr lang="en-GB" altLang="en-US" sz="1800">
                <a:solidFill>
                  <a:srgbClr val="002060"/>
                </a:solidFill>
              </a:rPr>
              <a:t>UK 2014-2016</a:t>
            </a:r>
          </a:p>
        </p:txBody>
      </p:sp>
    </p:spTree>
    <p:extLst>
      <p:ext uri="{BB962C8B-B14F-4D97-AF65-F5344CB8AC3E}">
        <p14:creationId xmlns:p14="http://schemas.microsoft.com/office/powerpoint/2010/main" val="140196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 descr="Figure thumbnail g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801813"/>
            <a:ext cx="76422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619125" y="1092200"/>
            <a:ext cx="770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</a:rPr>
              <a:t>Prevalence of non-suicidal self-harm in men and boys (A) and women and girls (B), by age group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134938" y="6291263"/>
            <a:ext cx="572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b="0" dirty="0">
                <a:solidFill>
                  <a:srgbClr val="A6A6A6"/>
                </a:solidFill>
              </a:rPr>
              <a:t>McManus S, </a:t>
            </a:r>
            <a:r>
              <a:rPr lang="en-GB" altLang="en-US" sz="700" b="0" dirty="0" err="1">
                <a:solidFill>
                  <a:srgbClr val="A6A6A6"/>
                </a:solidFill>
              </a:rPr>
              <a:t>Gunnell</a:t>
            </a:r>
            <a:r>
              <a:rPr lang="en-GB" altLang="en-US" sz="700" b="0" dirty="0">
                <a:solidFill>
                  <a:srgbClr val="A6A6A6"/>
                </a:solidFill>
              </a:rPr>
              <a:t> D, Cooper C, </a:t>
            </a:r>
            <a:r>
              <a:rPr lang="en-GB" altLang="en-US" sz="700" b="0" dirty="0" err="1">
                <a:solidFill>
                  <a:srgbClr val="A6A6A6"/>
                </a:solidFill>
              </a:rPr>
              <a:t>Bebbington</a:t>
            </a:r>
            <a:r>
              <a:rPr lang="en-GB" altLang="en-US" sz="700" b="0" dirty="0">
                <a:solidFill>
                  <a:srgbClr val="A6A6A6"/>
                </a:solidFill>
              </a:rPr>
              <a:t> PE, Howard LM, </a:t>
            </a:r>
            <a:r>
              <a:rPr lang="en-GB" altLang="en-US" sz="700" b="0" dirty="0" err="1">
                <a:solidFill>
                  <a:srgbClr val="A6A6A6"/>
                </a:solidFill>
              </a:rPr>
              <a:t>Brugha</a:t>
            </a:r>
            <a:r>
              <a:rPr lang="en-GB" altLang="en-US" sz="700" b="0" dirty="0">
                <a:solidFill>
                  <a:srgbClr val="A6A6A6"/>
                </a:solidFill>
              </a:rPr>
              <a:t> T, Jenkins R, </a:t>
            </a:r>
            <a:r>
              <a:rPr lang="en-GB" altLang="en-US" sz="700" b="0" dirty="0" err="1">
                <a:solidFill>
                  <a:srgbClr val="A6A6A6"/>
                </a:solidFill>
              </a:rPr>
              <a:t>Hassiotis</a:t>
            </a:r>
            <a:r>
              <a:rPr lang="en-GB" altLang="en-US" sz="700" b="0" dirty="0">
                <a:solidFill>
                  <a:srgbClr val="A6A6A6"/>
                </a:solidFill>
              </a:rPr>
              <a:t> A, </a:t>
            </a:r>
            <a:r>
              <a:rPr lang="en-GB" altLang="en-US" sz="700" b="0" dirty="0" err="1">
                <a:solidFill>
                  <a:srgbClr val="A6A6A6"/>
                </a:solidFill>
              </a:rPr>
              <a:t>Weich</a:t>
            </a:r>
            <a:r>
              <a:rPr lang="en-GB" altLang="en-US" sz="700" b="0" dirty="0">
                <a:solidFill>
                  <a:srgbClr val="A6A6A6"/>
                </a:solidFill>
              </a:rPr>
              <a:t> S, Appleby L. Prevalence of non-suicidal self-harm and service contact in England, 2000–14: repeated cross-sectional surveys of the general population. The Lancet Psychiatry. 2019 Jun 4.</a:t>
            </a:r>
            <a:endParaRPr lang="en-GB" altLang="en-US" sz="700" dirty="0">
              <a:solidFill>
                <a:srgbClr val="A6A6A6"/>
              </a:solidFill>
            </a:endParaRPr>
          </a:p>
        </p:txBody>
      </p:sp>
      <p:sp>
        <p:nvSpPr>
          <p:cNvPr id="49159" name="TextBox 2"/>
          <p:cNvSpPr txBox="1">
            <a:spLocks noChangeArrowheads="1"/>
          </p:cNvSpPr>
          <p:nvPr/>
        </p:nvSpPr>
        <p:spPr bwMode="auto">
          <a:xfrm>
            <a:off x="2828925" y="20161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Rising self-harm rates</a:t>
            </a:r>
          </a:p>
        </p:txBody>
      </p:sp>
    </p:spTree>
    <p:extLst>
      <p:ext uri="{BB962C8B-B14F-4D97-AF65-F5344CB8AC3E}">
        <p14:creationId xmlns:p14="http://schemas.microsoft.com/office/powerpoint/2010/main" val="3405710961"/>
      </p:ext>
    </p:extLst>
  </p:cSld>
  <p:clrMapOvr>
    <a:masterClrMapping/>
  </p:clrMapOvr>
</p:sld>
</file>

<file path=ppt/theme/theme1.xml><?xml version="1.0" encoding="utf-8"?>
<a:theme xmlns:a="http://schemas.openxmlformats.org/drawingml/2006/main" name="1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295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18_Default Design</vt:lpstr>
      <vt:lpstr>23_Default Design</vt:lpstr>
      <vt:lpstr>35_Default Design</vt:lpstr>
      <vt:lpstr>Photo Editor Photo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Age-specific suicide rate, 2018, England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Richards</dc:creator>
  <cp:lastModifiedBy>Sinead Rogers</cp:lastModifiedBy>
  <cp:revision>35</cp:revision>
  <dcterms:created xsi:type="dcterms:W3CDTF">2020-05-28T14:49:47Z</dcterms:created>
  <dcterms:modified xsi:type="dcterms:W3CDTF">2020-07-22T08:55:16Z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Sinead.Rogers@rcpsych.ac.uk</vt:lpwstr>
  </property>
  <property fmtid="{D5CDD505-2E9C-101B-9397-08002B2CF9AE}" pid="5" name="MSIP_Label_bd238a98-5de3-4afa-b492-e6339810853c_SetDate">
    <vt:lpwstr>2020-07-22T08:52:30.2255469Z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ActionId">
    <vt:lpwstr>64041940-2e51-4ef0-b8df-a2fc405dfdd2</vt:lpwstr>
  </property>
  <property fmtid="{D5CDD505-2E9C-101B-9397-08002B2CF9AE}" pid="9" name="MSIP_Label_bd238a98-5de3-4afa-b492-e6339810853c_Extended_MSFT_Method">
    <vt:lpwstr>Automatic</vt:lpwstr>
  </property>
  <property fmtid="{D5CDD505-2E9C-101B-9397-08002B2CF9AE}" pid="10" name="Sensitivity">
    <vt:lpwstr>General</vt:lpwstr>
  </property>
</Properties>
</file>