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 id="2147483660" r:id="rId5"/>
    <p:sldMasterId id="2147483648" r:id="rId6"/>
    <p:sldMasterId id="2147483684" r:id="rId7"/>
  </p:sldMasterIdLst>
  <p:notesMasterIdLst>
    <p:notesMasterId r:id="rId49"/>
  </p:notesMasterIdLst>
  <p:sldIdLst>
    <p:sldId id="278" r:id="rId8"/>
    <p:sldId id="261" r:id="rId9"/>
    <p:sldId id="931" r:id="rId10"/>
    <p:sldId id="286" r:id="rId11"/>
    <p:sldId id="276" r:id="rId12"/>
    <p:sldId id="257" r:id="rId13"/>
    <p:sldId id="274" r:id="rId14"/>
    <p:sldId id="272" r:id="rId15"/>
    <p:sldId id="270" r:id="rId16"/>
    <p:sldId id="277" r:id="rId17"/>
    <p:sldId id="263" r:id="rId18"/>
    <p:sldId id="932" r:id="rId19"/>
    <p:sldId id="905" r:id="rId20"/>
    <p:sldId id="909" r:id="rId21"/>
    <p:sldId id="908" r:id="rId22"/>
    <p:sldId id="907" r:id="rId23"/>
    <p:sldId id="287" r:id="rId24"/>
    <p:sldId id="289" r:id="rId25"/>
    <p:sldId id="900" r:id="rId26"/>
    <p:sldId id="912" r:id="rId27"/>
    <p:sldId id="915" r:id="rId28"/>
    <p:sldId id="916" r:id="rId29"/>
    <p:sldId id="917" r:id="rId30"/>
    <p:sldId id="918" r:id="rId31"/>
    <p:sldId id="919" r:id="rId32"/>
    <p:sldId id="920" r:id="rId33"/>
    <p:sldId id="922" r:id="rId34"/>
    <p:sldId id="923" r:id="rId35"/>
    <p:sldId id="924" r:id="rId36"/>
    <p:sldId id="925" r:id="rId37"/>
    <p:sldId id="926" r:id="rId38"/>
    <p:sldId id="927" r:id="rId39"/>
    <p:sldId id="929" r:id="rId40"/>
    <p:sldId id="930" r:id="rId41"/>
    <p:sldId id="933" r:id="rId42"/>
    <p:sldId id="935" r:id="rId43"/>
    <p:sldId id="934" r:id="rId44"/>
    <p:sldId id="911" r:id="rId45"/>
    <p:sldId id="914" r:id="rId46"/>
    <p:sldId id="903" r:id="rId47"/>
    <p:sldId id="290" r:id="rId48"/>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qa Akhtar" initials="SA" lastIdx="2" clrIdx="0">
    <p:extLst>
      <p:ext uri="{19B8F6BF-5375-455C-9EA6-DF929625EA0E}">
        <p15:presenceInfo xmlns:p15="http://schemas.microsoft.com/office/powerpoint/2012/main" userId="S::Saiqa.Akhtar@rcpsych.ac.uk::1347ed97-b10c-4396-8a8b-f7f7015d19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76C"/>
    <a:srgbClr val="85AEA4"/>
    <a:srgbClr val="066D8E"/>
    <a:srgbClr val="B8D0CA"/>
    <a:srgbClr val="489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4756" autoAdjust="0"/>
  </p:normalViewPr>
  <p:slideViewPr>
    <p:cSldViewPr snapToGrid="0">
      <p:cViewPr varScale="1">
        <p:scale>
          <a:sx n="93" d="100"/>
          <a:sy n="93" d="100"/>
        </p:scale>
        <p:origin x="114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e Roman" userId="696360e2-feda-4d11-af95-b5f36705c4bc" providerId="ADAL" clId="{5DA1D37F-3357-4FB2-B87E-74D21CC5F9D1}"/>
    <pc:docChg chg="delSld">
      <pc:chgData name="Christie Roman" userId="696360e2-feda-4d11-af95-b5f36705c4bc" providerId="ADAL" clId="{5DA1D37F-3357-4FB2-B87E-74D21CC5F9D1}" dt="2021-11-29T13:40:44.744" v="0" actId="2696"/>
      <pc:docMkLst>
        <pc:docMk/>
      </pc:docMkLst>
      <pc:sldChg chg="del">
        <pc:chgData name="Christie Roman" userId="696360e2-feda-4d11-af95-b5f36705c4bc" providerId="ADAL" clId="{5DA1D37F-3357-4FB2-B87E-74D21CC5F9D1}" dt="2021-11-29T13:40:44.744" v="0" actId="2696"/>
        <pc:sldMkLst>
          <pc:docMk/>
          <pc:sldMk cId="2053780463"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7062163-2D0F-43EC-9E7E-10262EC9DB11}" type="datetimeFigureOut">
              <a:rPr lang="en-GB" smtClean="0"/>
              <a:t>29/11/2021</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20DE253-5E69-4D57-B0E2-39048C026E64}" type="slidenum">
              <a:rPr lang="en-GB" smtClean="0"/>
              <a:t>‹#›</a:t>
            </a:fld>
            <a:endParaRPr lang="en-GB"/>
          </a:p>
        </p:txBody>
      </p:sp>
    </p:spTree>
    <p:extLst>
      <p:ext uri="{BB962C8B-B14F-4D97-AF65-F5344CB8AC3E}">
        <p14:creationId xmlns:p14="http://schemas.microsoft.com/office/powerpoint/2010/main" val="261875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cpsych.ac.uk/improving-care/nccmh/rcpsych-enjoying-wor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DC35914-1693-1144-9887-F3137DA32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868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how do we know whether something is special cause or common cause variation? There are 5 rules to help us interpret a control chart and see if we have special patterns in our data.</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719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Eight or more</a:t>
            </a:r>
            <a:r>
              <a:rPr lang="en-GB" dirty="0"/>
              <a:t> consecutive points either all above or all below the centre line (mean).</a:t>
            </a:r>
          </a:p>
          <a:p>
            <a:endParaRPr lang="en-GB" dirty="0"/>
          </a:p>
          <a:p>
            <a:r>
              <a:rPr lang="en-GB" dirty="0"/>
              <a:t>Indicates a sustained change in your data. In this case your mean and control limits no longer reflect your data and would be recalculated (as you can see in this example).</a:t>
            </a:r>
          </a:p>
          <a:p>
            <a:endParaRPr lang="en-GB" dirty="0"/>
          </a:p>
          <a:p>
            <a:r>
              <a:rPr lang="en-GB" dirty="0"/>
              <a:t>Values that fall on the mean do not add to or end a shift. In this case you would skip the value that falls on the mean and keep on counting. </a:t>
            </a:r>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76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Six or more</a:t>
            </a:r>
            <a:r>
              <a:rPr lang="en-GB" dirty="0"/>
              <a:t> consecutive points all going up or all going down.</a:t>
            </a:r>
          </a:p>
          <a:p>
            <a:endParaRPr lang="en-GB" dirty="0"/>
          </a:p>
          <a:p>
            <a:r>
              <a:rPr lang="en-GB" dirty="0"/>
              <a:t>If two or more points in a row are the same value (repeats), ignore the extra repeats when counting. </a:t>
            </a:r>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66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have a data point that exceeds either the upper or lower control limits, this is a demonstration of a special cause. When this happens we need to have a think about what might have caused this special variation.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Think about if there was anything in particular happening at work or within your team that might help explain it?</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36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get two out of three consecutive points in the outer one-third of the chart.</a:t>
            </a:r>
          </a:p>
          <a:p>
            <a:endParaRPr lang="en-GB" dirty="0"/>
          </a:p>
          <a:p>
            <a:r>
              <a:rPr lang="en-GB" dirty="0"/>
              <a:t>The points don’t have to be in the same outer one-third i.e. one point could be in upper outer one-third and another in lower outer one-third.</a:t>
            </a:r>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056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or more consecutive data points hugging the centre line (the inner one-third of the chart).</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838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take another look at the aggregate data slides we saw at the beginning of this presentation.</a:t>
            </a:r>
          </a:p>
          <a:p>
            <a:endParaRPr lang="en-GB" dirty="0"/>
          </a:p>
          <a:p>
            <a:r>
              <a:rPr lang="en-GB" dirty="0"/>
              <a:t>Here is the aggregate data for the outcome measure related to joy in work. According to the rules of a control chart there are no special causes identified in this data. Nothing has occurred yet to cause a significant change in the data (yet).</a:t>
            </a:r>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126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aggregate data for the outcome measure related to burnout. Here you can see a shift in the data as marked on the chart in pink. As per the rules of a control chart this would suggest a sustained change (in this case a sustained increase in the number of people reporting no symptoms of burnout). </a:t>
            </a:r>
          </a:p>
          <a:p>
            <a:endParaRPr lang="en-GB" dirty="0"/>
          </a:p>
          <a:p>
            <a:r>
              <a:rPr lang="en-GB" dirty="0"/>
              <a:t>However, this shift crosses the time period where the ‘baseline’ period ends and the ‘testing’ period begins (marked on the top of the chart). The baseline period has been set by our team and the end of this marks the point in the collaborative where most teams had collected their baseline data and started to test change ideas. In this case the shift started before most teams started tested any changes. Only 5 points fall above the mean after the end of the baseline period, not enough for a shift, and so this change in the data can’t be attributed to changes ideas being tested by you.</a:t>
            </a:r>
          </a:p>
          <a:p>
            <a:endParaRPr lang="en-GB" dirty="0"/>
          </a:p>
          <a:p>
            <a:r>
              <a:rPr lang="en-GB" dirty="0"/>
              <a:t>If the shift after the baseline ends had continued to 8 or more consecutive points above the mean then this would have shown special cause during the testing phase and therefore could have been a result of changes you have been testing. </a:t>
            </a:r>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016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aggregate data for the outcome measure related to recommending your team as a place to work. </a:t>
            </a:r>
          </a:p>
          <a:p>
            <a:endParaRPr lang="en-GB" dirty="0"/>
          </a:p>
          <a:p>
            <a:r>
              <a:rPr lang="en-GB" dirty="0"/>
              <a:t>Here you see a shift in the data below the mean with eight consecutive points during the testing phase. However, the fifth data point is on the mean so we skip that and keep counting. This gives us seven consecutive points which is not a shift and so there is no special cause variation during the testing phase for this outcome measure. </a:t>
            </a:r>
          </a:p>
          <a:p>
            <a:endParaRPr lang="en-GB" dirty="0"/>
          </a:p>
          <a:p>
            <a:r>
              <a:rPr lang="en-GB" dirty="0"/>
              <a:t>Even if there had been a shift you may be thinking that surely that is a bad thing as in this case it would suggest the percentage of people rating their team highly has actually fallen. This is not uncommon in QI in the early stages of data collection and does not necessarily mean something bad. Because data in QI is collected at regular intervals and is usually simple to collect it often provides more accurate data than other methods of data collection. As it took a few weeks for teams to get used to the data collection it may have taken that time to get more accurate data. </a:t>
            </a:r>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32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193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33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11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750"/>
              </a:spcBef>
              <a:buFont typeface="Arial"/>
              <a:buChar char="•"/>
            </a:pPr>
            <a:r>
              <a:rPr lang="en-US" dirty="0"/>
              <a:t>Champions of change to create a more enjoyable working experience for all.</a:t>
            </a:r>
          </a:p>
          <a:p>
            <a:pPr marL="285750" indent="-285750">
              <a:lnSpc>
                <a:spcPct val="90000"/>
              </a:lnSpc>
              <a:spcBef>
                <a:spcPts val="750"/>
              </a:spcBef>
              <a:buFont typeface="Arial"/>
              <a:buChar char="•"/>
            </a:pPr>
            <a:r>
              <a:rPr lang="en-US" dirty="0"/>
              <a:t>The Enjoying Work Collaborative is a core objective within our everyday roles in HR OD.</a:t>
            </a:r>
            <a:endParaRPr lang="en-US" dirty="0">
              <a:cs typeface="Calibri"/>
            </a:endParaRPr>
          </a:p>
          <a:p>
            <a:pPr marL="285750" indent="-285750">
              <a:lnSpc>
                <a:spcPct val="90000"/>
              </a:lnSpc>
              <a:spcBef>
                <a:spcPts val="750"/>
              </a:spcBef>
              <a:buFont typeface="Arial"/>
              <a:buChar char="•"/>
            </a:pPr>
            <a:r>
              <a:rPr lang="en-US" dirty="0"/>
              <a:t>We have protected time to dedicate to our roles in the Collaborative.</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DC35914-1693-1144-9887-F3137DA32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589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spent some time looking at understanding your data, but we also should take a step back and look again at data collection. In order to learn as much as we can from our data we need to collect enough of it and collect it consistently. For this collaborative this means getting as many of your team to complete the weekly surveys each and every week. Many of our teams are still looking at ways they can improve this and ideas that have shared around this will be available on our website </a:t>
            </a:r>
            <a:r>
              <a:rPr lang="en-GB" dirty="0">
                <a:hlinkClick r:id="rId3"/>
              </a:rPr>
              <a:t>Enjoying Work Collaborative | Royal College of Psychiatrists (rcpsych.ac.uk)</a:t>
            </a:r>
            <a:r>
              <a:rPr lang="en-GB" dirty="0"/>
              <a:t>.</a:t>
            </a:r>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520DE253-5E69-4D57-B0E2-39048C026E64}"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34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352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0DE253-5E69-4D57-B0E2-39048C026E64}" type="slidenum">
              <a:rPr lang="en-GB" smtClean="0"/>
              <a:t>37</a:t>
            </a:fld>
            <a:endParaRPr lang="en-GB"/>
          </a:p>
        </p:txBody>
      </p:sp>
    </p:spTree>
    <p:extLst>
      <p:ext uri="{BB962C8B-B14F-4D97-AF65-F5344CB8AC3E}">
        <p14:creationId xmlns:p14="http://schemas.microsoft.com/office/powerpoint/2010/main" val="3036560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0DE253-5E69-4D57-B0E2-39048C026E64}" type="slidenum">
              <a:rPr lang="en-GB" smtClean="0"/>
              <a:t>39</a:t>
            </a:fld>
            <a:endParaRPr lang="en-GB"/>
          </a:p>
        </p:txBody>
      </p:sp>
    </p:spTree>
    <p:extLst>
      <p:ext uri="{BB962C8B-B14F-4D97-AF65-F5344CB8AC3E}">
        <p14:creationId xmlns:p14="http://schemas.microsoft.com/office/powerpoint/2010/main" val="1418225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90752">
              <a:defRPr/>
            </a:pPr>
            <a:fld id="{520DE253-5E69-4D57-B0E2-39048C026E64}" type="slidenum">
              <a:rPr lang="en-GB">
                <a:solidFill>
                  <a:prstClr val="black"/>
                </a:solidFill>
                <a:latin typeface="Calibri" panose="020F0502020204030204"/>
              </a:rPr>
              <a:pPr defTabSz="990752">
                <a:defRPr/>
              </a:pPr>
              <a:t>40</a:t>
            </a:fld>
            <a:endParaRPr lang="en-GB">
              <a:solidFill>
                <a:prstClr val="black"/>
              </a:solidFill>
              <a:latin typeface="Calibri" panose="020F0502020204030204"/>
            </a:endParaRPr>
          </a:p>
        </p:txBody>
      </p:sp>
    </p:spTree>
    <p:extLst>
      <p:ext uri="{BB962C8B-B14F-4D97-AF65-F5344CB8AC3E}">
        <p14:creationId xmlns:p14="http://schemas.microsoft.com/office/powerpoint/2010/main" val="1575648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0DE253-5E69-4D57-B0E2-39048C026E64}" type="slidenum">
              <a:rPr lang="en-GB" smtClean="0"/>
              <a:t>41</a:t>
            </a:fld>
            <a:endParaRPr lang="en-GB"/>
          </a:p>
        </p:txBody>
      </p:sp>
    </p:spTree>
    <p:extLst>
      <p:ext uri="{BB962C8B-B14F-4D97-AF65-F5344CB8AC3E}">
        <p14:creationId xmlns:p14="http://schemas.microsoft.com/office/powerpoint/2010/main" val="361372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0DE253-5E69-4D57-B0E2-39048C026E64}" type="slidenum">
              <a:rPr lang="en-GB" smtClean="0"/>
              <a:t>15</a:t>
            </a:fld>
            <a:endParaRPr lang="en-GB"/>
          </a:p>
        </p:txBody>
      </p:sp>
    </p:spTree>
    <p:extLst>
      <p:ext uri="{BB962C8B-B14F-4D97-AF65-F5344CB8AC3E}">
        <p14:creationId xmlns:p14="http://schemas.microsoft.com/office/powerpoint/2010/main" val="193459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session we are going to start taking a bit more of a look at the data you have all been collecting through the weekly surveys and take you through why we collect data in QI, why it is important and how we can use it for learning. </a:t>
            </a:r>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520DE253-5E69-4D57-B0E2-39048C026E64}"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08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Throughout the collaborative so far the QI coaches have been taking all of your survey responses and inputting them into a website called </a:t>
            </a:r>
            <a:r>
              <a:rPr lang="en-GB" dirty="0" err="1"/>
              <a:t>LifeQI</a:t>
            </a:r>
            <a:r>
              <a:rPr lang="en-GB" dirty="0"/>
              <a:t> which is a platform we use for several different things, one of them being to upload, display and analyse your data. This produces a graph called a Statistical Process Control chart (or SPC chart). Here you can see the SPC charts for each of our 3 outcome measures for all teams on the collaborative (aggregate data). You will all also have your own 3 charts for the data from your own teams. </a:t>
            </a:r>
          </a:p>
          <a:p>
            <a:endParaRPr lang="en-GB" dirty="0"/>
          </a:p>
          <a:p>
            <a:r>
              <a:rPr lang="en-GB" dirty="0"/>
              <a:t>But how do you use these charts and why should you care?</a:t>
            </a:r>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42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quality improvement we are tracking data over time. Collecting data at regular intervals throughout the project, in the case of this collaborative through weekly surveys. Collecting real-time data is useful for multiple reasons and here I want to give you an example of why we’re doing this and not just doing a comparison between your data from the first week of the collaborative and your most recent week’s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you can see a project that was looking at the implementation of a new protocol related to coronary artery bypass graft procedures and its effects on mortality. In this example data is collected at two distinct time points - time 1 and time 2. Looking at this data the new protocol was a great success and reduced average mortality by a massive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if you were to collect data over time, like you are doing, there is more you can learn which may tell a slightly different story.</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69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actual fact if we look at the full picture, mortality had already decreased in the couple of months before the new protocol was introduced. It appears that mortality rates then started to rise (albeit not to previous levels). </a:t>
            </a:r>
          </a:p>
          <a:p>
            <a:endParaRPr lang="en-GB" dirty="0"/>
          </a:p>
          <a:p>
            <a:r>
              <a:rPr lang="en-GB" dirty="0"/>
              <a:t>Collecting data in real-time helps us to understand what led to the decrease? What was happening when rates started to rise again?</a:t>
            </a:r>
          </a:p>
          <a:p>
            <a:endParaRPr lang="en-GB" dirty="0"/>
          </a:p>
          <a:p>
            <a:r>
              <a:rPr lang="en-GB" dirty="0"/>
              <a:t>Tracking data over time gives us a much richer story.</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14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1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what an SPC chart looks like and what you will see when you start to look at your data on </a:t>
            </a:r>
            <a:r>
              <a:rPr lang="en-GB" dirty="0" err="1"/>
              <a:t>LifeQI</a:t>
            </a:r>
            <a:r>
              <a:rPr lang="en-GB" dirty="0"/>
              <a:t>. </a:t>
            </a:r>
          </a:p>
          <a:p>
            <a:endParaRPr lang="en-GB" dirty="0"/>
          </a:p>
          <a:p>
            <a:r>
              <a:rPr lang="en-GB" dirty="0"/>
              <a:t>On the X axis you have data in some sort of chronological order e.g. Jan, Feb, Mar (or week commencing date)</a:t>
            </a:r>
          </a:p>
          <a:p>
            <a:r>
              <a:rPr lang="en-GB" dirty="0"/>
              <a:t>On the Y axis you have the measure of interest e.g. percentage (of people who reported no symptoms of burnout)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mean is the line running through the middle, also known as the average.</a:t>
            </a:r>
          </a:p>
          <a:p>
            <a:endParaRPr lang="en-GB" dirty="0"/>
          </a:p>
          <a:p>
            <a:r>
              <a:rPr lang="en-GB" dirty="0"/>
              <a:t>As you can see, there are some extra lines going across the chart. These are the upper and lower control limits which help us understand variation in our data. Within any process there is going to be some natural variation and the control limits define the boundaries of expected random variation above/below the mean.</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046C55F5-4CAC-4134-9AB0-6B3C223551FA}"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591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9C6582F7-B8C1-43DB-98B6-C5DDE4124A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12192000" cy="6856714"/>
          </a:xfrm>
          <a:prstGeom prst="rect">
            <a:avLst/>
          </a:prstGeom>
        </p:spPr>
      </p:pic>
      <p:sp>
        <p:nvSpPr>
          <p:cNvPr id="2" name="Title 1">
            <a:extLst>
              <a:ext uri="{FF2B5EF4-FFF2-40B4-BE49-F238E27FC236}">
                <a16:creationId xmlns:a16="http://schemas.microsoft.com/office/drawing/2014/main" id="{16889969-8320-45BD-A068-549E35A6E0DF}"/>
              </a:ext>
            </a:extLst>
          </p:cNvPr>
          <p:cNvSpPr>
            <a:spLocks noGrp="1"/>
          </p:cNvSpPr>
          <p:nvPr>
            <p:ph type="ctrTitle" hasCustomPrompt="1"/>
          </p:nvPr>
        </p:nvSpPr>
        <p:spPr>
          <a:xfrm>
            <a:off x="1779373" y="1566626"/>
            <a:ext cx="5774724" cy="1454621"/>
          </a:xfrm>
        </p:spPr>
        <p:txBody>
          <a:bodyPr anchor="t">
            <a:normAutofit/>
          </a:bodyPr>
          <a:lstStyle>
            <a:lvl1pPr algn="ctr">
              <a:defRPr sz="4400">
                <a:solidFill>
                  <a:schemeClr val="bg1"/>
                </a:solidFill>
              </a:defRPr>
            </a:lvl1pPr>
          </a:lstStyle>
          <a:p>
            <a:r>
              <a:rPr lang="en-US" dirty="0"/>
              <a:t>Enjoying Work  Collaborative</a:t>
            </a:r>
            <a:endParaRPr lang="en-GB" dirty="0"/>
          </a:p>
        </p:txBody>
      </p:sp>
      <p:sp>
        <p:nvSpPr>
          <p:cNvPr id="3" name="Subtitle 2">
            <a:extLst>
              <a:ext uri="{FF2B5EF4-FFF2-40B4-BE49-F238E27FC236}">
                <a16:creationId xmlns:a16="http://schemas.microsoft.com/office/drawing/2014/main" id="{24668C4E-F0B6-4512-A3FB-717936AE2BF6}"/>
              </a:ext>
            </a:extLst>
          </p:cNvPr>
          <p:cNvSpPr>
            <a:spLocks noGrp="1"/>
          </p:cNvSpPr>
          <p:nvPr>
            <p:ph type="subTitle" idx="1" hasCustomPrompt="1"/>
          </p:nvPr>
        </p:nvSpPr>
        <p:spPr>
          <a:xfrm>
            <a:off x="2290763" y="4586587"/>
            <a:ext cx="5428736" cy="501222"/>
          </a:xfrm>
        </p:spPr>
        <p:txBody>
          <a:bodyPr>
            <a:normAutofit/>
          </a:bodyPr>
          <a:lstStyle>
            <a:lvl1pPr marL="0" indent="0" algn="l">
              <a:buNone/>
              <a:defRPr sz="2800">
                <a:solidFill>
                  <a:schemeClr val="bg1"/>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Organisation</a:t>
            </a:r>
            <a:r>
              <a:rPr lang="en-US" dirty="0"/>
              <a:t>/team</a:t>
            </a:r>
            <a:endParaRPr lang="en-GB" dirty="0"/>
          </a:p>
        </p:txBody>
      </p:sp>
      <p:sp>
        <p:nvSpPr>
          <p:cNvPr id="10" name="Text Placeholder 9">
            <a:extLst>
              <a:ext uri="{FF2B5EF4-FFF2-40B4-BE49-F238E27FC236}">
                <a16:creationId xmlns:a16="http://schemas.microsoft.com/office/drawing/2014/main" id="{A5FCE1BE-526E-45F2-8163-4C3E2C336885}"/>
              </a:ext>
            </a:extLst>
          </p:cNvPr>
          <p:cNvSpPr>
            <a:spLocks noGrp="1"/>
          </p:cNvSpPr>
          <p:nvPr>
            <p:ph type="body" sz="quarter" idx="10" hasCustomPrompt="1"/>
          </p:nvPr>
        </p:nvSpPr>
        <p:spPr>
          <a:xfrm>
            <a:off x="2290763" y="5437188"/>
            <a:ext cx="2232025" cy="346075"/>
          </a:xfrm>
        </p:spPr>
        <p:txBody>
          <a:bodyPr>
            <a:noAutofit/>
          </a:bodyPr>
          <a:lstStyle>
            <a:lvl1pPr marL="0" indent="0">
              <a:buNone/>
              <a:defRPr sz="2000">
                <a:solidFill>
                  <a:schemeClr val="bg1"/>
                </a:solidFill>
              </a:defRPr>
            </a:lvl1pPr>
          </a:lstStyle>
          <a:p>
            <a:pPr lvl="0"/>
            <a:r>
              <a:rPr lang="en-GB" dirty="0"/>
              <a:t>QI coach</a:t>
            </a:r>
          </a:p>
        </p:txBody>
      </p:sp>
      <p:sp>
        <p:nvSpPr>
          <p:cNvPr id="13" name="Text Placeholder 12">
            <a:extLst>
              <a:ext uri="{FF2B5EF4-FFF2-40B4-BE49-F238E27FC236}">
                <a16:creationId xmlns:a16="http://schemas.microsoft.com/office/drawing/2014/main" id="{71826BB0-FD75-447D-93CC-607F1BC0AED2}"/>
              </a:ext>
            </a:extLst>
          </p:cNvPr>
          <p:cNvSpPr>
            <a:spLocks noGrp="1"/>
          </p:cNvSpPr>
          <p:nvPr>
            <p:ph type="body" sz="quarter" idx="11" hasCustomPrompt="1"/>
          </p:nvPr>
        </p:nvSpPr>
        <p:spPr>
          <a:xfrm>
            <a:off x="6096000" y="5437188"/>
            <a:ext cx="1573213" cy="346075"/>
          </a:xfrm>
        </p:spPr>
        <p:txBody>
          <a:bodyPr>
            <a:noAutofit/>
          </a:bodyPr>
          <a:lstStyle>
            <a:lvl1pPr marL="0" indent="0">
              <a:buNone/>
              <a:defRPr sz="1800">
                <a:solidFill>
                  <a:schemeClr val="bg1"/>
                </a:solidFill>
              </a:defRPr>
            </a:lvl1pPr>
          </a:lstStyle>
          <a:p>
            <a:pPr lvl="0"/>
            <a:r>
              <a:rPr lang="en-GB" dirty="0"/>
              <a:t>Date</a:t>
            </a:r>
          </a:p>
        </p:txBody>
      </p:sp>
    </p:spTree>
    <p:extLst>
      <p:ext uri="{BB962C8B-B14F-4D97-AF65-F5344CB8AC3E}">
        <p14:creationId xmlns:p14="http://schemas.microsoft.com/office/powerpoint/2010/main" val="109222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157FA-C56E-40C1-80B2-7F200AF929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C84682-D509-4759-A636-C615A259D3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844E3F-314C-42A0-8BB1-42FD842D0503}"/>
              </a:ext>
            </a:extLst>
          </p:cNvPr>
          <p:cNvSpPr>
            <a:spLocks noGrp="1"/>
          </p:cNvSpPr>
          <p:nvPr>
            <p:ph type="dt" sz="half" idx="10"/>
          </p:nvPr>
        </p:nvSpPr>
        <p:spPr/>
        <p:txBody>
          <a:bodyPr/>
          <a:lstStyle/>
          <a:p>
            <a:fld id="{9A5BEDE5-0CAB-4358-A028-5B4BBF18EFBB}" type="datetimeFigureOut">
              <a:rPr lang="en-GB" smtClean="0"/>
              <a:t>29/11/2021</a:t>
            </a:fld>
            <a:endParaRPr lang="en-GB"/>
          </a:p>
        </p:txBody>
      </p:sp>
      <p:sp>
        <p:nvSpPr>
          <p:cNvPr id="5" name="Footer Placeholder 4">
            <a:extLst>
              <a:ext uri="{FF2B5EF4-FFF2-40B4-BE49-F238E27FC236}">
                <a16:creationId xmlns:a16="http://schemas.microsoft.com/office/drawing/2014/main" id="{C12F4391-708E-4892-B06D-1C6711A8E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7B4E0-57FE-42F1-85DB-067C6D5825A0}"/>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179296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CC042-552B-435A-882A-6A2C2F327B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A9A1C4-846E-458B-82A4-F0DA88D300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F30F41-BD51-497B-9F70-A464BD908A5B}"/>
              </a:ext>
            </a:extLst>
          </p:cNvPr>
          <p:cNvSpPr>
            <a:spLocks noGrp="1"/>
          </p:cNvSpPr>
          <p:nvPr>
            <p:ph type="dt" sz="half" idx="10"/>
          </p:nvPr>
        </p:nvSpPr>
        <p:spPr/>
        <p:txBody>
          <a:bodyPr/>
          <a:lstStyle/>
          <a:p>
            <a:fld id="{9A5BEDE5-0CAB-4358-A028-5B4BBF18EFBB}" type="datetimeFigureOut">
              <a:rPr lang="en-GB" smtClean="0"/>
              <a:t>29/11/2021</a:t>
            </a:fld>
            <a:endParaRPr lang="en-GB"/>
          </a:p>
        </p:txBody>
      </p:sp>
      <p:sp>
        <p:nvSpPr>
          <p:cNvPr id="5" name="Footer Placeholder 4">
            <a:extLst>
              <a:ext uri="{FF2B5EF4-FFF2-40B4-BE49-F238E27FC236}">
                <a16:creationId xmlns:a16="http://schemas.microsoft.com/office/drawing/2014/main" id="{BCAB3143-5D34-4E3E-A715-463ECA7B1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2A5C4D-FE2B-43DE-B966-EFF68EF5AF17}"/>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351866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DEBE-3800-4FAB-BFCD-FFCE5AC212CA}"/>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5B153DB-5533-47EF-8ACB-BE7C943141A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F742EED-BED4-4312-A3F3-09CB2B1666F9}"/>
              </a:ext>
            </a:extLst>
          </p:cNvPr>
          <p:cNvSpPr>
            <a:spLocks noGrp="1"/>
          </p:cNvSpPr>
          <p:nvPr>
            <p:ph type="sldNum" sz="quarter" idx="12"/>
          </p:nvPr>
        </p:nvSpPr>
        <p:spPr/>
        <p:txBody>
          <a:bodyPr/>
          <a:lstStyle/>
          <a:p>
            <a:fld id="{C3CF3325-1FC1-41E5-B3CA-F9611929100A}" type="slidenum">
              <a:rPr lang="en-GB" smtClean="0"/>
              <a:t>‹#›</a:t>
            </a:fld>
            <a:endParaRPr lang="en-GB"/>
          </a:p>
        </p:txBody>
      </p:sp>
      <p:sp>
        <p:nvSpPr>
          <p:cNvPr id="12" name="Date Placeholder 3">
            <a:extLst>
              <a:ext uri="{FF2B5EF4-FFF2-40B4-BE49-F238E27FC236}">
                <a16:creationId xmlns:a16="http://schemas.microsoft.com/office/drawing/2014/main" id="{12105D1B-EED3-40E6-A06F-63D51FE31B42}"/>
              </a:ext>
            </a:extLst>
          </p:cNvPr>
          <p:cNvSpPr>
            <a:spLocks noGrp="1"/>
          </p:cNvSpPr>
          <p:nvPr>
            <p:ph type="dt" sz="half" idx="10"/>
          </p:nvPr>
        </p:nvSpPr>
        <p:spPr>
          <a:xfrm>
            <a:off x="1904032" y="6356349"/>
            <a:ext cx="2743200" cy="365125"/>
          </a:xfrm>
        </p:spPr>
        <p:txBody>
          <a:bodyPr/>
          <a:lstStyle/>
          <a:p>
            <a:fld id="{1C74CBA4-22D4-4157-AAC6-8B3439A86131}" type="datetimeFigureOut">
              <a:rPr lang="en-GB" smtClean="0"/>
              <a:t>29/11/2021</a:t>
            </a:fld>
            <a:endParaRPr lang="en-GB"/>
          </a:p>
        </p:txBody>
      </p:sp>
    </p:spTree>
    <p:extLst>
      <p:ext uri="{BB962C8B-B14F-4D97-AF65-F5344CB8AC3E}">
        <p14:creationId xmlns:p14="http://schemas.microsoft.com/office/powerpoint/2010/main" val="320153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155B-ABC2-4D9B-870B-880F41A379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CAABE2-F2DF-4908-8B14-05CF0C56BD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B26AF8-C205-4FDB-AE6A-19ADD00060D9}"/>
              </a:ext>
            </a:extLst>
          </p:cNvPr>
          <p:cNvSpPr>
            <a:spLocks noGrp="1"/>
          </p:cNvSpPr>
          <p:nvPr>
            <p:ph type="dt" sz="half" idx="10"/>
          </p:nvPr>
        </p:nvSpPr>
        <p:spPr/>
        <p:txBody>
          <a:bodyPr/>
          <a:lstStyle/>
          <a:p>
            <a:fld id="{1C74CBA4-22D4-4157-AAC6-8B3439A86131}" type="datetimeFigureOut">
              <a:rPr lang="en-GB" smtClean="0"/>
              <a:t>29/11/2021</a:t>
            </a:fld>
            <a:endParaRPr lang="en-GB"/>
          </a:p>
        </p:txBody>
      </p:sp>
      <p:sp>
        <p:nvSpPr>
          <p:cNvPr id="6" name="Slide Number Placeholder 5">
            <a:extLst>
              <a:ext uri="{FF2B5EF4-FFF2-40B4-BE49-F238E27FC236}">
                <a16:creationId xmlns:a16="http://schemas.microsoft.com/office/drawing/2014/main" id="{7259E94F-6733-41FE-B8FA-1F8DA3DC9191}"/>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32537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5E0D-74B1-47F5-88C9-5EA0B7AC98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83EFF5-1A17-4D5E-92A9-2E4606F3D3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7D0D0A-FEE1-4421-A4B0-2ECD49577D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820A00-7CF4-432A-ADB9-BB0FAB161DA4}"/>
              </a:ext>
            </a:extLst>
          </p:cNvPr>
          <p:cNvSpPr>
            <a:spLocks noGrp="1"/>
          </p:cNvSpPr>
          <p:nvPr>
            <p:ph type="dt" sz="half" idx="10"/>
          </p:nvPr>
        </p:nvSpPr>
        <p:spPr/>
        <p:txBody>
          <a:bodyPr/>
          <a:lstStyle/>
          <a:p>
            <a:fld id="{1C74CBA4-22D4-4157-AAC6-8B3439A86131}" type="datetimeFigureOut">
              <a:rPr lang="en-GB" smtClean="0"/>
              <a:t>29/11/2021</a:t>
            </a:fld>
            <a:endParaRPr lang="en-GB"/>
          </a:p>
        </p:txBody>
      </p:sp>
      <p:sp>
        <p:nvSpPr>
          <p:cNvPr id="7" name="Slide Number Placeholder 6">
            <a:extLst>
              <a:ext uri="{FF2B5EF4-FFF2-40B4-BE49-F238E27FC236}">
                <a16:creationId xmlns:a16="http://schemas.microsoft.com/office/drawing/2014/main" id="{15E5F175-D9DA-4CC1-AA68-5DFFEF216F16}"/>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3200857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A8C8-476B-4172-8C85-D20FF93CE2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0B36D6-8406-4CA9-99E1-63DFE28EB1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C48CC3-27F4-4394-BD43-2AC431F1C6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D147EA-6A12-475D-949E-6CC8CC8F1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704B5E-1193-4D82-9A4D-2A93A200E9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810EE3-979F-4EB5-BFDF-9AD6FD2E0B79}"/>
              </a:ext>
            </a:extLst>
          </p:cNvPr>
          <p:cNvSpPr>
            <a:spLocks noGrp="1"/>
          </p:cNvSpPr>
          <p:nvPr>
            <p:ph type="dt" sz="half" idx="10"/>
          </p:nvPr>
        </p:nvSpPr>
        <p:spPr/>
        <p:txBody>
          <a:bodyPr/>
          <a:lstStyle/>
          <a:p>
            <a:fld id="{1C74CBA4-22D4-4157-AAC6-8B3439A86131}" type="datetimeFigureOut">
              <a:rPr lang="en-GB" smtClean="0"/>
              <a:t>29/11/2021</a:t>
            </a:fld>
            <a:endParaRPr lang="en-GB"/>
          </a:p>
        </p:txBody>
      </p:sp>
      <p:sp>
        <p:nvSpPr>
          <p:cNvPr id="9" name="Slide Number Placeholder 8">
            <a:extLst>
              <a:ext uri="{FF2B5EF4-FFF2-40B4-BE49-F238E27FC236}">
                <a16:creationId xmlns:a16="http://schemas.microsoft.com/office/drawing/2014/main" id="{F2008E5B-BC9A-41AC-9CB6-E690A2E6C0E2}"/>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30825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6DC1-53F4-4FED-9F5D-D0590E055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53509E-6B4D-4281-88C5-19D9481AD687}"/>
              </a:ext>
            </a:extLst>
          </p:cNvPr>
          <p:cNvSpPr>
            <a:spLocks noGrp="1"/>
          </p:cNvSpPr>
          <p:nvPr>
            <p:ph type="dt" sz="half" idx="10"/>
          </p:nvPr>
        </p:nvSpPr>
        <p:spPr/>
        <p:txBody>
          <a:bodyPr/>
          <a:lstStyle/>
          <a:p>
            <a:fld id="{1C74CBA4-22D4-4157-AAC6-8B3439A86131}" type="datetimeFigureOut">
              <a:rPr lang="en-GB" smtClean="0"/>
              <a:t>29/11/2021</a:t>
            </a:fld>
            <a:endParaRPr lang="en-GB"/>
          </a:p>
        </p:txBody>
      </p:sp>
      <p:sp>
        <p:nvSpPr>
          <p:cNvPr id="4" name="Footer Placeholder 3">
            <a:extLst>
              <a:ext uri="{FF2B5EF4-FFF2-40B4-BE49-F238E27FC236}">
                <a16:creationId xmlns:a16="http://schemas.microsoft.com/office/drawing/2014/main" id="{C520B41E-75F7-44B7-94F2-51732B49E4C4}"/>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1F33488-065C-47B7-A85A-770DAB4A5296}"/>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889752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ED8EC-5264-4996-BA5F-F6F17552B071}"/>
              </a:ext>
            </a:extLst>
          </p:cNvPr>
          <p:cNvSpPr>
            <a:spLocks noGrp="1"/>
          </p:cNvSpPr>
          <p:nvPr>
            <p:ph type="dt" sz="half" idx="10"/>
          </p:nvPr>
        </p:nvSpPr>
        <p:spPr/>
        <p:txBody>
          <a:bodyPr/>
          <a:lstStyle/>
          <a:p>
            <a:fld id="{1C74CBA4-22D4-4157-AAC6-8B3439A86131}" type="datetimeFigureOut">
              <a:rPr lang="en-GB" smtClean="0"/>
              <a:t>29/11/2021</a:t>
            </a:fld>
            <a:endParaRPr lang="en-GB"/>
          </a:p>
        </p:txBody>
      </p:sp>
      <p:sp>
        <p:nvSpPr>
          <p:cNvPr id="3" name="Footer Placeholder 2">
            <a:extLst>
              <a:ext uri="{FF2B5EF4-FFF2-40B4-BE49-F238E27FC236}">
                <a16:creationId xmlns:a16="http://schemas.microsoft.com/office/drawing/2014/main" id="{C3A71588-5C24-424D-84AB-AC03F53D03D4}"/>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F6D9EF0-4139-4F08-95B7-F291CC35B76A}"/>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34647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CB79-9C03-430F-AB20-4B95089A3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BC4C17-EAFF-4E9C-82A3-925F85479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93E9A3-64CE-4451-9AB7-D51BC39F3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678384-0898-4E03-8C2D-76244A061D35}"/>
              </a:ext>
            </a:extLst>
          </p:cNvPr>
          <p:cNvSpPr>
            <a:spLocks noGrp="1"/>
          </p:cNvSpPr>
          <p:nvPr>
            <p:ph type="dt" sz="half" idx="10"/>
          </p:nvPr>
        </p:nvSpPr>
        <p:spPr/>
        <p:txBody>
          <a:bodyPr/>
          <a:lstStyle/>
          <a:p>
            <a:fld id="{1C74CBA4-22D4-4157-AAC6-8B3439A86131}" type="datetimeFigureOut">
              <a:rPr lang="en-GB" smtClean="0"/>
              <a:t>29/11/2021</a:t>
            </a:fld>
            <a:endParaRPr lang="en-GB"/>
          </a:p>
        </p:txBody>
      </p:sp>
      <p:sp>
        <p:nvSpPr>
          <p:cNvPr id="6" name="Footer Placeholder 5">
            <a:extLst>
              <a:ext uri="{FF2B5EF4-FFF2-40B4-BE49-F238E27FC236}">
                <a16:creationId xmlns:a16="http://schemas.microsoft.com/office/drawing/2014/main" id="{354E08FA-056A-4F73-A9FC-C3CA8A9D3CBD}"/>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A2F253E-37F8-484A-80F4-9119D0BE92F7}"/>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276648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9C13-D00E-407B-AC08-60BCCB122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C12625-4F28-40F4-9C51-3E59BFB140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ABF905-4A26-43C3-B104-7970A9C2F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3AFDB-8FBE-4C38-AB1C-3834A34B8F03}"/>
              </a:ext>
            </a:extLst>
          </p:cNvPr>
          <p:cNvSpPr>
            <a:spLocks noGrp="1"/>
          </p:cNvSpPr>
          <p:nvPr>
            <p:ph type="dt" sz="half" idx="10"/>
          </p:nvPr>
        </p:nvSpPr>
        <p:spPr/>
        <p:txBody>
          <a:bodyPr/>
          <a:lstStyle/>
          <a:p>
            <a:fld id="{1C74CBA4-22D4-4157-AAC6-8B3439A86131}" type="datetimeFigureOut">
              <a:rPr lang="en-GB" smtClean="0"/>
              <a:t>29/11/2021</a:t>
            </a:fld>
            <a:endParaRPr lang="en-GB"/>
          </a:p>
        </p:txBody>
      </p:sp>
      <p:sp>
        <p:nvSpPr>
          <p:cNvPr id="6" name="Footer Placeholder 5">
            <a:extLst>
              <a:ext uri="{FF2B5EF4-FFF2-40B4-BE49-F238E27FC236}">
                <a16:creationId xmlns:a16="http://schemas.microsoft.com/office/drawing/2014/main" id="{893C0030-4D1B-455D-9F6A-DC305E8E4E9A}"/>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C0A7BED-126A-4637-A0BE-7CDA0F4ECB97}"/>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309197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649E-5D3D-4239-BE69-F804457F8D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86FC75-7CEB-4EDC-AF50-8AC852A45F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11C6E3-2F63-4584-848F-6D14678F255F}"/>
              </a:ext>
            </a:extLst>
          </p:cNvPr>
          <p:cNvSpPr>
            <a:spLocks noGrp="1"/>
          </p:cNvSpPr>
          <p:nvPr>
            <p:ph type="dt" sz="half" idx="10"/>
          </p:nvPr>
        </p:nvSpPr>
        <p:spPr/>
        <p:txBody>
          <a:bodyPr/>
          <a:lstStyle/>
          <a:p>
            <a:fld id="{9A5BEDE5-0CAB-4358-A028-5B4BBF18EFBB}" type="datetimeFigureOut">
              <a:rPr lang="en-GB" smtClean="0"/>
              <a:t>29/11/2021</a:t>
            </a:fld>
            <a:endParaRPr lang="en-GB"/>
          </a:p>
        </p:txBody>
      </p:sp>
      <p:sp>
        <p:nvSpPr>
          <p:cNvPr id="5" name="Footer Placeholder 4">
            <a:extLst>
              <a:ext uri="{FF2B5EF4-FFF2-40B4-BE49-F238E27FC236}">
                <a16:creationId xmlns:a16="http://schemas.microsoft.com/office/drawing/2014/main" id="{22ED537E-76BB-401A-AFB7-E5A4034720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F31199-2563-43C3-9124-9DAB015CC476}"/>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67915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AAE7-2E75-4D34-90F6-876E63139C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054FA1-264A-437B-8247-7D332AE869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CF6254-ABB8-4D56-A251-58F07B7B563F}"/>
              </a:ext>
            </a:extLst>
          </p:cNvPr>
          <p:cNvSpPr>
            <a:spLocks noGrp="1"/>
          </p:cNvSpPr>
          <p:nvPr>
            <p:ph type="dt" sz="half" idx="10"/>
          </p:nvPr>
        </p:nvSpPr>
        <p:spPr/>
        <p:txBody>
          <a:bodyPr/>
          <a:lstStyle/>
          <a:p>
            <a:fld id="{1C74CBA4-22D4-4157-AAC6-8B3439A86131}" type="datetimeFigureOut">
              <a:rPr lang="en-GB" smtClean="0"/>
              <a:t>29/11/2021</a:t>
            </a:fld>
            <a:endParaRPr lang="en-GB"/>
          </a:p>
        </p:txBody>
      </p:sp>
      <p:sp>
        <p:nvSpPr>
          <p:cNvPr id="5" name="Footer Placeholder 4">
            <a:extLst>
              <a:ext uri="{FF2B5EF4-FFF2-40B4-BE49-F238E27FC236}">
                <a16:creationId xmlns:a16="http://schemas.microsoft.com/office/drawing/2014/main" id="{ADAD662D-20B2-49A5-B5C4-E176E76A98EE}"/>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2890BA5-4CF7-4D04-BCF2-4EE00E979628}"/>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1237567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2EF9E3-3A8E-4BF9-89FA-1B768A06BF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25473F-5CA2-4927-961C-C038B5A0C9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823ABA-27F0-442D-B44A-15018312BC7F}"/>
              </a:ext>
            </a:extLst>
          </p:cNvPr>
          <p:cNvSpPr>
            <a:spLocks noGrp="1"/>
          </p:cNvSpPr>
          <p:nvPr>
            <p:ph type="dt" sz="half" idx="10"/>
          </p:nvPr>
        </p:nvSpPr>
        <p:spPr/>
        <p:txBody>
          <a:bodyPr/>
          <a:lstStyle/>
          <a:p>
            <a:fld id="{1C74CBA4-22D4-4157-AAC6-8B3439A86131}" type="datetimeFigureOut">
              <a:rPr lang="en-GB" smtClean="0"/>
              <a:t>29/11/2021</a:t>
            </a:fld>
            <a:endParaRPr lang="en-GB"/>
          </a:p>
        </p:txBody>
      </p:sp>
      <p:sp>
        <p:nvSpPr>
          <p:cNvPr id="5" name="Footer Placeholder 4">
            <a:extLst>
              <a:ext uri="{FF2B5EF4-FFF2-40B4-BE49-F238E27FC236}">
                <a16:creationId xmlns:a16="http://schemas.microsoft.com/office/drawing/2014/main" id="{03344132-0B63-4121-BCEC-4B73751C00C9}"/>
              </a:ext>
            </a:extLst>
          </p:cNvPr>
          <p:cNvSpPr>
            <a:spLocks noGrp="1"/>
          </p:cNvSpPr>
          <p:nvPr>
            <p:ph type="ftr" sz="quarter" idx="11"/>
          </p:nvPr>
        </p:nvSpPr>
        <p:spPr>
          <a:xfrm>
            <a:off x="4681521" y="5636004"/>
            <a:ext cx="3365607"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5994A40-5A9B-456D-BFE8-805B3752C482}"/>
              </a:ext>
            </a:extLst>
          </p:cNvPr>
          <p:cNvSpPr>
            <a:spLocks noGrp="1"/>
          </p:cNvSpPr>
          <p:nvPr>
            <p:ph type="sldNum" sz="quarter" idx="12"/>
          </p:nvPr>
        </p:nvSpPr>
        <p:spPr/>
        <p:txBody>
          <a:bodyPr/>
          <a:lstStyle/>
          <a:p>
            <a:fld id="{C3CF3325-1FC1-41E5-B3CA-F9611929100A}" type="slidenum">
              <a:rPr lang="en-GB" smtClean="0"/>
              <a:t>‹#›</a:t>
            </a:fld>
            <a:endParaRPr lang="en-GB"/>
          </a:p>
        </p:txBody>
      </p:sp>
    </p:spTree>
    <p:extLst>
      <p:ext uri="{BB962C8B-B14F-4D97-AF65-F5344CB8AC3E}">
        <p14:creationId xmlns:p14="http://schemas.microsoft.com/office/powerpoint/2010/main" val="1387102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8F39-4852-4C9A-AE21-73313B4DD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CA23AE-B3CA-45AB-95C8-F3F955F006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F017CB-C6E8-41DC-BD8C-7779A8060F98}"/>
              </a:ext>
            </a:extLst>
          </p:cNvPr>
          <p:cNvSpPr>
            <a:spLocks noGrp="1"/>
          </p:cNvSpPr>
          <p:nvPr>
            <p:ph type="dt" sz="half" idx="10"/>
          </p:nvPr>
        </p:nvSpPr>
        <p:spPr/>
        <p:txBody>
          <a:bodyPr/>
          <a:lstStyle/>
          <a:p>
            <a:fld id="{2264AD46-F645-4B91-BE1F-1F26F832AF20}" type="datetimeFigureOut">
              <a:rPr lang="en-GB" smtClean="0"/>
              <a:t>29/11/2021</a:t>
            </a:fld>
            <a:endParaRPr lang="en-GB"/>
          </a:p>
        </p:txBody>
      </p:sp>
      <p:sp>
        <p:nvSpPr>
          <p:cNvPr id="5" name="Footer Placeholder 4">
            <a:extLst>
              <a:ext uri="{FF2B5EF4-FFF2-40B4-BE49-F238E27FC236}">
                <a16:creationId xmlns:a16="http://schemas.microsoft.com/office/drawing/2014/main" id="{157EE94E-DF06-483D-B751-A20A9BD52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294BB7-CD9C-4D16-BDE4-99A4E558D78F}"/>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3097952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888F-39CA-4949-9AA8-36C8605F85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F1FFBF-C8A9-4946-BE03-501767544A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B7A584-DDE3-49D2-A156-040518F64A72}"/>
              </a:ext>
            </a:extLst>
          </p:cNvPr>
          <p:cNvSpPr>
            <a:spLocks noGrp="1"/>
          </p:cNvSpPr>
          <p:nvPr>
            <p:ph type="dt" sz="half" idx="10"/>
          </p:nvPr>
        </p:nvSpPr>
        <p:spPr/>
        <p:txBody>
          <a:bodyPr/>
          <a:lstStyle/>
          <a:p>
            <a:fld id="{2264AD46-F645-4B91-BE1F-1F26F832AF20}" type="datetimeFigureOut">
              <a:rPr lang="en-GB" smtClean="0"/>
              <a:t>29/11/2021</a:t>
            </a:fld>
            <a:endParaRPr lang="en-GB"/>
          </a:p>
        </p:txBody>
      </p:sp>
      <p:sp>
        <p:nvSpPr>
          <p:cNvPr id="5" name="Footer Placeholder 4">
            <a:extLst>
              <a:ext uri="{FF2B5EF4-FFF2-40B4-BE49-F238E27FC236}">
                <a16:creationId xmlns:a16="http://schemas.microsoft.com/office/drawing/2014/main" id="{261E79A3-07FB-469A-994B-5B1E96AA55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C83DAB-EAD1-4A19-B00C-80B692D0AC01}"/>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1391078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2656-C4E4-49EF-BF7A-03042D0D4C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8F9B60-7C0A-4221-91D6-79B749B0C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AE9871-DBEF-4886-845A-5B63DD685F73}"/>
              </a:ext>
            </a:extLst>
          </p:cNvPr>
          <p:cNvSpPr>
            <a:spLocks noGrp="1"/>
          </p:cNvSpPr>
          <p:nvPr>
            <p:ph type="dt" sz="half" idx="10"/>
          </p:nvPr>
        </p:nvSpPr>
        <p:spPr/>
        <p:txBody>
          <a:bodyPr/>
          <a:lstStyle/>
          <a:p>
            <a:fld id="{2264AD46-F645-4B91-BE1F-1F26F832AF20}" type="datetimeFigureOut">
              <a:rPr lang="en-GB" smtClean="0"/>
              <a:t>29/11/2021</a:t>
            </a:fld>
            <a:endParaRPr lang="en-GB"/>
          </a:p>
        </p:txBody>
      </p:sp>
      <p:sp>
        <p:nvSpPr>
          <p:cNvPr id="5" name="Footer Placeholder 4">
            <a:extLst>
              <a:ext uri="{FF2B5EF4-FFF2-40B4-BE49-F238E27FC236}">
                <a16:creationId xmlns:a16="http://schemas.microsoft.com/office/drawing/2014/main" id="{CF32039C-A187-48A7-8AAE-D6BC1E5B09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11EC59-5B2F-400E-A11E-95538B25D530}"/>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2760239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9676-3D97-4829-8157-01F2B19830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C72BB-57EE-4A4C-A9CC-20E024607D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7B7DBB-EC23-4F03-8C72-3A31827B6A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7B22AE-F65C-4EDB-BA14-3C53FEE6C3CE}"/>
              </a:ext>
            </a:extLst>
          </p:cNvPr>
          <p:cNvSpPr>
            <a:spLocks noGrp="1"/>
          </p:cNvSpPr>
          <p:nvPr>
            <p:ph type="dt" sz="half" idx="10"/>
          </p:nvPr>
        </p:nvSpPr>
        <p:spPr/>
        <p:txBody>
          <a:bodyPr/>
          <a:lstStyle/>
          <a:p>
            <a:fld id="{2264AD46-F645-4B91-BE1F-1F26F832AF20}" type="datetimeFigureOut">
              <a:rPr lang="en-GB" smtClean="0"/>
              <a:t>29/11/2021</a:t>
            </a:fld>
            <a:endParaRPr lang="en-GB"/>
          </a:p>
        </p:txBody>
      </p:sp>
      <p:sp>
        <p:nvSpPr>
          <p:cNvPr id="6" name="Footer Placeholder 5">
            <a:extLst>
              <a:ext uri="{FF2B5EF4-FFF2-40B4-BE49-F238E27FC236}">
                <a16:creationId xmlns:a16="http://schemas.microsoft.com/office/drawing/2014/main" id="{3FECC499-7953-46C1-A31E-6C5877FB67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294660-5533-42AD-BF13-E7778E0E0679}"/>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2312718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02B3-6580-42BD-A330-0EB137D11D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AEF3BB-5D31-410F-9E55-28F01A293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339D5-D217-44F3-88F9-830FFE97C9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45BFB2-C190-4937-88F4-5E40F29D4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6CA4A4-463F-4AAA-889A-A57B7AD8CD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A788BD-7A5F-4F02-8546-301DB21908A5}"/>
              </a:ext>
            </a:extLst>
          </p:cNvPr>
          <p:cNvSpPr>
            <a:spLocks noGrp="1"/>
          </p:cNvSpPr>
          <p:nvPr>
            <p:ph type="dt" sz="half" idx="10"/>
          </p:nvPr>
        </p:nvSpPr>
        <p:spPr/>
        <p:txBody>
          <a:bodyPr/>
          <a:lstStyle/>
          <a:p>
            <a:fld id="{2264AD46-F645-4B91-BE1F-1F26F832AF20}" type="datetimeFigureOut">
              <a:rPr lang="en-GB" smtClean="0"/>
              <a:t>29/11/2021</a:t>
            </a:fld>
            <a:endParaRPr lang="en-GB"/>
          </a:p>
        </p:txBody>
      </p:sp>
      <p:sp>
        <p:nvSpPr>
          <p:cNvPr id="8" name="Footer Placeholder 7">
            <a:extLst>
              <a:ext uri="{FF2B5EF4-FFF2-40B4-BE49-F238E27FC236}">
                <a16:creationId xmlns:a16="http://schemas.microsoft.com/office/drawing/2014/main" id="{D466099F-48D3-4AF3-B857-02FC47F4E7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AE9596-1537-475A-898B-672D149B1EFA}"/>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3426636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8D86-6EDB-4537-943B-8776CEA91F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9DC79D-0A23-4465-9565-5D561141BD2C}"/>
              </a:ext>
            </a:extLst>
          </p:cNvPr>
          <p:cNvSpPr>
            <a:spLocks noGrp="1"/>
          </p:cNvSpPr>
          <p:nvPr>
            <p:ph type="dt" sz="half" idx="10"/>
          </p:nvPr>
        </p:nvSpPr>
        <p:spPr/>
        <p:txBody>
          <a:bodyPr/>
          <a:lstStyle/>
          <a:p>
            <a:fld id="{2264AD46-F645-4B91-BE1F-1F26F832AF20}" type="datetimeFigureOut">
              <a:rPr lang="en-GB" smtClean="0"/>
              <a:t>29/11/2021</a:t>
            </a:fld>
            <a:endParaRPr lang="en-GB"/>
          </a:p>
        </p:txBody>
      </p:sp>
      <p:sp>
        <p:nvSpPr>
          <p:cNvPr id="4" name="Footer Placeholder 3">
            <a:extLst>
              <a:ext uri="{FF2B5EF4-FFF2-40B4-BE49-F238E27FC236}">
                <a16:creationId xmlns:a16="http://schemas.microsoft.com/office/drawing/2014/main" id="{4AD7006A-A375-4A03-ACAC-5EFCD91706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EA10CA-2339-494B-BDCD-8ED60A9160E0}"/>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684826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4B30A-4DC4-4369-817F-A3BCF3028B3C}"/>
              </a:ext>
            </a:extLst>
          </p:cNvPr>
          <p:cNvSpPr>
            <a:spLocks noGrp="1"/>
          </p:cNvSpPr>
          <p:nvPr>
            <p:ph type="dt" sz="half" idx="10"/>
          </p:nvPr>
        </p:nvSpPr>
        <p:spPr/>
        <p:txBody>
          <a:bodyPr/>
          <a:lstStyle/>
          <a:p>
            <a:fld id="{2264AD46-F645-4B91-BE1F-1F26F832AF20}" type="datetimeFigureOut">
              <a:rPr lang="en-GB" smtClean="0"/>
              <a:t>29/11/2021</a:t>
            </a:fld>
            <a:endParaRPr lang="en-GB"/>
          </a:p>
        </p:txBody>
      </p:sp>
      <p:sp>
        <p:nvSpPr>
          <p:cNvPr id="3" name="Footer Placeholder 2">
            <a:extLst>
              <a:ext uri="{FF2B5EF4-FFF2-40B4-BE49-F238E27FC236}">
                <a16:creationId xmlns:a16="http://schemas.microsoft.com/office/drawing/2014/main" id="{C2985F67-FDBE-4795-82C1-6DC12CE8EB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646F32-F853-4B16-8FD6-41BC0128B5A6}"/>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2462914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FBF8-AC8E-420F-A621-C73ADF692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4D9CED-BDFF-4946-9843-60402947AD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18C0F7-75B9-4390-A73D-C237EB233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17351-70E5-4EBC-B5F9-F367E042443C}"/>
              </a:ext>
            </a:extLst>
          </p:cNvPr>
          <p:cNvSpPr>
            <a:spLocks noGrp="1"/>
          </p:cNvSpPr>
          <p:nvPr>
            <p:ph type="dt" sz="half" idx="10"/>
          </p:nvPr>
        </p:nvSpPr>
        <p:spPr/>
        <p:txBody>
          <a:bodyPr/>
          <a:lstStyle/>
          <a:p>
            <a:fld id="{2264AD46-F645-4B91-BE1F-1F26F832AF20}" type="datetimeFigureOut">
              <a:rPr lang="en-GB" smtClean="0"/>
              <a:t>29/11/2021</a:t>
            </a:fld>
            <a:endParaRPr lang="en-GB"/>
          </a:p>
        </p:txBody>
      </p:sp>
      <p:sp>
        <p:nvSpPr>
          <p:cNvPr id="6" name="Footer Placeholder 5">
            <a:extLst>
              <a:ext uri="{FF2B5EF4-FFF2-40B4-BE49-F238E27FC236}">
                <a16:creationId xmlns:a16="http://schemas.microsoft.com/office/drawing/2014/main" id="{4E23ADFA-9FA2-4D5B-A6EC-F71E1AD6F2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DEA395-9ADF-46BE-9116-C9209B90BFC6}"/>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38940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C2BD-3C90-434B-BE80-5DFDE2D8A1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40026F-C699-4D30-9100-79E31AD94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DAB12E-6CD5-4436-8DC3-4CAFEF4FE8F9}"/>
              </a:ext>
            </a:extLst>
          </p:cNvPr>
          <p:cNvSpPr>
            <a:spLocks noGrp="1"/>
          </p:cNvSpPr>
          <p:nvPr>
            <p:ph type="dt" sz="half" idx="10"/>
          </p:nvPr>
        </p:nvSpPr>
        <p:spPr/>
        <p:txBody>
          <a:bodyPr/>
          <a:lstStyle/>
          <a:p>
            <a:fld id="{9A5BEDE5-0CAB-4358-A028-5B4BBF18EFBB}" type="datetimeFigureOut">
              <a:rPr lang="en-GB" smtClean="0"/>
              <a:t>29/11/2021</a:t>
            </a:fld>
            <a:endParaRPr lang="en-GB"/>
          </a:p>
        </p:txBody>
      </p:sp>
      <p:sp>
        <p:nvSpPr>
          <p:cNvPr id="5" name="Footer Placeholder 4">
            <a:extLst>
              <a:ext uri="{FF2B5EF4-FFF2-40B4-BE49-F238E27FC236}">
                <a16:creationId xmlns:a16="http://schemas.microsoft.com/office/drawing/2014/main" id="{7EC6A89C-43ED-4428-AF20-B2CA10E9D5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B19A63-C532-46DA-969F-87C12FA8FB5C}"/>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2104868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DB72-0426-459E-8090-A725318B9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98C628-ECDE-4FFA-A6AF-3A9E99A9BA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183E33-2988-47DC-A90F-05603A9AF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567AC-1282-494A-A892-5F685F4D9C04}"/>
              </a:ext>
            </a:extLst>
          </p:cNvPr>
          <p:cNvSpPr>
            <a:spLocks noGrp="1"/>
          </p:cNvSpPr>
          <p:nvPr>
            <p:ph type="dt" sz="half" idx="10"/>
          </p:nvPr>
        </p:nvSpPr>
        <p:spPr/>
        <p:txBody>
          <a:bodyPr/>
          <a:lstStyle/>
          <a:p>
            <a:fld id="{2264AD46-F645-4B91-BE1F-1F26F832AF20}" type="datetimeFigureOut">
              <a:rPr lang="en-GB" smtClean="0"/>
              <a:t>29/11/2021</a:t>
            </a:fld>
            <a:endParaRPr lang="en-GB"/>
          </a:p>
        </p:txBody>
      </p:sp>
      <p:sp>
        <p:nvSpPr>
          <p:cNvPr id="6" name="Footer Placeholder 5">
            <a:extLst>
              <a:ext uri="{FF2B5EF4-FFF2-40B4-BE49-F238E27FC236}">
                <a16:creationId xmlns:a16="http://schemas.microsoft.com/office/drawing/2014/main" id="{02CB8BB7-B9F3-431D-8EF1-F1EB0A30EF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E48D4-B1AB-45BA-932B-0202355F3839}"/>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1339802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B030-5AE5-4BC1-8BA4-D654906AE1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847749-A512-4ADB-BC3B-5B35BE737D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CF62B-00D5-4D1C-B1FE-DA356A7BB91C}"/>
              </a:ext>
            </a:extLst>
          </p:cNvPr>
          <p:cNvSpPr>
            <a:spLocks noGrp="1"/>
          </p:cNvSpPr>
          <p:nvPr>
            <p:ph type="dt" sz="half" idx="10"/>
          </p:nvPr>
        </p:nvSpPr>
        <p:spPr/>
        <p:txBody>
          <a:bodyPr/>
          <a:lstStyle/>
          <a:p>
            <a:fld id="{2264AD46-F645-4B91-BE1F-1F26F832AF20}" type="datetimeFigureOut">
              <a:rPr lang="en-GB" smtClean="0"/>
              <a:t>29/11/2021</a:t>
            </a:fld>
            <a:endParaRPr lang="en-GB"/>
          </a:p>
        </p:txBody>
      </p:sp>
      <p:sp>
        <p:nvSpPr>
          <p:cNvPr id="5" name="Footer Placeholder 4">
            <a:extLst>
              <a:ext uri="{FF2B5EF4-FFF2-40B4-BE49-F238E27FC236}">
                <a16:creationId xmlns:a16="http://schemas.microsoft.com/office/drawing/2014/main" id="{62C7441A-3E03-43AA-9FA7-8B55221C71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A10967-46D0-446D-ADEC-320A37642D3D}"/>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3084613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34DEE-13E6-44FA-8D8B-34C40E5BFD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A57C3C-8CE9-4511-B6D3-1C9F1FE439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E20833-BFE3-4767-A632-148039AFF8EA}"/>
              </a:ext>
            </a:extLst>
          </p:cNvPr>
          <p:cNvSpPr>
            <a:spLocks noGrp="1"/>
          </p:cNvSpPr>
          <p:nvPr>
            <p:ph type="dt" sz="half" idx="10"/>
          </p:nvPr>
        </p:nvSpPr>
        <p:spPr/>
        <p:txBody>
          <a:bodyPr/>
          <a:lstStyle/>
          <a:p>
            <a:fld id="{2264AD46-F645-4B91-BE1F-1F26F832AF20}" type="datetimeFigureOut">
              <a:rPr lang="en-GB" smtClean="0"/>
              <a:t>29/11/2021</a:t>
            </a:fld>
            <a:endParaRPr lang="en-GB"/>
          </a:p>
        </p:txBody>
      </p:sp>
      <p:sp>
        <p:nvSpPr>
          <p:cNvPr id="5" name="Footer Placeholder 4">
            <a:extLst>
              <a:ext uri="{FF2B5EF4-FFF2-40B4-BE49-F238E27FC236}">
                <a16:creationId xmlns:a16="http://schemas.microsoft.com/office/drawing/2014/main" id="{81A90ED2-3D3B-44DF-8D3E-2C2AC3E4FF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F81D98-2429-4D48-8714-1C42327C8C39}"/>
              </a:ext>
            </a:extLst>
          </p:cNvPr>
          <p:cNvSpPr>
            <a:spLocks noGrp="1"/>
          </p:cNvSpPr>
          <p:nvPr>
            <p:ph type="sldNum" sz="quarter" idx="12"/>
          </p:nvPr>
        </p:nvSpPr>
        <p:spPr/>
        <p:txBody>
          <a:bodyPr/>
          <a:lstStyle/>
          <a:p>
            <a:fld id="{7A03B002-435B-4C93-BF85-3B9FC03C1EBA}" type="slidenum">
              <a:rPr lang="en-GB" smtClean="0"/>
              <a:t>‹#›</a:t>
            </a:fld>
            <a:endParaRPr lang="en-GB"/>
          </a:p>
        </p:txBody>
      </p:sp>
    </p:spTree>
    <p:extLst>
      <p:ext uri="{BB962C8B-B14F-4D97-AF65-F5344CB8AC3E}">
        <p14:creationId xmlns:p14="http://schemas.microsoft.com/office/powerpoint/2010/main" val="3236219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432452" y="1053987"/>
            <a:ext cx="11472985" cy="875323"/>
          </a:xfrm>
        </p:spPr>
        <p:txBody>
          <a:bodyPr anchor="t">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432451" y="5261415"/>
            <a:ext cx="9144000" cy="824523"/>
          </a:xfrm>
        </p:spPr>
        <p:txBody>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47778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D09EE460-3A95-DD47-9E6A-B4C1FEC4FA20}"/>
              </a:ext>
              <a:ext uri="{C183D7F6-B498-43B3-948B-1728B52AA6E4}">
                <adec:decorative xmlns:adec="http://schemas.microsoft.com/office/drawing/2017/decorative" val="1"/>
              </a:ext>
            </a:extLst>
          </p:cNvPr>
          <p:cNvSpPr/>
          <p:nvPr userDrawn="1"/>
        </p:nvSpPr>
        <p:spPr>
          <a:xfrm>
            <a:off x="0" y="49437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HEE strapline">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88665" b="2362"/>
          <a:stretch/>
        </p:blipFill>
        <p:spPr>
          <a:xfrm>
            <a:off x="0" y="6085937"/>
            <a:ext cx="12175965" cy="772064"/>
          </a:xfrm>
          <a:prstGeom prst="rect">
            <a:avLst/>
          </a:prstGeom>
        </p:spPr>
      </p:pic>
    </p:spTree>
    <p:extLst>
      <p:ext uri="{BB962C8B-B14F-4D97-AF65-F5344CB8AC3E}">
        <p14:creationId xmlns:p14="http://schemas.microsoft.com/office/powerpoint/2010/main" val="3860756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559904" y="1395169"/>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559904" y="2855670"/>
            <a:ext cx="10515600" cy="22729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559904" y="6371168"/>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33" b="1" dirty="0">
                <a:solidFill>
                  <a:schemeClr val="accent5"/>
                </a:solidFill>
              </a:rPr>
              <a:t>@</a:t>
            </a:r>
            <a:r>
              <a:rPr lang="en-GB" sz="1733" b="1" dirty="0" err="1">
                <a:solidFill>
                  <a:schemeClr val="accent5"/>
                </a:solidFill>
              </a:rPr>
              <a:t>NHS_HealthEdEng</a:t>
            </a:r>
            <a:endParaRPr lang="en-GB" sz="1733" b="1" dirty="0">
              <a:solidFill>
                <a:schemeClr val="accent5"/>
              </a:solidFill>
            </a:endParaRPr>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11480119" y="785526"/>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1819740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559904" y="6371168"/>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33" b="1" dirty="0">
                <a:solidFill>
                  <a:schemeClr val="accent5"/>
                </a:solidFill>
              </a:rPr>
              <a:t>@</a:t>
            </a:r>
            <a:r>
              <a:rPr lang="en-GB" sz="1733" b="1" dirty="0" err="1">
                <a:solidFill>
                  <a:schemeClr val="accent5"/>
                </a:solidFill>
              </a:rPr>
              <a:t>NHS_HealthEdEng</a:t>
            </a:r>
            <a:endParaRPr lang="en-GB" sz="1733" b="1" dirty="0">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559904" y="1395170"/>
            <a:ext cx="10515600" cy="636205"/>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559904" y="2292627"/>
            <a:ext cx="7815469" cy="33559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536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559904" y="6371168"/>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33" b="1" dirty="0">
                <a:solidFill>
                  <a:schemeClr val="accent5"/>
                </a:solidFill>
              </a:rPr>
              <a:t>@</a:t>
            </a:r>
            <a:r>
              <a:rPr lang="en-GB" sz="1733" b="1" dirty="0" err="1">
                <a:solidFill>
                  <a:schemeClr val="accent5"/>
                </a:solidFill>
              </a:rPr>
              <a:t>NHS_HealthEdEng</a:t>
            </a:r>
            <a:endParaRPr lang="en-GB" sz="1733" b="1" dirty="0">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559904" y="1395170"/>
            <a:ext cx="10515600" cy="636205"/>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559904" y="2292627"/>
            <a:ext cx="7815469" cy="3355996"/>
          </a:xfrm>
        </p:spPr>
        <p:txBody>
          <a:bodyPr/>
          <a:lstStyle>
            <a:lvl1pPr marL="0" indent="0">
              <a:buNone/>
              <a:defRPr b="1">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9679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559904" y="6371168"/>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33" b="1" dirty="0">
                <a:solidFill>
                  <a:schemeClr val="accent5"/>
                </a:solidFill>
              </a:rPr>
              <a:t>@</a:t>
            </a:r>
            <a:r>
              <a:rPr lang="en-GB" sz="1733" b="1" dirty="0" err="1">
                <a:solidFill>
                  <a:schemeClr val="accent5"/>
                </a:solidFill>
              </a:rPr>
              <a:t>NHS_HealthEdEng</a:t>
            </a:r>
            <a:endParaRPr lang="en-GB" sz="1733" b="1" dirty="0">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559904" y="1395170"/>
            <a:ext cx="10515600" cy="636205"/>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559905" y="2292627"/>
            <a:ext cx="6092687" cy="3459493"/>
          </a:xfrm>
        </p:spPr>
        <p:txBody>
          <a:bodyPr/>
          <a:lstStyle>
            <a:lvl1pPr marL="457189" indent="-457189">
              <a:buFont typeface="Arial" panose="020B0604020202020204" pitchFamily="34" charset="0"/>
              <a:buChar char="•"/>
              <a:defRPr sz="3733" b="0">
                <a:solidFill>
                  <a:schemeClr val="bg2">
                    <a:lumMod val="25000"/>
                  </a:schemeClr>
                </a:solidFill>
              </a:defRPr>
            </a:lvl1pPr>
            <a:lvl2pPr>
              <a:defRPr sz="3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269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8164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5814-9BFA-40B1-9552-A7F60EE1C3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92195-3E1D-4ABC-A9A2-A8F444C34A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E7B71C-4F4D-4970-9D8B-F9C45C217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2364D4-AEB7-466D-9F40-8A6D704536DB}"/>
              </a:ext>
            </a:extLst>
          </p:cNvPr>
          <p:cNvSpPr>
            <a:spLocks noGrp="1"/>
          </p:cNvSpPr>
          <p:nvPr>
            <p:ph type="dt" sz="half" idx="10"/>
          </p:nvPr>
        </p:nvSpPr>
        <p:spPr/>
        <p:txBody>
          <a:bodyPr/>
          <a:lstStyle/>
          <a:p>
            <a:fld id="{9A5BEDE5-0CAB-4358-A028-5B4BBF18EFBB}" type="datetimeFigureOut">
              <a:rPr lang="en-GB" smtClean="0"/>
              <a:t>29/11/2021</a:t>
            </a:fld>
            <a:endParaRPr lang="en-GB"/>
          </a:p>
        </p:txBody>
      </p:sp>
      <p:sp>
        <p:nvSpPr>
          <p:cNvPr id="6" name="Footer Placeholder 5">
            <a:extLst>
              <a:ext uri="{FF2B5EF4-FFF2-40B4-BE49-F238E27FC236}">
                <a16:creationId xmlns:a16="http://schemas.microsoft.com/office/drawing/2014/main" id="{48195982-0E9A-4206-B841-39DF34D5C7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4D9330-0A83-42DA-8578-111C702F3B2F}"/>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394371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CA3F-227B-4DA1-A967-A68D07919D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E925B8-823D-4BF3-88DD-B6ED1B4432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B6695-FD13-4662-BEDD-07D7DECC37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29F1F1-42F7-4DAE-B875-E719F751A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00DDB6-ABA5-4316-8F95-F892A9B37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13FAF1-AF3A-435F-BEC0-B08153461289}"/>
              </a:ext>
            </a:extLst>
          </p:cNvPr>
          <p:cNvSpPr>
            <a:spLocks noGrp="1"/>
          </p:cNvSpPr>
          <p:nvPr>
            <p:ph type="dt" sz="half" idx="10"/>
          </p:nvPr>
        </p:nvSpPr>
        <p:spPr/>
        <p:txBody>
          <a:bodyPr/>
          <a:lstStyle/>
          <a:p>
            <a:fld id="{9A5BEDE5-0CAB-4358-A028-5B4BBF18EFBB}" type="datetimeFigureOut">
              <a:rPr lang="en-GB" smtClean="0"/>
              <a:t>29/11/2021</a:t>
            </a:fld>
            <a:endParaRPr lang="en-GB"/>
          </a:p>
        </p:txBody>
      </p:sp>
      <p:sp>
        <p:nvSpPr>
          <p:cNvPr id="8" name="Footer Placeholder 7">
            <a:extLst>
              <a:ext uri="{FF2B5EF4-FFF2-40B4-BE49-F238E27FC236}">
                <a16:creationId xmlns:a16="http://schemas.microsoft.com/office/drawing/2014/main" id="{BD8518F9-0AD2-4651-B24E-61777C7E42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C99859-A9B6-4881-AC09-076F9EE4BFAC}"/>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34054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B98A-FEC2-4612-B5D8-50AD0551DE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63D54F-2DA2-4DC2-9602-3EEF667C313E}"/>
              </a:ext>
            </a:extLst>
          </p:cNvPr>
          <p:cNvSpPr>
            <a:spLocks noGrp="1"/>
          </p:cNvSpPr>
          <p:nvPr>
            <p:ph type="dt" sz="half" idx="10"/>
          </p:nvPr>
        </p:nvSpPr>
        <p:spPr/>
        <p:txBody>
          <a:bodyPr/>
          <a:lstStyle/>
          <a:p>
            <a:fld id="{9A5BEDE5-0CAB-4358-A028-5B4BBF18EFBB}" type="datetimeFigureOut">
              <a:rPr lang="en-GB" smtClean="0"/>
              <a:t>29/11/2021</a:t>
            </a:fld>
            <a:endParaRPr lang="en-GB"/>
          </a:p>
        </p:txBody>
      </p:sp>
      <p:sp>
        <p:nvSpPr>
          <p:cNvPr id="4" name="Footer Placeholder 3">
            <a:extLst>
              <a:ext uri="{FF2B5EF4-FFF2-40B4-BE49-F238E27FC236}">
                <a16:creationId xmlns:a16="http://schemas.microsoft.com/office/drawing/2014/main" id="{A6F5AF56-4E99-4508-9D7C-5647308698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1878A1-9AD8-43BE-9CBC-592344010C14}"/>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132371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40127F-4A89-4EF0-9495-434F77540EE1}"/>
              </a:ext>
            </a:extLst>
          </p:cNvPr>
          <p:cNvSpPr>
            <a:spLocks noGrp="1"/>
          </p:cNvSpPr>
          <p:nvPr>
            <p:ph type="dt" sz="half" idx="10"/>
          </p:nvPr>
        </p:nvSpPr>
        <p:spPr/>
        <p:txBody>
          <a:bodyPr/>
          <a:lstStyle/>
          <a:p>
            <a:fld id="{9A5BEDE5-0CAB-4358-A028-5B4BBF18EFBB}" type="datetimeFigureOut">
              <a:rPr lang="en-GB" smtClean="0"/>
              <a:t>29/11/2021</a:t>
            </a:fld>
            <a:endParaRPr lang="en-GB"/>
          </a:p>
        </p:txBody>
      </p:sp>
      <p:sp>
        <p:nvSpPr>
          <p:cNvPr id="3" name="Footer Placeholder 2">
            <a:extLst>
              <a:ext uri="{FF2B5EF4-FFF2-40B4-BE49-F238E27FC236}">
                <a16:creationId xmlns:a16="http://schemas.microsoft.com/office/drawing/2014/main" id="{5492F117-D161-40D1-8B77-0A3AB95F65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62A0EB-95E6-426B-82AE-B869426C9075}"/>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247722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B38D-4EA9-439A-82A4-FCE8C7EE6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444F35-B989-40FE-B806-565CEB987F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D2F4B7-B769-403A-B3B2-BAA3415D3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62622-4F13-4259-B9F5-D66AFDE11E12}"/>
              </a:ext>
            </a:extLst>
          </p:cNvPr>
          <p:cNvSpPr>
            <a:spLocks noGrp="1"/>
          </p:cNvSpPr>
          <p:nvPr>
            <p:ph type="dt" sz="half" idx="10"/>
          </p:nvPr>
        </p:nvSpPr>
        <p:spPr/>
        <p:txBody>
          <a:bodyPr/>
          <a:lstStyle/>
          <a:p>
            <a:fld id="{9A5BEDE5-0CAB-4358-A028-5B4BBF18EFBB}" type="datetimeFigureOut">
              <a:rPr lang="en-GB" smtClean="0"/>
              <a:t>29/11/2021</a:t>
            </a:fld>
            <a:endParaRPr lang="en-GB"/>
          </a:p>
        </p:txBody>
      </p:sp>
      <p:sp>
        <p:nvSpPr>
          <p:cNvPr id="6" name="Footer Placeholder 5">
            <a:extLst>
              <a:ext uri="{FF2B5EF4-FFF2-40B4-BE49-F238E27FC236}">
                <a16:creationId xmlns:a16="http://schemas.microsoft.com/office/drawing/2014/main" id="{E701A28A-423D-4593-ABD0-23046287BC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4D11D0-7E8C-4B4B-AF76-46F5D8AF5A29}"/>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387204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057-816A-4AA2-A5E1-73632AB61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F9184E-24CA-4564-AA02-0D0F8D1BD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5AF426-511E-4511-9D1B-9218C2C69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5BD14F-8728-405D-AB3A-E1F8814EB4BB}"/>
              </a:ext>
            </a:extLst>
          </p:cNvPr>
          <p:cNvSpPr>
            <a:spLocks noGrp="1"/>
          </p:cNvSpPr>
          <p:nvPr>
            <p:ph type="dt" sz="half" idx="10"/>
          </p:nvPr>
        </p:nvSpPr>
        <p:spPr/>
        <p:txBody>
          <a:bodyPr/>
          <a:lstStyle/>
          <a:p>
            <a:fld id="{9A5BEDE5-0CAB-4358-A028-5B4BBF18EFBB}" type="datetimeFigureOut">
              <a:rPr lang="en-GB" smtClean="0"/>
              <a:t>29/11/2021</a:t>
            </a:fld>
            <a:endParaRPr lang="en-GB"/>
          </a:p>
        </p:txBody>
      </p:sp>
      <p:sp>
        <p:nvSpPr>
          <p:cNvPr id="6" name="Footer Placeholder 5">
            <a:extLst>
              <a:ext uri="{FF2B5EF4-FFF2-40B4-BE49-F238E27FC236}">
                <a16:creationId xmlns:a16="http://schemas.microsoft.com/office/drawing/2014/main" id="{B0385B78-C2AC-42EE-97D2-C836A52280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43322C-83E2-4054-9397-0DAD89577B64}"/>
              </a:ext>
            </a:extLst>
          </p:cNvPr>
          <p:cNvSpPr>
            <a:spLocks noGrp="1"/>
          </p:cNvSpPr>
          <p:nvPr>
            <p:ph type="sldNum" sz="quarter" idx="12"/>
          </p:nvPr>
        </p:nvSpPr>
        <p:spPr/>
        <p:txBody>
          <a:bodyPr/>
          <a:lstStyle/>
          <a:p>
            <a:fld id="{09FD23C6-721B-41C9-9D4C-A7DBCE0264B0}" type="slidenum">
              <a:rPr lang="en-GB" smtClean="0"/>
              <a:t>‹#›</a:t>
            </a:fld>
            <a:endParaRPr lang="en-GB"/>
          </a:p>
        </p:txBody>
      </p:sp>
    </p:spTree>
    <p:extLst>
      <p:ext uri="{BB962C8B-B14F-4D97-AF65-F5344CB8AC3E}">
        <p14:creationId xmlns:p14="http://schemas.microsoft.com/office/powerpoint/2010/main" val="106689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29AEB-362F-42F3-B780-AF8F81335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71CF4E-A693-40F8-A3FB-FE923B568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64CECD6-630F-4574-8C83-1D24AB591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BEDE5-0CAB-4358-A028-5B4BBF18EFBB}" type="datetimeFigureOut">
              <a:rPr lang="en-GB" smtClean="0"/>
              <a:t>29/11/2021</a:t>
            </a:fld>
            <a:endParaRPr lang="en-GB" dirty="0"/>
          </a:p>
        </p:txBody>
      </p:sp>
      <p:sp>
        <p:nvSpPr>
          <p:cNvPr id="5" name="Footer Placeholder 4">
            <a:extLst>
              <a:ext uri="{FF2B5EF4-FFF2-40B4-BE49-F238E27FC236}">
                <a16:creationId xmlns:a16="http://schemas.microsoft.com/office/drawing/2014/main" id="{E5B5DC84-8826-40D6-BABA-C1AF6D0F7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GB" dirty="0"/>
          </a:p>
        </p:txBody>
      </p:sp>
      <p:sp>
        <p:nvSpPr>
          <p:cNvPr id="6" name="Slide Number Placeholder 5">
            <a:extLst>
              <a:ext uri="{FF2B5EF4-FFF2-40B4-BE49-F238E27FC236}">
                <a16:creationId xmlns:a16="http://schemas.microsoft.com/office/drawing/2014/main" id="{60FD2687-F2D4-43EC-93A3-DBC46E0BAC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D23C6-721B-41C9-9D4C-A7DBCE0264B0}" type="slidenum">
              <a:rPr lang="en-GB" smtClean="0"/>
              <a:t>‹#›</a:t>
            </a:fld>
            <a:endParaRPr lang="en-GB" dirty="0"/>
          </a:p>
        </p:txBody>
      </p:sp>
    </p:spTree>
    <p:extLst>
      <p:ext uri="{BB962C8B-B14F-4D97-AF65-F5344CB8AC3E}">
        <p14:creationId xmlns:p14="http://schemas.microsoft.com/office/powerpoint/2010/main" val="211247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7688C-9445-4B93-A003-C183C9159C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474C54E-D357-4341-8CC7-4C818A758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45F0EE6-B6CD-4957-8BDC-D1644596B151}"/>
              </a:ext>
            </a:extLst>
          </p:cNvPr>
          <p:cNvSpPr>
            <a:spLocks noGrp="1"/>
          </p:cNvSpPr>
          <p:nvPr>
            <p:ph type="dt" sz="half" idx="2"/>
          </p:nvPr>
        </p:nvSpPr>
        <p:spPr>
          <a:xfrm>
            <a:off x="1904032" y="6356349"/>
            <a:ext cx="2743200" cy="365125"/>
          </a:xfrm>
          <a:prstGeom prst="rect">
            <a:avLst/>
          </a:prstGeom>
        </p:spPr>
        <p:txBody>
          <a:bodyPr vert="horz" lIns="91440" tIns="45720" rIns="91440" bIns="45720" rtlCol="0" anchor="ctr"/>
          <a:lstStyle>
            <a:lvl1pPr algn="l">
              <a:defRPr sz="1600">
                <a:solidFill>
                  <a:schemeClr val="tx1"/>
                </a:solidFill>
                <a:latin typeface="Montserrat" panose="00000500000000000000" pitchFamily="2" charset="0"/>
              </a:defRPr>
            </a:lvl1pPr>
          </a:lstStyle>
          <a:p>
            <a:fld id="{1C74CBA4-22D4-4157-AAC6-8B3439A86131}" type="datetimeFigureOut">
              <a:rPr lang="en-GB" smtClean="0"/>
              <a:pPr/>
              <a:t>29/11/2021</a:t>
            </a:fld>
            <a:endParaRPr lang="en-GB" dirty="0"/>
          </a:p>
        </p:txBody>
      </p:sp>
      <p:sp>
        <p:nvSpPr>
          <p:cNvPr id="6" name="Slide Number Placeholder 5">
            <a:extLst>
              <a:ext uri="{FF2B5EF4-FFF2-40B4-BE49-F238E27FC236}">
                <a16:creationId xmlns:a16="http://schemas.microsoft.com/office/drawing/2014/main" id="{198FBF51-B182-4286-AECA-2915F4A6992E}"/>
              </a:ext>
            </a:extLst>
          </p:cNvPr>
          <p:cNvSpPr>
            <a:spLocks noGrp="1"/>
          </p:cNvSpPr>
          <p:nvPr>
            <p:ph type="sldNum" sz="quarter" idx="4"/>
          </p:nvPr>
        </p:nvSpPr>
        <p:spPr>
          <a:xfrm>
            <a:off x="125835" y="43442"/>
            <a:ext cx="2716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F3325-1FC1-41E5-B3CA-F9611929100A}" type="slidenum">
              <a:rPr lang="en-GB" smtClean="0"/>
              <a:t>‹#›</a:t>
            </a:fld>
            <a:endParaRPr lang="en-GB" dirty="0"/>
          </a:p>
        </p:txBody>
      </p:sp>
      <p:pic>
        <p:nvPicPr>
          <p:cNvPr id="11" name="Picture 10" descr="Logo&#10;&#10;Description automatically generated">
            <a:extLst>
              <a:ext uri="{FF2B5EF4-FFF2-40B4-BE49-F238E27FC236}">
                <a16:creationId xmlns:a16="http://schemas.microsoft.com/office/drawing/2014/main" id="{6702D5AB-136C-4E3E-B632-3BD40F36503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144259"/>
            <a:ext cx="1552959" cy="1713741"/>
          </a:xfrm>
          <a:prstGeom prst="rect">
            <a:avLst/>
          </a:prstGeom>
        </p:spPr>
      </p:pic>
      <p:pic>
        <p:nvPicPr>
          <p:cNvPr id="13" name="Picture 12" descr="Text&#10;&#10;Description automatically generated">
            <a:extLst>
              <a:ext uri="{FF2B5EF4-FFF2-40B4-BE49-F238E27FC236}">
                <a16:creationId xmlns:a16="http://schemas.microsoft.com/office/drawing/2014/main" id="{1608E22B-BBE2-4C44-BEAE-684A1902889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458598" y="5865920"/>
            <a:ext cx="2665939" cy="801473"/>
          </a:xfrm>
          <a:prstGeom prst="rect">
            <a:avLst/>
          </a:prstGeom>
        </p:spPr>
      </p:pic>
      <p:pic>
        <p:nvPicPr>
          <p:cNvPr id="16" name="Picture 2" descr="See the source image">
            <a:extLst>
              <a:ext uri="{FF2B5EF4-FFF2-40B4-BE49-F238E27FC236}">
                <a16:creationId xmlns:a16="http://schemas.microsoft.com/office/drawing/2014/main" id="{7450D832-BB1E-4263-A2FB-440633FD048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99831" y="6396376"/>
            <a:ext cx="288000" cy="25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B2F703DD-6E67-49E9-A470-2CA538C7E6D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177447" y="230694"/>
            <a:ext cx="760478" cy="900686"/>
          </a:xfrm>
          <a:prstGeom prst="rect">
            <a:avLst/>
          </a:prstGeom>
        </p:spPr>
      </p:pic>
      <p:sp>
        <p:nvSpPr>
          <p:cNvPr id="19" name="TextBox 18">
            <a:extLst>
              <a:ext uri="{FF2B5EF4-FFF2-40B4-BE49-F238E27FC236}">
                <a16:creationId xmlns:a16="http://schemas.microsoft.com/office/drawing/2014/main" id="{70D6664A-2CA0-4BA7-B83B-682833318AB6}"/>
              </a:ext>
            </a:extLst>
          </p:cNvPr>
          <p:cNvSpPr txBox="1"/>
          <p:nvPr userDrawn="1"/>
        </p:nvSpPr>
        <p:spPr>
          <a:xfrm>
            <a:off x="5587831" y="6352142"/>
            <a:ext cx="6096000" cy="338554"/>
          </a:xfrm>
          <a:prstGeom prst="rect">
            <a:avLst/>
          </a:prstGeom>
          <a:noFill/>
        </p:spPr>
        <p:txBody>
          <a:bodyPr wrap="square">
            <a:spAutoFit/>
          </a:bodyPr>
          <a:lstStyle/>
          <a:p>
            <a:r>
              <a:rPr lang="en-GB" sz="1600" dirty="0">
                <a:latin typeface="Montserrat" panose="00000500000000000000" pitchFamily="2" charset="0"/>
              </a:rPr>
              <a:t>#EnjoyingWork</a:t>
            </a:r>
          </a:p>
        </p:txBody>
      </p:sp>
    </p:spTree>
    <p:extLst>
      <p:ext uri="{BB962C8B-B14F-4D97-AF65-F5344CB8AC3E}">
        <p14:creationId xmlns:p14="http://schemas.microsoft.com/office/powerpoint/2010/main" val="1944801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7BA05-F834-4645-93CA-55FD5ADF8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65649F-8A96-491C-8DC7-0F785B38B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785585-C346-462C-9064-BFF7F0A06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4AD46-F645-4B91-BE1F-1F26F832AF20}" type="datetimeFigureOut">
              <a:rPr lang="en-GB" smtClean="0"/>
              <a:t>29/11/2021</a:t>
            </a:fld>
            <a:endParaRPr lang="en-GB"/>
          </a:p>
        </p:txBody>
      </p:sp>
      <p:sp>
        <p:nvSpPr>
          <p:cNvPr id="5" name="Footer Placeholder 4">
            <a:extLst>
              <a:ext uri="{FF2B5EF4-FFF2-40B4-BE49-F238E27FC236}">
                <a16:creationId xmlns:a16="http://schemas.microsoft.com/office/drawing/2014/main" id="{B8BA4A4C-27DF-43E6-A7E7-B175F08B2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0E75AB-FA71-42D7-BB90-3D8EBD195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3B002-435B-4C93-BF85-3B9FC03C1EBA}" type="slidenum">
              <a:rPr lang="en-GB" smtClean="0"/>
              <a:t>‹#›</a:t>
            </a:fld>
            <a:endParaRPr lang="en-GB"/>
          </a:p>
        </p:txBody>
      </p:sp>
    </p:spTree>
    <p:extLst>
      <p:ext uri="{BB962C8B-B14F-4D97-AF65-F5344CB8AC3E}">
        <p14:creationId xmlns:p14="http://schemas.microsoft.com/office/powerpoint/2010/main" val="14226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838200" y="17927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838200" y="3253235"/>
            <a:ext cx="10515600" cy="30720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13962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377" rtl="0" eaLnBrk="1" latinLnBrk="0" hangingPunct="1">
        <a:lnSpc>
          <a:spcPct val="90000"/>
        </a:lnSpc>
        <a:spcBef>
          <a:spcPct val="0"/>
        </a:spcBef>
        <a:buNone/>
        <a:defRPr sz="4800" b="1" kern="1200">
          <a:solidFill>
            <a:schemeClr val="accent5"/>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menti.com/"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9.jpe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7CD415-3504-4328-93D4-819F9A63E73A}"/>
              </a:ext>
            </a:extLst>
          </p:cNvPr>
          <p:cNvSpPr txBox="1"/>
          <p:nvPr/>
        </p:nvSpPr>
        <p:spPr>
          <a:xfrm>
            <a:off x="2168013" y="1224116"/>
            <a:ext cx="5501200"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Welcome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Learning Set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dirty="0">
              <a:solidFill>
                <a:prstClr val="white"/>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dirty="0">
              <a:solidFill>
                <a:prstClr val="white"/>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dirty="0">
              <a:solidFill>
                <a:prstClr val="white"/>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Dr Amar Shah, National Improvement lead for Mental Health</a:t>
            </a:r>
            <a:endParaRPr kumimoji="0" lang="en-GB" sz="3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2" name="TextBox 11">
            <a:extLst>
              <a:ext uri="{FF2B5EF4-FFF2-40B4-BE49-F238E27FC236}">
                <a16:creationId xmlns:a16="http://schemas.microsoft.com/office/drawing/2014/main" id="{5633141C-9937-42A9-866A-F73220B4835A}"/>
              </a:ext>
            </a:extLst>
          </p:cNvPr>
          <p:cNvSpPr txBox="1"/>
          <p:nvPr/>
        </p:nvSpPr>
        <p:spPr>
          <a:xfrm>
            <a:off x="4984955" y="5797958"/>
            <a:ext cx="32888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Montserrat" panose="00000500000000000000" pitchFamily="2" charset="0"/>
              </a:rPr>
              <a:t>16</a:t>
            </a:r>
            <a:r>
              <a:rPr kumimoji="0" lang="en-GB" sz="2400" b="0" i="0" u="none" strike="noStrike" kern="1200" cap="none" spc="0" normalizeH="0" baseline="30000" noProof="0" dirty="0" err="1">
                <a:ln>
                  <a:noFill/>
                </a:ln>
                <a:solidFill>
                  <a:prstClr val="white"/>
                </a:solidFill>
                <a:effectLst/>
                <a:uLnTx/>
                <a:uFillTx/>
                <a:latin typeface="Montserrat" panose="00000500000000000000" pitchFamily="2" charset="0"/>
                <a:ea typeface="+mn-ea"/>
                <a:cs typeface="+mn-cs"/>
              </a:rPr>
              <a:t>th</a:t>
            </a:r>
            <a:r>
              <a:rPr kumimoji="0" lang="en-GB" sz="24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a:t>
            </a:r>
            <a:r>
              <a:rPr lang="en-GB" sz="2400" dirty="0" err="1">
                <a:solidFill>
                  <a:prstClr val="white"/>
                </a:solidFill>
                <a:latin typeface="Montserrat" panose="00000500000000000000" pitchFamily="2" charset="0"/>
              </a:rPr>
              <a:t>Nove</a:t>
            </a:r>
            <a:r>
              <a:rPr kumimoji="0" lang="en-GB" sz="2400" b="0" i="0" u="none" strike="noStrike" kern="1200" cap="none" spc="0" normalizeH="0" baseline="0" noProof="0" dirty="0" err="1">
                <a:ln>
                  <a:noFill/>
                </a:ln>
                <a:solidFill>
                  <a:prstClr val="white"/>
                </a:solidFill>
                <a:effectLst/>
                <a:uLnTx/>
                <a:uFillTx/>
                <a:latin typeface="Montserrat" panose="00000500000000000000" pitchFamily="2" charset="0"/>
                <a:ea typeface="+mn-ea"/>
                <a:cs typeface="+mn-cs"/>
              </a:rPr>
              <a:t>mber</a:t>
            </a:r>
            <a:r>
              <a:rPr kumimoji="0" lang="en-GB" sz="24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2021</a:t>
            </a:r>
          </a:p>
        </p:txBody>
      </p:sp>
    </p:spTree>
    <p:extLst>
      <p:ext uri="{BB962C8B-B14F-4D97-AF65-F5344CB8AC3E}">
        <p14:creationId xmlns:p14="http://schemas.microsoft.com/office/powerpoint/2010/main" val="212050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480000" y="480000"/>
            <a:ext cx="10516800" cy="638400"/>
          </a:xfrm>
        </p:spPr>
        <p:txBody>
          <a:bodyPr vert="horz" lIns="0" tIns="0" rIns="0" bIns="0" rtlCol="0" anchor="ctr">
            <a:noAutofit/>
          </a:bodyPr>
          <a:lstStyle/>
          <a:p>
            <a:r>
              <a:rPr lang="en-US" sz="4267" dirty="0"/>
              <a:t>How we got started</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480000" y="1440001"/>
            <a:ext cx="10515600" cy="4011844"/>
          </a:xfrm>
        </p:spPr>
        <p:txBody>
          <a:bodyPr vert="horz" lIns="0" tIns="0" rIns="0" bIns="0" rtlCol="0" anchor="t">
            <a:normAutofit/>
          </a:bodyPr>
          <a:lstStyle/>
          <a:p>
            <a:endParaRPr lang="en-US" sz="2400" dirty="0">
              <a:solidFill>
                <a:schemeClr val="bg2">
                  <a:lumMod val="10000"/>
                </a:schemeClr>
              </a:solidFill>
              <a:cs typeface="Arial"/>
            </a:endParaRPr>
          </a:p>
          <a:p>
            <a:endParaRPr lang="en-US" sz="2400" dirty="0">
              <a:solidFill>
                <a:srgbClr val="141A1B"/>
              </a:solidFill>
              <a:cs typeface="Arial"/>
            </a:endParaRPr>
          </a:p>
          <a:p>
            <a:endParaRPr lang="en-US" sz="2400" dirty="0">
              <a:cs typeface="Arial"/>
            </a:endParaRPr>
          </a:p>
        </p:txBody>
      </p:sp>
      <p:sp>
        <p:nvSpPr>
          <p:cNvPr id="5" name="Content Placeholder 2">
            <a:extLst>
              <a:ext uri="{FF2B5EF4-FFF2-40B4-BE49-F238E27FC236}">
                <a16:creationId xmlns:a16="http://schemas.microsoft.com/office/drawing/2014/main" id="{E2993230-9BD6-4744-A9A8-C407E97C3D2D}"/>
              </a:ext>
            </a:extLst>
          </p:cNvPr>
          <p:cNvSpPr txBox="1">
            <a:spLocks/>
          </p:cNvSpPr>
          <p:nvPr/>
        </p:nvSpPr>
        <p:spPr>
          <a:xfrm>
            <a:off x="683201" y="1421549"/>
            <a:ext cx="5275148" cy="4011844"/>
          </a:xfrm>
          <a:prstGeom prst="rect">
            <a:avLst/>
          </a:prstGeom>
        </p:spPr>
        <p:txBody>
          <a:bodyPr vert="horz" lIns="0" tIns="0" rIns="0" bIns="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indent="-228594" defTabSz="914377">
              <a:spcBef>
                <a:spcPts val="1000"/>
              </a:spcBef>
            </a:pPr>
            <a:r>
              <a:rPr lang="en-US" sz="2400" dirty="0">
                <a:solidFill>
                  <a:srgbClr val="E8EDEE">
                    <a:lumMod val="10000"/>
                  </a:srgbClr>
                </a:solidFill>
                <a:latin typeface="Arial" panose="020B0604020202020204"/>
                <a:ea typeface="+mn-lt"/>
                <a:cs typeface="Arial" panose="020B0604020202020204"/>
              </a:rPr>
              <a:t>Project Initation/Information Document (PID)</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Background/Context</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Outcomes</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Scope - in scope &amp; out of scope</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Benefits</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Resources</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Work packages and timeline</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RAIDD Log – Risks, Issues, Assumptions, Decisions, Dependencies</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Communications</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Budget</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Business as Usual</a:t>
            </a:r>
            <a:endParaRPr lang="en-US" sz="2400" dirty="0">
              <a:solidFill>
                <a:srgbClr val="141A1B"/>
              </a:solidFill>
              <a:latin typeface="Arial" panose="020B0604020202020204"/>
              <a:cs typeface="Arial"/>
            </a:endParaRPr>
          </a:p>
          <a:p>
            <a:pPr marL="228594" indent="-228594" defTabSz="914377">
              <a:spcBef>
                <a:spcPts val="1000"/>
              </a:spcBef>
            </a:pPr>
            <a:endParaRPr lang="en-US" sz="2400" dirty="0">
              <a:solidFill>
                <a:srgbClr val="E8EDEE">
                  <a:lumMod val="25000"/>
                </a:srgbClr>
              </a:solidFill>
              <a:latin typeface="Arial" panose="020B0604020202020204"/>
              <a:cs typeface="Arial"/>
            </a:endParaRPr>
          </a:p>
        </p:txBody>
      </p:sp>
      <p:sp>
        <p:nvSpPr>
          <p:cNvPr id="6" name="Content Placeholder 2">
            <a:extLst>
              <a:ext uri="{FF2B5EF4-FFF2-40B4-BE49-F238E27FC236}">
                <a16:creationId xmlns:a16="http://schemas.microsoft.com/office/drawing/2014/main" id="{0AB7D522-AB89-49C5-88B1-138539B5D6DA}"/>
              </a:ext>
            </a:extLst>
          </p:cNvPr>
          <p:cNvSpPr txBox="1">
            <a:spLocks/>
          </p:cNvSpPr>
          <p:nvPr/>
        </p:nvSpPr>
        <p:spPr>
          <a:xfrm>
            <a:off x="6096001" y="1421549"/>
            <a:ext cx="5275148" cy="4011844"/>
          </a:xfrm>
          <a:prstGeom prst="rect">
            <a:avLst/>
          </a:prstGeom>
        </p:spPr>
        <p:txBody>
          <a:bodyPr vert="horz" lIns="0" tIns="0" rIns="0" bIns="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indent="-228594" defTabSz="914377">
              <a:spcBef>
                <a:spcPts val="1000"/>
              </a:spcBef>
            </a:pPr>
            <a:r>
              <a:rPr lang="en-US" sz="2400" dirty="0">
                <a:solidFill>
                  <a:srgbClr val="E8EDEE">
                    <a:lumMod val="10000"/>
                  </a:srgbClr>
                </a:solidFill>
                <a:latin typeface="Arial" panose="020B0604020202020204"/>
                <a:ea typeface="+mn-lt"/>
                <a:cs typeface="Arial" panose="020B0604020202020204"/>
              </a:rPr>
              <a:t>Terms of Reference</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Purpose</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Aims and Objectives</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Operating Principles</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Core membership</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Quoracy</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Meetings, frequency and attendance</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Secretariat</a:t>
            </a:r>
          </a:p>
          <a:p>
            <a:pPr marL="685783" lvl="1" indent="-228594" defTabSz="914377">
              <a:spcBef>
                <a:spcPts val="500"/>
              </a:spcBef>
            </a:pPr>
            <a:r>
              <a:rPr lang="en-US" sz="2000" dirty="0">
                <a:solidFill>
                  <a:srgbClr val="E8EDEE">
                    <a:lumMod val="10000"/>
                  </a:srgbClr>
                </a:solidFill>
                <a:latin typeface="Arial" panose="020B0604020202020204"/>
                <a:ea typeface="+mn-lt"/>
                <a:cs typeface="Arial" panose="020B0604020202020204"/>
              </a:rPr>
              <a:t>Review and approval</a:t>
            </a:r>
          </a:p>
          <a:p>
            <a:pPr marL="228594" indent="-228594" defTabSz="914377">
              <a:spcBef>
                <a:spcPts val="1000"/>
              </a:spcBef>
            </a:pPr>
            <a:endParaRPr lang="en-US" sz="2400" dirty="0">
              <a:solidFill>
                <a:srgbClr val="141A1B"/>
              </a:solidFill>
              <a:latin typeface="Arial" panose="020B0604020202020204"/>
              <a:cs typeface="Arial"/>
            </a:endParaRPr>
          </a:p>
          <a:p>
            <a:pPr marL="228594" indent="-228594" defTabSz="914377">
              <a:spcBef>
                <a:spcPts val="1000"/>
              </a:spcBef>
            </a:pPr>
            <a:endParaRPr lang="en-US" sz="2400" dirty="0">
              <a:solidFill>
                <a:srgbClr val="E8EDEE">
                  <a:lumMod val="25000"/>
                </a:srgbClr>
              </a:solidFill>
              <a:latin typeface="Arial" panose="020B0604020202020204"/>
              <a:cs typeface="Arial"/>
            </a:endParaRPr>
          </a:p>
        </p:txBody>
      </p:sp>
    </p:spTree>
    <p:extLst>
      <p:ext uri="{BB962C8B-B14F-4D97-AF65-F5344CB8AC3E}">
        <p14:creationId xmlns:p14="http://schemas.microsoft.com/office/powerpoint/2010/main" val="69896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A73BB0-32C0-42C9-83F1-037081C5D4F5}"/>
              </a:ext>
            </a:extLst>
          </p:cNvPr>
          <p:cNvSpPr/>
          <p:nvPr/>
        </p:nvSpPr>
        <p:spPr>
          <a:xfrm>
            <a:off x="0" y="5869416"/>
            <a:ext cx="12192000" cy="988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FFF"/>
              </a:solidFill>
              <a:latin typeface="Arial" panose="020B0604020202020204"/>
            </a:endParaRPr>
          </a:p>
        </p:txBody>
      </p:sp>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560917" y="571501"/>
            <a:ext cx="10515600" cy="637116"/>
          </a:xfrm>
        </p:spPr>
        <p:txBody>
          <a:bodyPr vert="horz" lIns="0" tIns="0" rIns="0" bIns="0" rtlCol="0" anchor="ctr">
            <a:normAutofit fontScale="90000"/>
          </a:bodyPr>
          <a:lstStyle/>
          <a:p>
            <a:r>
              <a:rPr lang="en-US" dirty="0"/>
              <a:t>How we manage tasks now</a:t>
            </a:r>
          </a:p>
        </p:txBody>
      </p:sp>
      <p:sp>
        <p:nvSpPr>
          <p:cNvPr id="10" name="Content Placeholder 2">
            <a:extLst>
              <a:ext uri="{FF2B5EF4-FFF2-40B4-BE49-F238E27FC236}">
                <a16:creationId xmlns:a16="http://schemas.microsoft.com/office/drawing/2014/main" id="{AAB1B615-ECF7-4CD3-A689-6DCEEDBE1F3E}"/>
              </a:ext>
            </a:extLst>
          </p:cNvPr>
          <p:cNvSpPr txBox="1">
            <a:spLocks/>
          </p:cNvSpPr>
          <p:nvPr/>
        </p:nvSpPr>
        <p:spPr>
          <a:xfrm>
            <a:off x="683201" y="1423078"/>
            <a:ext cx="5275148" cy="4011844"/>
          </a:xfrm>
          <a:prstGeom prst="rect">
            <a:avLst/>
          </a:prstGeom>
        </p:spPr>
        <p:txBody>
          <a:bodyPr vert="horz" lIns="0" tIns="0" rIns="0" bIns="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US" sz="2800" b="1" dirty="0">
                <a:solidFill>
                  <a:srgbClr val="005EB8"/>
                </a:solidFill>
                <a:latin typeface="Arial" panose="020B0604020202020204"/>
              </a:rPr>
              <a:t>Project Management</a:t>
            </a:r>
            <a:endParaRPr lang="en-US" sz="2400" dirty="0">
              <a:solidFill>
                <a:srgbClr val="005EB8"/>
              </a:solidFill>
              <a:latin typeface="Arial" panose="020B0604020202020204"/>
              <a:ea typeface="+mn-lt"/>
              <a:cs typeface="Arial" panose="020B0604020202020204"/>
            </a:endParaRPr>
          </a:p>
          <a:p>
            <a:pPr marL="228594" indent="-228594" defTabSz="914377">
              <a:spcBef>
                <a:spcPts val="1000"/>
              </a:spcBef>
            </a:pPr>
            <a:r>
              <a:rPr lang="en-US" sz="2400" dirty="0">
                <a:solidFill>
                  <a:srgbClr val="E8EDEE">
                    <a:lumMod val="10000"/>
                  </a:srgbClr>
                </a:solidFill>
                <a:latin typeface="Arial" panose="020B0604020202020204"/>
                <a:ea typeface="+mn-lt"/>
                <a:cs typeface="Arial" panose="020B0604020202020204"/>
              </a:rPr>
              <a:t>RAIDD – Risks, Issues, Assumptions, Decisions, Dependencies</a:t>
            </a:r>
          </a:p>
          <a:p>
            <a:pPr marL="228594" indent="-228594" defTabSz="914377">
              <a:spcBef>
                <a:spcPts val="1000"/>
              </a:spcBef>
            </a:pPr>
            <a:r>
              <a:rPr lang="en-US" sz="2400" dirty="0">
                <a:solidFill>
                  <a:srgbClr val="E8EDEE">
                    <a:lumMod val="10000"/>
                  </a:srgbClr>
                </a:solidFill>
                <a:latin typeface="Arial" panose="020B0604020202020204"/>
                <a:ea typeface="+mn-lt"/>
                <a:cs typeface="Arial" panose="020B0604020202020204"/>
              </a:rPr>
              <a:t>Action Log</a:t>
            </a:r>
          </a:p>
          <a:p>
            <a:pPr marL="228594" indent="-228594" defTabSz="914377">
              <a:spcBef>
                <a:spcPts val="1000"/>
              </a:spcBef>
            </a:pPr>
            <a:r>
              <a:rPr lang="en-US" sz="2400" dirty="0">
                <a:solidFill>
                  <a:srgbClr val="E8EDEE">
                    <a:lumMod val="10000"/>
                  </a:srgbClr>
                </a:solidFill>
                <a:latin typeface="Arial" panose="020B0604020202020204"/>
                <a:ea typeface="+mn-lt"/>
                <a:cs typeface="Arial" panose="020B0604020202020204"/>
              </a:rPr>
              <a:t>Gantt Chart</a:t>
            </a:r>
            <a:endParaRPr lang="en-US" sz="2400" dirty="0">
              <a:solidFill>
                <a:srgbClr val="E8EDEE">
                  <a:lumMod val="25000"/>
                </a:srgbClr>
              </a:solidFill>
              <a:latin typeface="Arial" panose="020B0604020202020204"/>
              <a:cs typeface="Arial"/>
            </a:endParaRPr>
          </a:p>
        </p:txBody>
      </p:sp>
      <p:pic>
        <p:nvPicPr>
          <p:cNvPr id="1026" name="Picture 2" descr="What is a Gantt Chart? | Examples and Best Practices">
            <a:extLst>
              <a:ext uri="{FF2B5EF4-FFF2-40B4-BE49-F238E27FC236}">
                <a16:creationId xmlns:a16="http://schemas.microsoft.com/office/drawing/2014/main" id="{250230E3-92F9-47FC-8223-E1C6FCABCE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35"/>
          <a:stretch/>
        </p:blipFill>
        <p:spPr bwMode="auto">
          <a:xfrm>
            <a:off x="560918" y="4056875"/>
            <a:ext cx="5011508" cy="241873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1F5F2B02-C407-46F1-AE01-A6F64B4C9AED}"/>
              </a:ext>
            </a:extLst>
          </p:cNvPr>
          <p:cNvSpPr txBox="1">
            <a:spLocks/>
          </p:cNvSpPr>
          <p:nvPr/>
        </p:nvSpPr>
        <p:spPr>
          <a:xfrm>
            <a:off x="5958349" y="1423078"/>
            <a:ext cx="5550452" cy="4011844"/>
          </a:xfrm>
          <a:prstGeom prst="rect">
            <a:avLst/>
          </a:prstGeom>
        </p:spPr>
        <p:txBody>
          <a:bodyPr vert="horz" lIns="0" tIns="0" rIns="0" bIns="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US" sz="2800" b="1" dirty="0">
                <a:solidFill>
                  <a:srgbClr val="005EB8"/>
                </a:solidFill>
                <a:latin typeface="Arial" panose="020B0604020202020204"/>
              </a:rPr>
              <a:t>Collaborative Task Management</a:t>
            </a:r>
            <a:endParaRPr lang="en-US" sz="2800" dirty="0">
              <a:solidFill>
                <a:srgbClr val="E8EDEE">
                  <a:lumMod val="10000"/>
                </a:srgbClr>
              </a:solidFill>
              <a:latin typeface="Arial" panose="020B0604020202020204"/>
              <a:ea typeface="+mn-lt"/>
              <a:cs typeface="Arial" panose="020B0604020202020204"/>
            </a:endParaRPr>
          </a:p>
          <a:p>
            <a:pPr marL="228594" indent="-228594" defTabSz="914377">
              <a:spcBef>
                <a:spcPts val="1000"/>
              </a:spcBef>
            </a:pPr>
            <a:r>
              <a:rPr lang="en-US" sz="2400" dirty="0">
                <a:solidFill>
                  <a:srgbClr val="E8EDEE">
                    <a:lumMod val="10000"/>
                  </a:srgbClr>
                </a:solidFill>
                <a:latin typeface="Arial" panose="020B0604020202020204"/>
                <a:ea typeface="+mn-lt"/>
                <a:cs typeface="Arial" panose="020B0604020202020204"/>
              </a:rPr>
              <a:t>MS Planner and Office 365</a:t>
            </a:r>
            <a:endParaRPr lang="en-US" sz="2400" dirty="0">
              <a:solidFill>
                <a:srgbClr val="E8EDEE">
                  <a:lumMod val="25000"/>
                </a:srgbClr>
              </a:solidFill>
              <a:latin typeface="Arial" panose="020B0604020202020204"/>
              <a:cs typeface="Arial"/>
            </a:endParaRPr>
          </a:p>
        </p:txBody>
      </p:sp>
      <p:pic>
        <p:nvPicPr>
          <p:cNvPr id="17" name="Picture 16">
            <a:extLst>
              <a:ext uri="{FF2B5EF4-FFF2-40B4-BE49-F238E27FC236}">
                <a16:creationId xmlns:a16="http://schemas.microsoft.com/office/drawing/2014/main" id="{F305765C-E3D6-4CD8-BD25-A2C3D4DD66A9}"/>
              </a:ext>
            </a:extLst>
          </p:cNvPr>
          <p:cNvPicPr>
            <a:picLocks noChangeAspect="1"/>
          </p:cNvPicPr>
          <p:nvPr/>
        </p:nvPicPr>
        <p:blipFill>
          <a:blip r:embed="rId3"/>
          <a:stretch>
            <a:fillRect/>
          </a:stretch>
        </p:blipFill>
        <p:spPr>
          <a:xfrm>
            <a:off x="7522091" y="2363621"/>
            <a:ext cx="3711405" cy="4425552"/>
          </a:xfrm>
          <a:prstGeom prst="rect">
            <a:avLst/>
          </a:prstGeom>
        </p:spPr>
      </p:pic>
      <p:pic>
        <p:nvPicPr>
          <p:cNvPr id="1028" name="Picture 4">
            <a:extLst>
              <a:ext uri="{FF2B5EF4-FFF2-40B4-BE49-F238E27FC236}">
                <a16:creationId xmlns:a16="http://schemas.microsoft.com/office/drawing/2014/main" id="{8400343B-6601-4F1F-BF74-870AE461B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2489106"/>
            <a:ext cx="1281209" cy="142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54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480000" y="480000"/>
            <a:ext cx="10516800" cy="638400"/>
          </a:xfrm>
        </p:spPr>
        <p:txBody>
          <a:bodyPr vert="horz" lIns="0" tIns="0" rIns="0" bIns="0" rtlCol="0" anchor="ctr">
            <a:noAutofit/>
          </a:bodyPr>
          <a:lstStyle/>
          <a:p>
            <a:r>
              <a:rPr lang="en-US" sz="4267" dirty="0">
                <a:cs typeface="Arial"/>
              </a:rPr>
              <a:t>EWC Plan on a Page</a:t>
            </a:r>
            <a:endParaRPr lang="en-US" sz="4267" dirty="0"/>
          </a:p>
        </p:txBody>
      </p:sp>
      <p:sp>
        <p:nvSpPr>
          <p:cNvPr id="4" name="Rectangle: Rounded Corners 3">
            <a:extLst>
              <a:ext uri="{FF2B5EF4-FFF2-40B4-BE49-F238E27FC236}">
                <a16:creationId xmlns:a16="http://schemas.microsoft.com/office/drawing/2014/main" id="{C264D0CA-EF23-44CA-990F-EAB7C71486C1}"/>
              </a:ext>
            </a:extLst>
          </p:cNvPr>
          <p:cNvSpPr/>
          <p:nvPr/>
        </p:nvSpPr>
        <p:spPr>
          <a:xfrm>
            <a:off x="1124952" y="1245267"/>
            <a:ext cx="9835813" cy="641684"/>
          </a:xfrm>
          <a:prstGeom prst="round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r>
              <a:rPr lang="en-US">
                <a:solidFill>
                  <a:srgbClr val="FFFFFF"/>
                </a:solidFill>
                <a:latin typeface="Arial" panose="020B0604020202020204"/>
                <a:cs typeface="Arial"/>
              </a:rPr>
              <a:t>Best Place to Work</a:t>
            </a:r>
            <a:endParaRPr lang="en-US">
              <a:solidFill>
                <a:srgbClr val="FFFFFF"/>
              </a:solidFill>
              <a:latin typeface="Arial" panose="020B0604020202020204"/>
            </a:endParaRPr>
          </a:p>
        </p:txBody>
      </p:sp>
      <p:sp>
        <p:nvSpPr>
          <p:cNvPr id="5" name="Rectangle: Rounded Corners 4">
            <a:extLst>
              <a:ext uri="{FF2B5EF4-FFF2-40B4-BE49-F238E27FC236}">
                <a16:creationId xmlns:a16="http://schemas.microsoft.com/office/drawing/2014/main" id="{AF11F580-B6D4-4519-9547-F303295B8EB5}"/>
              </a:ext>
            </a:extLst>
          </p:cNvPr>
          <p:cNvSpPr/>
          <p:nvPr/>
        </p:nvSpPr>
        <p:spPr>
          <a:xfrm>
            <a:off x="1114924" y="2017294"/>
            <a:ext cx="1564104" cy="7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67" dirty="0">
                <a:solidFill>
                  <a:srgbClr val="FFFFFF"/>
                </a:solidFill>
                <a:latin typeface="Arial" panose="020B0604020202020204"/>
                <a:cs typeface="Arial"/>
              </a:rPr>
              <a:t>Values &amp; Behaviours</a:t>
            </a:r>
            <a:endParaRPr lang="en-US" sz="1467" dirty="0">
              <a:solidFill>
                <a:srgbClr val="FFFFFF"/>
              </a:solidFill>
              <a:latin typeface="Arial" panose="020B0604020202020204"/>
            </a:endParaRPr>
          </a:p>
        </p:txBody>
      </p:sp>
      <p:sp>
        <p:nvSpPr>
          <p:cNvPr id="11" name="Rectangle: Rounded Corners 10">
            <a:extLst>
              <a:ext uri="{FF2B5EF4-FFF2-40B4-BE49-F238E27FC236}">
                <a16:creationId xmlns:a16="http://schemas.microsoft.com/office/drawing/2014/main" id="{9ED9EE69-99DC-49D9-B064-42CF69912831}"/>
              </a:ext>
            </a:extLst>
          </p:cNvPr>
          <p:cNvSpPr/>
          <p:nvPr/>
        </p:nvSpPr>
        <p:spPr>
          <a:xfrm>
            <a:off x="2779292" y="2017293"/>
            <a:ext cx="1564104" cy="7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r>
              <a:rPr lang="en-US" sz="1467" dirty="0">
                <a:solidFill>
                  <a:srgbClr val="FFFFFF"/>
                </a:solidFill>
                <a:latin typeface="Arial" panose="020B0604020202020204"/>
                <a:cs typeface="Arial"/>
              </a:rPr>
              <a:t>Reward &amp; Recognition</a:t>
            </a:r>
            <a:endParaRPr lang="en-US" sz="1467" dirty="0">
              <a:solidFill>
                <a:srgbClr val="FFFFFF"/>
              </a:solidFill>
              <a:latin typeface="Arial" panose="020B0604020202020204"/>
            </a:endParaRPr>
          </a:p>
        </p:txBody>
      </p:sp>
      <p:sp>
        <p:nvSpPr>
          <p:cNvPr id="12" name="Rectangle: Rounded Corners 11">
            <a:extLst>
              <a:ext uri="{FF2B5EF4-FFF2-40B4-BE49-F238E27FC236}">
                <a16:creationId xmlns:a16="http://schemas.microsoft.com/office/drawing/2014/main" id="{974A3469-AA12-49EC-B3C8-EC4255971257}"/>
              </a:ext>
            </a:extLst>
          </p:cNvPr>
          <p:cNvSpPr/>
          <p:nvPr/>
        </p:nvSpPr>
        <p:spPr>
          <a:xfrm>
            <a:off x="4433633" y="2017293"/>
            <a:ext cx="1564104" cy="7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r>
              <a:rPr lang="en-US" sz="1467" dirty="0">
                <a:solidFill>
                  <a:srgbClr val="FFFFFF"/>
                </a:solidFill>
                <a:latin typeface="Arial" panose="020B0604020202020204"/>
                <a:cs typeface="Arial"/>
              </a:rPr>
              <a:t>Relationships &amp; Comradery</a:t>
            </a:r>
            <a:endParaRPr lang="en-US" sz="1467" dirty="0">
              <a:solidFill>
                <a:srgbClr val="FFFFFF"/>
              </a:solidFill>
              <a:latin typeface="Arial" panose="020B0604020202020204"/>
            </a:endParaRPr>
          </a:p>
        </p:txBody>
      </p:sp>
      <p:sp>
        <p:nvSpPr>
          <p:cNvPr id="13" name="Rectangle: Rounded Corners 12">
            <a:extLst>
              <a:ext uri="{FF2B5EF4-FFF2-40B4-BE49-F238E27FC236}">
                <a16:creationId xmlns:a16="http://schemas.microsoft.com/office/drawing/2014/main" id="{C031E1AB-23F9-4BE9-BBFE-926B503E8547}"/>
              </a:ext>
            </a:extLst>
          </p:cNvPr>
          <p:cNvSpPr/>
          <p:nvPr/>
        </p:nvSpPr>
        <p:spPr>
          <a:xfrm>
            <a:off x="6098001" y="2017293"/>
            <a:ext cx="1564104" cy="7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r>
              <a:rPr lang="en-US" sz="1467" dirty="0">
                <a:solidFill>
                  <a:srgbClr val="FFFFFF"/>
                </a:solidFill>
                <a:latin typeface="Arial" panose="020B0604020202020204"/>
                <a:cs typeface="Arial"/>
              </a:rPr>
              <a:t>Talent &amp; Development</a:t>
            </a:r>
            <a:endParaRPr lang="en-US" sz="1467" dirty="0">
              <a:solidFill>
                <a:srgbClr val="FFFFFF"/>
              </a:solidFill>
              <a:latin typeface="Arial" panose="020B0604020202020204"/>
            </a:endParaRPr>
          </a:p>
        </p:txBody>
      </p:sp>
      <p:sp>
        <p:nvSpPr>
          <p:cNvPr id="14" name="Rectangle: Rounded Corners 13">
            <a:extLst>
              <a:ext uri="{FF2B5EF4-FFF2-40B4-BE49-F238E27FC236}">
                <a16:creationId xmlns:a16="http://schemas.microsoft.com/office/drawing/2014/main" id="{D9D9DF4F-0B3E-41E8-9D94-D1FD4E6D50AA}"/>
              </a:ext>
            </a:extLst>
          </p:cNvPr>
          <p:cNvSpPr/>
          <p:nvPr/>
        </p:nvSpPr>
        <p:spPr>
          <a:xfrm>
            <a:off x="7752344" y="2017293"/>
            <a:ext cx="1564104" cy="7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r>
              <a:rPr lang="en-US" sz="1467" dirty="0">
                <a:solidFill>
                  <a:srgbClr val="FFFFFF"/>
                </a:solidFill>
                <a:latin typeface="Arial" panose="020B0604020202020204"/>
                <a:cs typeface="Arial"/>
              </a:rPr>
              <a:t>Consultation &amp; Engagement</a:t>
            </a:r>
            <a:endParaRPr lang="en-US" sz="1467" dirty="0">
              <a:solidFill>
                <a:srgbClr val="FFFFFF"/>
              </a:solidFill>
              <a:latin typeface="Arial" panose="020B0604020202020204"/>
            </a:endParaRPr>
          </a:p>
        </p:txBody>
      </p:sp>
      <p:sp>
        <p:nvSpPr>
          <p:cNvPr id="15" name="Rectangle: Rounded Corners 14">
            <a:extLst>
              <a:ext uri="{FF2B5EF4-FFF2-40B4-BE49-F238E27FC236}">
                <a16:creationId xmlns:a16="http://schemas.microsoft.com/office/drawing/2014/main" id="{1C6DE692-B650-4D56-BBD1-16E79C4B4FE6}"/>
              </a:ext>
            </a:extLst>
          </p:cNvPr>
          <p:cNvSpPr/>
          <p:nvPr/>
        </p:nvSpPr>
        <p:spPr>
          <a:xfrm>
            <a:off x="9396660" y="2017293"/>
            <a:ext cx="1564104" cy="7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r>
              <a:rPr lang="en-US" sz="1467" dirty="0">
                <a:solidFill>
                  <a:srgbClr val="FFFFFF"/>
                </a:solidFill>
                <a:latin typeface="Arial" panose="020B0604020202020204"/>
                <a:cs typeface="Arial"/>
              </a:rPr>
              <a:t>Safety &amp; Trust</a:t>
            </a:r>
            <a:endParaRPr lang="en-US" sz="1467" dirty="0">
              <a:solidFill>
                <a:srgbClr val="FFFFFF"/>
              </a:solidFill>
              <a:latin typeface="Arial" panose="020B0604020202020204"/>
            </a:endParaRPr>
          </a:p>
        </p:txBody>
      </p:sp>
      <p:sp>
        <p:nvSpPr>
          <p:cNvPr id="16" name="Rectangle: Rounded Corners 15">
            <a:extLst>
              <a:ext uri="{FF2B5EF4-FFF2-40B4-BE49-F238E27FC236}">
                <a16:creationId xmlns:a16="http://schemas.microsoft.com/office/drawing/2014/main" id="{B3F8CAC6-6869-470D-BC25-4EF0969E79FB}"/>
              </a:ext>
            </a:extLst>
          </p:cNvPr>
          <p:cNvSpPr/>
          <p:nvPr/>
        </p:nvSpPr>
        <p:spPr>
          <a:xfrm>
            <a:off x="7745358" y="2933920"/>
            <a:ext cx="1571593" cy="565864"/>
          </a:xfrm>
          <a:prstGeom prst="roundRect">
            <a:avLst/>
          </a:prstGeom>
          <a:solidFill>
            <a:schemeClr val="bg1">
              <a:lumMod val="95000"/>
            </a:schemeClr>
          </a:solidFill>
          <a:ln>
            <a:solidFill>
              <a:srgbClr val="E28C0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r>
              <a:rPr lang="en-US" sz="1200" dirty="0">
                <a:solidFill>
                  <a:srgbClr val="005EB8"/>
                </a:solidFill>
                <a:latin typeface="Segoe UI" panose="020B0502040204020203" pitchFamily="34" charset="0"/>
                <a:cs typeface="Segoe UI" panose="020B0502040204020203" pitchFamily="34" charset="0"/>
              </a:rPr>
              <a:t>Roundtable discussions</a:t>
            </a:r>
            <a:endParaRPr lang="en-GB" sz="1200" dirty="0">
              <a:solidFill>
                <a:srgbClr val="005EB8"/>
              </a:solidFill>
              <a:latin typeface="Segoe UI" panose="020B0502040204020203" pitchFamily="34" charset="0"/>
              <a:cs typeface="Segoe UI" panose="020B0502040204020203" pitchFamily="34" charset="0"/>
            </a:endParaRPr>
          </a:p>
        </p:txBody>
      </p:sp>
      <p:sp>
        <p:nvSpPr>
          <p:cNvPr id="17" name="Rectangle: Rounded Corners 16">
            <a:extLst>
              <a:ext uri="{FF2B5EF4-FFF2-40B4-BE49-F238E27FC236}">
                <a16:creationId xmlns:a16="http://schemas.microsoft.com/office/drawing/2014/main" id="{C5E994B4-D7D5-4D93-9988-3B9A6A003B4C}"/>
              </a:ext>
            </a:extLst>
          </p:cNvPr>
          <p:cNvSpPr/>
          <p:nvPr/>
        </p:nvSpPr>
        <p:spPr>
          <a:xfrm>
            <a:off x="4447218" y="3551921"/>
            <a:ext cx="1551093" cy="565864"/>
          </a:xfrm>
          <a:prstGeom prst="roundRect">
            <a:avLst/>
          </a:prstGeom>
          <a:solidFill>
            <a:schemeClr val="bg1">
              <a:lumMod val="95000"/>
            </a:schemeClr>
          </a:solidFill>
          <a:ln>
            <a:solidFill>
              <a:srgbClr val="E28C0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r>
              <a:rPr lang="en-US" sz="1200">
                <a:solidFill>
                  <a:srgbClr val="005EB8"/>
                </a:solidFill>
                <a:latin typeface="Segoe UI" panose="020B0502040204020203" pitchFamily="34" charset="0"/>
                <a:cs typeface="Segoe UI" panose="020B0502040204020203" pitchFamily="34" charset="0"/>
              </a:rPr>
              <a:t>Org Chart and Responsibilities</a:t>
            </a:r>
            <a:endParaRPr lang="en-GB" sz="1200">
              <a:solidFill>
                <a:srgbClr val="005EB8"/>
              </a:solidFill>
              <a:latin typeface="Segoe UI" panose="020B0502040204020203" pitchFamily="34" charset="0"/>
              <a:cs typeface="Segoe UI" panose="020B0502040204020203" pitchFamily="34" charset="0"/>
            </a:endParaRPr>
          </a:p>
        </p:txBody>
      </p:sp>
      <p:sp>
        <p:nvSpPr>
          <p:cNvPr id="18" name="Rectangle: Rounded Corners 17">
            <a:extLst>
              <a:ext uri="{FF2B5EF4-FFF2-40B4-BE49-F238E27FC236}">
                <a16:creationId xmlns:a16="http://schemas.microsoft.com/office/drawing/2014/main" id="{0E00DD21-362E-43C5-B5DE-4A167BE46B4B}"/>
              </a:ext>
            </a:extLst>
          </p:cNvPr>
          <p:cNvSpPr/>
          <p:nvPr/>
        </p:nvSpPr>
        <p:spPr>
          <a:xfrm>
            <a:off x="4446644" y="2933920"/>
            <a:ext cx="1551093" cy="565864"/>
          </a:xfrm>
          <a:prstGeom prst="roundRect">
            <a:avLst/>
          </a:prstGeom>
          <a:solidFill>
            <a:schemeClr val="bg1">
              <a:lumMod val="95000"/>
            </a:schemeClr>
          </a:solidFill>
          <a:ln>
            <a:solidFill>
              <a:srgbClr val="E28C0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r>
              <a:rPr lang="en-US" sz="1200" dirty="0">
                <a:solidFill>
                  <a:srgbClr val="005EB8"/>
                </a:solidFill>
                <a:latin typeface="Segoe UI" panose="020B0502040204020203" pitchFamily="34" charset="0"/>
                <a:cs typeface="Segoe UI" panose="020B0502040204020203" pitchFamily="34" charset="0"/>
              </a:rPr>
              <a:t>Fun Sessions</a:t>
            </a:r>
            <a:endParaRPr lang="en-GB" sz="1200" dirty="0">
              <a:solidFill>
                <a:srgbClr val="005EB8"/>
              </a:solidFill>
              <a:latin typeface="Segoe UI" panose="020B0502040204020203" pitchFamily="34"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AC0A4472-23B3-4835-A116-87190962E397}"/>
              </a:ext>
            </a:extLst>
          </p:cNvPr>
          <p:cNvSpPr/>
          <p:nvPr/>
        </p:nvSpPr>
        <p:spPr>
          <a:xfrm>
            <a:off x="4453890" y="4169924"/>
            <a:ext cx="1551093" cy="565864"/>
          </a:xfrm>
          <a:prstGeom prst="roundRect">
            <a:avLst/>
          </a:prstGeom>
          <a:solidFill>
            <a:schemeClr val="bg1">
              <a:lumMod val="95000"/>
            </a:schemeClr>
          </a:solidFill>
          <a:ln>
            <a:solidFill>
              <a:srgbClr val="E28C0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r>
              <a:rPr lang="en-US" sz="1200" dirty="0">
                <a:solidFill>
                  <a:srgbClr val="005EB8"/>
                </a:solidFill>
                <a:latin typeface="Segoe UI" panose="020B0502040204020203" pitchFamily="34" charset="0"/>
                <a:cs typeface="Segoe UI" panose="020B0502040204020203" pitchFamily="34" charset="0"/>
              </a:rPr>
              <a:t>Chat and Relax sessions</a:t>
            </a:r>
            <a:endParaRPr lang="en-GB" sz="1200" dirty="0">
              <a:solidFill>
                <a:srgbClr val="005EB8"/>
              </a:solidFill>
              <a:latin typeface="Segoe UI" panose="020B0502040204020203" pitchFamily="34" charset="0"/>
              <a:cs typeface="Segoe UI" panose="020B0502040204020203" pitchFamily="34" charset="0"/>
            </a:endParaRPr>
          </a:p>
        </p:txBody>
      </p:sp>
      <p:sp>
        <p:nvSpPr>
          <p:cNvPr id="20" name="Rectangle: Rounded Corners 19">
            <a:extLst>
              <a:ext uri="{FF2B5EF4-FFF2-40B4-BE49-F238E27FC236}">
                <a16:creationId xmlns:a16="http://schemas.microsoft.com/office/drawing/2014/main" id="{E3258709-4B7B-4B6E-8BA8-3A0D32637093}"/>
              </a:ext>
            </a:extLst>
          </p:cNvPr>
          <p:cNvSpPr/>
          <p:nvPr/>
        </p:nvSpPr>
        <p:spPr>
          <a:xfrm>
            <a:off x="7752345" y="3564792"/>
            <a:ext cx="1564104" cy="565864"/>
          </a:xfrm>
          <a:prstGeom prst="roundRect">
            <a:avLst/>
          </a:prstGeom>
          <a:solidFill>
            <a:schemeClr val="bg1">
              <a:lumMod val="95000"/>
            </a:schemeClr>
          </a:solidFill>
          <a:ln>
            <a:solidFill>
              <a:srgbClr val="E28C0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r>
              <a:rPr lang="en-US" sz="1200" dirty="0" err="1">
                <a:solidFill>
                  <a:srgbClr val="005EB8"/>
                </a:solidFill>
                <a:latin typeface="Segoe UI" panose="020B0502040204020203" pitchFamily="34" charset="0"/>
                <a:cs typeface="Segoe UI" panose="020B0502040204020203" pitchFamily="34" charset="0"/>
              </a:rPr>
              <a:t>ImproveWell</a:t>
            </a:r>
            <a:r>
              <a:rPr lang="en-US" sz="1200" dirty="0">
                <a:solidFill>
                  <a:srgbClr val="005EB8"/>
                </a:solidFill>
                <a:latin typeface="Segoe UI" panose="020B0502040204020203" pitchFamily="34" charset="0"/>
                <a:cs typeface="Segoe UI" panose="020B0502040204020203" pitchFamily="34" charset="0"/>
              </a:rPr>
              <a:t> Surveys</a:t>
            </a:r>
            <a:endParaRPr lang="en-GB" sz="1200" dirty="0">
              <a:solidFill>
                <a:srgbClr val="005EB8"/>
              </a:solidFill>
              <a:latin typeface="Segoe UI" panose="020B0502040204020203" pitchFamily="34" charset="0"/>
              <a:cs typeface="Segoe UI" panose="020B0502040204020203" pitchFamily="34" charset="0"/>
            </a:endParaRPr>
          </a:p>
        </p:txBody>
      </p:sp>
      <p:sp>
        <p:nvSpPr>
          <p:cNvPr id="21" name="Rectangle: Rounded Corners 20">
            <a:extLst>
              <a:ext uri="{FF2B5EF4-FFF2-40B4-BE49-F238E27FC236}">
                <a16:creationId xmlns:a16="http://schemas.microsoft.com/office/drawing/2014/main" id="{118852FC-2E69-41BC-A8B1-88148BB74D92}"/>
              </a:ext>
            </a:extLst>
          </p:cNvPr>
          <p:cNvSpPr/>
          <p:nvPr/>
        </p:nvSpPr>
        <p:spPr>
          <a:xfrm>
            <a:off x="7746055" y="4183816"/>
            <a:ext cx="1564104" cy="565864"/>
          </a:xfrm>
          <a:prstGeom prst="roundRect">
            <a:avLst/>
          </a:prstGeom>
          <a:solidFill>
            <a:schemeClr val="bg1">
              <a:lumMod val="95000"/>
            </a:schemeClr>
          </a:solidFill>
          <a:ln>
            <a:solidFill>
              <a:srgbClr val="E28C0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r>
              <a:rPr lang="en-US" sz="1200" dirty="0">
                <a:solidFill>
                  <a:srgbClr val="005EB8"/>
                </a:solidFill>
                <a:latin typeface="Segoe UI" panose="020B0502040204020203" pitchFamily="34" charset="0"/>
                <a:cs typeface="Segoe UI" panose="020B0502040204020203" pitchFamily="34" charset="0"/>
              </a:rPr>
              <a:t>Meetings, Vlogs and Webinars</a:t>
            </a:r>
            <a:endParaRPr lang="en-GB" sz="1200" dirty="0">
              <a:solidFill>
                <a:srgbClr val="005EB8"/>
              </a:solidFill>
              <a:latin typeface="Segoe UI" panose="020B0502040204020203" pitchFamily="34" charset="0"/>
              <a:cs typeface="Segoe UI" panose="020B0502040204020203" pitchFamily="34" charset="0"/>
            </a:endParaRPr>
          </a:p>
        </p:txBody>
      </p:sp>
      <p:sp>
        <p:nvSpPr>
          <p:cNvPr id="8" name="Rectangle: Rounded Corners 7">
            <a:extLst>
              <a:ext uri="{FF2B5EF4-FFF2-40B4-BE49-F238E27FC236}">
                <a16:creationId xmlns:a16="http://schemas.microsoft.com/office/drawing/2014/main" id="{DF9BE819-63BC-4A3E-A96F-620A197BAB10}"/>
              </a:ext>
            </a:extLst>
          </p:cNvPr>
          <p:cNvSpPr/>
          <p:nvPr/>
        </p:nvSpPr>
        <p:spPr>
          <a:xfrm>
            <a:off x="1114925" y="5266814"/>
            <a:ext cx="2389239" cy="4817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dirty="0">
                <a:solidFill>
                  <a:srgbClr val="0071CE">
                    <a:lumMod val="75000"/>
                  </a:srgbClr>
                </a:solidFill>
                <a:latin typeface="Arial" panose="020B0604020202020204"/>
              </a:rPr>
              <a:t>Responsible</a:t>
            </a:r>
            <a:endParaRPr lang="en-GB" dirty="0">
              <a:solidFill>
                <a:srgbClr val="0071CE">
                  <a:lumMod val="75000"/>
                </a:srgbClr>
              </a:solidFill>
              <a:latin typeface="Arial" panose="020B0604020202020204"/>
            </a:endParaRPr>
          </a:p>
        </p:txBody>
      </p:sp>
      <p:sp>
        <p:nvSpPr>
          <p:cNvPr id="31" name="Rectangle: Rounded Corners 30">
            <a:extLst>
              <a:ext uri="{FF2B5EF4-FFF2-40B4-BE49-F238E27FC236}">
                <a16:creationId xmlns:a16="http://schemas.microsoft.com/office/drawing/2014/main" id="{314580F6-F2DE-4160-8574-95CC933A1DA5}"/>
              </a:ext>
            </a:extLst>
          </p:cNvPr>
          <p:cNvSpPr/>
          <p:nvPr/>
        </p:nvSpPr>
        <p:spPr>
          <a:xfrm>
            <a:off x="3596081" y="5270091"/>
            <a:ext cx="2389239" cy="4817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dirty="0">
                <a:solidFill>
                  <a:srgbClr val="0071CE">
                    <a:lumMod val="75000"/>
                  </a:srgbClr>
                </a:solidFill>
                <a:latin typeface="Arial" panose="020B0604020202020204"/>
              </a:rPr>
              <a:t>Inclusive</a:t>
            </a:r>
            <a:endParaRPr lang="en-GB" dirty="0">
              <a:solidFill>
                <a:srgbClr val="0071CE">
                  <a:lumMod val="75000"/>
                </a:srgbClr>
              </a:solidFill>
              <a:latin typeface="Arial" panose="020B0604020202020204"/>
            </a:endParaRPr>
          </a:p>
        </p:txBody>
      </p:sp>
      <p:sp>
        <p:nvSpPr>
          <p:cNvPr id="32" name="Rectangle: Rounded Corners 31">
            <a:extLst>
              <a:ext uri="{FF2B5EF4-FFF2-40B4-BE49-F238E27FC236}">
                <a16:creationId xmlns:a16="http://schemas.microsoft.com/office/drawing/2014/main" id="{E7BC02D6-2E93-4DA4-951E-61B27F8A2689}"/>
              </a:ext>
            </a:extLst>
          </p:cNvPr>
          <p:cNvSpPr/>
          <p:nvPr/>
        </p:nvSpPr>
        <p:spPr>
          <a:xfrm>
            <a:off x="6098002" y="5271730"/>
            <a:ext cx="2389239" cy="4817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dirty="0">
                <a:solidFill>
                  <a:srgbClr val="0071CE">
                    <a:lumMod val="75000"/>
                  </a:srgbClr>
                </a:solidFill>
                <a:latin typeface="Arial" panose="020B0604020202020204"/>
              </a:rPr>
              <a:t>Confident</a:t>
            </a:r>
            <a:endParaRPr lang="en-GB" dirty="0">
              <a:solidFill>
                <a:srgbClr val="0071CE">
                  <a:lumMod val="75000"/>
                </a:srgbClr>
              </a:solidFill>
              <a:latin typeface="Arial" panose="020B0604020202020204"/>
            </a:endParaRPr>
          </a:p>
        </p:txBody>
      </p:sp>
      <p:sp>
        <p:nvSpPr>
          <p:cNvPr id="33" name="Rectangle: Rounded Corners 32">
            <a:extLst>
              <a:ext uri="{FF2B5EF4-FFF2-40B4-BE49-F238E27FC236}">
                <a16:creationId xmlns:a16="http://schemas.microsoft.com/office/drawing/2014/main" id="{D2E9FB20-832A-4439-A993-D886AF6A45D9}"/>
              </a:ext>
            </a:extLst>
          </p:cNvPr>
          <p:cNvSpPr/>
          <p:nvPr/>
        </p:nvSpPr>
        <p:spPr>
          <a:xfrm>
            <a:off x="8571527" y="5258621"/>
            <a:ext cx="2389239" cy="4817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dirty="0">
                <a:solidFill>
                  <a:srgbClr val="0071CE">
                    <a:lumMod val="75000"/>
                  </a:srgbClr>
                </a:solidFill>
                <a:latin typeface="Arial" panose="020B0604020202020204"/>
              </a:rPr>
              <a:t>Fair</a:t>
            </a:r>
            <a:endParaRPr lang="en-GB" dirty="0">
              <a:solidFill>
                <a:srgbClr val="0071CE">
                  <a:lumMod val="75000"/>
                </a:srgbClr>
              </a:solidFill>
              <a:latin typeface="Arial" panose="020B0604020202020204"/>
            </a:endParaRPr>
          </a:p>
        </p:txBody>
      </p:sp>
      <p:sp>
        <p:nvSpPr>
          <p:cNvPr id="9" name="Rectangle: Rounded Corners 8">
            <a:extLst>
              <a:ext uri="{FF2B5EF4-FFF2-40B4-BE49-F238E27FC236}">
                <a16:creationId xmlns:a16="http://schemas.microsoft.com/office/drawing/2014/main" id="{C7E6D091-4667-490E-823D-96BF9CF7ABA8}"/>
              </a:ext>
            </a:extLst>
          </p:cNvPr>
          <p:cNvSpPr/>
          <p:nvPr/>
        </p:nvSpPr>
        <p:spPr>
          <a:xfrm>
            <a:off x="490025" y="1245267"/>
            <a:ext cx="365575" cy="4495133"/>
          </a:xfrm>
          <a:prstGeom prst="roundRect">
            <a:avLst/>
          </a:prstGeom>
          <a:solidFill>
            <a:schemeClr val="accent5">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377"/>
            <a:r>
              <a:rPr lang="en-US" dirty="0">
                <a:solidFill>
                  <a:srgbClr val="E8EDEE">
                    <a:lumMod val="10000"/>
                  </a:srgbClr>
                </a:solidFill>
                <a:latin typeface="Arial" panose="020B0604020202020204"/>
              </a:rPr>
              <a:t>Equality, Diversity &amp; Inclusion</a:t>
            </a:r>
            <a:endParaRPr lang="en-GB" dirty="0">
              <a:solidFill>
                <a:srgbClr val="E8EDEE">
                  <a:lumMod val="10000"/>
                </a:srgbClr>
              </a:solidFill>
              <a:latin typeface="Arial" panose="020B0604020202020204"/>
            </a:endParaRPr>
          </a:p>
        </p:txBody>
      </p:sp>
      <p:sp>
        <p:nvSpPr>
          <p:cNvPr id="35" name="Rectangle: Rounded Corners 34">
            <a:extLst>
              <a:ext uri="{FF2B5EF4-FFF2-40B4-BE49-F238E27FC236}">
                <a16:creationId xmlns:a16="http://schemas.microsoft.com/office/drawing/2014/main" id="{7C4120E3-702D-40D3-831A-7280DB2F8FC5}"/>
              </a:ext>
            </a:extLst>
          </p:cNvPr>
          <p:cNvSpPr/>
          <p:nvPr/>
        </p:nvSpPr>
        <p:spPr>
          <a:xfrm>
            <a:off x="11215254" y="1245267"/>
            <a:ext cx="365575" cy="4495133"/>
          </a:xfrm>
          <a:prstGeom prst="roundRect">
            <a:avLst/>
          </a:prstGeom>
          <a:solidFill>
            <a:schemeClr val="accent5">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377"/>
            <a:r>
              <a:rPr lang="en-US" dirty="0">
                <a:solidFill>
                  <a:srgbClr val="E8EDEE">
                    <a:lumMod val="10000"/>
                  </a:srgbClr>
                </a:solidFill>
                <a:latin typeface="Arial" panose="020B0604020202020204"/>
              </a:rPr>
              <a:t>Employee Experience</a:t>
            </a:r>
            <a:endParaRPr lang="en-GB" dirty="0">
              <a:solidFill>
                <a:srgbClr val="E8EDEE">
                  <a:lumMod val="10000"/>
                </a:srgbClr>
              </a:solidFill>
              <a:latin typeface="Arial" panose="020B0604020202020204"/>
            </a:endParaRPr>
          </a:p>
        </p:txBody>
      </p:sp>
    </p:spTree>
    <p:extLst>
      <p:ext uri="{BB962C8B-B14F-4D97-AF65-F5344CB8AC3E}">
        <p14:creationId xmlns:p14="http://schemas.microsoft.com/office/powerpoint/2010/main" val="2019409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8FE4-A016-4FB5-9EA1-D40C4932FFA3}"/>
              </a:ext>
            </a:extLst>
          </p:cNvPr>
          <p:cNvSpPr>
            <a:spLocks noGrp="1"/>
          </p:cNvSpPr>
          <p:nvPr>
            <p:ph type="title"/>
          </p:nvPr>
        </p:nvSpPr>
        <p:spPr>
          <a:xfrm>
            <a:off x="838200" y="1228777"/>
            <a:ext cx="10515600" cy="4384623"/>
          </a:xfrm>
        </p:spPr>
        <p:txBody>
          <a:bodyPr anchor="t">
            <a:normAutofit fontScale="90000"/>
          </a:bodyPr>
          <a:lstStyle/>
          <a:p>
            <a:r>
              <a:rPr lang="en-GB" sz="4800" dirty="0"/>
              <a:t>Rapid Cycles of Testing</a:t>
            </a:r>
            <a:br>
              <a:rPr lang="en-GB" sz="4800" dirty="0"/>
            </a:br>
            <a:br>
              <a:rPr lang="en-GB" sz="4800" dirty="0"/>
            </a:br>
            <a:r>
              <a:rPr lang="en-GB" sz="3100" b="1" dirty="0"/>
              <a:t>Quality &amp; Commissioning, Health Education England </a:t>
            </a:r>
            <a:br>
              <a:rPr lang="en-GB" sz="3100" b="1" dirty="0"/>
            </a:br>
            <a:br>
              <a:rPr lang="en-GB" sz="3100" b="1" dirty="0"/>
            </a:br>
            <a:r>
              <a:rPr lang="en-GB" sz="3100" b="1" dirty="0"/>
              <a:t>Winchester and Test Valley CAMHS, Sussex Partnership NHS </a:t>
            </a:r>
            <a:r>
              <a:rPr lang="en-GB" sz="3100" b="1"/>
              <a:t>Foundation Trust</a:t>
            </a:r>
            <a:br>
              <a:rPr lang="en-GB" sz="3100" b="1"/>
            </a:br>
            <a:br>
              <a:rPr lang="en-GB" sz="3100" b="1" dirty="0"/>
            </a:br>
            <a:r>
              <a:rPr lang="en-GB" sz="3100" b="1" dirty="0"/>
              <a:t>Long Term Neurological Conditions, Sheffield Health &amp; Social Care Trust</a:t>
            </a:r>
            <a:br>
              <a:rPr lang="en-GB" sz="3100" b="1" dirty="0"/>
            </a:br>
            <a:br>
              <a:rPr lang="en-GB" sz="3100" b="1"/>
            </a:br>
            <a:br>
              <a:rPr lang="en-GB" sz="4800" dirty="0"/>
            </a:br>
            <a:endParaRPr lang="en-GB" sz="4800" dirty="0"/>
          </a:p>
        </p:txBody>
      </p:sp>
    </p:spTree>
    <p:extLst>
      <p:ext uri="{BB962C8B-B14F-4D97-AF65-F5344CB8AC3E}">
        <p14:creationId xmlns:p14="http://schemas.microsoft.com/office/powerpoint/2010/main" val="360016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71341ADE-2584-43CB-B7C4-B973F31AF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217" y="0"/>
            <a:ext cx="9667567" cy="6858000"/>
          </a:xfrm>
          <a:prstGeom prst="rect">
            <a:avLst/>
          </a:prstGeom>
        </p:spPr>
      </p:pic>
    </p:spTree>
    <p:extLst>
      <p:ext uri="{BB962C8B-B14F-4D97-AF65-F5344CB8AC3E}">
        <p14:creationId xmlns:p14="http://schemas.microsoft.com/office/powerpoint/2010/main" val="412829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C9AC65B9-EFEE-4439-91BA-D1B3A14D3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 y="41559"/>
            <a:ext cx="9936480" cy="6816441"/>
          </a:xfrm>
          <a:prstGeom prst="rect">
            <a:avLst/>
          </a:prstGeom>
        </p:spPr>
      </p:pic>
    </p:spTree>
    <p:extLst>
      <p:ext uri="{BB962C8B-B14F-4D97-AF65-F5344CB8AC3E}">
        <p14:creationId xmlns:p14="http://schemas.microsoft.com/office/powerpoint/2010/main" val="860203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2429D841-28C0-438B-A08B-30AA81A0B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12700"/>
            <a:ext cx="10134600" cy="6961917"/>
          </a:xfrm>
          <a:prstGeom prst="rect">
            <a:avLst/>
          </a:prstGeom>
        </p:spPr>
      </p:pic>
    </p:spTree>
    <p:extLst>
      <p:ext uri="{BB962C8B-B14F-4D97-AF65-F5344CB8AC3E}">
        <p14:creationId xmlns:p14="http://schemas.microsoft.com/office/powerpoint/2010/main" val="1792205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7CD415-3504-4328-93D4-819F9A63E73A}"/>
              </a:ext>
            </a:extLst>
          </p:cNvPr>
          <p:cNvSpPr txBox="1"/>
          <p:nvPr/>
        </p:nvSpPr>
        <p:spPr>
          <a:xfrm>
            <a:off x="2168013" y="1224116"/>
            <a:ext cx="5501200"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Break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4" name="TextBox 3">
            <a:extLst>
              <a:ext uri="{FF2B5EF4-FFF2-40B4-BE49-F238E27FC236}">
                <a16:creationId xmlns:a16="http://schemas.microsoft.com/office/drawing/2014/main" id="{6B4C3F8F-0853-4A90-8285-8651A72AF564}"/>
              </a:ext>
            </a:extLst>
          </p:cNvPr>
          <p:cNvSpPr txBox="1"/>
          <p:nvPr/>
        </p:nvSpPr>
        <p:spPr>
          <a:xfrm>
            <a:off x="1772064" y="4029148"/>
            <a:ext cx="589714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10 minutes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Montserrat" panose="00000500000000000000" pitchFamily="2" charset="0"/>
              </a:rPr>
              <a:t>We’d like to encourage you to use the break to do something that will bring you joy! </a:t>
            </a:r>
            <a:endParaRPr kumimoji="0" lang="en-GB" sz="2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319419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8FE4-A016-4FB5-9EA1-D40C4932FFA3}"/>
              </a:ext>
            </a:extLst>
          </p:cNvPr>
          <p:cNvSpPr>
            <a:spLocks noGrp="1"/>
          </p:cNvSpPr>
          <p:nvPr>
            <p:ph type="title"/>
          </p:nvPr>
        </p:nvSpPr>
        <p:spPr>
          <a:xfrm>
            <a:off x="528711" y="1933429"/>
            <a:ext cx="7503941" cy="2991141"/>
          </a:xfrm>
        </p:spPr>
        <p:txBody>
          <a:bodyPr>
            <a:normAutofit fontScale="90000"/>
          </a:bodyPr>
          <a:lstStyle/>
          <a:p>
            <a:r>
              <a:rPr lang="en-GB" sz="4800" b="1" dirty="0"/>
              <a:t>DATA</a:t>
            </a:r>
            <a:br>
              <a:rPr lang="en-GB" sz="4800" dirty="0"/>
            </a:br>
            <a:br>
              <a:rPr lang="en-GB" sz="4800" dirty="0"/>
            </a:br>
            <a:r>
              <a:rPr lang="en-GB" sz="4800" dirty="0"/>
              <a:t>What does it mean? </a:t>
            </a:r>
            <a:br>
              <a:rPr lang="en-GB" sz="4800" dirty="0"/>
            </a:br>
            <a:r>
              <a:rPr lang="en-GB" sz="4800" dirty="0"/>
              <a:t>How can we get more?</a:t>
            </a:r>
            <a:br>
              <a:rPr lang="en-GB" sz="4800" dirty="0"/>
            </a:br>
            <a:br>
              <a:rPr lang="en-GB" sz="4800" dirty="0"/>
            </a:br>
            <a:endParaRPr lang="en-GB" sz="2400" dirty="0"/>
          </a:p>
        </p:txBody>
      </p:sp>
      <p:pic>
        <p:nvPicPr>
          <p:cNvPr id="4" name="Picture 3">
            <a:extLst>
              <a:ext uri="{FF2B5EF4-FFF2-40B4-BE49-F238E27FC236}">
                <a16:creationId xmlns:a16="http://schemas.microsoft.com/office/drawing/2014/main" id="{3158357E-0C08-4C63-B8B2-16591F35549C}"/>
              </a:ext>
            </a:extLst>
          </p:cNvPr>
          <p:cNvPicPr>
            <a:picLocks noChangeAspect="1"/>
          </p:cNvPicPr>
          <p:nvPr/>
        </p:nvPicPr>
        <p:blipFill>
          <a:blip r:embed="rId3"/>
          <a:stretch>
            <a:fillRect/>
          </a:stretch>
        </p:blipFill>
        <p:spPr>
          <a:xfrm>
            <a:off x="8466012" y="1324120"/>
            <a:ext cx="1990725" cy="3600450"/>
          </a:xfrm>
          <a:prstGeom prst="rect">
            <a:avLst/>
          </a:prstGeom>
        </p:spPr>
      </p:pic>
    </p:spTree>
    <p:extLst>
      <p:ext uri="{BB962C8B-B14F-4D97-AF65-F5344CB8AC3E}">
        <p14:creationId xmlns:p14="http://schemas.microsoft.com/office/powerpoint/2010/main" val="154994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03D4DA-88D1-4ED0-A662-280A1F2BF748}"/>
              </a:ext>
            </a:extLst>
          </p:cNvPr>
          <p:cNvSpPr/>
          <p:nvPr/>
        </p:nvSpPr>
        <p:spPr>
          <a:xfrm>
            <a:off x="10810240" y="142240"/>
            <a:ext cx="1381760" cy="1402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1D9F85B-A999-4C8F-A6E7-C410BB7E8392}"/>
              </a:ext>
            </a:extLst>
          </p:cNvPr>
          <p:cNvPicPr>
            <a:picLocks noChangeAspect="1"/>
          </p:cNvPicPr>
          <p:nvPr/>
        </p:nvPicPr>
        <p:blipFill rotWithShape="1">
          <a:blip r:embed="rId3"/>
          <a:srcRect r="11752"/>
          <a:stretch/>
        </p:blipFill>
        <p:spPr>
          <a:xfrm>
            <a:off x="6388507" y="561338"/>
            <a:ext cx="5016093" cy="2867661"/>
          </a:xfrm>
          <a:prstGeom prst="rect">
            <a:avLst/>
          </a:prstGeom>
          <a:ln>
            <a:solidFill>
              <a:schemeClr val="tx1"/>
            </a:solidFill>
          </a:ln>
        </p:spPr>
      </p:pic>
      <p:pic>
        <p:nvPicPr>
          <p:cNvPr id="7" name="Picture 6">
            <a:extLst>
              <a:ext uri="{FF2B5EF4-FFF2-40B4-BE49-F238E27FC236}">
                <a16:creationId xmlns:a16="http://schemas.microsoft.com/office/drawing/2014/main" id="{72D778D0-B093-4571-9CEC-E38AA16D8F8B}"/>
              </a:ext>
            </a:extLst>
          </p:cNvPr>
          <p:cNvPicPr>
            <a:picLocks noChangeAspect="1"/>
          </p:cNvPicPr>
          <p:nvPr/>
        </p:nvPicPr>
        <p:blipFill rotWithShape="1">
          <a:blip r:embed="rId4"/>
          <a:srcRect r="11673"/>
          <a:stretch/>
        </p:blipFill>
        <p:spPr>
          <a:xfrm>
            <a:off x="320297" y="561339"/>
            <a:ext cx="5282231" cy="2867660"/>
          </a:xfrm>
          <a:prstGeom prst="rect">
            <a:avLst/>
          </a:prstGeom>
          <a:ln>
            <a:solidFill>
              <a:schemeClr val="tx1"/>
            </a:solidFill>
          </a:ln>
        </p:spPr>
      </p:pic>
      <p:pic>
        <p:nvPicPr>
          <p:cNvPr id="9" name="Picture 8">
            <a:extLst>
              <a:ext uri="{FF2B5EF4-FFF2-40B4-BE49-F238E27FC236}">
                <a16:creationId xmlns:a16="http://schemas.microsoft.com/office/drawing/2014/main" id="{CFA34E9E-93F1-46FE-8EF9-DE27554A07F1}"/>
              </a:ext>
            </a:extLst>
          </p:cNvPr>
          <p:cNvPicPr>
            <a:picLocks noChangeAspect="1"/>
          </p:cNvPicPr>
          <p:nvPr/>
        </p:nvPicPr>
        <p:blipFill rotWithShape="1">
          <a:blip r:embed="rId5"/>
          <a:srcRect r="11061"/>
          <a:stretch/>
        </p:blipFill>
        <p:spPr>
          <a:xfrm>
            <a:off x="2858876" y="3947159"/>
            <a:ext cx="5375487" cy="2867659"/>
          </a:xfrm>
          <a:prstGeom prst="rect">
            <a:avLst/>
          </a:prstGeom>
          <a:ln>
            <a:solidFill>
              <a:schemeClr val="tx1"/>
            </a:solidFill>
          </a:ln>
        </p:spPr>
      </p:pic>
      <p:sp>
        <p:nvSpPr>
          <p:cNvPr id="10" name="TextBox 9">
            <a:extLst>
              <a:ext uri="{FF2B5EF4-FFF2-40B4-BE49-F238E27FC236}">
                <a16:creationId xmlns:a16="http://schemas.microsoft.com/office/drawing/2014/main" id="{55194176-4432-48EF-ADC4-3BF9709A9B81}"/>
              </a:ext>
            </a:extLst>
          </p:cNvPr>
          <p:cNvSpPr txBox="1"/>
          <p:nvPr/>
        </p:nvSpPr>
        <p:spPr>
          <a:xfrm>
            <a:off x="320297" y="0"/>
            <a:ext cx="51407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Percentage of people who have enjoyed being at work on a frequent basis</a:t>
            </a:r>
          </a:p>
        </p:txBody>
      </p:sp>
      <p:sp>
        <p:nvSpPr>
          <p:cNvPr id="11" name="TextBox 10">
            <a:extLst>
              <a:ext uri="{FF2B5EF4-FFF2-40B4-BE49-F238E27FC236}">
                <a16:creationId xmlns:a16="http://schemas.microsoft.com/office/drawing/2014/main" id="{FCE66BAB-BF05-428F-BC87-568A07856BF4}"/>
              </a:ext>
            </a:extLst>
          </p:cNvPr>
          <p:cNvSpPr txBox="1"/>
          <p:nvPr/>
        </p:nvSpPr>
        <p:spPr>
          <a:xfrm>
            <a:off x="6317742" y="-8891"/>
            <a:ext cx="51576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Percentage of people who experience no symptoms of burnout at work</a:t>
            </a:r>
          </a:p>
        </p:txBody>
      </p:sp>
      <p:sp>
        <p:nvSpPr>
          <p:cNvPr id="13" name="TextBox 12">
            <a:extLst>
              <a:ext uri="{FF2B5EF4-FFF2-40B4-BE49-F238E27FC236}">
                <a16:creationId xmlns:a16="http://schemas.microsoft.com/office/drawing/2014/main" id="{DEC69992-8754-491E-9360-E972A80D183E}"/>
              </a:ext>
            </a:extLst>
          </p:cNvPr>
          <p:cNvSpPr txBox="1"/>
          <p:nvPr/>
        </p:nvSpPr>
        <p:spPr>
          <a:xfrm>
            <a:off x="1511300" y="3518802"/>
            <a:ext cx="8661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Percentage of people who are extremely likely to recommend their team as a place to work</a:t>
            </a:r>
          </a:p>
        </p:txBody>
      </p:sp>
    </p:spTree>
    <p:extLst>
      <p:ext uri="{BB962C8B-B14F-4D97-AF65-F5344CB8AC3E}">
        <p14:creationId xmlns:p14="http://schemas.microsoft.com/office/powerpoint/2010/main" val="60097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F0A1-A5E3-431F-8DBF-7E3C40B1607D}"/>
              </a:ext>
            </a:extLst>
          </p:cNvPr>
          <p:cNvSpPr>
            <a:spLocks noGrp="1"/>
          </p:cNvSpPr>
          <p:nvPr>
            <p:ph type="title"/>
          </p:nvPr>
        </p:nvSpPr>
        <p:spPr>
          <a:xfrm>
            <a:off x="351504" y="0"/>
            <a:ext cx="10515600" cy="1325563"/>
          </a:xfrm>
        </p:spPr>
        <p:txBody>
          <a:bodyPr>
            <a:normAutofit/>
          </a:bodyPr>
          <a:lstStyle/>
          <a:p>
            <a:r>
              <a:rPr lang="en-GB" sz="3700" dirty="0"/>
              <a:t>Housekeeping</a:t>
            </a:r>
          </a:p>
        </p:txBody>
      </p:sp>
      <p:sp>
        <p:nvSpPr>
          <p:cNvPr id="3" name="TextBox 2">
            <a:extLst>
              <a:ext uri="{FF2B5EF4-FFF2-40B4-BE49-F238E27FC236}">
                <a16:creationId xmlns:a16="http://schemas.microsoft.com/office/drawing/2014/main" id="{1798D0D4-CE6E-4533-871E-5940EA9AA9B3}"/>
              </a:ext>
            </a:extLst>
          </p:cNvPr>
          <p:cNvSpPr txBox="1"/>
          <p:nvPr/>
        </p:nvSpPr>
        <p:spPr>
          <a:xfrm>
            <a:off x="914400" y="1325563"/>
            <a:ext cx="9394723" cy="430887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Please mute your microphone unless you are speaking.</a:t>
            </a:r>
          </a:p>
          <a:p>
            <a:pPr marR="0" lvl="0" algn="l" defTabSz="457200" rtl="0" eaLnBrk="1" fontAlgn="auto" latinLnBrk="0" hangingPunct="1">
              <a:lnSpc>
                <a:spcPct val="100000"/>
              </a:lnSpc>
              <a:spcBef>
                <a:spcPts val="0"/>
              </a:spcBef>
              <a:spcAft>
                <a:spcPts val="0"/>
              </a:spcAft>
              <a:buClr>
                <a:srgbClr val="619E9B"/>
              </a:buClr>
              <a:buSzTx/>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Please make use </a:t>
            </a:r>
            <a:r>
              <a:rPr lang="en-GB" sz="2400" dirty="0">
                <a:solidFill>
                  <a:prstClr val="black"/>
                </a:solidFill>
                <a:latin typeface="Trebuchet MS" panose="020B0603020202020204"/>
              </a:rPr>
              <a:t>of the chat function to introduce yourself to the group, ask questions or leave a comment!</a:t>
            </a: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If you experience any technical difficulties, please email </a:t>
            </a:r>
            <a:r>
              <a:rPr kumimoji="0" lang="en-GB" sz="2400" b="0" i="0" u="none" strike="noStrike" kern="1200" cap="none" spc="0" normalizeH="0" baseline="0" noProof="0" dirty="0">
                <a:ln>
                  <a:noFill/>
                </a:ln>
                <a:solidFill>
                  <a:srgbClr val="066D8E"/>
                </a:solidFill>
                <a:effectLst/>
                <a:uLnTx/>
                <a:uFillTx/>
                <a:latin typeface="Trebuchet MS" panose="020B0603020202020204"/>
                <a:ea typeface="+mn-ea"/>
                <a:cs typeface="+mn-cs"/>
              </a:rPr>
              <a:t>enjoyingwork@rcpsych.ac.uk</a:t>
            </a: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a:t>
            </a:r>
            <a:endParaRPr lang="en-GB" sz="2400" dirty="0">
              <a:solidFill>
                <a:schemeClr val="accent1">
                  <a:lumMod val="75000"/>
                </a:schemeClr>
              </a:solidFill>
            </a:endParaRP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endParaRPr lang="en-GB" sz="2400" dirty="0">
              <a:solidFill>
                <a:schemeClr val="accent1">
                  <a:lumMod val="75000"/>
                </a:schemeClr>
              </a:solidFill>
            </a:endParaRP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r>
              <a:rPr lang="en-GB" sz="2400" dirty="0">
                <a:solidFill>
                  <a:prstClr val="black"/>
                </a:solidFill>
                <a:latin typeface="Trebuchet MS" panose="020B0603020202020204"/>
              </a:rPr>
              <a:t>All presentation slides and recordings will be made available on the RCPsych Enjoying Work page shortly after today’s event.</a:t>
            </a:r>
          </a:p>
          <a:p>
            <a:endParaRPr lang="en-GB" dirty="0"/>
          </a:p>
        </p:txBody>
      </p:sp>
    </p:spTree>
    <p:extLst>
      <p:ext uri="{BB962C8B-B14F-4D97-AF65-F5344CB8AC3E}">
        <p14:creationId xmlns:p14="http://schemas.microsoft.com/office/powerpoint/2010/main" val="3215174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a:extLst>
              <a:ext uri="{FF2B5EF4-FFF2-40B4-BE49-F238E27FC236}">
                <a16:creationId xmlns:a16="http://schemas.microsoft.com/office/drawing/2014/main" id="{94F5AF34-8CBD-4CBE-AFB5-3A8D8A91A7CB}"/>
              </a:ext>
            </a:extLst>
          </p:cNvPr>
          <p:cNvSpPr>
            <a:spLocks noChangeShapeType="1"/>
          </p:cNvSpPr>
          <p:nvPr/>
        </p:nvSpPr>
        <p:spPr bwMode="auto">
          <a:xfrm>
            <a:off x="2583219" y="2373004"/>
            <a:ext cx="0" cy="2641600"/>
          </a:xfrm>
          <a:prstGeom prst="line">
            <a:avLst/>
          </a:prstGeom>
          <a:noFill/>
          <a:ln w="38100">
            <a:solidFill>
              <a:schemeClr val="tx1"/>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5" name="Text Box 4">
            <a:extLst>
              <a:ext uri="{FF2B5EF4-FFF2-40B4-BE49-F238E27FC236}">
                <a16:creationId xmlns:a16="http://schemas.microsoft.com/office/drawing/2014/main" id="{21D53660-35C7-4F00-8548-00AF343D94D5}"/>
              </a:ext>
            </a:extLst>
          </p:cNvPr>
          <p:cNvSpPr txBox="1">
            <a:spLocks noChangeArrowheads="1"/>
          </p:cNvSpPr>
          <p:nvPr/>
        </p:nvSpPr>
        <p:spPr bwMode="auto">
          <a:xfrm rot="-5400000">
            <a:off x="1020414" y="3479377"/>
            <a:ext cx="2438400" cy="33855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Percent  Mortality</a:t>
            </a:r>
          </a:p>
        </p:txBody>
      </p:sp>
      <p:sp>
        <p:nvSpPr>
          <p:cNvPr id="6" name="Text Box 5">
            <a:extLst>
              <a:ext uri="{FF2B5EF4-FFF2-40B4-BE49-F238E27FC236}">
                <a16:creationId xmlns:a16="http://schemas.microsoft.com/office/drawing/2014/main" id="{C0D544C9-5BFE-4B80-BA5F-F1ACC8C11A3E}"/>
              </a:ext>
            </a:extLst>
          </p:cNvPr>
          <p:cNvSpPr txBox="1">
            <a:spLocks noChangeArrowheads="1"/>
          </p:cNvSpPr>
          <p:nvPr/>
        </p:nvSpPr>
        <p:spPr bwMode="auto">
          <a:xfrm>
            <a:off x="3723397" y="5071070"/>
            <a:ext cx="1016000" cy="33855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Time 1</a:t>
            </a:r>
            <a:endParaRPr kumimoji="0" 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7" name="Text Box 6">
            <a:extLst>
              <a:ext uri="{FF2B5EF4-FFF2-40B4-BE49-F238E27FC236}">
                <a16:creationId xmlns:a16="http://schemas.microsoft.com/office/drawing/2014/main" id="{7A1679DF-2790-467F-A8E4-656640313373}"/>
              </a:ext>
            </a:extLst>
          </p:cNvPr>
          <p:cNvSpPr txBox="1">
            <a:spLocks noChangeArrowheads="1"/>
          </p:cNvSpPr>
          <p:nvPr/>
        </p:nvSpPr>
        <p:spPr bwMode="auto">
          <a:xfrm>
            <a:off x="7042330" y="5071070"/>
            <a:ext cx="1016000" cy="33855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Time 2</a:t>
            </a:r>
            <a:endParaRPr kumimoji="0" 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8" name="Text Box 7">
            <a:extLst>
              <a:ext uri="{FF2B5EF4-FFF2-40B4-BE49-F238E27FC236}">
                <a16:creationId xmlns:a16="http://schemas.microsoft.com/office/drawing/2014/main" id="{25B828B0-A2EA-42C4-956B-767E66475BDD}"/>
              </a:ext>
            </a:extLst>
          </p:cNvPr>
          <p:cNvSpPr txBox="1">
            <a:spLocks noChangeArrowheads="1"/>
          </p:cNvSpPr>
          <p:nvPr/>
        </p:nvSpPr>
        <p:spPr bwMode="auto">
          <a:xfrm>
            <a:off x="1894600" y="4732403"/>
            <a:ext cx="677333" cy="33855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3.8</a:t>
            </a:r>
            <a:endParaRPr kumimoji="0" 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9" name="Text Box 8">
            <a:extLst>
              <a:ext uri="{FF2B5EF4-FFF2-40B4-BE49-F238E27FC236}">
                <a16:creationId xmlns:a16="http://schemas.microsoft.com/office/drawing/2014/main" id="{9BEAB7E1-922A-478A-B43C-8B1D5E500C3D}"/>
              </a:ext>
            </a:extLst>
          </p:cNvPr>
          <p:cNvSpPr txBox="1">
            <a:spLocks noChangeArrowheads="1"/>
          </p:cNvSpPr>
          <p:nvPr/>
        </p:nvSpPr>
        <p:spPr bwMode="auto">
          <a:xfrm>
            <a:off x="1962330" y="2226270"/>
            <a:ext cx="609600" cy="33855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5.2</a:t>
            </a:r>
            <a:endParaRPr kumimoji="0" 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10" name="Rectangle 9">
            <a:extLst>
              <a:ext uri="{FF2B5EF4-FFF2-40B4-BE49-F238E27FC236}">
                <a16:creationId xmlns:a16="http://schemas.microsoft.com/office/drawing/2014/main" id="{5952D007-8D00-4A2C-8864-538783FA9CE2}"/>
              </a:ext>
            </a:extLst>
          </p:cNvPr>
          <p:cNvSpPr>
            <a:spLocks noChangeArrowheads="1"/>
          </p:cNvSpPr>
          <p:nvPr/>
        </p:nvSpPr>
        <p:spPr bwMode="auto">
          <a:xfrm>
            <a:off x="3317000" y="2700382"/>
            <a:ext cx="1896533" cy="2302933"/>
          </a:xfrm>
          <a:prstGeom prst="rect">
            <a:avLst/>
          </a:prstGeom>
          <a:solidFill>
            <a:schemeClr val="accent2"/>
          </a:solidFill>
          <a:ln w="12700">
            <a:solidFill>
              <a:schemeClr val="bg2"/>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11" name="Rectangle 10">
            <a:extLst>
              <a:ext uri="{FF2B5EF4-FFF2-40B4-BE49-F238E27FC236}">
                <a16:creationId xmlns:a16="http://schemas.microsoft.com/office/drawing/2014/main" id="{9C19BBA0-B650-40F9-AC6F-925489148760}"/>
              </a:ext>
            </a:extLst>
          </p:cNvPr>
          <p:cNvSpPr>
            <a:spLocks noChangeArrowheads="1"/>
          </p:cNvSpPr>
          <p:nvPr/>
        </p:nvSpPr>
        <p:spPr bwMode="auto">
          <a:xfrm>
            <a:off x="6568200" y="4258249"/>
            <a:ext cx="1896533" cy="745067"/>
          </a:xfrm>
          <a:prstGeom prst="rect">
            <a:avLst/>
          </a:prstGeom>
          <a:solidFill>
            <a:schemeClr val="accent2"/>
          </a:solidFill>
          <a:ln w="12700">
            <a:solidFill>
              <a:schemeClr val="bg2"/>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12" name="Text Box 11">
            <a:extLst>
              <a:ext uri="{FF2B5EF4-FFF2-40B4-BE49-F238E27FC236}">
                <a16:creationId xmlns:a16="http://schemas.microsoft.com/office/drawing/2014/main" id="{11E73C9E-8218-409A-903C-547F5F057A2D}"/>
              </a:ext>
            </a:extLst>
          </p:cNvPr>
          <p:cNvSpPr txBox="1">
            <a:spLocks noChangeArrowheads="1"/>
          </p:cNvSpPr>
          <p:nvPr/>
        </p:nvSpPr>
        <p:spPr bwMode="auto">
          <a:xfrm>
            <a:off x="3926600" y="2971337"/>
            <a:ext cx="880533" cy="36593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uLnTx/>
                <a:uFillTx/>
                <a:latin typeface="Arial" pitchFamily="34" charset="0"/>
                <a:ea typeface="ＭＳ Ｐゴシック" panose="020B0600070205080204" pitchFamily="34" charset="-128"/>
                <a:cs typeface="+mn-cs"/>
              </a:rPr>
              <a:t>5.0%</a:t>
            </a:r>
            <a:endParaRPr kumimoji="0" lang="en-US" sz="1600" b="0" i="0" u="none" strike="noStrike" kern="1200" cap="none" spc="0" normalizeH="0" baseline="0" noProof="0" dirty="0">
              <a:ln>
                <a:noFill/>
              </a:ln>
              <a:solidFill>
                <a:srgbClr val="FFFFFF"/>
              </a:solidFill>
              <a:effectLst/>
              <a:uLnTx/>
              <a:uFillTx/>
              <a:latin typeface="Arial" pitchFamily="34" charset="0"/>
              <a:ea typeface="ＭＳ Ｐゴシック" panose="020B0600070205080204" pitchFamily="34" charset="-128"/>
              <a:cs typeface="+mn-cs"/>
            </a:endParaRPr>
          </a:p>
        </p:txBody>
      </p:sp>
      <p:sp>
        <p:nvSpPr>
          <p:cNvPr id="13" name="Text Box 12">
            <a:extLst>
              <a:ext uri="{FF2B5EF4-FFF2-40B4-BE49-F238E27FC236}">
                <a16:creationId xmlns:a16="http://schemas.microsoft.com/office/drawing/2014/main" id="{6CE8ACCF-EFA3-4352-B196-D299A9099F4D}"/>
              </a:ext>
            </a:extLst>
          </p:cNvPr>
          <p:cNvSpPr txBox="1">
            <a:spLocks noChangeArrowheads="1"/>
          </p:cNvSpPr>
          <p:nvPr/>
        </p:nvSpPr>
        <p:spPr bwMode="auto">
          <a:xfrm>
            <a:off x="7177800" y="4258270"/>
            <a:ext cx="880533" cy="36593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778" b="1" i="0" u="none" strike="noStrike" kern="1200" cap="none" spc="0" normalizeH="0" baseline="0" noProof="0">
                <a:ln>
                  <a:noFill/>
                </a:ln>
                <a:solidFill>
                  <a:srgbClr val="FFFFFF"/>
                </a:solidFill>
                <a:effectLst/>
                <a:uLnTx/>
                <a:uFillTx/>
                <a:latin typeface="Arial" pitchFamily="34" charset="0"/>
                <a:ea typeface="ＭＳ Ｐゴシック" panose="020B0600070205080204" pitchFamily="34" charset="-128"/>
                <a:cs typeface="+mn-cs"/>
              </a:rPr>
              <a:t>4.0%</a:t>
            </a:r>
            <a:endParaRPr kumimoji="0" lang="en-US" sz="1600" b="0" i="0" u="none" strike="noStrike" kern="1200" cap="none" spc="0" normalizeH="0" baseline="0" noProof="0">
              <a:ln>
                <a:noFill/>
              </a:ln>
              <a:solidFill>
                <a:srgbClr val="FFFFFF"/>
              </a:solidFill>
              <a:effectLst/>
              <a:uLnTx/>
              <a:uFillTx/>
              <a:latin typeface="Arial" pitchFamily="34" charset="0"/>
              <a:ea typeface="ＭＳ Ｐゴシック" panose="020B0600070205080204" pitchFamily="34" charset="-128"/>
              <a:cs typeface="+mn-cs"/>
            </a:endParaRPr>
          </a:p>
        </p:txBody>
      </p:sp>
      <p:sp>
        <p:nvSpPr>
          <p:cNvPr id="14" name="Text Box 13">
            <a:extLst>
              <a:ext uri="{FF2B5EF4-FFF2-40B4-BE49-F238E27FC236}">
                <a16:creationId xmlns:a16="http://schemas.microsoft.com/office/drawing/2014/main" id="{65717580-B452-4FA3-AA76-749A3F7B2012}"/>
              </a:ext>
            </a:extLst>
          </p:cNvPr>
          <p:cNvSpPr txBox="1">
            <a:spLocks noChangeArrowheads="1"/>
          </p:cNvSpPr>
          <p:nvPr/>
        </p:nvSpPr>
        <p:spPr bwMode="auto">
          <a:xfrm>
            <a:off x="6263397" y="2023060"/>
            <a:ext cx="2980267" cy="1197507"/>
          </a:xfrm>
          <a:prstGeom prst="rect">
            <a:avLst/>
          </a:prstGeom>
          <a:solidFill>
            <a:srgbClr val="EAEAEA"/>
          </a:solidFill>
          <a:ln w="12700">
            <a:solidFill>
              <a:schemeClr val="bg2"/>
            </a:solid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2489" b="1" i="0" u="none" strike="noStrike" kern="1200" cap="none" spc="0" normalizeH="0" baseline="0" noProof="0">
                <a:ln>
                  <a:noFill/>
                </a:ln>
                <a:solidFill>
                  <a:srgbClr val="CC3300"/>
                </a:solidFill>
                <a:effectLst/>
                <a:uLnTx/>
                <a:uFillTx/>
                <a:latin typeface="Arial" pitchFamily="34" charset="0"/>
                <a:ea typeface="ＭＳ Ｐゴシック" panose="020B0600070205080204" pitchFamily="34" charset="-128"/>
                <a:cs typeface="+mn-cs"/>
              </a:rPr>
              <a:t>WOW! </a:t>
            </a:r>
          </a:p>
          <a:p>
            <a:pPr marL="0" marR="0" lvl="0" indent="0" algn="ctr" defTabSz="812810" rtl="0" eaLnBrk="0" fontAlgn="base" latinLnBrk="0" hangingPunct="0">
              <a:lnSpc>
                <a:spcPct val="60000"/>
              </a:lnSpc>
              <a:spcBef>
                <a:spcPct val="50000"/>
              </a:spcBef>
              <a:spcAft>
                <a:spcPct val="0"/>
              </a:spcAft>
              <a:buClrTx/>
              <a:buSzTx/>
              <a:buFontTx/>
              <a:buNone/>
              <a:tabLst/>
              <a:defRPr/>
            </a:pPr>
            <a:r>
              <a:rPr kumimoji="0" lang="en-US" sz="2133" b="1" i="0" u="none" strike="noStrike" kern="1200" cap="none" spc="0" normalizeH="0" baseline="0" noProof="0">
                <a:ln>
                  <a:noFill/>
                </a:ln>
                <a:solidFill>
                  <a:srgbClr val="CC3300"/>
                </a:solidFill>
                <a:effectLst/>
                <a:uLnTx/>
                <a:uFillTx/>
                <a:latin typeface="Arial" pitchFamily="34" charset="0"/>
                <a:ea typeface="ＭＳ Ｐゴシック" panose="020B0600070205080204" pitchFamily="34" charset="-128"/>
                <a:cs typeface="+mn-cs"/>
              </a:rPr>
              <a:t>A “</a:t>
            </a:r>
            <a:r>
              <a:rPr kumimoji="0" lang="en-US" sz="2133" b="1" i="1" u="none" strike="noStrike" kern="1200" cap="none" spc="0" normalizeH="0" baseline="0" noProof="0">
                <a:ln>
                  <a:noFill/>
                </a:ln>
                <a:solidFill>
                  <a:srgbClr val="CC3300"/>
                </a:solidFill>
                <a:effectLst/>
                <a:uLnTx/>
                <a:uFillTx/>
                <a:latin typeface="Arial" pitchFamily="34" charset="0"/>
                <a:ea typeface="ＭＳ Ｐゴシック" panose="020B0600070205080204" pitchFamily="34" charset="-128"/>
                <a:cs typeface="+mn-cs"/>
              </a:rPr>
              <a:t>significant drop</a:t>
            </a:r>
            <a:r>
              <a:rPr kumimoji="0" lang="en-US" sz="2133" b="1" i="0" u="none" strike="noStrike" kern="1200" cap="none" spc="0" normalizeH="0" baseline="0" noProof="0">
                <a:ln>
                  <a:noFill/>
                </a:ln>
                <a:solidFill>
                  <a:srgbClr val="CC3300"/>
                </a:solidFill>
                <a:effectLst/>
                <a:uLnTx/>
                <a:uFillTx/>
                <a:latin typeface="Arial" pitchFamily="34" charset="0"/>
                <a:ea typeface="ＭＳ Ｐゴシック" panose="020B0600070205080204" pitchFamily="34" charset="-128"/>
                <a:cs typeface="+mn-cs"/>
              </a:rPr>
              <a:t>”</a:t>
            </a:r>
          </a:p>
          <a:p>
            <a:pPr marL="0" marR="0" lvl="0" indent="0" algn="ctr" defTabSz="812810" rtl="0" eaLnBrk="0" fontAlgn="base" latinLnBrk="0" hangingPunct="0">
              <a:lnSpc>
                <a:spcPct val="60000"/>
              </a:lnSpc>
              <a:spcBef>
                <a:spcPct val="50000"/>
              </a:spcBef>
              <a:spcAft>
                <a:spcPct val="0"/>
              </a:spcAft>
              <a:buClrTx/>
              <a:buSzTx/>
              <a:buFontTx/>
              <a:buNone/>
              <a:tabLst/>
              <a:defRPr/>
            </a:pPr>
            <a:r>
              <a:rPr kumimoji="0" lang="en-US" sz="2133" b="1" i="0" u="none" strike="noStrike" kern="1200" cap="none" spc="0" normalizeH="0" baseline="0" noProof="0">
                <a:ln>
                  <a:noFill/>
                </a:ln>
                <a:solidFill>
                  <a:srgbClr val="CC3300"/>
                </a:solidFill>
                <a:effectLst/>
                <a:uLnTx/>
                <a:uFillTx/>
                <a:latin typeface="Arial" pitchFamily="34" charset="0"/>
                <a:ea typeface="ＭＳ Ｐゴシック" panose="020B0600070205080204" pitchFamily="34" charset="-128"/>
                <a:cs typeface="+mn-cs"/>
              </a:rPr>
              <a:t>from 5% to 4%</a:t>
            </a:r>
            <a:endParaRPr kumimoji="0" lang="en-US" sz="1778" b="1" i="0" u="none" strike="noStrike" kern="1200" cap="none" spc="0" normalizeH="0" baseline="0" noProof="0">
              <a:ln>
                <a:noFill/>
              </a:ln>
              <a:solidFill>
                <a:srgbClr val="CC3300"/>
              </a:solidFill>
              <a:effectLst/>
              <a:uLnTx/>
              <a:uFillTx/>
              <a:latin typeface="Arial" pitchFamily="34" charset="0"/>
              <a:ea typeface="ＭＳ Ｐゴシック" panose="020B0600070205080204" pitchFamily="34" charset="-128"/>
              <a:cs typeface="+mn-cs"/>
            </a:endParaRPr>
          </a:p>
        </p:txBody>
      </p:sp>
      <p:sp>
        <p:nvSpPr>
          <p:cNvPr id="15" name="Line 14">
            <a:extLst>
              <a:ext uri="{FF2B5EF4-FFF2-40B4-BE49-F238E27FC236}">
                <a16:creationId xmlns:a16="http://schemas.microsoft.com/office/drawing/2014/main" id="{49F8F8AA-A433-4EE5-AECA-9D95E0B11C73}"/>
              </a:ext>
            </a:extLst>
          </p:cNvPr>
          <p:cNvSpPr>
            <a:spLocks noChangeShapeType="1"/>
          </p:cNvSpPr>
          <p:nvPr/>
        </p:nvSpPr>
        <p:spPr bwMode="auto">
          <a:xfrm>
            <a:off x="5416730" y="2835849"/>
            <a:ext cx="1693333" cy="1286933"/>
          </a:xfrm>
          <a:prstGeom prst="line">
            <a:avLst/>
          </a:prstGeom>
          <a:noFill/>
          <a:ln w="38100">
            <a:solidFill>
              <a:schemeClr val="tx1"/>
            </a:solidFill>
            <a:round/>
            <a:headEnd/>
            <a:tailEnd type="triangle" w="med" len="me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16" name="Text Box 15">
            <a:extLst>
              <a:ext uri="{FF2B5EF4-FFF2-40B4-BE49-F238E27FC236}">
                <a16:creationId xmlns:a16="http://schemas.microsoft.com/office/drawing/2014/main" id="{179CCE6B-673F-4B26-B994-FA4F67BB2CFA}"/>
              </a:ext>
            </a:extLst>
          </p:cNvPr>
          <p:cNvSpPr txBox="1">
            <a:spLocks noChangeArrowheads="1"/>
          </p:cNvSpPr>
          <p:nvPr/>
        </p:nvSpPr>
        <p:spPr bwMode="auto">
          <a:xfrm>
            <a:off x="2571930" y="5397102"/>
            <a:ext cx="6197600" cy="748795"/>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2133" b="1" i="0" u="none" strike="noStrike" kern="1200" cap="none" spc="0" normalizeH="0" baseline="0" noProof="0" dirty="0">
                <a:ln>
                  <a:noFill/>
                </a:ln>
                <a:solidFill>
                  <a:srgbClr val="CC3300"/>
                </a:solidFill>
                <a:effectLst/>
                <a:uLnTx/>
                <a:uFillTx/>
                <a:latin typeface="Arial" pitchFamily="34" charset="0"/>
                <a:ea typeface="ＭＳ Ｐゴシック" panose="020B0600070205080204" pitchFamily="34" charset="-128"/>
                <a:cs typeface="+mn-cs"/>
              </a:rPr>
              <a:t>Conclusion -The protocol was a success!           A 20% drop in the average mortality!</a:t>
            </a:r>
            <a:endParaRPr kumimoji="0" lang="en-US" sz="2133" b="0" i="0" u="none" strike="noStrike" kern="1200" cap="none" spc="0" normalizeH="0" baseline="0" noProof="0" dirty="0">
              <a:ln>
                <a:noFill/>
              </a:ln>
              <a:solidFill>
                <a:srgbClr val="CC3300"/>
              </a:solidFill>
              <a:effectLst/>
              <a:uLnTx/>
              <a:uFillTx/>
              <a:latin typeface="Arial" pitchFamily="34" charset="0"/>
              <a:ea typeface="ＭＳ Ｐゴシック" panose="020B0600070205080204" pitchFamily="34" charset="-128"/>
              <a:cs typeface="+mn-cs"/>
            </a:endParaRPr>
          </a:p>
        </p:txBody>
      </p:sp>
      <p:sp>
        <p:nvSpPr>
          <p:cNvPr id="17" name="Line 16">
            <a:extLst>
              <a:ext uri="{FF2B5EF4-FFF2-40B4-BE49-F238E27FC236}">
                <a16:creationId xmlns:a16="http://schemas.microsoft.com/office/drawing/2014/main" id="{0C6ED144-5FEB-49FC-983E-5FC6EC0D67F8}"/>
              </a:ext>
            </a:extLst>
          </p:cNvPr>
          <p:cNvSpPr>
            <a:spLocks noChangeShapeType="1"/>
          </p:cNvSpPr>
          <p:nvPr/>
        </p:nvSpPr>
        <p:spPr bwMode="auto">
          <a:xfrm>
            <a:off x="2571930" y="5003315"/>
            <a:ext cx="6299200" cy="0"/>
          </a:xfrm>
          <a:prstGeom prst="line">
            <a:avLst/>
          </a:prstGeom>
          <a:noFill/>
          <a:ln w="38100">
            <a:solidFill>
              <a:schemeClr val="tx1"/>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18" name="Rectangle 17">
            <a:extLst>
              <a:ext uri="{FF2B5EF4-FFF2-40B4-BE49-F238E27FC236}">
                <a16:creationId xmlns:a16="http://schemas.microsoft.com/office/drawing/2014/main" id="{94C08042-7C6B-4EFD-8D9D-3DD6494E14AC}"/>
              </a:ext>
            </a:extLst>
          </p:cNvPr>
          <p:cNvSpPr/>
          <p:nvPr/>
        </p:nvSpPr>
        <p:spPr>
          <a:xfrm>
            <a:off x="1691396" y="222782"/>
            <a:ext cx="8123367" cy="12311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Average mortality from coronary artery bypass graft procedure</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Before and After the Implementation of a New Protocol</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74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23C071-2E52-4754-BB16-8B5E358E12E3}"/>
              </a:ext>
            </a:extLst>
          </p:cNvPr>
          <p:cNvSpPr/>
          <p:nvPr/>
        </p:nvSpPr>
        <p:spPr>
          <a:xfrm>
            <a:off x="1853956" y="162787"/>
            <a:ext cx="8123367" cy="14157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Average CABG Mortality</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Before and After the Implementation of a New Protocol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second look at the data</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Line 3">
            <a:extLst>
              <a:ext uri="{FF2B5EF4-FFF2-40B4-BE49-F238E27FC236}">
                <a16:creationId xmlns:a16="http://schemas.microsoft.com/office/drawing/2014/main" id="{876798A6-F83C-4C6E-AB91-C15BC4728BF1}"/>
              </a:ext>
            </a:extLst>
          </p:cNvPr>
          <p:cNvSpPr>
            <a:spLocks noChangeShapeType="1"/>
          </p:cNvSpPr>
          <p:nvPr/>
        </p:nvSpPr>
        <p:spPr bwMode="auto">
          <a:xfrm>
            <a:off x="2487746" y="2142066"/>
            <a:ext cx="0" cy="3048000"/>
          </a:xfrm>
          <a:prstGeom prst="line">
            <a:avLst/>
          </a:prstGeom>
          <a:noFill/>
          <a:ln w="38100">
            <a:solidFill>
              <a:schemeClr val="tx1"/>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8" name="Line 4">
            <a:extLst>
              <a:ext uri="{FF2B5EF4-FFF2-40B4-BE49-F238E27FC236}">
                <a16:creationId xmlns:a16="http://schemas.microsoft.com/office/drawing/2014/main" id="{5E6CA7B3-68F2-41E4-9924-EE4D5BAC949A}"/>
              </a:ext>
            </a:extLst>
          </p:cNvPr>
          <p:cNvSpPr>
            <a:spLocks noChangeShapeType="1"/>
          </p:cNvSpPr>
          <p:nvPr/>
        </p:nvSpPr>
        <p:spPr bwMode="auto">
          <a:xfrm>
            <a:off x="2470813" y="5181600"/>
            <a:ext cx="6299200" cy="0"/>
          </a:xfrm>
          <a:prstGeom prst="line">
            <a:avLst/>
          </a:prstGeom>
          <a:noFill/>
          <a:ln w="38100">
            <a:solidFill>
              <a:schemeClr val="tx1"/>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9" name="Text Box 5">
            <a:extLst>
              <a:ext uri="{FF2B5EF4-FFF2-40B4-BE49-F238E27FC236}">
                <a16:creationId xmlns:a16="http://schemas.microsoft.com/office/drawing/2014/main" id="{4E3F0BFE-F269-4EDD-8F0A-3CBB37409B6A}"/>
              </a:ext>
            </a:extLst>
          </p:cNvPr>
          <p:cNvSpPr txBox="1">
            <a:spLocks noChangeArrowheads="1"/>
          </p:cNvSpPr>
          <p:nvPr/>
        </p:nvSpPr>
        <p:spPr bwMode="auto">
          <a:xfrm rot="-5400000">
            <a:off x="650488" y="3465044"/>
            <a:ext cx="2171700" cy="33855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Percent  Mortality</a:t>
            </a:r>
          </a:p>
        </p:txBody>
      </p:sp>
      <p:sp>
        <p:nvSpPr>
          <p:cNvPr id="10" name="Text Box 6">
            <a:extLst>
              <a:ext uri="{FF2B5EF4-FFF2-40B4-BE49-F238E27FC236}">
                <a16:creationId xmlns:a16="http://schemas.microsoft.com/office/drawing/2014/main" id="{E2F7ED14-2BB0-4FC8-9A88-E8F61124E259}"/>
              </a:ext>
            </a:extLst>
          </p:cNvPr>
          <p:cNvSpPr txBox="1">
            <a:spLocks noChangeArrowheads="1"/>
          </p:cNvSpPr>
          <p:nvPr/>
        </p:nvSpPr>
        <p:spPr bwMode="auto">
          <a:xfrm>
            <a:off x="4722946" y="5325554"/>
            <a:ext cx="1828800" cy="33855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24 Months </a:t>
            </a:r>
            <a:endParaRPr kumimoji="0" 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11" name="Text Box 7">
            <a:extLst>
              <a:ext uri="{FF2B5EF4-FFF2-40B4-BE49-F238E27FC236}">
                <a16:creationId xmlns:a16="http://schemas.microsoft.com/office/drawing/2014/main" id="{4D09619C-5A60-4C1D-A33B-86E76226F6CF}"/>
              </a:ext>
            </a:extLst>
          </p:cNvPr>
          <p:cNvSpPr txBox="1">
            <a:spLocks noChangeArrowheads="1"/>
          </p:cNvSpPr>
          <p:nvPr/>
        </p:nvSpPr>
        <p:spPr bwMode="auto">
          <a:xfrm>
            <a:off x="1810416" y="4919154"/>
            <a:ext cx="677333" cy="33855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1.0</a:t>
            </a:r>
            <a:endParaRPr kumimoji="0" 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12" name="Text Box 8">
            <a:extLst>
              <a:ext uri="{FF2B5EF4-FFF2-40B4-BE49-F238E27FC236}">
                <a16:creationId xmlns:a16="http://schemas.microsoft.com/office/drawing/2014/main" id="{E2996B8A-443E-4DA5-B307-829B02230DD4}"/>
              </a:ext>
            </a:extLst>
          </p:cNvPr>
          <p:cNvSpPr txBox="1">
            <a:spLocks noChangeArrowheads="1"/>
          </p:cNvSpPr>
          <p:nvPr/>
        </p:nvSpPr>
        <p:spPr bwMode="auto">
          <a:xfrm>
            <a:off x="1878146" y="1938870"/>
            <a:ext cx="609600" cy="33855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9.0</a:t>
            </a:r>
            <a:endParaRPr kumimoji="0" 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13" name="Text Box 9">
            <a:extLst>
              <a:ext uri="{FF2B5EF4-FFF2-40B4-BE49-F238E27FC236}">
                <a16:creationId xmlns:a16="http://schemas.microsoft.com/office/drawing/2014/main" id="{26E7816E-C737-4D33-818F-DF13893C0AEE}"/>
              </a:ext>
            </a:extLst>
          </p:cNvPr>
          <p:cNvSpPr txBox="1">
            <a:spLocks noChangeArrowheads="1"/>
          </p:cNvSpPr>
          <p:nvPr/>
        </p:nvSpPr>
        <p:spPr bwMode="auto">
          <a:xfrm>
            <a:off x="2318413" y="5664200"/>
            <a:ext cx="6985000" cy="365934"/>
          </a:xfrm>
          <a:prstGeom prst="rect">
            <a:avLst/>
          </a:prstGeom>
          <a:solidFill>
            <a:srgbClr val="EAEAEA"/>
          </a:solidFill>
          <a:ln w="12700">
            <a:solidFill>
              <a:schemeClr val="accent2"/>
            </a:solid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778" b="1"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Now what do you conclude about the impact of the protocol?</a:t>
            </a:r>
          </a:p>
        </p:txBody>
      </p:sp>
      <p:sp>
        <p:nvSpPr>
          <p:cNvPr id="14" name="Line 10">
            <a:extLst>
              <a:ext uri="{FF2B5EF4-FFF2-40B4-BE49-F238E27FC236}">
                <a16:creationId xmlns:a16="http://schemas.microsoft.com/office/drawing/2014/main" id="{B9EA69B9-5E21-4E54-A2FF-9BBA0C4E3C5A}"/>
              </a:ext>
            </a:extLst>
          </p:cNvPr>
          <p:cNvSpPr>
            <a:spLocks noChangeShapeType="1"/>
          </p:cNvSpPr>
          <p:nvPr/>
        </p:nvSpPr>
        <p:spPr bwMode="auto">
          <a:xfrm flipV="1">
            <a:off x="5603479" y="2142066"/>
            <a:ext cx="0" cy="3048000"/>
          </a:xfrm>
          <a:prstGeom prst="line">
            <a:avLst/>
          </a:prstGeom>
          <a:noFill/>
          <a:ln w="38100">
            <a:solidFill>
              <a:srgbClr val="CF0E3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cxnSp>
        <p:nvCxnSpPr>
          <p:cNvPr id="15" name="AutoShape 11">
            <a:extLst>
              <a:ext uri="{FF2B5EF4-FFF2-40B4-BE49-F238E27FC236}">
                <a16:creationId xmlns:a16="http://schemas.microsoft.com/office/drawing/2014/main" id="{0503A9B5-731E-4403-B158-19B78F0EA125}"/>
              </a:ext>
            </a:extLst>
          </p:cNvPr>
          <p:cNvCxnSpPr>
            <a:cxnSpLocks noChangeShapeType="1"/>
            <a:stCxn id="7" idx="0"/>
          </p:cNvCxnSpPr>
          <p:nvPr/>
        </p:nvCxnSpPr>
        <p:spPr bwMode="auto">
          <a:xfrm>
            <a:off x="2487746" y="2125133"/>
            <a:ext cx="270933" cy="289278"/>
          </a:xfrm>
          <a:prstGeom prst="straightConnector1">
            <a:avLst/>
          </a:prstGeom>
          <a:noFill/>
          <a:ln w="38100">
            <a:solidFill>
              <a:srgbClr val="FE9B03"/>
            </a:solidFill>
            <a:round/>
            <a:headEnd/>
            <a:tailEnd/>
          </a:ln>
        </p:spPr>
      </p:cxnSp>
      <p:cxnSp>
        <p:nvCxnSpPr>
          <p:cNvPr id="16" name="AutoShape 12">
            <a:extLst>
              <a:ext uri="{FF2B5EF4-FFF2-40B4-BE49-F238E27FC236}">
                <a16:creationId xmlns:a16="http://schemas.microsoft.com/office/drawing/2014/main" id="{BBCE23E8-F763-4FCB-B022-B6630832215F}"/>
              </a:ext>
            </a:extLst>
          </p:cNvPr>
          <p:cNvCxnSpPr>
            <a:cxnSpLocks noChangeShapeType="1"/>
          </p:cNvCxnSpPr>
          <p:nvPr/>
        </p:nvCxnSpPr>
        <p:spPr bwMode="auto">
          <a:xfrm>
            <a:off x="2758679" y="2413000"/>
            <a:ext cx="135467" cy="541867"/>
          </a:xfrm>
          <a:prstGeom prst="straightConnector1">
            <a:avLst/>
          </a:prstGeom>
          <a:noFill/>
          <a:ln w="38100">
            <a:solidFill>
              <a:srgbClr val="FE9B03"/>
            </a:solidFill>
            <a:round/>
            <a:headEnd/>
            <a:tailEnd/>
          </a:ln>
        </p:spPr>
      </p:cxnSp>
      <p:sp>
        <p:nvSpPr>
          <p:cNvPr id="17" name="Line 13">
            <a:extLst>
              <a:ext uri="{FF2B5EF4-FFF2-40B4-BE49-F238E27FC236}">
                <a16:creationId xmlns:a16="http://schemas.microsoft.com/office/drawing/2014/main" id="{4690FEAB-AE87-4FA6-9E42-538A34B77EB6}"/>
              </a:ext>
            </a:extLst>
          </p:cNvPr>
          <p:cNvSpPr>
            <a:spLocks noChangeShapeType="1"/>
          </p:cNvSpPr>
          <p:nvPr/>
        </p:nvSpPr>
        <p:spPr bwMode="auto">
          <a:xfrm>
            <a:off x="6280816" y="5528733"/>
            <a:ext cx="2506133" cy="0"/>
          </a:xfrm>
          <a:prstGeom prst="line">
            <a:avLst/>
          </a:prstGeom>
          <a:noFill/>
          <a:ln w="38100">
            <a:solidFill>
              <a:schemeClr val="tx1"/>
            </a:solidFill>
            <a:round/>
            <a:headEnd/>
            <a:tailEnd type="triangle" w="med" len="me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18" name="Line 14">
            <a:extLst>
              <a:ext uri="{FF2B5EF4-FFF2-40B4-BE49-F238E27FC236}">
                <a16:creationId xmlns:a16="http://schemas.microsoft.com/office/drawing/2014/main" id="{9FE4BD99-0A67-4F34-8C08-F3BFB364C03D}"/>
              </a:ext>
            </a:extLst>
          </p:cNvPr>
          <p:cNvSpPr>
            <a:spLocks noChangeShapeType="1"/>
          </p:cNvSpPr>
          <p:nvPr/>
        </p:nvSpPr>
        <p:spPr bwMode="auto">
          <a:xfrm flipH="1">
            <a:off x="2555479" y="5528733"/>
            <a:ext cx="2438400" cy="0"/>
          </a:xfrm>
          <a:prstGeom prst="line">
            <a:avLst/>
          </a:prstGeom>
          <a:noFill/>
          <a:ln w="38100">
            <a:solidFill>
              <a:schemeClr val="tx1"/>
            </a:solidFill>
            <a:round/>
            <a:headEnd/>
            <a:tailEnd type="triangle" w="med" len="me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cxnSp>
        <p:nvCxnSpPr>
          <p:cNvPr id="19" name="AutoShape 15">
            <a:extLst>
              <a:ext uri="{FF2B5EF4-FFF2-40B4-BE49-F238E27FC236}">
                <a16:creationId xmlns:a16="http://schemas.microsoft.com/office/drawing/2014/main" id="{99736CC4-92BC-4F85-ABEF-80EB68782367}"/>
              </a:ext>
            </a:extLst>
          </p:cNvPr>
          <p:cNvCxnSpPr>
            <a:cxnSpLocks noChangeShapeType="1"/>
          </p:cNvCxnSpPr>
          <p:nvPr/>
        </p:nvCxnSpPr>
        <p:spPr bwMode="auto">
          <a:xfrm>
            <a:off x="2894146" y="2954866"/>
            <a:ext cx="406400" cy="0"/>
          </a:xfrm>
          <a:prstGeom prst="straightConnector1">
            <a:avLst/>
          </a:prstGeom>
          <a:noFill/>
          <a:ln w="38100">
            <a:solidFill>
              <a:srgbClr val="FE9B03"/>
            </a:solidFill>
            <a:round/>
            <a:headEnd/>
            <a:tailEnd/>
          </a:ln>
        </p:spPr>
      </p:cxnSp>
      <p:cxnSp>
        <p:nvCxnSpPr>
          <p:cNvPr id="20" name="AutoShape 16">
            <a:extLst>
              <a:ext uri="{FF2B5EF4-FFF2-40B4-BE49-F238E27FC236}">
                <a16:creationId xmlns:a16="http://schemas.microsoft.com/office/drawing/2014/main" id="{CE84D9F3-A12C-476E-B925-E980D884B405}"/>
              </a:ext>
            </a:extLst>
          </p:cNvPr>
          <p:cNvCxnSpPr>
            <a:cxnSpLocks noChangeShapeType="1"/>
          </p:cNvCxnSpPr>
          <p:nvPr/>
        </p:nvCxnSpPr>
        <p:spPr bwMode="auto">
          <a:xfrm>
            <a:off x="3300546" y="2954866"/>
            <a:ext cx="203200" cy="541867"/>
          </a:xfrm>
          <a:prstGeom prst="straightConnector1">
            <a:avLst/>
          </a:prstGeom>
          <a:noFill/>
          <a:ln w="38100">
            <a:solidFill>
              <a:srgbClr val="FE9B03"/>
            </a:solidFill>
            <a:round/>
            <a:headEnd/>
            <a:tailEnd/>
          </a:ln>
        </p:spPr>
      </p:cxnSp>
      <p:cxnSp>
        <p:nvCxnSpPr>
          <p:cNvPr id="21" name="AutoShape 17">
            <a:extLst>
              <a:ext uri="{FF2B5EF4-FFF2-40B4-BE49-F238E27FC236}">
                <a16:creationId xmlns:a16="http://schemas.microsoft.com/office/drawing/2014/main" id="{64EB39D5-E24A-42EC-AC7D-7EFEE976DA33}"/>
              </a:ext>
            </a:extLst>
          </p:cNvPr>
          <p:cNvCxnSpPr>
            <a:cxnSpLocks noChangeShapeType="1"/>
          </p:cNvCxnSpPr>
          <p:nvPr/>
        </p:nvCxnSpPr>
        <p:spPr bwMode="auto">
          <a:xfrm>
            <a:off x="3503746" y="3496733"/>
            <a:ext cx="474133" cy="204612"/>
          </a:xfrm>
          <a:prstGeom prst="straightConnector1">
            <a:avLst/>
          </a:prstGeom>
          <a:noFill/>
          <a:ln w="38100">
            <a:solidFill>
              <a:srgbClr val="FE9B03"/>
            </a:solidFill>
            <a:round/>
            <a:headEnd/>
            <a:tailEnd/>
          </a:ln>
        </p:spPr>
      </p:cxnSp>
      <p:cxnSp>
        <p:nvCxnSpPr>
          <p:cNvPr id="22" name="AutoShape 18">
            <a:extLst>
              <a:ext uri="{FF2B5EF4-FFF2-40B4-BE49-F238E27FC236}">
                <a16:creationId xmlns:a16="http://schemas.microsoft.com/office/drawing/2014/main" id="{E7341C1E-2338-44A6-913F-0B642CED6F00}"/>
              </a:ext>
            </a:extLst>
          </p:cNvPr>
          <p:cNvCxnSpPr>
            <a:cxnSpLocks noChangeShapeType="1"/>
          </p:cNvCxnSpPr>
          <p:nvPr/>
        </p:nvCxnSpPr>
        <p:spPr bwMode="auto">
          <a:xfrm>
            <a:off x="3977880" y="3699933"/>
            <a:ext cx="270933" cy="745067"/>
          </a:xfrm>
          <a:prstGeom prst="straightConnector1">
            <a:avLst/>
          </a:prstGeom>
          <a:noFill/>
          <a:ln w="38100">
            <a:solidFill>
              <a:srgbClr val="FE9B03"/>
            </a:solidFill>
            <a:round/>
            <a:headEnd/>
            <a:tailEnd/>
          </a:ln>
        </p:spPr>
      </p:cxnSp>
      <p:cxnSp>
        <p:nvCxnSpPr>
          <p:cNvPr id="23" name="AutoShape 19">
            <a:extLst>
              <a:ext uri="{FF2B5EF4-FFF2-40B4-BE49-F238E27FC236}">
                <a16:creationId xmlns:a16="http://schemas.microsoft.com/office/drawing/2014/main" id="{554D9443-82D9-4902-A78B-832CD729D2C2}"/>
              </a:ext>
            </a:extLst>
          </p:cNvPr>
          <p:cNvCxnSpPr>
            <a:cxnSpLocks noChangeShapeType="1"/>
          </p:cNvCxnSpPr>
          <p:nvPr/>
        </p:nvCxnSpPr>
        <p:spPr bwMode="auto">
          <a:xfrm>
            <a:off x="4248813" y="4445000"/>
            <a:ext cx="338667" cy="0"/>
          </a:xfrm>
          <a:prstGeom prst="straightConnector1">
            <a:avLst/>
          </a:prstGeom>
          <a:noFill/>
          <a:ln w="38100">
            <a:solidFill>
              <a:srgbClr val="FE9B03"/>
            </a:solidFill>
            <a:round/>
            <a:headEnd/>
            <a:tailEnd/>
          </a:ln>
        </p:spPr>
      </p:cxnSp>
      <p:cxnSp>
        <p:nvCxnSpPr>
          <p:cNvPr id="24" name="AutoShape 20">
            <a:extLst>
              <a:ext uri="{FF2B5EF4-FFF2-40B4-BE49-F238E27FC236}">
                <a16:creationId xmlns:a16="http://schemas.microsoft.com/office/drawing/2014/main" id="{A4ACC435-9AE6-4C52-80E6-2B5CCCCDF20D}"/>
              </a:ext>
            </a:extLst>
          </p:cNvPr>
          <p:cNvCxnSpPr>
            <a:cxnSpLocks noChangeShapeType="1"/>
          </p:cNvCxnSpPr>
          <p:nvPr/>
        </p:nvCxnSpPr>
        <p:spPr bwMode="auto">
          <a:xfrm>
            <a:off x="4587479" y="4445000"/>
            <a:ext cx="338667" cy="474133"/>
          </a:xfrm>
          <a:prstGeom prst="straightConnector1">
            <a:avLst/>
          </a:prstGeom>
          <a:noFill/>
          <a:ln w="38100">
            <a:solidFill>
              <a:srgbClr val="FE9B03"/>
            </a:solidFill>
            <a:round/>
            <a:headEnd/>
            <a:tailEnd/>
          </a:ln>
        </p:spPr>
      </p:cxnSp>
      <p:sp>
        <p:nvSpPr>
          <p:cNvPr id="25" name="Line 21">
            <a:extLst>
              <a:ext uri="{FF2B5EF4-FFF2-40B4-BE49-F238E27FC236}">
                <a16:creationId xmlns:a16="http://schemas.microsoft.com/office/drawing/2014/main" id="{70B75439-820C-4196-B6D7-BAF4AFC2C46F}"/>
              </a:ext>
            </a:extLst>
          </p:cNvPr>
          <p:cNvSpPr>
            <a:spLocks noChangeShapeType="1"/>
          </p:cNvSpPr>
          <p:nvPr/>
        </p:nvSpPr>
        <p:spPr bwMode="auto">
          <a:xfrm>
            <a:off x="2513146" y="3699933"/>
            <a:ext cx="3115733" cy="0"/>
          </a:xfrm>
          <a:prstGeom prst="line">
            <a:avLst/>
          </a:prstGeom>
          <a:noFill/>
          <a:ln w="28575">
            <a:solidFill>
              <a:schemeClr val="tx2"/>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26" name="Line 22">
            <a:extLst>
              <a:ext uri="{FF2B5EF4-FFF2-40B4-BE49-F238E27FC236}">
                <a16:creationId xmlns:a16="http://schemas.microsoft.com/office/drawing/2014/main" id="{5E97C120-9031-4D51-9319-BDB925DC7325}"/>
              </a:ext>
            </a:extLst>
          </p:cNvPr>
          <p:cNvSpPr>
            <a:spLocks noChangeShapeType="1"/>
          </p:cNvSpPr>
          <p:nvPr/>
        </p:nvSpPr>
        <p:spPr bwMode="auto">
          <a:xfrm>
            <a:off x="2487746" y="3090333"/>
            <a:ext cx="3115733" cy="0"/>
          </a:xfrm>
          <a:prstGeom prst="line">
            <a:avLst/>
          </a:prstGeom>
          <a:noFill/>
          <a:ln w="28575">
            <a:solidFill>
              <a:schemeClr val="tx2"/>
            </a:solidFill>
            <a:prstDash val="dash"/>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27" name="Line 23">
            <a:extLst>
              <a:ext uri="{FF2B5EF4-FFF2-40B4-BE49-F238E27FC236}">
                <a16:creationId xmlns:a16="http://schemas.microsoft.com/office/drawing/2014/main" id="{C8CE4225-D09A-4298-A6A6-ECEDA7DC7148}"/>
              </a:ext>
            </a:extLst>
          </p:cNvPr>
          <p:cNvSpPr>
            <a:spLocks noChangeShapeType="1"/>
          </p:cNvSpPr>
          <p:nvPr/>
        </p:nvSpPr>
        <p:spPr bwMode="auto">
          <a:xfrm>
            <a:off x="2487746" y="4309533"/>
            <a:ext cx="3115733" cy="0"/>
          </a:xfrm>
          <a:prstGeom prst="line">
            <a:avLst/>
          </a:prstGeom>
          <a:noFill/>
          <a:ln w="28575">
            <a:solidFill>
              <a:schemeClr val="tx2"/>
            </a:solidFill>
            <a:prstDash val="dash"/>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28" name="Text Box 24">
            <a:extLst>
              <a:ext uri="{FF2B5EF4-FFF2-40B4-BE49-F238E27FC236}">
                <a16:creationId xmlns:a16="http://schemas.microsoft.com/office/drawing/2014/main" id="{0C441CE3-749F-47CA-B152-20F197D6E76B}"/>
              </a:ext>
            </a:extLst>
          </p:cNvPr>
          <p:cNvSpPr txBox="1">
            <a:spLocks noChangeArrowheads="1"/>
          </p:cNvSpPr>
          <p:nvPr/>
        </p:nvSpPr>
        <p:spPr bwMode="auto">
          <a:xfrm>
            <a:off x="1878146" y="3496737"/>
            <a:ext cx="609600" cy="33855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5.0</a:t>
            </a:r>
            <a:endParaRPr kumimoji="0" 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29" name="Line 25">
            <a:extLst>
              <a:ext uri="{FF2B5EF4-FFF2-40B4-BE49-F238E27FC236}">
                <a16:creationId xmlns:a16="http://schemas.microsoft.com/office/drawing/2014/main" id="{5C6BD5C1-82D2-47F5-A626-4F9980B672B4}"/>
              </a:ext>
            </a:extLst>
          </p:cNvPr>
          <p:cNvSpPr>
            <a:spLocks noChangeShapeType="1"/>
          </p:cNvSpPr>
          <p:nvPr/>
        </p:nvSpPr>
        <p:spPr bwMode="auto">
          <a:xfrm>
            <a:off x="5603480" y="4648200"/>
            <a:ext cx="3522133" cy="0"/>
          </a:xfrm>
          <a:prstGeom prst="line">
            <a:avLst/>
          </a:prstGeom>
          <a:noFill/>
          <a:ln w="28575">
            <a:solidFill>
              <a:schemeClr val="tx2"/>
            </a:solidFill>
            <a:prstDash val="dash"/>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30" name="Line 26">
            <a:extLst>
              <a:ext uri="{FF2B5EF4-FFF2-40B4-BE49-F238E27FC236}">
                <a16:creationId xmlns:a16="http://schemas.microsoft.com/office/drawing/2014/main" id="{D5F8F507-92C4-42E4-BB66-D81625451858}"/>
              </a:ext>
            </a:extLst>
          </p:cNvPr>
          <p:cNvSpPr>
            <a:spLocks noChangeShapeType="1"/>
          </p:cNvSpPr>
          <p:nvPr/>
        </p:nvSpPr>
        <p:spPr bwMode="auto">
          <a:xfrm>
            <a:off x="5603479" y="3429000"/>
            <a:ext cx="3454400" cy="0"/>
          </a:xfrm>
          <a:prstGeom prst="line">
            <a:avLst/>
          </a:prstGeom>
          <a:noFill/>
          <a:ln w="28575">
            <a:solidFill>
              <a:schemeClr val="tx2"/>
            </a:solidFill>
            <a:prstDash val="dash"/>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cxnSp>
        <p:nvCxnSpPr>
          <p:cNvPr id="31" name="AutoShape 27">
            <a:extLst>
              <a:ext uri="{FF2B5EF4-FFF2-40B4-BE49-F238E27FC236}">
                <a16:creationId xmlns:a16="http://schemas.microsoft.com/office/drawing/2014/main" id="{DB5BC956-B82D-4D96-9EF9-C8D088DB1182}"/>
              </a:ext>
            </a:extLst>
          </p:cNvPr>
          <p:cNvCxnSpPr>
            <a:cxnSpLocks noChangeShapeType="1"/>
          </p:cNvCxnSpPr>
          <p:nvPr/>
        </p:nvCxnSpPr>
        <p:spPr bwMode="auto">
          <a:xfrm>
            <a:off x="4926146" y="4919133"/>
            <a:ext cx="812800" cy="1412"/>
          </a:xfrm>
          <a:prstGeom prst="straightConnector1">
            <a:avLst/>
          </a:prstGeom>
          <a:noFill/>
          <a:ln w="38100">
            <a:solidFill>
              <a:srgbClr val="FE9B03"/>
            </a:solidFill>
            <a:round/>
            <a:headEnd/>
            <a:tailEnd/>
          </a:ln>
        </p:spPr>
      </p:cxnSp>
      <p:cxnSp>
        <p:nvCxnSpPr>
          <p:cNvPr id="32" name="AutoShape 28">
            <a:extLst>
              <a:ext uri="{FF2B5EF4-FFF2-40B4-BE49-F238E27FC236}">
                <a16:creationId xmlns:a16="http://schemas.microsoft.com/office/drawing/2014/main" id="{DEDF766B-C221-4205-A02B-F7CFC8BF6309}"/>
              </a:ext>
            </a:extLst>
          </p:cNvPr>
          <p:cNvCxnSpPr>
            <a:cxnSpLocks noChangeShapeType="1"/>
          </p:cNvCxnSpPr>
          <p:nvPr/>
        </p:nvCxnSpPr>
        <p:spPr bwMode="auto">
          <a:xfrm flipV="1">
            <a:off x="5738949" y="4648200"/>
            <a:ext cx="541867" cy="270933"/>
          </a:xfrm>
          <a:prstGeom prst="straightConnector1">
            <a:avLst/>
          </a:prstGeom>
          <a:noFill/>
          <a:ln w="38100">
            <a:solidFill>
              <a:srgbClr val="FE9B03"/>
            </a:solidFill>
            <a:round/>
            <a:headEnd/>
            <a:tailEnd/>
          </a:ln>
        </p:spPr>
      </p:cxnSp>
      <p:cxnSp>
        <p:nvCxnSpPr>
          <p:cNvPr id="33" name="AutoShape 29">
            <a:extLst>
              <a:ext uri="{FF2B5EF4-FFF2-40B4-BE49-F238E27FC236}">
                <a16:creationId xmlns:a16="http://schemas.microsoft.com/office/drawing/2014/main" id="{F7650156-ED2B-49C6-8EF7-16A0AB573AFE}"/>
              </a:ext>
            </a:extLst>
          </p:cNvPr>
          <p:cNvCxnSpPr>
            <a:cxnSpLocks noChangeShapeType="1"/>
          </p:cNvCxnSpPr>
          <p:nvPr/>
        </p:nvCxnSpPr>
        <p:spPr bwMode="auto">
          <a:xfrm flipV="1">
            <a:off x="6280816" y="4377267"/>
            <a:ext cx="270933" cy="270933"/>
          </a:xfrm>
          <a:prstGeom prst="straightConnector1">
            <a:avLst/>
          </a:prstGeom>
          <a:noFill/>
          <a:ln w="38100">
            <a:solidFill>
              <a:srgbClr val="FE9B03"/>
            </a:solidFill>
            <a:round/>
            <a:headEnd/>
            <a:tailEnd/>
          </a:ln>
        </p:spPr>
      </p:cxnSp>
      <p:cxnSp>
        <p:nvCxnSpPr>
          <p:cNvPr id="34" name="AutoShape 30">
            <a:extLst>
              <a:ext uri="{FF2B5EF4-FFF2-40B4-BE49-F238E27FC236}">
                <a16:creationId xmlns:a16="http://schemas.microsoft.com/office/drawing/2014/main" id="{5942E8D4-1A43-4766-88DC-D82C59EB9F10}"/>
              </a:ext>
            </a:extLst>
          </p:cNvPr>
          <p:cNvCxnSpPr>
            <a:cxnSpLocks noChangeShapeType="1"/>
          </p:cNvCxnSpPr>
          <p:nvPr/>
        </p:nvCxnSpPr>
        <p:spPr bwMode="auto">
          <a:xfrm flipV="1">
            <a:off x="6551746" y="4241800"/>
            <a:ext cx="270933" cy="135467"/>
          </a:xfrm>
          <a:prstGeom prst="straightConnector1">
            <a:avLst/>
          </a:prstGeom>
          <a:noFill/>
          <a:ln w="38100">
            <a:solidFill>
              <a:srgbClr val="FE9B03"/>
            </a:solidFill>
            <a:round/>
            <a:headEnd/>
            <a:tailEnd/>
          </a:ln>
        </p:spPr>
      </p:cxnSp>
      <p:cxnSp>
        <p:nvCxnSpPr>
          <p:cNvPr id="35" name="AutoShape 31">
            <a:extLst>
              <a:ext uri="{FF2B5EF4-FFF2-40B4-BE49-F238E27FC236}">
                <a16:creationId xmlns:a16="http://schemas.microsoft.com/office/drawing/2014/main" id="{A97DEB7D-0471-4FD1-984E-A234AE63E7EB}"/>
              </a:ext>
            </a:extLst>
          </p:cNvPr>
          <p:cNvCxnSpPr>
            <a:cxnSpLocks noChangeShapeType="1"/>
          </p:cNvCxnSpPr>
          <p:nvPr/>
        </p:nvCxnSpPr>
        <p:spPr bwMode="auto">
          <a:xfrm flipV="1">
            <a:off x="6822679" y="4038600"/>
            <a:ext cx="203200" cy="203200"/>
          </a:xfrm>
          <a:prstGeom prst="straightConnector1">
            <a:avLst/>
          </a:prstGeom>
          <a:noFill/>
          <a:ln w="38100">
            <a:solidFill>
              <a:srgbClr val="FE9B03"/>
            </a:solidFill>
            <a:round/>
            <a:headEnd/>
            <a:tailEnd/>
          </a:ln>
        </p:spPr>
      </p:cxnSp>
      <p:cxnSp>
        <p:nvCxnSpPr>
          <p:cNvPr id="36" name="AutoShape 32">
            <a:extLst>
              <a:ext uri="{FF2B5EF4-FFF2-40B4-BE49-F238E27FC236}">
                <a16:creationId xmlns:a16="http://schemas.microsoft.com/office/drawing/2014/main" id="{76C20BEE-8068-4CDB-8341-88E1D1132A91}"/>
              </a:ext>
            </a:extLst>
          </p:cNvPr>
          <p:cNvCxnSpPr>
            <a:cxnSpLocks noChangeShapeType="1"/>
          </p:cNvCxnSpPr>
          <p:nvPr/>
        </p:nvCxnSpPr>
        <p:spPr bwMode="auto">
          <a:xfrm flipV="1">
            <a:off x="7025879" y="3835400"/>
            <a:ext cx="406400" cy="203200"/>
          </a:xfrm>
          <a:prstGeom prst="straightConnector1">
            <a:avLst/>
          </a:prstGeom>
          <a:noFill/>
          <a:ln w="38100">
            <a:solidFill>
              <a:srgbClr val="FE9B03"/>
            </a:solidFill>
            <a:round/>
            <a:headEnd/>
            <a:tailEnd/>
          </a:ln>
        </p:spPr>
      </p:cxnSp>
      <p:cxnSp>
        <p:nvCxnSpPr>
          <p:cNvPr id="37" name="AutoShape 33">
            <a:extLst>
              <a:ext uri="{FF2B5EF4-FFF2-40B4-BE49-F238E27FC236}">
                <a16:creationId xmlns:a16="http://schemas.microsoft.com/office/drawing/2014/main" id="{FBC887FE-DE1B-4648-8C6F-411099511731}"/>
              </a:ext>
            </a:extLst>
          </p:cNvPr>
          <p:cNvCxnSpPr>
            <a:cxnSpLocks noChangeShapeType="1"/>
          </p:cNvCxnSpPr>
          <p:nvPr/>
        </p:nvCxnSpPr>
        <p:spPr bwMode="auto">
          <a:xfrm flipV="1">
            <a:off x="7432279" y="3564467"/>
            <a:ext cx="203200" cy="270933"/>
          </a:xfrm>
          <a:prstGeom prst="straightConnector1">
            <a:avLst/>
          </a:prstGeom>
          <a:noFill/>
          <a:ln w="38100">
            <a:solidFill>
              <a:srgbClr val="FE9B03"/>
            </a:solidFill>
            <a:round/>
            <a:headEnd/>
            <a:tailEnd/>
          </a:ln>
        </p:spPr>
      </p:cxnSp>
      <p:cxnSp>
        <p:nvCxnSpPr>
          <p:cNvPr id="38" name="AutoShape 34">
            <a:extLst>
              <a:ext uri="{FF2B5EF4-FFF2-40B4-BE49-F238E27FC236}">
                <a16:creationId xmlns:a16="http://schemas.microsoft.com/office/drawing/2014/main" id="{7BC14E66-9454-4CBE-9501-890F5EDD2717}"/>
              </a:ext>
            </a:extLst>
          </p:cNvPr>
          <p:cNvCxnSpPr>
            <a:cxnSpLocks noChangeShapeType="1"/>
          </p:cNvCxnSpPr>
          <p:nvPr/>
        </p:nvCxnSpPr>
        <p:spPr bwMode="auto">
          <a:xfrm flipV="1">
            <a:off x="7635480" y="3158066"/>
            <a:ext cx="270933" cy="406400"/>
          </a:xfrm>
          <a:prstGeom prst="straightConnector1">
            <a:avLst/>
          </a:prstGeom>
          <a:noFill/>
          <a:ln w="38100">
            <a:solidFill>
              <a:srgbClr val="FE9B03"/>
            </a:solidFill>
            <a:round/>
            <a:headEnd/>
            <a:tailEnd/>
          </a:ln>
        </p:spPr>
      </p:cxnSp>
      <p:cxnSp>
        <p:nvCxnSpPr>
          <p:cNvPr id="39" name="AutoShape 35">
            <a:extLst>
              <a:ext uri="{FF2B5EF4-FFF2-40B4-BE49-F238E27FC236}">
                <a16:creationId xmlns:a16="http://schemas.microsoft.com/office/drawing/2014/main" id="{003F198B-6CB9-4F5F-8A1D-4B493285197B}"/>
              </a:ext>
            </a:extLst>
          </p:cNvPr>
          <p:cNvCxnSpPr>
            <a:cxnSpLocks noChangeShapeType="1"/>
          </p:cNvCxnSpPr>
          <p:nvPr/>
        </p:nvCxnSpPr>
        <p:spPr bwMode="auto">
          <a:xfrm flipV="1">
            <a:off x="7906416" y="2819400"/>
            <a:ext cx="270933" cy="338667"/>
          </a:xfrm>
          <a:prstGeom prst="straightConnector1">
            <a:avLst/>
          </a:prstGeom>
          <a:noFill/>
          <a:ln w="38100">
            <a:solidFill>
              <a:srgbClr val="FE9B03"/>
            </a:solidFill>
            <a:round/>
            <a:headEnd/>
            <a:tailEnd/>
          </a:ln>
        </p:spPr>
      </p:cxnSp>
      <p:cxnSp>
        <p:nvCxnSpPr>
          <p:cNvPr id="40" name="AutoShape 36">
            <a:extLst>
              <a:ext uri="{FF2B5EF4-FFF2-40B4-BE49-F238E27FC236}">
                <a16:creationId xmlns:a16="http://schemas.microsoft.com/office/drawing/2014/main" id="{EF952B3D-B465-4F4D-8A8F-CE3B4989B493}"/>
              </a:ext>
            </a:extLst>
          </p:cNvPr>
          <p:cNvCxnSpPr>
            <a:cxnSpLocks noChangeShapeType="1"/>
          </p:cNvCxnSpPr>
          <p:nvPr/>
        </p:nvCxnSpPr>
        <p:spPr bwMode="auto">
          <a:xfrm>
            <a:off x="8177349" y="2819400"/>
            <a:ext cx="541867" cy="0"/>
          </a:xfrm>
          <a:prstGeom prst="straightConnector1">
            <a:avLst/>
          </a:prstGeom>
          <a:noFill/>
          <a:ln w="38100">
            <a:solidFill>
              <a:srgbClr val="FE9B03"/>
            </a:solidFill>
            <a:round/>
            <a:headEnd/>
            <a:tailEnd/>
          </a:ln>
        </p:spPr>
      </p:cxnSp>
      <p:sp>
        <p:nvSpPr>
          <p:cNvPr id="41" name="Line 37">
            <a:extLst>
              <a:ext uri="{FF2B5EF4-FFF2-40B4-BE49-F238E27FC236}">
                <a16:creationId xmlns:a16="http://schemas.microsoft.com/office/drawing/2014/main" id="{18633423-71F1-437B-A6E0-1B28FAA4A2E6}"/>
              </a:ext>
            </a:extLst>
          </p:cNvPr>
          <p:cNvSpPr>
            <a:spLocks noChangeShapeType="1"/>
          </p:cNvSpPr>
          <p:nvPr/>
        </p:nvSpPr>
        <p:spPr bwMode="auto">
          <a:xfrm>
            <a:off x="5637358" y="4038600"/>
            <a:ext cx="3520723" cy="0"/>
          </a:xfrm>
          <a:prstGeom prst="line">
            <a:avLst/>
          </a:prstGeom>
          <a:noFill/>
          <a:ln w="28575">
            <a:solidFill>
              <a:schemeClr val="tx2"/>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42" name="Text Box 40">
            <a:extLst>
              <a:ext uri="{FF2B5EF4-FFF2-40B4-BE49-F238E27FC236}">
                <a16:creationId xmlns:a16="http://schemas.microsoft.com/office/drawing/2014/main" id="{B2FF9DDD-64B4-41DF-9661-8712DE9E4655}"/>
              </a:ext>
            </a:extLst>
          </p:cNvPr>
          <p:cNvSpPr txBox="1">
            <a:spLocks noChangeArrowheads="1"/>
          </p:cNvSpPr>
          <p:nvPr/>
        </p:nvSpPr>
        <p:spPr bwMode="auto">
          <a:xfrm>
            <a:off x="8685346" y="3767666"/>
            <a:ext cx="1185333" cy="338554"/>
          </a:xfrm>
          <a:prstGeom prst="rect">
            <a:avLst/>
          </a:prstGeom>
          <a:noFill/>
          <a:ln w="12700">
            <a:no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rPr>
              <a:t>CL = 4.0</a:t>
            </a:r>
            <a:endParaRPr kumimoji="0" lang="en-US" sz="1600"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
        <p:nvSpPr>
          <p:cNvPr id="43" name="Text Box 41">
            <a:extLst>
              <a:ext uri="{FF2B5EF4-FFF2-40B4-BE49-F238E27FC236}">
                <a16:creationId xmlns:a16="http://schemas.microsoft.com/office/drawing/2014/main" id="{1EF2014C-D886-4BA2-8F2F-F57B3E290018}"/>
              </a:ext>
            </a:extLst>
          </p:cNvPr>
          <p:cNvSpPr txBox="1">
            <a:spLocks noChangeArrowheads="1"/>
          </p:cNvSpPr>
          <p:nvPr/>
        </p:nvSpPr>
        <p:spPr bwMode="auto">
          <a:xfrm>
            <a:off x="5991548" y="2091269"/>
            <a:ext cx="3513667" cy="338554"/>
          </a:xfrm>
          <a:prstGeom prst="rect">
            <a:avLst/>
          </a:prstGeom>
          <a:solidFill>
            <a:srgbClr val="EAEAEA"/>
          </a:solidFill>
          <a:ln w="12700">
            <a:solidFill>
              <a:schemeClr val="bg2"/>
            </a:solidFill>
            <a:miter lim="800000"/>
            <a:headEnd/>
            <a:tailEnd/>
          </a:ln>
        </p:spPr>
        <p:txBody>
          <a:bodyPr>
            <a:spAutoFit/>
          </a:bodyPr>
          <a:lstStyle/>
          <a:p>
            <a:pPr marL="0" marR="0" lvl="0" indent="0" algn="ctr" defTabSz="81281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CF0E30"/>
                </a:solidFill>
                <a:effectLst/>
                <a:uLnTx/>
                <a:uFillTx/>
                <a:latin typeface="Arial" pitchFamily="34" charset="0"/>
                <a:ea typeface="ＭＳ Ｐゴシック" panose="020B0600070205080204" pitchFamily="34" charset="-128"/>
                <a:cs typeface="+mn-cs"/>
              </a:rPr>
              <a:t>Protocol  implemented here</a:t>
            </a:r>
          </a:p>
        </p:txBody>
      </p:sp>
      <p:sp>
        <p:nvSpPr>
          <p:cNvPr id="44" name="Line 42">
            <a:extLst>
              <a:ext uri="{FF2B5EF4-FFF2-40B4-BE49-F238E27FC236}">
                <a16:creationId xmlns:a16="http://schemas.microsoft.com/office/drawing/2014/main" id="{ECF18BE6-13D1-44AC-BE4C-DC7330C35A6F}"/>
              </a:ext>
            </a:extLst>
          </p:cNvPr>
          <p:cNvSpPr>
            <a:spLocks noChangeShapeType="1"/>
          </p:cNvSpPr>
          <p:nvPr/>
        </p:nvSpPr>
        <p:spPr bwMode="auto">
          <a:xfrm flipH="1">
            <a:off x="5671216" y="2277533"/>
            <a:ext cx="270933" cy="0"/>
          </a:xfrm>
          <a:prstGeom prst="line">
            <a:avLst/>
          </a:prstGeom>
          <a:noFill/>
          <a:ln w="28575">
            <a:solidFill>
              <a:srgbClr val="CF0E30"/>
            </a:solidFill>
            <a:round/>
            <a:headEnd/>
            <a:tailEnd type="triangle" w="med" len="me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1780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4EE62B-F6E6-4E7C-BBEA-E12DF236CE9E}"/>
              </a:ext>
            </a:extLst>
          </p:cNvPr>
          <p:cNvSpPr txBox="1"/>
          <p:nvPr/>
        </p:nvSpPr>
        <p:spPr>
          <a:xfrm>
            <a:off x="995680" y="406400"/>
            <a:ext cx="99161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Why use SPC charts and data over time?</a:t>
            </a:r>
          </a:p>
        </p:txBody>
      </p:sp>
      <p:sp>
        <p:nvSpPr>
          <p:cNvPr id="5" name="TextBox 4">
            <a:extLst>
              <a:ext uri="{FF2B5EF4-FFF2-40B4-BE49-F238E27FC236}">
                <a16:creationId xmlns:a16="http://schemas.microsoft.com/office/drawing/2014/main" id="{E4A8F203-0A0B-4EE6-8274-DBC35331B9D8}"/>
              </a:ext>
            </a:extLst>
          </p:cNvPr>
          <p:cNvSpPr txBox="1"/>
          <p:nvPr/>
        </p:nvSpPr>
        <p:spPr>
          <a:xfrm>
            <a:off x="995680" y="991175"/>
            <a:ext cx="10139680"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Used to study how a system or process changes over time. They can help us understand when there is something special in our data that we should pay attention to (special cause variation) and what is just normal variation, changes in the data that are due to regular, natural or ordinary causes (common cause variation).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Best tool to help us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Variation in a system or process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If a change idea is actually leading to an improvement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Whether any improvement has been sustained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830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A4FDC2-0C2D-45BE-836F-D6A44DEAE891}"/>
              </a:ext>
            </a:extLst>
          </p:cNvPr>
          <p:cNvPicPr>
            <a:picLocks noChangeAspect="1"/>
          </p:cNvPicPr>
          <p:nvPr/>
        </p:nvPicPr>
        <p:blipFill rotWithShape="1">
          <a:blip r:embed="rId3"/>
          <a:srcRect t="15241"/>
          <a:stretch/>
        </p:blipFill>
        <p:spPr>
          <a:xfrm>
            <a:off x="1715222" y="953225"/>
            <a:ext cx="8294258" cy="4965041"/>
          </a:xfrm>
          <a:prstGeom prst="rect">
            <a:avLst/>
          </a:prstGeom>
        </p:spPr>
      </p:pic>
      <p:sp>
        <p:nvSpPr>
          <p:cNvPr id="6" name="TextBox 5">
            <a:extLst>
              <a:ext uri="{FF2B5EF4-FFF2-40B4-BE49-F238E27FC236}">
                <a16:creationId xmlns:a16="http://schemas.microsoft.com/office/drawing/2014/main" id="{F72AB6AE-C45F-4859-B4F4-64503F7E5C6F}"/>
              </a:ext>
            </a:extLst>
          </p:cNvPr>
          <p:cNvSpPr txBox="1"/>
          <p:nvPr/>
        </p:nvSpPr>
        <p:spPr>
          <a:xfrm>
            <a:off x="1878617" y="0"/>
            <a:ext cx="752167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prstClr val="black"/>
                </a:solidFill>
                <a:effectLst/>
                <a:uLnTx/>
                <a:uFillTx/>
                <a:latin typeface="Calibri" panose="020F0502020204030204"/>
                <a:ea typeface="+mn-ea"/>
                <a:cs typeface="+mn-cs"/>
              </a:rPr>
              <a:t>The anatomy of a control chart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5E4809C-ED5B-4E1F-B6DB-608C74A51801}"/>
              </a:ext>
            </a:extLst>
          </p:cNvPr>
          <p:cNvGrpSpPr/>
          <p:nvPr/>
        </p:nvGrpSpPr>
        <p:grpSpPr>
          <a:xfrm>
            <a:off x="2391561" y="1826297"/>
            <a:ext cx="7343613" cy="4378052"/>
            <a:chOff x="1456841" y="2386736"/>
            <a:chExt cx="7343613" cy="4378052"/>
          </a:xfrm>
        </p:grpSpPr>
        <p:grpSp>
          <p:nvGrpSpPr>
            <p:cNvPr id="9" name="Group 8">
              <a:extLst>
                <a:ext uri="{FF2B5EF4-FFF2-40B4-BE49-F238E27FC236}">
                  <a16:creationId xmlns:a16="http://schemas.microsoft.com/office/drawing/2014/main" id="{53CF39C2-A6BE-4F39-A997-C29D74296B83}"/>
                </a:ext>
              </a:extLst>
            </p:cNvPr>
            <p:cNvGrpSpPr/>
            <p:nvPr/>
          </p:nvGrpSpPr>
          <p:grpSpPr>
            <a:xfrm>
              <a:off x="1720315" y="2386736"/>
              <a:ext cx="4544992" cy="4378052"/>
              <a:chOff x="1720315" y="2386736"/>
              <a:chExt cx="4544992" cy="4378052"/>
            </a:xfrm>
          </p:grpSpPr>
          <p:sp>
            <p:nvSpPr>
              <p:cNvPr id="15" name="TextBox 14">
                <a:extLst>
                  <a:ext uri="{FF2B5EF4-FFF2-40B4-BE49-F238E27FC236}">
                    <a16:creationId xmlns:a16="http://schemas.microsoft.com/office/drawing/2014/main" id="{BEE6BF24-9311-4EF4-BB41-D7D00BEA7D42}"/>
                  </a:ext>
                </a:extLst>
              </p:cNvPr>
              <p:cNvSpPr txBox="1"/>
              <p:nvPr/>
            </p:nvSpPr>
            <p:spPr>
              <a:xfrm>
                <a:off x="1720315" y="2386736"/>
                <a:ext cx="2247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Upper Control Limit</a:t>
                </a:r>
              </a:p>
            </p:txBody>
          </p:sp>
          <p:sp>
            <p:nvSpPr>
              <p:cNvPr id="16" name="TextBox 15">
                <a:extLst>
                  <a:ext uri="{FF2B5EF4-FFF2-40B4-BE49-F238E27FC236}">
                    <a16:creationId xmlns:a16="http://schemas.microsoft.com/office/drawing/2014/main" id="{6804559E-7894-4A6B-99CB-AE7428968C5F}"/>
                  </a:ext>
                </a:extLst>
              </p:cNvPr>
              <p:cNvSpPr txBox="1"/>
              <p:nvPr/>
            </p:nvSpPr>
            <p:spPr>
              <a:xfrm>
                <a:off x="4018053" y="6395456"/>
                <a:ext cx="2247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Lower Control Limit</a:t>
                </a:r>
              </a:p>
            </p:txBody>
          </p:sp>
        </p:grpSp>
        <p:grpSp>
          <p:nvGrpSpPr>
            <p:cNvPr id="10" name="Group 9">
              <a:extLst>
                <a:ext uri="{FF2B5EF4-FFF2-40B4-BE49-F238E27FC236}">
                  <a16:creationId xmlns:a16="http://schemas.microsoft.com/office/drawing/2014/main" id="{76451EC7-2070-4E6C-87DA-86011B112C73}"/>
                </a:ext>
              </a:extLst>
            </p:cNvPr>
            <p:cNvGrpSpPr/>
            <p:nvPr/>
          </p:nvGrpSpPr>
          <p:grpSpPr>
            <a:xfrm>
              <a:off x="1456841" y="2725072"/>
              <a:ext cx="7343613" cy="3689656"/>
              <a:chOff x="1456841" y="2725072"/>
              <a:chExt cx="7343613" cy="3689656"/>
            </a:xfrm>
          </p:grpSpPr>
          <p:sp>
            <p:nvSpPr>
              <p:cNvPr id="11" name="Arrow: Down 10">
                <a:extLst>
                  <a:ext uri="{FF2B5EF4-FFF2-40B4-BE49-F238E27FC236}">
                    <a16:creationId xmlns:a16="http://schemas.microsoft.com/office/drawing/2014/main" id="{4A97D39D-70FF-446E-A847-483B5C008E86}"/>
                  </a:ext>
                </a:extLst>
              </p:cNvPr>
              <p:cNvSpPr/>
              <p:nvPr/>
            </p:nvSpPr>
            <p:spPr>
              <a:xfrm>
                <a:off x="2495228" y="2725072"/>
                <a:ext cx="387458" cy="85299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Down 11">
                <a:extLst>
                  <a:ext uri="{FF2B5EF4-FFF2-40B4-BE49-F238E27FC236}">
                    <a16:creationId xmlns:a16="http://schemas.microsoft.com/office/drawing/2014/main" id="{13DFC9B9-85BE-49DF-BC91-2F71B3A331F5}"/>
                  </a:ext>
                </a:extLst>
              </p:cNvPr>
              <p:cNvSpPr/>
              <p:nvPr/>
            </p:nvSpPr>
            <p:spPr>
              <a:xfrm rot="10800000">
                <a:off x="4930209" y="5418843"/>
                <a:ext cx="401208" cy="99588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5DC46-DFA8-4538-9BA1-8CB3C1A4FF6A}"/>
                  </a:ext>
                </a:extLst>
              </p:cNvPr>
              <p:cNvSpPr/>
              <p:nvPr/>
            </p:nvSpPr>
            <p:spPr>
              <a:xfrm>
                <a:off x="1456841" y="3634788"/>
                <a:ext cx="7330698" cy="19329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EF1367C-312D-4F5F-A433-5685CF4B9E5F}"/>
                  </a:ext>
                </a:extLst>
              </p:cNvPr>
              <p:cNvSpPr/>
              <p:nvPr/>
            </p:nvSpPr>
            <p:spPr>
              <a:xfrm>
                <a:off x="1469756" y="5151041"/>
                <a:ext cx="7330698" cy="19329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7" name="Group 16">
            <a:extLst>
              <a:ext uri="{FF2B5EF4-FFF2-40B4-BE49-F238E27FC236}">
                <a16:creationId xmlns:a16="http://schemas.microsoft.com/office/drawing/2014/main" id="{E48FAA8E-F6E9-45F6-8F46-4DC797B3D091}"/>
              </a:ext>
            </a:extLst>
          </p:cNvPr>
          <p:cNvGrpSpPr/>
          <p:nvPr/>
        </p:nvGrpSpPr>
        <p:grpSpPr>
          <a:xfrm>
            <a:off x="2419975" y="3632476"/>
            <a:ext cx="8856491" cy="611560"/>
            <a:chOff x="1485255" y="4192915"/>
            <a:chExt cx="8856491" cy="611560"/>
          </a:xfrm>
        </p:grpSpPr>
        <p:sp>
          <p:nvSpPr>
            <p:cNvPr id="18" name="Arrow: Right 17">
              <a:extLst>
                <a:ext uri="{FF2B5EF4-FFF2-40B4-BE49-F238E27FC236}">
                  <a16:creationId xmlns:a16="http://schemas.microsoft.com/office/drawing/2014/main" id="{514B5051-78F2-45D8-8472-7FFE987F86BE}"/>
                </a:ext>
              </a:extLst>
            </p:cNvPr>
            <p:cNvSpPr/>
            <p:nvPr/>
          </p:nvSpPr>
          <p:spPr>
            <a:xfrm rot="10800000">
              <a:off x="8838410" y="4192915"/>
              <a:ext cx="1503336" cy="61156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6C14E0C9-44B9-4E7B-A809-183521B0EF14}"/>
                </a:ext>
              </a:extLst>
            </p:cNvPr>
            <p:cNvGrpSpPr/>
            <p:nvPr/>
          </p:nvGrpSpPr>
          <p:grpSpPr>
            <a:xfrm>
              <a:off x="1485255" y="4326796"/>
              <a:ext cx="8840993" cy="353943"/>
              <a:chOff x="1485255" y="4326796"/>
              <a:chExt cx="8840993" cy="353943"/>
            </a:xfrm>
          </p:grpSpPr>
          <p:sp>
            <p:nvSpPr>
              <p:cNvPr id="20" name="Rectangle 19">
                <a:extLst>
                  <a:ext uri="{FF2B5EF4-FFF2-40B4-BE49-F238E27FC236}">
                    <a16:creationId xmlns:a16="http://schemas.microsoft.com/office/drawing/2014/main" id="{6C5A00ED-E89D-4C01-B307-3D3426BD8A7B}"/>
                  </a:ext>
                </a:extLst>
              </p:cNvPr>
              <p:cNvSpPr/>
              <p:nvPr/>
            </p:nvSpPr>
            <p:spPr>
              <a:xfrm>
                <a:off x="1485255" y="4407121"/>
                <a:ext cx="7330698" cy="19329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88ABF60-8CD8-44E0-BD99-1860C3E328E2}"/>
                  </a:ext>
                </a:extLst>
              </p:cNvPr>
              <p:cNvSpPr txBox="1"/>
              <p:nvPr/>
            </p:nvSpPr>
            <p:spPr>
              <a:xfrm>
                <a:off x="9342608" y="4326796"/>
                <a:ext cx="983640" cy="35394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Mean</a:t>
                </a:r>
              </a:p>
            </p:txBody>
          </p:sp>
        </p:grpSp>
      </p:grpSp>
    </p:spTree>
    <p:extLst>
      <p:ext uri="{BB962C8B-B14F-4D97-AF65-F5344CB8AC3E}">
        <p14:creationId xmlns:p14="http://schemas.microsoft.com/office/powerpoint/2010/main" val="1880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4725A3-A13E-479D-89A2-940C1A18171E}"/>
              </a:ext>
            </a:extLst>
          </p:cNvPr>
          <p:cNvSpPr txBox="1"/>
          <p:nvPr/>
        </p:nvSpPr>
        <p:spPr>
          <a:xfrm>
            <a:off x="894080" y="304800"/>
            <a:ext cx="97942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5 Rules of Special Cause Variation in a Control Chart </a:t>
            </a:r>
          </a:p>
        </p:txBody>
      </p:sp>
      <p:sp>
        <p:nvSpPr>
          <p:cNvPr id="3" name="TextBox 2">
            <a:extLst>
              <a:ext uri="{FF2B5EF4-FFF2-40B4-BE49-F238E27FC236}">
                <a16:creationId xmlns:a16="http://schemas.microsoft.com/office/drawing/2014/main" id="{4C9C395D-AA2F-487A-8F3E-6D0D20759647}"/>
              </a:ext>
            </a:extLst>
          </p:cNvPr>
          <p:cNvSpPr txBox="1"/>
          <p:nvPr/>
        </p:nvSpPr>
        <p:spPr>
          <a:xfrm>
            <a:off x="894080" y="1312903"/>
            <a:ext cx="979424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RULE 1: Shift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RULE 2: Trend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RULE 3: Three sigma variation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RULE 4: Two out of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RULE 5: 15 or more data points hugging the mean</a:t>
            </a:r>
          </a:p>
        </p:txBody>
      </p:sp>
    </p:spTree>
    <p:extLst>
      <p:ext uri="{BB962C8B-B14F-4D97-AF65-F5344CB8AC3E}">
        <p14:creationId xmlns:p14="http://schemas.microsoft.com/office/powerpoint/2010/main" val="2028737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A9784F-3481-4A86-9D1D-9100C3070DDD}"/>
              </a:ext>
            </a:extLst>
          </p:cNvPr>
          <p:cNvSpPr txBox="1"/>
          <p:nvPr/>
        </p:nvSpPr>
        <p:spPr>
          <a:xfrm>
            <a:off x="4669421" y="154523"/>
            <a:ext cx="75216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prstClr val="black"/>
                </a:solidFill>
                <a:effectLst/>
                <a:uLnTx/>
                <a:uFillTx/>
                <a:latin typeface="Calibri" panose="020F0502020204030204"/>
                <a:ea typeface="+mn-ea"/>
                <a:cs typeface="+mn-cs"/>
              </a:rPr>
              <a:t>RULE 1: Shift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CD2BF03-385D-4423-8E1E-DCDF09F4D06B}"/>
              </a:ext>
            </a:extLst>
          </p:cNvPr>
          <p:cNvSpPr txBox="1"/>
          <p:nvPr/>
        </p:nvSpPr>
        <p:spPr>
          <a:xfrm>
            <a:off x="2635250" y="947035"/>
            <a:ext cx="6328410"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lowchart: Connector 16">
            <a:extLst>
              <a:ext uri="{FF2B5EF4-FFF2-40B4-BE49-F238E27FC236}">
                <a16:creationId xmlns:a16="http://schemas.microsoft.com/office/drawing/2014/main" id="{6583CAF5-DAAD-4820-987D-E258B1218210}"/>
              </a:ext>
            </a:extLst>
          </p:cNvPr>
          <p:cNvSpPr/>
          <p:nvPr/>
        </p:nvSpPr>
        <p:spPr>
          <a:xfrm>
            <a:off x="8172450" y="2183389"/>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lowchart: Connector 17">
            <a:extLst>
              <a:ext uri="{FF2B5EF4-FFF2-40B4-BE49-F238E27FC236}">
                <a16:creationId xmlns:a16="http://schemas.microsoft.com/office/drawing/2014/main" id="{37330EC1-B9DA-49BE-B296-8524ED341733}"/>
              </a:ext>
            </a:extLst>
          </p:cNvPr>
          <p:cNvSpPr/>
          <p:nvPr/>
        </p:nvSpPr>
        <p:spPr>
          <a:xfrm>
            <a:off x="8339771" y="2190965"/>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lowchart: Connector 18">
            <a:extLst>
              <a:ext uri="{FF2B5EF4-FFF2-40B4-BE49-F238E27FC236}">
                <a16:creationId xmlns:a16="http://schemas.microsoft.com/office/drawing/2014/main" id="{CA2E48B1-CB5C-410A-BCFF-365051441A43}"/>
              </a:ext>
            </a:extLst>
          </p:cNvPr>
          <p:cNvSpPr/>
          <p:nvPr/>
        </p:nvSpPr>
        <p:spPr>
          <a:xfrm>
            <a:off x="8524875" y="2450089"/>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lowchart: Connector 19">
            <a:extLst>
              <a:ext uri="{FF2B5EF4-FFF2-40B4-BE49-F238E27FC236}">
                <a16:creationId xmlns:a16="http://schemas.microsoft.com/office/drawing/2014/main" id="{B74AF06B-93EA-4EA4-8D13-B29A575CF85D}"/>
              </a:ext>
            </a:extLst>
          </p:cNvPr>
          <p:cNvSpPr/>
          <p:nvPr/>
        </p:nvSpPr>
        <p:spPr>
          <a:xfrm>
            <a:off x="8715375" y="2459614"/>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lowchart: Connector 20">
            <a:extLst>
              <a:ext uri="{FF2B5EF4-FFF2-40B4-BE49-F238E27FC236}">
                <a16:creationId xmlns:a16="http://schemas.microsoft.com/office/drawing/2014/main" id="{9C8ECA8A-1D32-4B5E-9501-B48AE489AB47}"/>
              </a:ext>
            </a:extLst>
          </p:cNvPr>
          <p:cNvSpPr/>
          <p:nvPr/>
        </p:nvSpPr>
        <p:spPr>
          <a:xfrm>
            <a:off x="8896350" y="2726314"/>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lowchart: Connector 21">
            <a:extLst>
              <a:ext uri="{FF2B5EF4-FFF2-40B4-BE49-F238E27FC236}">
                <a16:creationId xmlns:a16="http://schemas.microsoft.com/office/drawing/2014/main" id="{37D83998-724B-457B-A73B-2474188457DB}"/>
              </a:ext>
            </a:extLst>
          </p:cNvPr>
          <p:cNvSpPr/>
          <p:nvPr/>
        </p:nvSpPr>
        <p:spPr>
          <a:xfrm>
            <a:off x="9077325" y="2983489"/>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D54A2B08-96EA-4264-A27A-18A696A7F878}"/>
              </a:ext>
            </a:extLst>
          </p:cNvPr>
          <p:cNvSpPr/>
          <p:nvPr/>
        </p:nvSpPr>
        <p:spPr>
          <a:xfrm>
            <a:off x="9248775" y="2288164"/>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lowchart: Connector 23">
            <a:extLst>
              <a:ext uri="{FF2B5EF4-FFF2-40B4-BE49-F238E27FC236}">
                <a16:creationId xmlns:a16="http://schemas.microsoft.com/office/drawing/2014/main" id="{5405DACC-ACB5-4D26-8AD9-A3FC9DADD5D4}"/>
              </a:ext>
            </a:extLst>
          </p:cNvPr>
          <p:cNvSpPr/>
          <p:nvPr/>
        </p:nvSpPr>
        <p:spPr>
          <a:xfrm>
            <a:off x="9420225" y="2716789"/>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owchart: Connector 24">
            <a:extLst>
              <a:ext uri="{FF2B5EF4-FFF2-40B4-BE49-F238E27FC236}">
                <a16:creationId xmlns:a16="http://schemas.microsoft.com/office/drawing/2014/main" id="{DAA12617-865D-4D3B-900F-872BBB4E001D}"/>
              </a:ext>
            </a:extLst>
          </p:cNvPr>
          <p:cNvSpPr/>
          <p:nvPr/>
        </p:nvSpPr>
        <p:spPr>
          <a:xfrm>
            <a:off x="9601200" y="2554864"/>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BBE49CA2-8E02-4DF7-9476-EFA4C8499CAB}"/>
              </a:ext>
            </a:extLst>
          </p:cNvPr>
          <p:cNvSpPr/>
          <p:nvPr/>
        </p:nvSpPr>
        <p:spPr>
          <a:xfrm>
            <a:off x="9963150" y="2459614"/>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lowchart: Connector 26">
            <a:extLst>
              <a:ext uri="{FF2B5EF4-FFF2-40B4-BE49-F238E27FC236}">
                <a16:creationId xmlns:a16="http://schemas.microsoft.com/office/drawing/2014/main" id="{D59F690B-FD6D-4EF5-A83E-3D95F1B43039}"/>
              </a:ext>
            </a:extLst>
          </p:cNvPr>
          <p:cNvSpPr/>
          <p:nvPr/>
        </p:nvSpPr>
        <p:spPr>
          <a:xfrm>
            <a:off x="9791700" y="2878714"/>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D6871238-F720-48E5-9FC1-50B56C89A699}"/>
              </a:ext>
            </a:extLst>
          </p:cNvPr>
          <p:cNvPicPr>
            <a:picLocks noChangeAspect="1"/>
          </p:cNvPicPr>
          <p:nvPr/>
        </p:nvPicPr>
        <p:blipFill rotWithShape="1">
          <a:blip r:embed="rId3"/>
          <a:srcRect l="20802" t="14272"/>
          <a:stretch/>
        </p:blipFill>
        <p:spPr>
          <a:xfrm>
            <a:off x="2876550" y="1559070"/>
            <a:ext cx="7928292" cy="3739859"/>
          </a:xfrm>
          <a:prstGeom prst="rect">
            <a:avLst/>
          </a:prstGeom>
        </p:spPr>
      </p:pic>
      <p:sp>
        <p:nvSpPr>
          <p:cNvPr id="29" name="Flowchart: Connector 28">
            <a:extLst>
              <a:ext uri="{FF2B5EF4-FFF2-40B4-BE49-F238E27FC236}">
                <a16:creationId xmlns:a16="http://schemas.microsoft.com/office/drawing/2014/main" id="{7903BDAA-5F90-4A94-A3E2-36D1238C18EA}"/>
              </a:ext>
            </a:extLst>
          </p:cNvPr>
          <p:cNvSpPr/>
          <p:nvPr/>
        </p:nvSpPr>
        <p:spPr>
          <a:xfrm>
            <a:off x="8172450" y="3478827"/>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lowchart: Connector 29">
            <a:extLst>
              <a:ext uri="{FF2B5EF4-FFF2-40B4-BE49-F238E27FC236}">
                <a16:creationId xmlns:a16="http://schemas.microsoft.com/office/drawing/2014/main" id="{C480E5F2-1902-4146-9D3F-C398B04CF56B}"/>
              </a:ext>
            </a:extLst>
          </p:cNvPr>
          <p:cNvSpPr/>
          <p:nvPr/>
        </p:nvSpPr>
        <p:spPr>
          <a:xfrm>
            <a:off x="8339771" y="3486403"/>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owchart: Connector 30">
            <a:extLst>
              <a:ext uri="{FF2B5EF4-FFF2-40B4-BE49-F238E27FC236}">
                <a16:creationId xmlns:a16="http://schemas.microsoft.com/office/drawing/2014/main" id="{AAEAD267-5DB1-4866-A81F-D15240BA6FFE}"/>
              </a:ext>
            </a:extLst>
          </p:cNvPr>
          <p:cNvSpPr/>
          <p:nvPr/>
        </p:nvSpPr>
        <p:spPr>
          <a:xfrm>
            <a:off x="8524875" y="3745527"/>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lowchart: Connector 31">
            <a:extLst>
              <a:ext uri="{FF2B5EF4-FFF2-40B4-BE49-F238E27FC236}">
                <a16:creationId xmlns:a16="http://schemas.microsoft.com/office/drawing/2014/main" id="{87001C54-46FC-44B8-A45F-28209DDCBBA8}"/>
              </a:ext>
            </a:extLst>
          </p:cNvPr>
          <p:cNvSpPr/>
          <p:nvPr/>
        </p:nvSpPr>
        <p:spPr>
          <a:xfrm>
            <a:off x="8715375" y="3755052"/>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lowchart: Connector 32">
            <a:extLst>
              <a:ext uri="{FF2B5EF4-FFF2-40B4-BE49-F238E27FC236}">
                <a16:creationId xmlns:a16="http://schemas.microsoft.com/office/drawing/2014/main" id="{BC34AA14-D71B-4D99-B407-07C3E2598807}"/>
              </a:ext>
            </a:extLst>
          </p:cNvPr>
          <p:cNvSpPr/>
          <p:nvPr/>
        </p:nvSpPr>
        <p:spPr>
          <a:xfrm>
            <a:off x="8896350" y="4021752"/>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lowchart: Connector 33">
            <a:extLst>
              <a:ext uri="{FF2B5EF4-FFF2-40B4-BE49-F238E27FC236}">
                <a16:creationId xmlns:a16="http://schemas.microsoft.com/office/drawing/2014/main" id="{4BD2A820-EFBD-49BF-8FA8-1C1FF77423CD}"/>
              </a:ext>
            </a:extLst>
          </p:cNvPr>
          <p:cNvSpPr/>
          <p:nvPr/>
        </p:nvSpPr>
        <p:spPr>
          <a:xfrm>
            <a:off x="9077325" y="4278927"/>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lowchart: Connector 34">
            <a:extLst>
              <a:ext uri="{FF2B5EF4-FFF2-40B4-BE49-F238E27FC236}">
                <a16:creationId xmlns:a16="http://schemas.microsoft.com/office/drawing/2014/main" id="{827E7606-0CD0-4B66-90B4-376BB7EB81C4}"/>
              </a:ext>
            </a:extLst>
          </p:cNvPr>
          <p:cNvSpPr/>
          <p:nvPr/>
        </p:nvSpPr>
        <p:spPr>
          <a:xfrm>
            <a:off x="9248775" y="3583602"/>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lowchart: Connector 35">
            <a:extLst>
              <a:ext uri="{FF2B5EF4-FFF2-40B4-BE49-F238E27FC236}">
                <a16:creationId xmlns:a16="http://schemas.microsoft.com/office/drawing/2014/main" id="{82E19531-7F50-42D1-82B6-C8D3F80202B0}"/>
              </a:ext>
            </a:extLst>
          </p:cNvPr>
          <p:cNvSpPr/>
          <p:nvPr/>
        </p:nvSpPr>
        <p:spPr>
          <a:xfrm>
            <a:off x="9420225" y="4012227"/>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lowchart: Connector 36">
            <a:extLst>
              <a:ext uri="{FF2B5EF4-FFF2-40B4-BE49-F238E27FC236}">
                <a16:creationId xmlns:a16="http://schemas.microsoft.com/office/drawing/2014/main" id="{AC162C7A-BE8C-416F-AF82-EC7E99F088C8}"/>
              </a:ext>
            </a:extLst>
          </p:cNvPr>
          <p:cNvSpPr/>
          <p:nvPr/>
        </p:nvSpPr>
        <p:spPr>
          <a:xfrm>
            <a:off x="9601200" y="3850302"/>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lowchart: Connector 37">
            <a:extLst>
              <a:ext uri="{FF2B5EF4-FFF2-40B4-BE49-F238E27FC236}">
                <a16:creationId xmlns:a16="http://schemas.microsoft.com/office/drawing/2014/main" id="{46C1B998-3DB3-4C03-9FF7-9F3518C84D16}"/>
              </a:ext>
            </a:extLst>
          </p:cNvPr>
          <p:cNvSpPr/>
          <p:nvPr/>
        </p:nvSpPr>
        <p:spPr>
          <a:xfrm>
            <a:off x="9963150" y="3755052"/>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lowchart: Connector 38">
            <a:extLst>
              <a:ext uri="{FF2B5EF4-FFF2-40B4-BE49-F238E27FC236}">
                <a16:creationId xmlns:a16="http://schemas.microsoft.com/office/drawing/2014/main" id="{6E1AE622-6881-4A80-992E-3122C08CDDD2}"/>
              </a:ext>
            </a:extLst>
          </p:cNvPr>
          <p:cNvSpPr/>
          <p:nvPr/>
        </p:nvSpPr>
        <p:spPr>
          <a:xfrm>
            <a:off x="9791700" y="4174152"/>
            <a:ext cx="142875" cy="197862"/>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226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3798DF-AE52-4829-B649-002AAFCFC728}"/>
              </a:ext>
            </a:extLst>
          </p:cNvPr>
          <p:cNvPicPr>
            <a:picLocks noChangeAspect="1"/>
          </p:cNvPicPr>
          <p:nvPr/>
        </p:nvPicPr>
        <p:blipFill rotWithShape="1">
          <a:blip r:embed="rId3">
            <a:extLst>
              <a:ext uri="{28A0092B-C50C-407E-A947-70E740481C1C}">
                <a14:useLocalDpi xmlns:a14="http://schemas.microsoft.com/office/drawing/2010/main" val="0"/>
              </a:ext>
            </a:extLst>
          </a:blip>
          <a:srcRect r="61218"/>
          <a:stretch/>
        </p:blipFill>
        <p:spPr>
          <a:xfrm>
            <a:off x="11075281" y="5995002"/>
            <a:ext cx="1024861" cy="804674"/>
          </a:xfrm>
          <a:prstGeom prst="rect">
            <a:avLst/>
          </a:prstGeom>
        </p:spPr>
      </p:pic>
      <p:sp>
        <p:nvSpPr>
          <p:cNvPr id="3" name="TextBox 2">
            <a:extLst>
              <a:ext uri="{FF2B5EF4-FFF2-40B4-BE49-F238E27FC236}">
                <a16:creationId xmlns:a16="http://schemas.microsoft.com/office/drawing/2014/main" id="{D884D43D-BEC9-410F-92AB-230C682D2F3D}"/>
              </a:ext>
            </a:extLst>
          </p:cNvPr>
          <p:cNvSpPr txBox="1"/>
          <p:nvPr/>
        </p:nvSpPr>
        <p:spPr>
          <a:xfrm>
            <a:off x="4172755" y="536555"/>
            <a:ext cx="792738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RULE 2: A trend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5772593-D44F-4A56-B829-F14569E9E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0195" y="6414729"/>
            <a:ext cx="1182421" cy="494071"/>
          </a:xfrm>
          <a:prstGeom prst="rect">
            <a:avLst/>
          </a:prstGeom>
        </p:spPr>
      </p:pic>
      <p:grpSp>
        <p:nvGrpSpPr>
          <p:cNvPr id="5" name="Group 4">
            <a:extLst>
              <a:ext uri="{FF2B5EF4-FFF2-40B4-BE49-F238E27FC236}">
                <a16:creationId xmlns:a16="http://schemas.microsoft.com/office/drawing/2014/main" id="{EDF4BA69-1EAE-45F8-97B9-3C44AC976940}"/>
              </a:ext>
            </a:extLst>
          </p:cNvPr>
          <p:cNvGrpSpPr/>
          <p:nvPr/>
        </p:nvGrpSpPr>
        <p:grpSpPr>
          <a:xfrm>
            <a:off x="1104899" y="933450"/>
            <a:ext cx="9153831" cy="4824499"/>
            <a:chOff x="832416" y="2091838"/>
            <a:chExt cx="8038868" cy="4126296"/>
          </a:xfrm>
        </p:grpSpPr>
        <p:pic>
          <p:nvPicPr>
            <p:cNvPr id="6" name="Picture 5">
              <a:extLst>
                <a:ext uri="{FF2B5EF4-FFF2-40B4-BE49-F238E27FC236}">
                  <a16:creationId xmlns:a16="http://schemas.microsoft.com/office/drawing/2014/main" id="{179F1AEE-86C0-4B72-BD17-ACE3F0D83FEC}"/>
                </a:ext>
              </a:extLst>
            </p:cNvPr>
            <p:cNvPicPr>
              <a:picLocks noChangeAspect="1"/>
            </p:cNvPicPr>
            <p:nvPr/>
          </p:nvPicPr>
          <p:blipFill rotWithShape="1">
            <a:blip r:embed="rId5"/>
            <a:srcRect t="21449"/>
            <a:stretch/>
          </p:blipFill>
          <p:spPr>
            <a:xfrm>
              <a:off x="832416" y="2419350"/>
              <a:ext cx="8038868" cy="3798784"/>
            </a:xfrm>
            <a:prstGeom prst="rect">
              <a:avLst/>
            </a:prstGeom>
          </p:spPr>
        </p:pic>
        <p:sp>
          <p:nvSpPr>
            <p:cNvPr id="7" name="Oval 6">
              <a:extLst>
                <a:ext uri="{FF2B5EF4-FFF2-40B4-BE49-F238E27FC236}">
                  <a16:creationId xmlns:a16="http://schemas.microsoft.com/office/drawing/2014/main" id="{2EFC18EF-AFA5-4460-B3F6-B423D3C8D6DD}"/>
                </a:ext>
              </a:extLst>
            </p:cNvPr>
            <p:cNvSpPr/>
            <p:nvPr/>
          </p:nvSpPr>
          <p:spPr>
            <a:xfrm rot="19334594">
              <a:off x="4631035" y="2091838"/>
              <a:ext cx="1027634" cy="381506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Oval 7">
            <a:extLst>
              <a:ext uri="{FF2B5EF4-FFF2-40B4-BE49-F238E27FC236}">
                <a16:creationId xmlns:a16="http://schemas.microsoft.com/office/drawing/2014/main" id="{A1442007-DB58-4D0C-9369-2958D963250C}"/>
              </a:ext>
            </a:extLst>
          </p:cNvPr>
          <p:cNvSpPr/>
          <p:nvPr/>
        </p:nvSpPr>
        <p:spPr>
          <a:xfrm rot="15296178">
            <a:off x="8464991" y="2763083"/>
            <a:ext cx="870192" cy="29348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27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A00D7E-C95B-43CB-98A0-F4E756F80D5D}"/>
              </a:ext>
            </a:extLst>
          </p:cNvPr>
          <p:cNvPicPr>
            <a:picLocks noChangeAspect="1"/>
          </p:cNvPicPr>
          <p:nvPr/>
        </p:nvPicPr>
        <p:blipFill rotWithShape="1">
          <a:blip r:embed="rId3"/>
          <a:srcRect t="15241"/>
          <a:stretch/>
        </p:blipFill>
        <p:spPr>
          <a:xfrm>
            <a:off x="1227542" y="953225"/>
            <a:ext cx="8294258" cy="4965041"/>
          </a:xfrm>
          <a:prstGeom prst="rect">
            <a:avLst/>
          </a:prstGeom>
        </p:spPr>
      </p:pic>
      <p:sp>
        <p:nvSpPr>
          <p:cNvPr id="4" name="TextBox 3">
            <a:extLst>
              <a:ext uri="{FF2B5EF4-FFF2-40B4-BE49-F238E27FC236}">
                <a16:creationId xmlns:a16="http://schemas.microsoft.com/office/drawing/2014/main" id="{E8C29EF9-4E6C-46A4-9E29-4F7DE5792554}"/>
              </a:ext>
            </a:extLst>
          </p:cNvPr>
          <p:cNvSpPr txBox="1"/>
          <p:nvPr/>
        </p:nvSpPr>
        <p:spPr>
          <a:xfrm>
            <a:off x="2876011" y="248014"/>
            <a:ext cx="752167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prstClr val="black"/>
                </a:solidFill>
                <a:effectLst/>
                <a:uLnTx/>
                <a:uFillTx/>
                <a:latin typeface="Calibri" panose="020F0502020204030204"/>
                <a:ea typeface="+mn-ea"/>
                <a:cs typeface="+mn-cs"/>
              </a:rPr>
              <a:t>RULE 3: Three Sigma Violation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8B5D2E3A-79FF-4568-B7F3-7CEAC56A07C5}"/>
              </a:ext>
            </a:extLst>
          </p:cNvPr>
          <p:cNvSpPr/>
          <p:nvPr/>
        </p:nvSpPr>
        <p:spPr>
          <a:xfrm>
            <a:off x="6636850" y="1488246"/>
            <a:ext cx="274978" cy="247753"/>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33F2858-51A7-4BE2-BDF2-E0052C858729}"/>
              </a:ext>
            </a:extLst>
          </p:cNvPr>
          <p:cNvSpPr/>
          <p:nvPr/>
        </p:nvSpPr>
        <p:spPr>
          <a:xfrm>
            <a:off x="8339080" y="4957281"/>
            <a:ext cx="274978" cy="247753"/>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C7253B83-7AC0-4AFB-8AA6-A92AC7A7B859}"/>
              </a:ext>
            </a:extLst>
          </p:cNvPr>
          <p:cNvSpPr/>
          <p:nvPr/>
        </p:nvSpPr>
        <p:spPr>
          <a:xfrm>
            <a:off x="6297760" y="1834956"/>
            <a:ext cx="274978" cy="247753"/>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C184461F-5A4F-42E7-9EB7-C33735CEE70C}"/>
              </a:ext>
            </a:extLst>
          </p:cNvPr>
          <p:cNvSpPr/>
          <p:nvPr/>
        </p:nvSpPr>
        <p:spPr>
          <a:xfrm>
            <a:off x="5603520" y="2301036"/>
            <a:ext cx="274978" cy="247753"/>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6ACC9BA0-8E58-4011-ACFE-D2832814A4C6}"/>
              </a:ext>
            </a:extLst>
          </p:cNvPr>
          <p:cNvSpPr/>
          <p:nvPr/>
        </p:nvSpPr>
        <p:spPr>
          <a:xfrm>
            <a:off x="4922517" y="2818136"/>
            <a:ext cx="274978" cy="247753"/>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74D2B60-944D-490F-B566-78F0FE1EDC14}"/>
              </a:ext>
            </a:extLst>
          </p:cNvPr>
          <p:cNvSpPr/>
          <p:nvPr/>
        </p:nvSpPr>
        <p:spPr>
          <a:xfrm>
            <a:off x="7679950" y="4869651"/>
            <a:ext cx="274978" cy="247753"/>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277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9F128B-A925-4280-B6DA-170E1C63F714}"/>
              </a:ext>
            </a:extLst>
          </p:cNvPr>
          <p:cNvSpPr txBox="1"/>
          <p:nvPr/>
        </p:nvSpPr>
        <p:spPr>
          <a:xfrm>
            <a:off x="3242265" y="312137"/>
            <a:ext cx="75216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RULE 4: Two </a:t>
            </a:r>
            <a:r>
              <a:rPr kumimoji="0" lang="en-GB" sz="3400" b="1" i="0" u="none" strike="noStrike" kern="1200" cap="none" spc="0" normalizeH="0" baseline="0" noProof="0" dirty="0">
                <a:ln>
                  <a:noFill/>
                </a:ln>
                <a:solidFill>
                  <a:prstClr val="black"/>
                </a:solidFill>
                <a:effectLst/>
                <a:uLnTx/>
                <a:uFillTx/>
                <a:latin typeface="Calibri" panose="020F0502020204030204"/>
                <a:ea typeface="+mn-ea"/>
                <a:cs typeface="+mn-cs"/>
              </a:rPr>
              <a:t>out</a:t>
            </a: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 of three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61697C-BCBC-4F87-9240-C5B553228BCE}"/>
              </a:ext>
            </a:extLst>
          </p:cNvPr>
          <p:cNvPicPr>
            <a:picLocks noChangeAspect="1"/>
          </p:cNvPicPr>
          <p:nvPr/>
        </p:nvPicPr>
        <p:blipFill rotWithShape="1">
          <a:blip r:embed="rId3"/>
          <a:srcRect t="19908"/>
          <a:stretch/>
        </p:blipFill>
        <p:spPr>
          <a:xfrm>
            <a:off x="1228666" y="1808479"/>
            <a:ext cx="8948182" cy="2881685"/>
          </a:xfrm>
          <a:prstGeom prst="rect">
            <a:avLst/>
          </a:prstGeom>
        </p:spPr>
      </p:pic>
      <p:sp>
        <p:nvSpPr>
          <p:cNvPr id="6" name="Oval 5">
            <a:extLst>
              <a:ext uri="{FF2B5EF4-FFF2-40B4-BE49-F238E27FC236}">
                <a16:creationId xmlns:a16="http://schemas.microsoft.com/office/drawing/2014/main" id="{8B7586D8-5D9D-4767-9BF1-B390012C750C}"/>
              </a:ext>
            </a:extLst>
          </p:cNvPr>
          <p:cNvSpPr/>
          <p:nvPr/>
        </p:nvSpPr>
        <p:spPr>
          <a:xfrm>
            <a:off x="8621445" y="3745948"/>
            <a:ext cx="1090405" cy="37120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4B5464F2-A76B-465C-9FFE-455370E238B9}"/>
              </a:ext>
            </a:extLst>
          </p:cNvPr>
          <p:cNvGrpSpPr/>
          <p:nvPr/>
        </p:nvGrpSpPr>
        <p:grpSpPr>
          <a:xfrm>
            <a:off x="1769165" y="2608476"/>
            <a:ext cx="8120270" cy="1420012"/>
            <a:chOff x="1258957" y="3345076"/>
            <a:chExt cx="8120270" cy="1420012"/>
          </a:xfrm>
        </p:grpSpPr>
        <p:cxnSp>
          <p:nvCxnSpPr>
            <p:cNvPr id="8" name="Straight Arrow Connector 7">
              <a:extLst>
                <a:ext uri="{FF2B5EF4-FFF2-40B4-BE49-F238E27FC236}">
                  <a16:creationId xmlns:a16="http://schemas.microsoft.com/office/drawing/2014/main" id="{E3FF52BF-8734-402B-98C1-E17FFC27B114}"/>
                </a:ext>
              </a:extLst>
            </p:cNvPr>
            <p:cNvCxnSpPr/>
            <p:nvPr/>
          </p:nvCxnSpPr>
          <p:spPr>
            <a:xfrm>
              <a:off x="2170044" y="4497850"/>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CCBB05E-C022-4BB7-8D9F-45AE483B638F}"/>
                </a:ext>
              </a:extLst>
            </p:cNvPr>
            <p:cNvCxnSpPr/>
            <p:nvPr/>
          </p:nvCxnSpPr>
          <p:spPr>
            <a:xfrm>
              <a:off x="3362739" y="4497850"/>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01AA3C0-0C7B-4A56-9153-0383E2CB8538}"/>
                </a:ext>
              </a:extLst>
            </p:cNvPr>
            <p:cNvCxnSpPr/>
            <p:nvPr/>
          </p:nvCxnSpPr>
          <p:spPr>
            <a:xfrm>
              <a:off x="4578625" y="4497850"/>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2CA616E-B317-4DF1-BCF5-A0957DC80F00}"/>
                </a:ext>
              </a:extLst>
            </p:cNvPr>
            <p:cNvCxnSpPr/>
            <p:nvPr/>
          </p:nvCxnSpPr>
          <p:spPr>
            <a:xfrm>
              <a:off x="5883965" y="4497850"/>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BFF3B72-AB5E-42B1-AD76-AB070CF099D4}"/>
                </a:ext>
              </a:extLst>
            </p:cNvPr>
            <p:cNvCxnSpPr/>
            <p:nvPr/>
          </p:nvCxnSpPr>
          <p:spPr>
            <a:xfrm>
              <a:off x="3349487" y="3345076"/>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279561C-DB87-4318-B277-23568D4A6BD6}"/>
                </a:ext>
              </a:extLst>
            </p:cNvPr>
            <p:cNvCxnSpPr/>
            <p:nvPr/>
          </p:nvCxnSpPr>
          <p:spPr>
            <a:xfrm>
              <a:off x="2170044" y="3345076"/>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DEA1D34-E551-411F-A085-76DC8410BC53}"/>
                </a:ext>
              </a:extLst>
            </p:cNvPr>
            <p:cNvCxnSpPr/>
            <p:nvPr/>
          </p:nvCxnSpPr>
          <p:spPr>
            <a:xfrm>
              <a:off x="4565373" y="3345076"/>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9CE990A-D362-4546-8492-46BBE2E3705F}"/>
                </a:ext>
              </a:extLst>
            </p:cNvPr>
            <p:cNvCxnSpPr/>
            <p:nvPr/>
          </p:nvCxnSpPr>
          <p:spPr>
            <a:xfrm>
              <a:off x="5860774" y="3345076"/>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EFD53F9-6712-4E10-A5A4-D42519AAC187}"/>
                </a:ext>
              </a:extLst>
            </p:cNvPr>
            <p:cNvCxnSpPr/>
            <p:nvPr/>
          </p:nvCxnSpPr>
          <p:spPr>
            <a:xfrm>
              <a:off x="6891130" y="3345076"/>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415F02-B10D-44EE-B4EF-2EB849356BA5}"/>
                </a:ext>
              </a:extLst>
            </p:cNvPr>
            <p:cNvCxnSpPr/>
            <p:nvPr/>
          </p:nvCxnSpPr>
          <p:spPr>
            <a:xfrm>
              <a:off x="6904382" y="4497850"/>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DE016FF-E0C7-406B-B0AD-53C9DC6DCFCC}"/>
                </a:ext>
              </a:extLst>
            </p:cNvPr>
            <p:cNvCxnSpPr/>
            <p:nvPr/>
          </p:nvCxnSpPr>
          <p:spPr>
            <a:xfrm>
              <a:off x="7860195" y="3345076"/>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E73C6B5-DD6C-4DBA-8BA5-EC5CAE56B1E7}"/>
                </a:ext>
              </a:extLst>
            </p:cNvPr>
            <p:cNvCxnSpPr/>
            <p:nvPr/>
          </p:nvCxnSpPr>
          <p:spPr>
            <a:xfrm>
              <a:off x="7863508" y="4497850"/>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2F67B62-8327-4F36-B491-CFDAFF26D792}"/>
                </a:ext>
              </a:extLst>
            </p:cNvPr>
            <p:cNvCxnSpPr/>
            <p:nvPr/>
          </p:nvCxnSpPr>
          <p:spPr>
            <a:xfrm>
              <a:off x="1258957" y="3345076"/>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A62B3F6-1EB6-4143-BF17-703CF99672CA}"/>
                </a:ext>
              </a:extLst>
            </p:cNvPr>
            <p:cNvCxnSpPr/>
            <p:nvPr/>
          </p:nvCxnSpPr>
          <p:spPr>
            <a:xfrm>
              <a:off x="1258957" y="4497850"/>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78727AD-5937-448E-983C-0EE3E2C596D5}"/>
                </a:ext>
              </a:extLst>
            </p:cNvPr>
            <p:cNvCxnSpPr/>
            <p:nvPr/>
          </p:nvCxnSpPr>
          <p:spPr>
            <a:xfrm>
              <a:off x="9379227" y="3345076"/>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296A2CC-B0A4-4F73-9F7E-14A2FF7BF16B}"/>
                </a:ext>
              </a:extLst>
            </p:cNvPr>
            <p:cNvCxnSpPr/>
            <p:nvPr/>
          </p:nvCxnSpPr>
          <p:spPr>
            <a:xfrm>
              <a:off x="9379227" y="4497850"/>
              <a:ext cx="0" cy="267238"/>
            </a:xfrm>
            <a:prstGeom prst="straightConnector1">
              <a:avLst/>
            </a:prstGeom>
            <a:ln>
              <a:solidFill>
                <a:srgbClr val="CF2DEF"/>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222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30222-D5AD-4A50-9BB4-6D6C29E91708}"/>
              </a:ext>
            </a:extLst>
          </p:cNvPr>
          <p:cNvSpPr txBox="1"/>
          <p:nvPr/>
        </p:nvSpPr>
        <p:spPr>
          <a:xfrm>
            <a:off x="1350403" y="448679"/>
            <a:ext cx="983388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prstClr val="black"/>
                </a:solidFill>
                <a:effectLst/>
                <a:uLnTx/>
                <a:uFillTx/>
                <a:latin typeface="Calibri" panose="020F0502020204030204"/>
                <a:ea typeface="+mn-ea"/>
                <a:cs typeface="+mn-cs"/>
              </a:rPr>
              <a:t>RULE 5: 15 or more data points hugging the mean</a:t>
            </a:r>
            <a:endParaRPr kumimoji="0" lang="en-GB"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AACDA97-4E84-4D83-BF39-0982961E5B25}"/>
              </a:ext>
            </a:extLst>
          </p:cNvPr>
          <p:cNvPicPr>
            <a:picLocks noChangeAspect="1"/>
          </p:cNvPicPr>
          <p:nvPr/>
        </p:nvPicPr>
        <p:blipFill>
          <a:blip r:embed="rId3"/>
          <a:stretch>
            <a:fillRect/>
          </a:stretch>
        </p:blipFill>
        <p:spPr>
          <a:xfrm>
            <a:off x="1350403" y="1709968"/>
            <a:ext cx="9214999" cy="3938992"/>
          </a:xfrm>
          <a:prstGeom prst="rect">
            <a:avLst/>
          </a:prstGeom>
        </p:spPr>
      </p:pic>
    </p:spTree>
    <p:extLst>
      <p:ext uri="{BB962C8B-B14F-4D97-AF65-F5344CB8AC3E}">
        <p14:creationId xmlns:p14="http://schemas.microsoft.com/office/powerpoint/2010/main" val="33035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F0A1-A5E3-431F-8DBF-7E3C40B1607D}"/>
              </a:ext>
            </a:extLst>
          </p:cNvPr>
          <p:cNvSpPr>
            <a:spLocks noGrp="1"/>
          </p:cNvSpPr>
          <p:nvPr>
            <p:ph type="title"/>
          </p:nvPr>
        </p:nvSpPr>
        <p:spPr>
          <a:xfrm>
            <a:off x="351504" y="0"/>
            <a:ext cx="10515600" cy="1325563"/>
          </a:xfrm>
        </p:spPr>
        <p:txBody>
          <a:bodyPr>
            <a:normAutofit/>
          </a:bodyPr>
          <a:lstStyle/>
          <a:p>
            <a:r>
              <a:rPr lang="en-GB" sz="3700" dirty="0"/>
              <a:t>Today’s agenda</a:t>
            </a:r>
          </a:p>
        </p:txBody>
      </p:sp>
      <p:graphicFrame>
        <p:nvGraphicFramePr>
          <p:cNvPr id="4" name="Table 3">
            <a:extLst>
              <a:ext uri="{FF2B5EF4-FFF2-40B4-BE49-F238E27FC236}">
                <a16:creationId xmlns:a16="http://schemas.microsoft.com/office/drawing/2014/main" id="{66165B82-EDC0-4F30-A25C-E4202C997077}"/>
              </a:ext>
            </a:extLst>
          </p:cNvPr>
          <p:cNvGraphicFramePr>
            <a:graphicFrameLocks noGrp="1"/>
          </p:cNvGraphicFramePr>
          <p:nvPr/>
        </p:nvGraphicFramePr>
        <p:xfrm>
          <a:off x="1642126" y="1253331"/>
          <a:ext cx="6333474" cy="4614071"/>
        </p:xfrm>
        <a:graphic>
          <a:graphicData uri="http://schemas.openxmlformats.org/drawingml/2006/table">
            <a:tbl>
              <a:tblPr firstRow="1" firstCol="1" bandRow="1"/>
              <a:tblGrid>
                <a:gridCol w="1002144">
                  <a:extLst>
                    <a:ext uri="{9D8B030D-6E8A-4147-A177-3AD203B41FA5}">
                      <a16:colId xmlns:a16="http://schemas.microsoft.com/office/drawing/2014/main" val="2295951427"/>
                    </a:ext>
                  </a:extLst>
                </a:gridCol>
                <a:gridCol w="2741881">
                  <a:extLst>
                    <a:ext uri="{9D8B030D-6E8A-4147-A177-3AD203B41FA5}">
                      <a16:colId xmlns:a16="http://schemas.microsoft.com/office/drawing/2014/main" val="915847779"/>
                    </a:ext>
                  </a:extLst>
                </a:gridCol>
                <a:gridCol w="2589449">
                  <a:extLst>
                    <a:ext uri="{9D8B030D-6E8A-4147-A177-3AD203B41FA5}">
                      <a16:colId xmlns:a16="http://schemas.microsoft.com/office/drawing/2014/main" val="2239647938"/>
                    </a:ext>
                  </a:extLst>
                </a:gridCol>
              </a:tblGrid>
              <a:tr h="165970">
                <a:tc>
                  <a:txBody>
                    <a:bodyPr/>
                    <a:lstStyle/>
                    <a:p>
                      <a:pPr algn="l">
                        <a:spcAft>
                          <a:spcPts val="600"/>
                        </a:spcAft>
                      </a:pPr>
                      <a:r>
                        <a:rPr lang="en-GB" sz="1000">
                          <a:solidFill>
                            <a:srgbClr val="FFFFFF"/>
                          </a:solidFill>
                          <a:effectLst/>
                          <a:latin typeface="Montserrat" panose="00000500000000000000" pitchFamily="2" charset="0"/>
                          <a:ea typeface="Calibri" panose="020F0502020204030204" pitchFamily="34" charset="0"/>
                          <a:cs typeface="Times New Roman" panose="02020603050405020304" pitchFamily="18" charset="0"/>
                        </a:rPr>
                        <a:t>10:45 – 13:00</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3A5F"/>
                    </a:solidFill>
                  </a:tcPr>
                </a:tc>
                <a:tc gridSpan="2">
                  <a:txBody>
                    <a:bodyPr/>
                    <a:lstStyle/>
                    <a:p>
                      <a:pPr algn="l">
                        <a:spcAft>
                          <a:spcPts val="600"/>
                        </a:spcAft>
                      </a:pPr>
                      <a:r>
                        <a:rPr lang="en-GB" sz="1000">
                          <a:solidFill>
                            <a:srgbClr val="FFFFFF"/>
                          </a:solidFill>
                          <a:effectLst/>
                          <a:latin typeface="Montserrat" panose="00000500000000000000" pitchFamily="2" charset="0"/>
                          <a:ea typeface="Calibri" panose="020F0502020204030204" pitchFamily="34" charset="0"/>
                          <a:cs typeface="Times New Roman" panose="02020603050405020304" pitchFamily="18" charset="0"/>
                        </a:rPr>
                        <a:t>All attendees to join the meeting</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3A5F"/>
                    </a:solidFill>
                  </a:tcPr>
                </a:tc>
                <a:tc hMerge="1">
                  <a:txBody>
                    <a:bodyPr/>
                    <a:lstStyle/>
                    <a:p>
                      <a:endParaRPr lang="en-GB"/>
                    </a:p>
                  </a:txBody>
                  <a:tcPr/>
                </a:tc>
                <a:extLst>
                  <a:ext uri="{0D108BD9-81ED-4DB2-BD59-A6C34878D82A}">
                    <a16:rowId xmlns:a16="http://schemas.microsoft.com/office/drawing/2014/main" val="1851400802"/>
                  </a:ext>
                </a:extLst>
              </a:tr>
              <a:tr h="497908">
                <a:tc>
                  <a:txBody>
                    <a:bodyPr/>
                    <a:lstStyle/>
                    <a:p>
                      <a:pPr algn="l">
                        <a:lnSpc>
                          <a:spcPct val="107000"/>
                        </a:lnSpc>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11:00 – 11:05 </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Welcome</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Dr Amar Shah, National Improvement Lead for Mental Health (NCCMH)</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983661669"/>
                  </a:ext>
                </a:extLst>
              </a:tr>
              <a:tr h="407379">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11:05 – 11:25 </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Health Education England’s HR &amp; OD Team: Our Enjoying Work Project </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Ella Hughes, Project Manager</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Health Education England</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821587481"/>
                  </a:ext>
                </a:extLst>
              </a:tr>
              <a:tr h="1817111">
                <a:tc>
                  <a:txBody>
                    <a:bodyPr/>
                    <a:lstStyle/>
                    <a:p>
                      <a:pPr algn="l">
                        <a:lnSpc>
                          <a:spcPct val="107000"/>
                        </a:lnSpc>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11:25 – 11:55 </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Rapid cycles of testing: </a:t>
                      </a:r>
                      <a:endParaRPr lang="en-GB" sz="1000" dirty="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l">
                        <a:lnSpc>
                          <a:spcPct val="106000"/>
                        </a:lnSpc>
                        <a:buFont typeface="Symbol" panose="05050102010706020507" pitchFamily="18" charset="2"/>
                        <a:buChar char=""/>
                      </a:pPr>
                      <a:r>
                        <a:rPr lang="en-GB" sz="10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Quality &amp; Commissioning team, Health Education England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6000"/>
                        </a:lnSpc>
                        <a:buFont typeface="Symbol" panose="05050102010706020507" pitchFamily="18" charset="2"/>
                        <a:buChar char=""/>
                      </a:pPr>
                      <a:r>
                        <a:rPr lang="en-GB" sz="10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Winchester CAMHS team, Sussex Partnership NHS Foundation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6000"/>
                        </a:lnSpc>
                        <a:buFont typeface="Symbol" panose="05050102010706020507" pitchFamily="18" charset="2"/>
                        <a:buChar char=""/>
                      </a:pPr>
                      <a:r>
                        <a:rPr lang="en-GB" sz="10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Long Term Neurological Conditions team, Sheffield Health &amp; Social Care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6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QI Coaches, (NCCMH)</a:t>
                      </a:r>
                      <a:endParaRPr lang="en-GB" sz="1000" dirty="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120156151"/>
                  </a:ext>
                </a:extLst>
              </a:tr>
              <a:tr h="382232">
                <a:tc>
                  <a:txBody>
                    <a:bodyPr/>
                    <a:lstStyle/>
                    <a:p>
                      <a:pPr algn="l">
                        <a:lnSpc>
                          <a:spcPct val="107000"/>
                        </a:lnSpc>
                        <a:spcAft>
                          <a:spcPts val="600"/>
                        </a:spcAft>
                      </a:pPr>
                      <a:r>
                        <a:rPr lang="en-GB" sz="1000">
                          <a:solidFill>
                            <a:srgbClr val="FFFFFF"/>
                          </a:solidFill>
                          <a:effectLst/>
                          <a:latin typeface="Montserrat" panose="00000500000000000000" pitchFamily="2" charset="0"/>
                          <a:ea typeface="Calibri" panose="020F0502020204030204" pitchFamily="34" charset="0"/>
                          <a:cs typeface="Times New Roman" panose="02020603050405020304" pitchFamily="18" charset="0"/>
                        </a:rPr>
                        <a:t>11:55 – 12:05</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3A5F"/>
                    </a:solidFill>
                  </a:tcPr>
                </a:tc>
                <a:tc gridSpan="2">
                  <a:txBody>
                    <a:bodyPr/>
                    <a:lstStyle/>
                    <a:p>
                      <a:pPr algn="l">
                        <a:spcAft>
                          <a:spcPts val="600"/>
                        </a:spcAft>
                      </a:pPr>
                      <a:r>
                        <a:rPr lang="en-GB" sz="1000">
                          <a:solidFill>
                            <a:srgbClr val="FFFFFF"/>
                          </a:solidFill>
                          <a:effectLst/>
                          <a:latin typeface="Montserrat" panose="00000500000000000000" pitchFamily="2" charset="0"/>
                          <a:ea typeface="Calibri" panose="020F0502020204030204" pitchFamily="34" charset="0"/>
                          <a:cs typeface="Times New Roman" panose="02020603050405020304" pitchFamily="18" charset="0"/>
                        </a:rPr>
                        <a:t>Break</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3A5F"/>
                    </a:solidFill>
                  </a:tcPr>
                </a:tc>
                <a:tc hMerge="1">
                  <a:txBody>
                    <a:bodyPr/>
                    <a:lstStyle/>
                    <a:p>
                      <a:endParaRPr lang="en-GB"/>
                    </a:p>
                  </a:txBody>
                  <a:tcPr/>
                </a:tc>
                <a:extLst>
                  <a:ext uri="{0D108BD9-81ED-4DB2-BD59-A6C34878D82A}">
                    <a16:rowId xmlns:a16="http://schemas.microsoft.com/office/drawing/2014/main" val="3734004983"/>
                  </a:ext>
                </a:extLst>
              </a:tr>
              <a:tr h="648789">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12:05 – 12:50 </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Data: </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What does it mean? </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How can we get more? </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QI Coaches, (NCCMH)</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752430014"/>
                  </a:ext>
                </a:extLst>
              </a:tr>
              <a:tr h="358343">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12:50 – 12:55 </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Sharing your positive changes </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Tom Ayers, Director (NCCMH)</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1463762611"/>
                  </a:ext>
                </a:extLst>
              </a:tr>
              <a:tr h="336339">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12:55 – 13:00 </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Close</a:t>
                      </a:r>
                      <a:endParaRPr lang="en-GB" sz="100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l">
                        <a:spcAft>
                          <a:spcPts val="600"/>
                        </a:spcAft>
                      </a:pPr>
                      <a:r>
                        <a:rPr lang="en-GB" sz="10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Tom Ayers, Director (NCCMH)</a:t>
                      </a:r>
                      <a:endParaRPr lang="en-GB" sz="1000" dirty="0">
                        <a:effectLst/>
                        <a:latin typeface="Montserrat" panose="00000500000000000000" pitchFamily="2" charset="0"/>
                        <a:ea typeface="Calibri" panose="020F0502020204030204" pitchFamily="34" charset="0"/>
                        <a:cs typeface="Times New Roman" panose="02020603050405020304" pitchFamily="18" charset="0"/>
                      </a:endParaRPr>
                    </a:p>
                  </a:txBody>
                  <a:tcPr marL="64030" marR="640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004025684"/>
                  </a:ext>
                </a:extLst>
              </a:tr>
            </a:tbl>
          </a:graphicData>
        </a:graphic>
      </p:graphicFrame>
    </p:spTree>
    <p:extLst>
      <p:ext uri="{BB962C8B-B14F-4D97-AF65-F5344CB8AC3E}">
        <p14:creationId xmlns:p14="http://schemas.microsoft.com/office/powerpoint/2010/main" val="266949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CE1F4D-029E-4810-8D8F-6A0416775F28}"/>
              </a:ext>
            </a:extLst>
          </p:cNvPr>
          <p:cNvPicPr>
            <a:picLocks noChangeAspect="1"/>
          </p:cNvPicPr>
          <p:nvPr/>
        </p:nvPicPr>
        <p:blipFill rotWithShape="1">
          <a:blip r:embed="rId3"/>
          <a:srcRect r="11747"/>
          <a:stretch/>
        </p:blipFill>
        <p:spPr>
          <a:xfrm>
            <a:off x="1376195" y="830997"/>
            <a:ext cx="8718506" cy="4737100"/>
          </a:xfrm>
          <a:prstGeom prst="rect">
            <a:avLst/>
          </a:prstGeom>
          <a:ln>
            <a:solidFill>
              <a:schemeClr val="tx1"/>
            </a:solidFill>
          </a:ln>
        </p:spPr>
      </p:pic>
      <p:sp>
        <p:nvSpPr>
          <p:cNvPr id="4" name="TextBox 3">
            <a:extLst>
              <a:ext uri="{FF2B5EF4-FFF2-40B4-BE49-F238E27FC236}">
                <a16:creationId xmlns:a16="http://schemas.microsoft.com/office/drawing/2014/main" id="{41878DB0-8162-4E2C-B9AF-A86C558FCE16}"/>
              </a:ext>
            </a:extLst>
          </p:cNvPr>
          <p:cNvSpPr txBox="1"/>
          <p:nvPr/>
        </p:nvSpPr>
        <p:spPr>
          <a:xfrm>
            <a:off x="2199897" y="0"/>
            <a:ext cx="70711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Percentage of people who have enjoyed being at work on a frequent basis</a:t>
            </a:r>
          </a:p>
        </p:txBody>
      </p:sp>
    </p:spTree>
    <p:extLst>
      <p:ext uri="{BB962C8B-B14F-4D97-AF65-F5344CB8AC3E}">
        <p14:creationId xmlns:p14="http://schemas.microsoft.com/office/powerpoint/2010/main" val="2310960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5A1FD-1577-4606-9C62-58284412895F}"/>
              </a:ext>
            </a:extLst>
          </p:cNvPr>
          <p:cNvPicPr>
            <a:picLocks noChangeAspect="1"/>
          </p:cNvPicPr>
          <p:nvPr/>
        </p:nvPicPr>
        <p:blipFill rotWithShape="1">
          <a:blip r:embed="rId3"/>
          <a:srcRect r="11887"/>
          <a:stretch/>
        </p:blipFill>
        <p:spPr>
          <a:xfrm>
            <a:off x="1141456" y="830121"/>
            <a:ext cx="8731207" cy="4999179"/>
          </a:xfrm>
          <a:prstGeom prst="rect">
            <a:avLst/>
          </a:prstGeom>
          <a:ln>
            <a:solidFill>
              <a:schemeClr val="tx1"/>
            </a:solidFill>
          </a:ln>
        </p:spPr>
      </p:pic>
      <p:sp>
        <p:nvSpPr>
          <p:cNvPr id="5" name="Rectangle 4">
            <a:extLst>
              <a:ext uri="{FF2B5EF4-FFF2-40B4-BE49-F238E27FC236}">
                <a16:creationId xmlns:a16="http://schemas.microsoft.com/office/drawing/2014/main" id="{D50BCBF9-DF2D-4A38-8507-82C27A94AF44}"/>
              </a:ext>
            </a:extLst>
          </p:cNvPr>
          <p:cNvSpPr/>
          <p:nvPr/>
        </p:nvSpPr>
        <p:spPr>
          <a:xfrm>
            <a:off x="1813560" y="1242060"/>
            <a:ext cx="5494020" cy="1066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no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0012922-0C46-4887-BAA1-90C82FB7B0F7}"/>
              </a:ext>
            </a:extLst>
          </p:cNvPr>
          <p:cNvSpPr/>
          <p:nvPr/>
        </p:nvSpPr>
        <p:spPr>
          <a:xfrm>
            <a:off x="7330436" y="1242060"/>
            <a:ext cx="2542227" cy="10668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no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5E93234-DA73-4355-96BC-6EE5D60E4DFE}"/>
              </a:ext>
            </a:extLst>
          </p:cNvPr>
          <p:cNvSpPr txBox="1"/>
          <p:nvPr/>
        </p:nvSpPr>
        <p:spPr>
          <a:xfrm>
            <a:off x="3517188" y="0"/>
            <a:ext cx="515762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Percentage of people who experience no symptoms of burnout at work</a:t>
            </a:r>
          </a:p>
        </p:txBody>
      </p:sp>
    </p:spTree>
    <p:extLst>
      <p:ext uri="{BB962C8B-B14F-4D97-AF65-F5344CB8AC3E}">
        <p14:creationId xmlns:p14="http://schemas.microsoft.com/office/powerpoint/2010/main" val="291353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DE16AF-8CF2-4220-B113-573F15CD9876}"/>
              </a:ext>
            </a:extLst>
          </p:cNvPr>
          <p:cNvPicPr>
            <a:picLocks noChangeAspect="1"/>
          </p:cNvPicPr>
          <p:nvPr/>
        </p:nvPicPr>
        <p:blipFill rotWithShape="1">
          <a:blip r:embed="rId3"/>
          <a:srcRect l="-1" r="6803"/>
          <a:stretch/>
        </p:blipFill>
        <p:spPr>
          <a:xfrm>
            <a:off x="964238" y="919568"/>
            <a:ext cx="9365625" cy="4768006"/>
          </a:xfrm>
          <a:prstGeom prst="rect">
            <a:avLst/>
          </a:prstGeom>
          <a:ln>
            <a:solidFill>
              <a:schemeClr val="tx1"/>
            </a:solidFill>
          </a:ln>
        </p:spPr>
      </p:pic>
      <p:sp>
        <p:nvSpPr>
          <p:cNvPr id="4" name="Rectangle 3">
            <a:extLst>
              <a:ext uri="{FF2B5EF4-FFF2-40B4-BE49-F238E27FC236}">
                <a16:creationId xmlns:a16="http://schemas.microsoft.com/office/drawing/2014/main" id="{ED56DF3F-D365-4CAC-A8C6-E80F881D3926}"/>
              </a:ext>
            </a:extLst>
          </p:cNvPr>
          <p:cNvSpPr/>
          <p:nvPr/>
        </p:nvSpPr>
        <p:spPr>
          <a:xfrm>
            <a:off x="7177088" y="1724025"/>
            <a:ext cx="223837" cy="176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lowchart: Connector 4">
            <a:extLst>
              <a:ext uri="{FF2B5EF4-FFF2-40B4-BE49-F238E27FC236}">
                <a16:creationId xmlns:a16="http://schemas.microsoft.com/office/drawing/2014/main" id="{E9F5E125-ED93-4658-8980-9D072DA6F757}"/>
              </a:ext>
            </a:extLst>
          </p:cNvPr>
          <p:cNvSpPr/>
          <p:nvPr/>
        </p:nvSpPr>
        <p:spPr>
          <a:xfrm>
            <a:off x="7177088" y="3314700"/>
            <a:ext cx="223837" cy="236220"/>
          </a:xfrm>
          <a:prstGeom prst="flowChart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Connector 5">
            <a:extLst>
              <a:ext uri="{FF2B5EF4-FFF2-40B4-BE49-F238E27FC236}">
                <a16:creationId xmlns:a16="http://schemas.microsoft.com/office/drawing/2014/main" id="{96EB479D-FFC9-4FAD-9DA9-399033106380}"/>
              </a:ext>
            </a:extLst>
          </p:cNvPr>
          <p:cNvSpPr/>
          <p:nvPr/>
        </p:nvSpPr>
        <p:spPr>
          <a:xfrm>
            <a:off x="7603808" y="3630930"/>
            <a:ext cx="223837" cy="262890"/>
          </a:xfrm>
          <a:prstGeom prst="flowChart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lowchart: Connector 6">
            <a:extLst>
              <a:ext uri="{FF2B5EF4-FFF2-40B4-BE49-F238E27FC236}">
                <a16:creationId xmlns:a16="http://schemas.microsoft.com/office/drawing/2014/main" id="{7E754714-448A-411A-890F-0FACB832A04B}"/>
              </a:ext>
            </a:extLst>
          </p:cNvPr>
          <p:cNvSpPr/>
          <p:nvPr/>
        </p:nvSpPr>
        <p:spPr>
          <a:xfrm>
            <a:off x="8045768" y="3691890"/>
            <a:ext cx="223837" cy="236220"/>
          </a:xfrm>
          <a:prstGeom prst="flowChart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lowchart: Connector 7">
            <a:extLst>
              <a:ext uri="{FF2B5EF4-FFF2-40B4-BE49-F238E27FC236}">
                <a16:creationId xmlns:a16="http://schemas.microsoft.com/office/drawing/2014/main" id="{D09A3C75-A705-4EC3-91F1-5813426AB92D}"/>
              </a:ext>
            </a:extLst>
          </p:cNvPr>
          <p:cNvSpPr/>
          <p:nvPr/>
        </p:nvSpPr>
        <p:spPr>
          <a:xfrm>
            <a:off x="8480108" y="3261661"/>
            <a:ext cx="223837" cy="236220"/>
          </a:xfrm>
          <a:prstGeom prst="flowChart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lowchart: Connector 8">
            <a:extLst>
              <a:ext uri="{FF2B5EF4-FFF2-40B4-BE49-F238E27FC236}">
                <a16:creationId xmlns:a16="http://schemas.microsoft.com/office/drawing/2014/main" id="{76702704-F105-400C-B276-E6CC21E93BAC}"/>
              </a:ext>
            </a:extLst>
          </p:cNvPr>
          <p:cNvSpPr/>
          <p:nvPr/>
        </p:nvSpPr>
        <p:spPr>
          <a:xfrm>
            <a:off x="8919052" y="3215941"/>
            <a:ext cx="223837" cy="236220"/>
          </a:xfrm>
          <a:prstGeom prst="flowChart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93C802E0-E209-4A24-8B06-FA4D2E09BFBF}"/>
              </a:ext>
            </a:extLst>
          </p:cNvPr>
          <p:cNvSpPr/>
          <p:nvPr/>
        </p:nvSpPr>
        <p:spPr>
          <a:xfrm>
            <a:off x="9357996" y="3429000"/>
            <a:ext cx="223837" cy="236220"/>
          </a:xfrm>
          <a:prstGeom prst="flowChart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8E8ED18E-A876-4C14-AC60-AF291145CD92}"/>
              </a:ext>
            </a:extLst>
          </p:cNvPr>
          <p:cNvSpPr/>
          <p:nvPr/>
        </p:nvSpPr>
        <p:spPr>
          <a:xfrm>
            <a:off x="9783128" y="3455670"/>
            <a:ext cx="223837" cy="236220"/>
          </a:xfrm>
          <a:prstGeom prst="flowChart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lowchart: Connector 11">
            <a:extLst>
              <a:ext uri="{FF2B5EF4-FFF2-40B4-BE49-F238E27FC236}">
                <a16:creationId xmlns:a16="http://schemas.microsoft.com/office/drawing/2014/main" id="{592E04E0-A665-44C8-8A2A-C80241EC20A0}"/>
              </a:ext>
            </a:extLst>
          </p:cNvPr>
          <p:cNvSpPr/>
          <p:nvPr/>
        </p:nvSpPr>
        <p:spPr>
          <a:xfrm>
            <a:off x="10225088" y="3600450"/>
            <a:ext cx="223837" cy="236220"/>
          </a:xfrm>
          <a:prstGeom prst="flowChart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quot;Not Allowed&quot; Symbol 12">
            <a:extLst>
              <a:ext uri="{FF2B5EF4-FFF2-40B4-BE49-F238E27FC236}">
                <a16:creationId xmlns:a16="http://schemas.microsoft.com/office/drawing/2014/main" id="{2CDDAA6A-5D18-4085-81AC-0A62F1E54B18}"/>
              </a:ext>
            </a:extLst>
          </p:cNvPr>
          <p:cNvSpPr/>
          <p:nvPr/>
        </p:nvSpPr>
        <p:spPr>
          <a:xfrm>
            <a:off x="8876030" y="3201670"/>
            <a:ext cx="300673" cy="296211"/>
          </a:xfrm>
          <a:prstGeom prst="noSmoking">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D2D872D-508A-401A-8DAD-216791F8D0EA}"/>
              </a:ext>
            </a:extLst>
          </p:cNvPr>
          <p:cNvSpPr txBox="1"/>
          <p:nvPr/>
        </p:nvSpPr>
        <p:spPr>
          <a:xfrm>
            <a:off x="1787525" y="39577"/>
            <a:ext cx="86614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Percentage of people who are extremely likely to recommend their team as a place to work</a:t>
            </a:r>
          </a:p>
        </p:txBody>
      </p:sp>
    </p:spTree>
    <p:extLst>
      <p:ext uri="{BB962C8B-B14F-4D97-AF65-F5344CB8AC3E}">
        <p14:creationId xmlns:p14="http://schemas.microsoft.com/office/powerpoint/2010/main" val="1681829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nextCondLst>
                <p:cond evt="onClick" delay="0">
                  <p:tgtEl>
                    <p:spTgt spid="2"/>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4725A3-A13E-479D-89A2-940C1A18171E}"/>
              </a:ext>
            </a:extLst>
          </p:cNvPr>
          <p:cNvSpPr txBox="1"/>
          <p:nvPr/>
        </p:nvSpPr>
        <p:spPr>
          <a:xfrm>
            <a:off x="760730" y="528339"/>
            <a:ext cx="97942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SUMMARY</a:t>
            </a:r>
          </a:p>
        </p:txBody>
      </p:sp>
      <p:sp>
        <p:nvSpPr>
          <p:cNvPr id="3" name="TextBox 2">
            <a:extLst>
              <a:ext uri="{FF2B5EF4-FFF2-40B4-BE49-F238E27FC236}">
                <a16:creationId xmlns:a16="http://schemas.microsoft.com/office/drawing/2014/main" id="{4C9C395D-AA2F-487A-8F3E-6D0D20759647}"/>
              </a:ext>
            </a:extLst>
          </p:cNvPr>
          <p:cNvSpPr txBox="1"/>
          <p:nvPr/>
        </p:nvSpPr>
        <p:spPr>
          <a:xfrm>
            <a:off x="894080" y="1312903"/>
            <a:ext cx="9794240" cy="501675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Collect data over time so we can see patterns and learn from the data in real time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Use SPC charts to differentiate common cause variation and special cause variation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There are 5 rules of special cause variation in a control chart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Particularly interested in shifts as these suggest a sustained change in data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Your QI coach can give you access to your charts and help your team to understand your own data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207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8FE4-A016-4FB5-9EA1-D40C4932FFA3}"/>
              </a:ext>
            </a:extLst>
          </p:cNvPr>
          <p:cNvSpPr>
            <a:spLocks noGrp="1"/>
          </p:cNvSpPr>
          <p:nvPr>
            <p:ph type="title"/>
          </p:nvPr>
        </p:nvSpPr>
        <p:spPr>
          <a:xfrm>
            <a:off x="528711" y="1933429"/>
            <a:ext cx="7503941" cy="2991141"/>
          </a:xfrm>
        </p:spPr>
        <p:txBody>
          <a:bodyPr>
            <a:normAutofit fontScale="90000"/>
          </a:bodyPr>
          <a:lstStyle/>
          <a:p>
            <a:r>
              <a:rPr lang="en-GB" sz="4800" b="1" dirty="0"/>
              <a:t>DATA COLLECTION</a:t>
            </a:r>
            <a:br>
              <a:rPr lang="en-GB" sz="4800" dirty="0"/>
            </a:br>
            <a:br>
              <a:rPr lang="en-GB" sz="4800" dirty="0"/>
            </a:br>
            <a:r>
              <a:rPr lang="en-GB" sz="4800" dirty="0"/>
              <a:t>How can we get more?</a:t>
            </a:r>
            <a:br>
              <a:rPr lang="en-GB" sz="4800" dirty="0"/>
            </a:br>
            <a:br>
              <a:rPr lang="en-GB" sz="4800" dirty="0"/>
            </a:br>
            <a:endParaRPr lang="en-GB" sz="2400" dirty="0"/>
          </a:p>
        </p:txBody>
      </p:sp>
      <p:pic>
        <p:nvPicPr>
          <p:cNvPr id="4" name="Picture 3">
            <a:extLst>
              <a:ext uri="{FF2B5EF4-FFF2-40B4-BE49-F238E27FC236}">
                <a16:creationId xmlns:a16="http://schemas.microsoft.com/office/drawing/2014/main" id="{3158357E-0C08-4C63-B8B2-16591F35549C}"/>
              </a:ext>
            </a:extLst>
          </p:cNvPr>
          <p:cNvPicPr>
            <a:picLocks noChangeAspect="1"/>
          </p:cNvPicPr>
          <p:nvPr/>
        </p:nvPicPr>
        <p:blipFill>
          <a:blip r:embed="rId3"/>
          <a:stretch>
            <a:fillRect/>
          </a:stretch>
        </p:blipFill>
        <p:spPr>
          <a:xfrm>
            <a:off x="8466012" y="1324120"/>
            <a:ext cx="1990725" cy="3600450"/>
          </a:xfrm>
          <a:prstGeom prst="rect">
            <a:avLst/>
          </a:prstGeom>
        </p:spPr>
      </p:pic>
    </p:spTree>
    <p:extLst>
      <p:ext uri="{BB962C8B-B14F-4D97-AF65-F5344CB8AC3E}">
        <p14:creationId xmlns:p14="http://schemas.microsoft.com/office/powerpoint/2010/main" val="1879885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9A456E-8AB2-4964-BCBE-F070F60AE455}"/>
              </a:ext>
            </a:extLst>
          </p:cNvPr>
          <p:cNvPicPr>
            <a:picLocks noChangeAspect="1"/>
          </p:cNvPicPr>
          <p:nvPr/>
        </p:nvPicPr>
        <p:blipFill>
          <a:blip r:embed="rId2"/>
          <a:stretch>
            <a:fillRect/>
          </a:stretch>
        </p:blipFill>
        <p:spPr>
          <a:xfrm>
            <a:off x="1201782" y="139306"/>
            <a:ext cx="9788435" cy="6343380"/>
          </a:xfrm>
          <a:prstGeom prst="rect">
            <a:avLst/>
          </a:prstGeom>
        </p:spPr>
      </p:pic>
    </p:spTree>
    <p:extLst>
      <p:ext uri="{BB962C8B-B14F-4D97-AF65-F5344CB8AC3E}">
        <p14:creationId xmlns:p14="http://schemas.microsoft.com/office/powerpoint/2010/main" val="648202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548FC-4A96-46F9-A3B3-79DC9F46F6BC}"/>
              </a:ext>
            </a:extLst>
          </p:cNvPr>
          <p:cNvPicPr>
            <a:picLocks noChangeAspect="1"/>
          </p:cNvPicPr>
          <p:nvPr/>
        </p:nvPicPr>
        <p:blipFill>
          <a:blip r:embed="rId2"/>
          <a:stretch>
            <a:fillRect/>
          </a:stretch>
        </p:blipFill>
        <p:spPr>
          <a:xfrm>
            <a:off x="3202675" y="558315"/>
            <a:ext cx="5786650" cy="5741370"/>
          </a:xfrm>
          <a:prstGeom prst="rect">
            <a:avLst/>
          </a:prstGeom>
        </p:spPr>
      </p:pic>
    </p:spTree>
    <p:extLst>
      <p:ext uri="{BB962C8B-B14F-4D97-AF65-F5344CB8AC3E}">
        <p14:creationId xmlns:p14="http://schemas.microsoft.com/office/powerpoint/2010/main" val="1608173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05BF7D-E4EF-4686-9804-A0B6A03AE42B}"/>
              </a:ext>
            </a:extLst>
          </p:cNvPr>
          <p:cNvPicPr>
            <a:picLocks noChangeAspect="1"/>
          </p:cNvPicPr>
          <p:nvPr/>
        </p:nvPicPr>
        <p:blipFill>
          <a:blip r:embed="rId3"/>
          <a:stretch>
            <a:fillRect/>
          </a:stretch>
        </p:blipFill>
        <p:spPr>
          <a:xfrm>
            <a:off x="852578" y="287032"/>
            <a:ext cx="10800283" cy="5690687"/>
          </a:xfrm>
          <a:prstGeom prst="rect">
            <a:avLst/>
          </a:prstGeom>
        </p:spPr>
      </p:pic>
    </p:spTree>
    <p:extLst>
      <p:ext uri="{BB962C8B-B14F-4D97-AF65-F5344CB8AC3E}">
        <p14:creationId xmlns:p14="http://schemas.microsoft.com/office/powerpoint/2010/main" val="2726465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1EA75A-E29D-4AFF-9464-31CAC4692279}"/>
              </a:ext>
            </a:extLst>
          </p:cNvPr>
          <p:cNvSpPr txBox="1"/>
          <p:nvPr/>
        </p:nvSpPr>
        <p:spPr>
          <a:xfrm>
            <a:off x="1989803" y="829777"/>
            <a:ext cx="7204996" cy="36009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
                <a:srgbClr val="619E9B"/>
              </a:buClr>
              <a:buSzTx/>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lvl="0" indent="0">
              <a:spcBef>
                <a:spcPts val="0"/>
              </a:spcBef>
              <a:buClr>
                <a:srgbClr val="619E9B"/>
              </a:buClr>
              <a:buSzTx/>
              <a:buNone/>
              <a:defRPr/>
            </a:pP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Go to </a:t>
            </a:r>
            <a:r>
              <a:rPr lang="en-GB" sz="2800" dirty="0">
                <a:solidFill>
                  <a:prstClr val="black"/>
                </a:solidFill>
                <a:hlinkClick r:id="rId2"/>
              </a:rPr>
              <a:t>www.menti.com</a:t>
            </a:r>
            <a:r>
              <a:rPr lang="en-GB" sz="2800" dirty="0">
                <a:solidFill>
                  <a:prstClr val="black"/>
                </a:solidFill>
              </a:rPr>
              <a:t> </a:t>
            </a:r>
            <a:r>
              <a:rPr lang="en-GB" sz="2800" dirty="0">
                <a:solidFill>
                  <a:prstClr val="black"/>
                </a:solidFill>
                <a:latin typeface="Trebuchet MS" panose="020B0603020202020204"/>
              </a:rPr>
              <a:t>(we will add a</a:t>
            </a: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 link in the chat too) and enter the code: </a:t>
            </a: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
                <a:srgbClr val="619E9B"/>
              </a:buClr>
              <a:buSzTx/>
              <a:buFontTx/>
              <a:buNone/>
              <a:tabLst/>
              <a:defRPr/>
            </a:pPr>
            <a:r>
              <a:rPr kumimoji="0" lang="en-GB" sz="2800" b="0" i="0" u="none" strike="noStrike" kern="1200" cap="none" spc="0" normalizeH="0" baseline="0" noProof="0" dirty="0">
                <a:ln>
                  <a:noFill/>
                </a:ln>
                <a:solidFill>
                  <a:srgbClr val="0F776C"/>
                </a:solidFill>
                <a:effectLst/>
                <a:uLnTx/>
                <a:uFillTx/>
                <a:latin typeface="Trebuchet MS" panose="020B0603020202020204"/>
                <a:ea typeface="+mn-ea"/>
                <a:cs typeface="+mn-cs"/>
              </a:rPr>
              <a:t>3737 8400</a:t>
            </a:r>
            <a:endParaRPr lang="en-GB" sz="2800" dirty="0">
              <a:solidFill>
                <a:srgbClr val="0F776C"/>
              </a:solidFill>
              <a:latin typeface="Trebuchet MS" panose="020B0603020202020204"/>
            </a:endParaRPr>
          </a:p>
          <a:p>
            <a:pPr marL="0" marR="0" lvl="0" indent="0" algn="ctr" defTabSz="457200" rtl="0" eaLnBrk="1" fontAlgn="auto" latinLnBrk="0" hangingPunct="1">
              <a:lnSpc>
                <a:spcPct val="100000"/>
              </a:lnSpc>
              <a:spcBef>
                <a:spcPts val="0"/>
              </a:spcBef>
              <a:spcAft>
                <a:spcPts val="0"/>
              </a:spcAft>
              <a:buClr>
                <a:srgbClr val="619E9B"/>
              </a:buClr>
              <a:buSzTx/>
              <a:buFontTx/>
              <a:buNone/>
              <a:tabLst/>
              <a:defRPr/>
            </a:pPr>
            <a:endParaRPr kumimoji="0" lang="en-GB" sz="2800" b="0" i="0" u="none" strike="noStrike" kern="1200" cap="none" spc="0" normalizeH="0" baseline="0" noProof="0" dirty="0">
              <a:ln>
                <a:noFill/>
              </a:ln>
              <a:solidFill>
                <a:srgbClr val="0F776C"/>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
                <a:srgbClr val="619E9B"/>
              </a:buClr>
              <a:buSzTx/>
              <a:buFontTx/>
              <a:buNone/>
              <a:tabLst/>
              <a:defRPr/>
            </a:pP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or scan the QR code shown here</a:t>
            </a:r>
            <a:endParaRPr kumimoji="0" lang="en-GB" sz="2800" b="0" i="0" u="none" strike="noStrike" kern="1200" cap="none" spc="0" normalizeH="0" baseline="0" noProof="0" dirty="0">
              <a:ln>
                <a:noFill/>
              </a:ln>
              <a:solidFill>
                <a:srgbClr val="0F776C"/>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Title 1">
            <a:extLst>
              <a:ext uri="{FF2B5EF4-FFF2-40B4-BE49-F238E27FC236}">
                <a16:creationId xmlns:a16="http://schemas.microsoft.com/office/drawing/2014/main" id="{F532E422-E902-43E0-80E7-3F7FF6E1E610}"/>
              </a:ext>
            </a:extLst>
          </p:cNvPr>
          <p:cNvSpPr>
            <a:spLocks noGrp="1"/>
          </p:cNvSpPr>
          <p:nvPr>
            <p:ph type="title"/>
          </p:nvPr>
        </p:nvSpPr>
        <p:spPr>
          <a:xfrm>
            <a:off x="148304" y="88901"/>
            <a:ext cx="10659396" cy="893276"/>
          </a:xfrm>
        </p:spPr>
        <p:txBody>
          <a:bodyPr>
            <a:normAutofit fontScale="90000"/>
          </a:bodyPr>
          <a:lstStyle/>
          <a:p>
            <a:r>
              <a:rPr lang="en-GB" sz="4000" dirty="0" err="1"/>
              <a:t>Menti</a:t>
            </a:r>
            <a:r>
              <a:rPr lang="en-GB" sz="4000" dirty="0"/>
              <a:t> - Top tips and ideas for data collection</a:t>
            </a:r>
            <a:endParaRPr lang="en-GB" sz="3700" dirty="0"/>
          </a:p>
        </p:txBody>
      </p:sp>
      <p:pic>
        <p:nvPicPr>
          <p:cNvPr id="5" name="Picture 4" descr="Qr code&#10;&#10;Description automatically generated">
            <a:extLst>
              <a:ext uri="{FF2B5EF4-FFF2-40B4-BE49-F238E27FC236}">
                <a16:creationId xmlns:a16="http://schemas.microsoft.com/office/drawing/2014/main" id="{8680B376-0EAE-4B49-8052-EEDF17239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001" y="3850409"/>
            <a:ext cx="2407499" cy="2407499"/>
          </a:xfrm>
          <a:prstGeom prst="rect">
            <a:avLst/>
          </a:prstGeom>
        </p:spPr>
      </p:pic>
    </p:spTree>
    <p:extLst>
      <p:ext uri="{BB962C8B-B14F-4D97-AF65-F5344CB8AC3E}">
        <p14:creationId xmlns:p14="http://schemas.microsoft.com/office/powerpoint/2010/main" val="1013237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7CD415-3504-4328-93D4-819F9A63E73A}"/>
              </a:ext>
            </a:extLst>
          </p:cNvPr>
          <p:cNvSpPr txBox="1"/>
          <p:nvPr/>
        </p:nvSpPr>
        <p:spPr>
          <a:xfrm>
            <a:off x="1977513" y="1643216"/>
            <a:ext cx="5501200" cy="2000548"/>
          </a:xfrm>
          <a:prstGeom prst="rect">
            <a:avLst/>
          </a:prstGeom>
          <a:noFill/>
        </p:spPr>
        <p:txBody>
          <a:bodyPr wrap="square" rtlCol="0">
            <a:spAutoFit/>
          </a:bodyPr>
          <a:lstStyle/>
          <a:p>
            <a:pPr>
              <a:defRPr/>
            </a:pPr>
            <a:r>
              <a:rPr kumimoji="0" lang="en-GB" sz="3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Breakout Room Exercise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3" name="TextBox 2">
            <a:extLst>
              <a:ext uri="{FF2B5EF4-FFF2-40B4-BE49-F238E27FC236}">
                <a16:creationId xmlns:a16="http://schemas.microsoft.com/office/drawing/2014/main" id="{868E603B-068B-4918-91B6-74A75BCCFCCE}"/>
              </a:ext>
            </a:extLst>
          </p:cNvPr>
          <p:cNvSpPr txBox="1"/>
          <p:nvPr/>
        </p:nvSpPr>
        <p:spPr>
          <a:xfrm>
            <a:off x="1977513" y="4386416"/>
            <a:ext cx="6125087" cy="2739211"/>
          </a:xfrm>
          <a:prstGeom prst="rect">
            <a:avLst/>
          </a:prstGeom>
          <a:noFill/>
        </p:spPr>
        <p:txBody>
          <a:bodyPr wrap="square" rtlCol="0">
            <a:spAutoFit/>
          </a:bodyPr>
          <a:lstStyle/>
          <a:p>
            <a:pPr>
              <a:defRPr/>
            </a:pPr>
            <a:r>
              <a:rPr lang="en-GB" sz="2800" dirty="0">
                <a:solidFill>
                  <a:prstClr val="white"/>
                </a:solidFill>
                <a:latin typeface="Montserrat" panose="00000500000000000000" pitchFamily="2" charset="0"/>
              </a:rPr>
              <a:t>Please</a:t>
            </a:r>
            <a:r>
              <a:rPr kumimoji="0" lang="en-GB" sz="3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a:t>
            </a:r>
            <a:r>
              <a:rPr lang="en-GB" sz="2800" dirty="0">
                <a:solidFill>
                  <a:prstClr val="white"/>
                </a:solidFill>
                <a:latin typeface="Montserrat" panose="00000500000000000000" pitchFamily="2" charset="0"/>
              </a:rPr>
              <a:t>reflect on the ideas just shared on Mentimeter. Will you now be trying anything differently for data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125268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8FE4-A016-4FB5-9EA1-D40C4932FFA3}"/>
              </a:ext>
            </a:extLst>
          </p:cNvPr>
          <p:cNvSpPr>
            <a:spLocks noGrp="1"/>
          </p:cNvSpPr>
          <p:nvPr>
            <p:ph type="title"/>
          </p:nvPr>
        </p:nvSpPr>
        <p:spPr>
          <a:xfrm>
            <a:off x="838200" y="1355777"/>
            <a:ext cx="10515600" cy="2852737"/>
          </a:xfrm>
        </p:spPr>
        <p:txBody>
          <a:bodyPr>
            <a:normAutofit/>
          </a:bodyPr>
          <a:lstStyle/>
          <a:p>
            <a:r>
              <a:rPr lang="en-GB" sz="4800" dirty="0"/>
              <a:t>Health Education England</a:t>
            </a:r>
            <a:br>
              <a:rPr lang="en-GB" sz="4800" dirty="0"/>
            </a:br>
            <a:r>
              <a:rPr lang="en-GB" sz="4800" dirty="0"/>
              <a:t>HR &amp; OD Team</a:t>
            </a:r>
            <a:br>
              <a:rPr lang="en-GB" sz="4800" dirty="0"/>
            </a:br>
            <a:endParaRPr lang="en-GB" sz="4800" dirty="0"/>
          </a:p>
        </p:txBody>
      </p:sp>
    </p:spTree>
    <p:extLst>
      <p:ext uri="{BB962C8B-B14F-4D97-AF65-F5344CB8AC3E}">
        <p14:creationId xmlns:p14="http://schemas.microsoft.com/office/powerpoint/2010/main" val="3430314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F0A1-A5E3-431F-8DBF-7E3C40B1607D}"/>
              </a:ext>
            </a:extLst>
          </p:cNvPr>
          <p:cNvSpPr>
            <a:spLocks noGrp="1"/>
          </p:cNvSpPr>
          <p:nvPr>
            <p:ph type="title"/>
          </p:nvPr>
        </p:nvSpPr>
        <p:spPr>
          <a:xfrm>
            <a:off x="698500" y="88901"/>
            <a:ext cx="9791700" cy="893276"/>
          </a:xfrm>
        </p:spPr>
        <p:txBody>
          <a:bodyPr>
            <a:normAutofit fontScale="90000"/>
          </a:bodyPr>
          <a:lstStyle/>
          <a:p>
            <a:r>
              <a:rPr lang="en-GB" sz="4000" dirty="0" err="1"/>
              <a:t>Menti</a:t>
            </a:r>
            <a:r>
              <a:rPr lang="en-GB" sz="4000" dirty="0"/>
              <a:t> – Sharing your positive changes</a:t>
            </a:r>
            <a:endParaRPr lang="en-GB" sz="3700" dirty="0"/>
          </a:p>
        </p:txBody>
      </p:sp>
      <p:sp>
        <p:nvSpPr>
          <p:cNvPr id="3" name="TextBox 2">
            <a:extLst>
              <a:ext uri="{FF2B5EF4-FFF2-40B4-BE49-F238E27FC236}">
                <a16:creationId xmlns:a16="http://schemas.microsoft.com/office/drawing/2014/main" id="{1798D0D4-CE6E-4533-871E-5940EA9AA9B3}"/>
              </a:ext>
            </a:extLst>
          </p:cNvPr>
          <p:cNvSpPr txBox="1"/>
          <p:nvPr/>
        </p:nvSpPr>
        <p:spPr>
          <a:xfrm>
            <a:off x="2009923" y="611070"/>
            <a:ext cx="7204996" cy="360098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
                <a:srgbClr val="619E9B"/>
              </a:buClr>
              <a:buSzTx/>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lvl="0" indent="0">
              <a:spcBef>
                <a:spcPts val="0"/>
              </a:spcBef>
              <a:buClr>
                <a:srgbClr val="619E9B"/>
              </a:buClr>
              <a:buSzTx/>
              <a:buNone/>
              <a:defRPr/>
            </a:pP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Go to </a:t>
            </a:r>
            <a:r>
              <a:rPr lang="en-GB" sz="2800" dirty="0">
                <a:solidFill>
                  <a:prstClr val="black"/>
                </a:solidFill>
                <a:hlinkClick r:id="rId3"/>
              </a:rPr>
              <a:t>www.menti.com</a:t>
            </a:r>
            <a:r>
              <a:rPr lang="en-GB" sz="2800" dirty="0">
                <a:solidFill>
                  <a:prstClr val="black"/>
                </a:solidFill>
              </a:rPr>
              <a:t> </a:t>
            </a:r>
            <a:r>
              <a:rPr lang="en-GB" sz="2800" dirty="0">
                <a:solidFill>
                  <a:prstClr val="black"/>
                </a:solidFill>
                <a:latin typeface="Trebuchet MS" panose="020B0603020202020204"/>
              </a:rPr>
              <a:t>(we will add a</a:t>
            </a: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 link in the chat too) and enter the code: </a:t>
            </a:r>
          </a:p>
          <a:p>
            <a:pPr marL="342900" marR="0" lvl="0" indent="-3429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
                <a:srgbClr val="619E9B"/>
              </a:buClr>
              <a:buSzTx/>
              <a:buFontTx/>
              <a:buNone/>
              <a:tabLst/>
              <a:defRPr/>
            </a:pPr>
            <a:r>
              <a:rPr kumimoji="0" lang="en-GB" sz="2800" b="0" i="0" u="none" strike="noStrike" kern="1200" cap="none" spc="0" normalizeH="0" baseline="0" noProof="0" dirty="0">
                <a:ln>
                  <a:noFill/>
                </a:ln>
                <a:solidFill>
                  <a:srgbClr val="0F776C"/>
                </a:solidFill>
                <a:effectLst/>
                <a:uLnTx/>
                <a:uFillTx/>
                <a:latin typeface="Trebuchet MS" panose="020B0603020202020204"/>
                <a:ea typeface="+mn-ea"/>
                <a:cs typeface="+mn-cs"/>
              </a:rPr>
              <a:t>4124 3752</a:t>
            </a:r>
            <a:endParaRPr lang="en-GB" sz="2800" dirty="0">
              <a:solidFill>
                <a:srgbClr val="0F776C"/>
              </a:solidFill>
              <a:latin typeface="Trebuchet MS" panose="020B0603020202020204"/>
            </a:endParaRPr>
          </a:p>
          <a:p>
            <a:pPr marL="0" marR="0" lvl="0" indent="0" algn="ctr" defTabSz="457200" rtl="0" eaLnBrk="1" fontAlgn="auto" latinLnBrk="0" hangingPunct="1">
              <a:lnSpc>
                <a:spcPct val="100000"/>
              </a:lnSpc>
              <a:spcBef>
                <a:spcPts val="0"/>
              </a:spcBef>
              <a:spcAft>
                <a:spcPts val="0"/>
              </a:spcAft>
              <a:buClr>
                <a:srgbClr val="619E9B"/>
              </a:buClr>
              <a:buSzTx/>
              <a:buFontTx/>
              <a:buNone/>
              <a:tabLst/>
              <a:defRPr/>
            </a:pPr>
            <a:endParaRPr kumimoji="0" lang="en-GB" sz="2800" b="0" i="0" u="none" strike="noStrike" kern="1200" cap="none" spc="0" normalizeH="0" baseline="0" noProof="0" dirty="0">
              <a:ln>
                <a:noFill/>
              </a:ln>
              <a:solidFill>
                <a:srgbClr val="0F776C"/>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
                <a:srgbClr val="619E9B"/>
              </a:buClr>
              <a:buSzTx/>
              <a:buFontTx/>
              <a:buNone/>
              <a:tabLst/>
              <a:defRPr/>
            </a:pP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or scan the QR code shown here</a:t>
            </a:r>
            <a:endParaRPr kumimoji="0" lang="en-GB" sz="2800" b="0" i="0" u="none" strike="noStrike" kern="1200" cap="none" spc="0" normalizeH="0" baseline="0" noProof="0" dirty="0">
              <a:ln>
                <a:noFill/>
              </a:ln>
              <a:solidFill>
                <a:srgbClr val="0F776C"/>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
                <a:srgbClr val="619E9B"/>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5" name="Picture 4" descr="Qr code&#10;&#10;Description automatically generated">
            <a:extLst>
              <a:ext uri="{FF2B5EF4-FFF2-40B4-BE49-F238E27FC236}">
                <a16:creationId xmlns:a16="http://schemas.microsoft.com/office/drawing/2014/main" id="{98B4C592-1439-49D3-BDD3-28161036C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977" y="3836671"/>
            <a:ext cx="2446889" cy="2446889"/>
          </a:xfrm>
          <a:prstGeom prst="rect">
            <a:avLst/>
          </a:prstGeom>
        </p:spPr>
      </p:pic>
    </p:spTree>
    <p:extLst>
      <p:ext uri="{BB962C8B-B14F-4D97-AF65-F5344CB8AC3E}">
        <p14:creationId xmlns:p14="http://schemas.microsoft.com/office/powerpoint/2010/main" val="3014581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8FE4-A016-4FB5-9EA1-D40C4932FFA3}"/>
              </a:ext>
            </a:extLst>
          </p:cNvPr>
          <p:cNvSpPr>
            <a:spLocks noGrp="1"/>
          </p:cNvSpPr>
          <p:nvPr>
            <p:ph type="title"/>
          </p:nvPr>
        </p:nvSpPr>
        <p:spPr>
          <a:xfrm>
            <a:off x="838200" y="1355777"/>
            <a:ext cx="10515600" cy="2852737"/>
          </a:xfrm>
        </p:spPr>
        <p:txBody>
          <a:bodyPr>
            <a:normAutofit/>
          </a:bodyPr>
          <a:lstStyle/>
          <a:p>
            <a:r>
              <a:rPr lang="en-GB" dirty="0"/>
              <a:t>Close</a:t>
            </a:r>
            <a:br>
              <a:rPr lang="en-GB" sz="4800" dirty="0"/>
            </a:br>
            <a:br>
              <a:rPr lang="en-GB" sz="4800" dirty="0"/>
            </a:br>
            <a:r>
              <a:rPr lang="en-GB" sz="2400" dirty="0">
                <a:latin typeface="Montserrat" panose="00000500000000000000" pitchFamily="2" charset="0"/>
                <a:cs typeface="Times New Roman" panose="02020603050405020304" pitchFamily="18" charset="0"/>
              </a:rPr>
              <a:t>Tom Ayers</a:t>
            </a:r>
            <a:br>
              <a:rPr lang="en-GB" sz="2400" dirty="0">
                <a:latin typeface="Montserrat" panose="00000500000000000000" pitchFamily="2" charset="0"/>
                <a:cs typeface="Times New Roman" panose="02020603050405020304" pitchFamily="18" charset="0"/>
              </a:rPr>
            </a:br>
            <a:r>
              <a:rPr lang="en-GB" sz="2400" dirty="0">
                <a:latin typeface="Montserrat" panose="00000500000000000000" pitchFamily="2" charset="0"/>
                <a:cs typeface="Times New Roman" panose="02020603050405020304" pitchFamily="18" charset="0"/>
              </a:rPr>
              <a:t>Director </a:t>
            </a:r>
            <a:r>
              <a:rPr lang="en-GB" sz="2400" dirty="0">
                <a:effectLst/>
                <a:latin typeface="Montserrat" panose="00000500000000000000" pitchFamily="2" charset="0"/>
                <a:ea typeface="Calibri" panose="020F0502020204030204" pitchFamily="34" charset="0"/>
                <a:cs typeface="Times New Roman" panose="02020603050405020304" pitchFamily="18" charset="0"/>
              </a:rPr>
              <a:t>(NCCMH)</a:t>
            </a:r>
            <a:r>
              <a:rPr lang="en-GB" sz="2400" dirty="0"/>
              <a:t> </a:t>
            </a:r>
          </a:p>
        </p:txBody>
      </p:sp>
    </p:spTree>
    <p:extLst>
      <p:ext uri="{BB962C8B-B14F-4D97-AF65-F5344CB8AC3E}">
        <p14:creationId xmlns:p14="http://schemas.microsoft.com/office/powerpoint/2010/main" val="5360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133194" y="1076472"/>
            <a:ext cx="11472985" cy="875323"/>
          </a:xfrm>
        </p:spPr>
        <p:txBody>
          <a:bodyPr/>
          <a:lstStyle/>
          <a:p>
            <a:r>
              <a:rPr lang="en-US" dirty="0"/>
              <a:t>Our Enjoying Work Collaborative</a:t>
            </a:r>
          </a:p>
        </p:txBody>
      </p:sp>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p:txBody>
          <a:bodyPr vert="horz" lIns="121920" tIns="60960" rIns="121920" bIns="60960" rtlCol="0" anchor="t">
            <a:normAutofit/>
          </a:bodyPr>
          <a:lstStyle/>
          <a:p>
            <a:r>
              <a:rPr lang="en-US" dirty="0">
                <a:ea typeface="+mn-lt"/>
                <a:cs typeface="+mn-lt"/>
              </a:rPr>
              <a:t>Human Resources and </a:t>
            </a:r>
            <a:r>
              <a:rPr lang="en-US" dirty="0" err="1">
                <a:ea typeface="+mn-lt"/>
                <a:cs typeface="+mn-lt"/>
              </a:rPr>
              <a:t>Organisational</a:t>
            </a:r>
            <a:r>
              <a:rPr lang="en-US" dirty="0">
                <a:ea typeface="+mn-lt"/>
                <a:cs typeface="+mn-lt"/>
              </a:rPr>
              <a:t> Development</a:t>
            </a:r>
            <a:endParaRPr lang="en-US" dirty="0"/>
          </a:p>
        </p:txBody>
      </p:sp>
      <p:pic>
        <p:nvPicPr>
          <p:cNvPr id="6" name="Picture 5">
            <a:extLst>
              <a:ext uri="{FF2B5EF4-FFF2-40B4-BE49-F238E27FC236}">
                <a16:creationId xmlns:a16="http://schemas.microsoft.com/office/drawing/2014/main" id="{DF0C2814-CCA9-414A-8DF6-42A726E7D614}"/>
              </a:ext>
            </a:extLst>
          </p:cNvPr>
          <p:cNvPicPr>
            <a:picLocks noChangeAspect="1"/>
          </p:cNvPicPr>
          <p:nvPr/>
        </p:nvPicPr>
        <p:blipFill>
          <a:blip r:embed="rId3"/>
          <a:srcRect t="18483" b="18483"/>
          <a:stretch/>
        </p:blipFill>
        <p:spPr>
          <a:xfrm>
            <a:off x="0" y="1929309"/>
            <a:ext cx="6015392" cy="2846732"/>
          </a:xfrm>
          <a:prstGeom prst="rect">
            <a:avLst/>
          </a:prstGeom>
        </p:spPr>
      </p:pic>
      <p:pic>
        <p:nvPicPr>
          <p:cNvPr id="8" name="Picture 7">
            <a:extLst>
              <a:ext uri="{FF2B5EF4-FFF2-40B4-BE49-F238E27FC236}">
                <a16:creationId xmlns:a16="http://schemas.microsoft.com/office/drawing/2014/main" id="{9C623159-44A8-B542-9D24-1088A9F3B705}"/>
              </a:ext>
            </a:extLst>
          </p:cNvPr>
          <p:cNvPicPr>
            <a:picLocks noChangeAspect="1"/>
          </p:cNvPicPr>
          <p:nvPr/>
        </p:nvPicPr>
        <p:blipFill>
          <a:blip r:embed="rId4"/>
          <a:srcRect t="18253" b="18253"/>
          <a:stretch/>
        </p:blipFill>
        <p:spPr>
          <a:xfrm>
            <a:off x="6214071" y="1929309"/>
            <a:ext cx="5977931" cy="2846732"/>
          </a:xfrm>
          <a:prstGeom prst="rect">
            <a:avLst/>
          </a:prstGeom>
        </p:spPr>
      </p:pic>
      <p:sp>
        <p:nvSpPr>
          <p:cNvPr id="11" name="Triangle 10">
            <a:extLst>
              <a:ext uri="{FF2B5EF4-FFF2-40B4-BE49-F238E27FC236}">
                <a16:creationId xmlns:a16="http://schemas.microsoft.com/office/drawing/2014/main" id="{254FE102-3AE4-8342-A9D1-F6BE0693A7B2}"/>
              </a:ext>
              <a:ext uri="{C183D7F6-B498-43B3-948B-1728B52AA6E4}">
                <adec:decorative xmlns:adec="http://schemas.microsoft.com/office/drawing/2017/decorative" val="1"/>
              </a:ext>
            </a:extLst>
          </p:cNvPr>
          <p:cNvSpPr/>
          <p:nvPr/>
        </p:nvSpPr>
        <p:spPr>
          <a:xfrm rot="10800000">
            <a:off x="404053" y="1879895"/>
            <a:ext cx="779849" cy="320272"/>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srgbClr val="FFFFFF"/>
              </a:solidFill>
              <a:latin typeface="Arial" panose="020B0604020202020204"/>
            </a:endParaRPr>
          </a:p>
        </p:txBody>
      </p:sp>
      <p:pic>
        <p:nvPicPr>
          <p:cNvPr id="12" name="Picture 11" descr="HEE logo">
            <a:extLst>
              <a:ext uri="{FF2B5EF4-FFF2-40B4-BE49-F238E27FC236}">
                <a16:creationId xmlns:a16="http://schemas.microsoft.com/office/drawing/2014/main" id="{7B8E1154-D6B6-B544-9312-F1FF19A6CFF5}"/>
              </a:ext>
            </a:extLst>
          </p:cNvPr>
          <p:cNvPicPr>
            <a:picLocks noChangeAspect="1"/>
          </p:cNvPicPr>
          <p:nvPr/>
        </p:nvPicPr>
        <p:blipFill rotWithShape="1">
          <a:blip r:embed="rId5"/>
          <a:srcRect t="1357" b="21520"/>
          <a:stretch/>
        </p:blipFill>
        <p:spPr>
          <a:xfrm>
            <a:off x="8501895" y="-1357"/>
            <a:ext cx="3685543" cy="1077829"/>
          </a:xfrm>
          <a:prstGeom prst="rect">
            <a:avLst/>
          </a:prstGeom>
        </p:spPr>
      </p:pic>
    </p:spTree>
    <p:extLst>
      <p:ext uri="{BB962C8B-B14F-4D97-AF65-F5344CB8AC3E}">
        <p14:creationId xmlns:p14="http://schemas.microsoft.com/office/powerpoint/2010/main" val="20715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480000" y="480000"/>
            <a:ext cx="10516800" cy="638400"/>
          </a:xfrm>
        </p:spPr>
        <p:txBody>
          <a:bodyPr vert="horz" lIns="0" tIns="0" rIns="0" bIns="0" rtlCol="0" anchor="ctr">
            <a:noAutofit/>
          </a:bodyPr>
          <a:lstStyle/>
          <a:p>
            <a:r>
              <a:rPr lang="en-US" sz="4267" dirty="0"/>
              <a:t>Why Project Management</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480000" y="1440001"/>
            <a:ext cx="10515600" cy="4011844"/>
          </a:xfrm>
        </p:spPr>
        <p:txBody>
          <a:bodyPr vert="horz" lIns="0" tIns="0" rIns="0" bIns="0" rtlCol="0" anchor="t">
            <a:normAutofit/>
          </a:bodyPr>
          <a:lstStyle/>
          <a:p>
            <a:r>
              <a:rPr lang="en-US" sz="2400" dirty="0">
                <a:solidFill>
                  <a:schemeClr val="bg2">
                    <a:lumMod val="10000"/>
                  </a:schemeClr>
                </a:solidFill>
                <a:ea typeface="+mn-lt"/>
                <a:cs typeface="+mn-lt"/>
              </a:rPr>
              <a:t>Continuous Improvement</a:t>
            </a:r>
          </a:p>
          <a:p>
            <a:r>
              <a:rPr lang="en-US" sz="2400" dirty="0">
                <a:solidFill>
                  <a:schemeClr val="bg2">
                    <a:lumMod val="10000"/>
                  </a:schemeClr>
                </a:solidFill>
                <a:ea typeface="+mn-lt"/>
                <a:cs typeface="+mn-lt"/>
              </a:rPr>
              <a:t>Dedicated resource</a:t>
            </a:r>
          </a:p>
          <a:p>
            <a:r>
              <a:rPr lang="en-US" sz="2400" dirty="0">
                <a:solidFill>
                  <a:schemeClr val="bg2">
                    <a:lumMod val="10000"/>
                  </a:schemeClr>
                </a:solidFill>
                <a:ea typeface="+mn-lt"/>
                <a:cs typeface="+mn-lt"/>
              </a:rPr>
              <a:t>Proven way to plan, monitor and drive progress</a:t>
            </a:r>
            <a:endParaRPr lang="en-US" sz="2400" dirty="0">
              <a:solidFill>
                <a:schemeClr val="bg2">
                  <a:lumMod val="10000"/>
                </a:schemeClr>
              </a:solidFill>
              <a:cs typeface="Arial"/>
            </a:endParaRPr>
          </a:p>
          <a:p>
            <a:r>
              <a:rPr lang="en-US" sz="2400" dirty="0">
                <a:solidFill>
                  <a:schemeClr val="bg2">
                    <a:lumMod val="10000"/>
                  </a:schemeClr>
                </a:solidFill>
                <a:ea typeface="+mn-lt"/>
                <a:cs typeface="+mn-lt"/>
              </a:rPr>
              <a:t>Enables:</a:t>
            </a:r>
          </a:p>
          <a:p>
            <a:pPr lvl="1"/>
            <a:r>
              <a:rPr lang="en-US" sz="2000" dirty="0">
                <a:solidFill>
                  <a:schemeClr val="bg2">
                    <a:lumMod val="10000"/>
                  </a:schemeClr>
                </a:solidFill>
                <a:ea typeface="+mn-lt"/>
                <a:cs typeface="+mn-lt"/>
              </a:rPr>
              <a:t>Collaboration</a:t>
            </a:r>
          </a:p>
          <a:p>
            <a:pPr lvl="1"/>
            <a:r>
              <a:rPr lang="en-US" sz="2000" dirty="0">
                <a:solidFill>
                  <a:schemeClr val="bg2">
                    <a:lumMod val="10000"/>
                  </a:schemeClr>
                </a:solidFill>
                <a:ea typeface="+mn-lt"/>
                <a:cs typeface="+mn-lt"/>
              </a:rPr>
              <a:t>Creation and testing of initiatives</a:t>
            </a:r>
            <a:endParaRPr lang="en-US" sz="2000" dirty="0">
              <a:solidFill>
                <a:schemeClr val="bg2">
                  <a:lumMod val="10000"/>
                </a:schemeClr>
              </a:solidFill>
              <a:cs typeface="Arial"/>
            </a:endParaRPr>
          </a:p>
          <a:p>
            <a:pPr lvl="1"/>
            <a:r>
              <a:rPr lang="en-US" sz="2000" dirty="0">
                <a:solidFill>
                  <a:schemeClr val="bg2">
                    <a:lumMod val="10000"/>
                  </a:schemeClr>
                </a:solidFill>
                <a:cs typeface="Arial"/>
              </a:rPr>
              <a:t>Benefit measurement</a:t>
            </a:r>
          </a:p>
          <a:p>
            <a:pPr lvl="1"/>
            <a:r>
              <a:rPr lang="en-US" sz="2000" dirty="0">
                <a:solidFill>
                  <a:schemeClr val="bg2">
                    <a:lumMod val="10000"/>
                  </a:schemeClr>
                </a:solidFill>
                <a:cs typeface="Arial"/>
              </a:rPr>
              <a:t>Decision making</a:t>
            </a:r>
          </a:p>
          <a:p>
            <a:pPr lvl="1"/>
            <a:r>
              <a:rPr lang="en-US" sz="2000" dirty="0">
                <a:solidFill>
                  <a:schemeClr val="bg2">
                    <a:lumMod val="10000"/>
                  </a:schemeClr>
                </a:solidFill>
                <a:cs typeface="Arial"/>
              </a:rPr>
              <a:t>Reporting of progress</a:t>
            </a:r>
          </a:p>
          <a:p>
            <a:endParaRPr lang="en-US" sz="2400" dirty="0">
              <a:solidFill>
                <a:srgbClr val="141A1B"/>
              </a:solidFill>
              <a:cs typeface="Arial"/>
            </a:endParaRPr>
          </a:p>
          <a:p>
            <a:endParaRPr lang="en-US" sz="2400" dirty="0">
              <a:cs typeface="Arial"/>
            </a:endParaRPr>
          </a:p>
        </p:txBody>
      </p:sp>
    </p:spTree>
    <p:extLst>
      <p:ext uri="{BB962C8B-B14F-4D97-AF65-F5344CB8AC3E}">
        <p14:creationId xmlns:p14="http://schemas.microsoft.com/office/powerpoint/2010/main" val="181403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8FFF-7A50-4880-A016-9084EE14782B}"/>
              </a:ext>
            </a:extLst>
          </p:cNvPr>
          <p:cNvSpPr>
            <a:spLocks noGrp="1"/>
          </p:cNvSpPr>
          <p:nvPr>
            <p:ph type="title"/>
          </p:nvPr>
        </p:nvSpPr>
        <p:spPr>
          <a:xfrm>
            <a:off x="559904" y="289661"/>
            <a:ext cx="10515600" cy="854340"/>
          </a:xfrm>
        </p:spPr>
        <p:txBody>
          <a:bodyPr>
            <a:normAutofit/>
          </a:bodyPr>
          <a:lstStyle/>
          <a:p>
            <a:r>
              <a:rPr lang="en-US" sz="4267" dirty="0">
                <a:cs typeface="Arial"/>
              </a:rPr>
              <a:t>Why our Collaborative is not a 'Project'</a:t>
            </a:r>
          </a:p>
        </p:txBody>
      </p:sp>
      <p:sp>
        <p:nvSpPr>
          <p:cNvPr id="3" name="Content Placeholder 2">
            <a:extLst>
              <a:ext uri="{FF2B5EF4-FFF2-40B4-BE49-F238E27FC236}">
                <a16:creationId xmlns:a16="http://schemas.microsoft.com/office/drawing/2014/main" id="{CF7CAE68-D27A-4702-9175-EE62F6815880}"/>
              </a:ext>
            </a:extLst>
          </p:cNvPr>
          <p:cNvSpPr>
            <a:spLocks noGrp="1"/>
          </p:cNvSpPr>
          <p:nvPr>
            <p:ph idx="1"/>
          </p:nvPr>
        </p:nvSpPr>
        <p:spPr>
          <a:xfrm>
            <a:off x="559904" y="1364911"/>
            <a:ext cx="10515600" cy="1066277"/>
          </a:xfrm>
        </p:spPr>
        <p:txBody>
          <a:bodyPr vert="horz" lIns="121920" tIns="60960" rIns="121920" bIns="60960" rtlCol="0" anchor="t">
            <a:normAutofit/>
          </a:bodyPr>
          <a:lstStyle/>
          <a:p>
            <a:pPr marL="0" indent="0" algn="ctr">
              <a:buNone/>
            </a:pPr>
            <a:r>
              <a:rPr lang="en-US" sz="1867" dirty="0">
                <a:ea typeface="+mn-lt"/>
                <a:cs typeface="+mn-lt"/>
              </a:rPr>
              <a:t>Enjoying work is a </a:t>
            </a:r>
            <a:r>
              <a:rPr lang="en-US" sz="1867" b="1" dirty="0">
                <a:ea typeface="+mn-lt"/>
                <a:cs typeface="+mn-lt"/>
              </a:rPr>
              <a:t>mindset and a movement</a:t>
            </a:r>
            <a:r>
              <a:rPr lang="en-US" sz="1867" dirty="0">
                <a:ea typeface="+mn-lt"/>
                <a:cs typeface="+mn-lt"/>
              </a:rPr>
              <a:t> for our team  - it is </a:t>
            </a:r>
            <a:r>
              <a:rPr lang="en-US" sz="1867" b="1" dirty="0">
                <a:ea typeface="+mn-lt"/>
                <a:cs typeface="+mn-lt"/>
              </a:rPr>
              <a:t>a way of being</a:t>
            </a:r>
            <a:r>
              <a:rPr lang="en-US" sz="1867" dirty="0">
                <a:ea typeface="+mn-lt"/>
                <a:cs typeface="+mn-lt"/>
              </a:rPr>
              <a:t>.</a:t>
            </a:r>
          </a:p>
          <a:p>
            <a:pPr marL="0" indent="0" algn="ctr">
              <a:buNone/>
            </a:pPr>
            <a:r>
              <a:rPr lang="en-US" sz="1867" dirty="0">
                <a:ea typeface="+mn-lt"/>
                <a:cs typeface="+mn-lt"/>
              </a:rPr>
              <a:t>We collaborate, communicate, invent, test, learn and improve for the purpose of gaining joy at work individually and collectively.</a:t>
            </a:r>
            <a:endParaRPr lang="en-US" sz="1867">
              <a:cs typeface="Arial" panose="020B0604020202020204"/>
            </a:endParaRPr>
          </a:p>
        </p:txBody>
      </p:sp>
      <p:sp>
        <p:nvSpPr>
          <p:cNvPr id="4" name="Content Placeholder 2">
            <a:extLst>
              <a:ext uri="{FF2B5EF4-FFF2-40B4-BE49-F238E27FC236}">
                <a16:creationId xmlns:a16="http://schemas.microsoft.com/office/drawing/2014/main" id="{2796AD55-660D-427C-88EF-137F475C78F4}"/>
              </a:ext>
            </a:extLst>
          </p:cNvPr>
          <p:cNvSpPr txBox="1">
            <a:spLocks/>
          </p:cNvSpPr>
          <p:nvPr/>
        </p:nvSpPr>
        <p:spPr>
          <a:xfrm>
            <a:off x="559905" y="2720031"/>
            <a:ext cx="10680947" cy="2884869"/>
          </a:xfrm>
          <a:prstGeom prst="rect">
            <a:avLst/>
          </a:prstGeom>
        </p:spPr>
        <p:txBody>
          <a:bodyPr vert="horz" lIns="0" tIns="0" rIns="0" bIns="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indent="-228594" defTabSz="914377">
              <a:spcBef>
                <a:spcPts val="1000"/>
              </a:spcBef>
            </a:pPr>
            <a:r>
              <a:rPr lang="en-US" sz="1867" dirty="0">
                <a:solidFill>
                  <a:srgbClr val="E8EDEE">
                    <a:lumMod val="10000"/>
                  </a:srgbClr>
                </a:solidFill>
                <a:latin typeface="Arial" panose="020B0604020202020204"/>
                <a:ea typeface="+mn-lt"/>
                <a:cs typeface="Arial" panose="020B0604020202020204"/>
              </a:rPr>
              <a:t>This work does not have an end date</a:t>
            </a:r>
            <a:endParaRPr lang="en-US" sz="2800">
              <a:solidFill>
                <a:srgbClr val="E8EDEE">
                  <a:lumMod val="10000"/>
                </a:srgbClr>
              </a:solidFill>
              <a:latin typeface="Arial" panose="020B0604020202020204"/>
              <a:cs typeface="Arial" panose="020B0604020202020204"/>
            </a:endParaRPr>
          </a:p>
          <a:p>
            <a:pPr marL="228594" indent="-228594" defTabSz="914377">
              <a:spcBef>
                <a:spcPts val="1000"/>
              </a:spcBef>
            </a:pPr>
            <a:r>
              <a:rPr lang="en-US" sz="1867" dirty="0">
                <a:solidFill>
                  <a:srgbClr val="E8EDEE">
                    <a:lumMod val="10000"/>
                  </a:srgbClr>
                </a:solidFill>
                <a:latin typeface="Arial" panose="020B0604020202020204"/>
                <a:cs typeface="Arial"/>
              </a:rPr>
              <a:t>Truly about continuous improvement</a:t>
            </a:r>
            <a:endParaRPr lang="en-US" sz="1867" dirty="0">
              <a:solidFill>
                <a:srgbClr val="E8EDEE">
                  <a:lumMod val="10000"/>
                </a:srgbClr>
              </a:solidFill>
              <a:latin typeface="Arial" panose="020B0604020202020204"/>
            </a:endParaRPr>
          </a:p>
          <a:p>
            <a:pPr marL="228594" indent="-228594" defTabSz="914377">
              <a:spcBef>
                <a:spcPts val="1000"/>
              </a:spcBef>
            </a:pPr>
            <a:r>
              <a:rPr lang="en-US" sz="1867" dirty="0">
                <a:solidFill>
                  <a:srgbClr val="E8EDEE">
                    <a:lumMod val="10000"/>
                  </a:srgbClr>
                </a:solidFill>
                <a:latin typeface="Arial" panose="020B0604020202020204"/>
                <a:ea typeface="+mn-lt"/>
                <a:cs typeface="Arial" panose="020B0604020202020204"/>
              </a:rPr>
              <a:t>We are a Collaborative Group, not a Project Team</a:t>
            </a:r>
            <a:endParaRPr lang="en-US" sz="2800" dirty="0">
              <a:solidFill>
                <a:srgbClr val="E8EDEE">
                  <a:lumMod val="10000"/>
                </a:srgbClr>
              </a:solidFill>
              <a:latin typeface="Arial" panose="020B0604020202020204"/>
              <a:ea typeface="+mn-lt"/>
              <a:cs typeface="Arial" panose="020B0604020202020204"/>
            </a:endParaRPr>
          </a:p>
          <a:p>
            <a:pPr marL="228594" indent="-228594" defTabSz="914377">
              <a:spcBef>
                <a:spcPts val="1000"/>
              </a:spcBef>
            </a:pPr>
            <a:r>
              <a:rPr lang="en-US" sz="1867" dirty="0">
                <a:solidFill>
                  <a:srgbClr val="E8EDEE">
                    <a:lumMod val="10000"/>
                  </a:srgbClr>
                </a:solidFill>
                <a:latin typeface="Arial" panose="020B0604020202020204"/>
              </a:rPr>
              <a:t>The is work done by us all for us all</a:t>
            </a:r>
            <a:endParaRPr lang="en-US" sz="1867" dirty="0">
              <a:solidFill>
                <a:srgbClr val="E8EDEE">
                  <a:lumMod val="10000"/>
                </a:srgbClr>
              </a:solidFill>
              <a:latin typeface="Arial" panose="020B0604020202020204"/>
              <a:cs typeface="Arial"/>
            </a:endParaRPr>
          </a:p>
        </p:txBody>
      </p:sp>
    </p:spTree>
    <p:extLst>
      <p:ext uri="{BB962C8B-B14F-4D97-AF65-F5344CB8AC3E}">
        <p14:creationId xmlns:p14="http://schemas.microsoft.com/office/powerpoint/2010/main" val="388400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F5C03FD-0DD2-4475-AEB4-46D7DF4687AB}"/>
              </a:ext>
            </a:extLst>
          </p:cNvPr>
          <p:cNvSpPr/>
          <p:nvPr/>
        </p:nvSpPr>
        <p:spPr>
          <a:xfrm>
            <a:off x="2713703" y="207820"/>
            <a:ext cx="5612939" cy="5612939"/>
          </a:xfrm>
          <a:prstGeom prst="ellipse">
            <a:avLst/>
          </a:prstGeom>
          <a:solidFill>
            <a:srgbClr val="C1E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r>
              <a:rPr lang="en-US" sz="1600">
                <a:solidFill>
                  <a:srgbClr val="E8EDEE">
                    <a:lumMod val="10000"/>
                  </a:srgbClr>
                </a:solidFill>
                <a:latin typeface="Arial" panose="020B0604020202020204"/>
              </a:rPr>
              <a:t>Wider Team</a:t>
            </a:r>
            <a:endParaRPr lang="en-GB" sz="1600">
              <a:solidFill>
                <a:srgbClr val="E8EDEE">
                  <a:lumMod val="10000"/>
                </a:srgbClr>
              </a:solidFill>
              <a:latin typeface="Arial" panose="020B0604020202020204"/>
            </a:endParaRPr>
          </a:p>
        </p:txBody>
      </p:sp>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362769" y="304153"/>
            <a:ext cx="10516800" cy="638400"/>
          </a:xfrm>
        </p:spPr>
        <p:txBody>
          <a:bodyPr vert="horz" lIns="0" tIns="0" rIns="0" bIns="0" rtlCol="0" anchor="t">
            <a:noAutofit/>
          </a:bodyPr>
          <a:lstStyle/>
          <a:p>
            <a:r>
              <a:rPr lang="en-US" sz="4267" dirty="0"/>
              <a:t>Our</a:t>
            </a:r>
            <a:br>
              <a:rPr lang="en-US" sz="4267" dirty="0">
                <a:cs typeface="Arial"/>
              </a:rPr>
            </a:br>
            <a:r>
              <a:rPr lang="en-US" sz="4267" dirty="0"/>
              <a:t>Working</a:t>
            </a:r>
            <a:br>
              <a:rPr lang="en-US" sz="4267" dirty="0"/>
            </a:br>
            <a:r>
              <a:rPr lang="en-US" sz="4267" dirty="0"/>
              <a:t>Structure</a:t>
            </a:r>
          </a:p>
        </p:txBody>
      </p:sp>
      <p:sp>
        <p:nvSpPr>
          <p:cNvPr id="7" name="Oval 6">
            <a:extLst>
              <a:ext uri="{FF2B5EF4-FFF2-40B4-BE49-F238E27FC236}">
                <a16:creationId xmlns:a16="http://schemas.microsoft.com/office/drawing/2014/main" id="{366F8E0A-3D1F-460C-A495-D7FD80E5D9DE}"/>
              </a:ext>
            </a:extLst>
          </p:cNvPr>
          <p:cNvSpPr/>
          <p:nvPr/>
        </p:nvSpPr>
        <p:spPr>
          <a:xfrm>
            <a:off x="3396405" y="890522"/>
            <a:ext cx="4247535" cy="4247535"/>
          </a:xfrm>
          <a:prstGeom prst="ellipse">
            <a:avLst/>
          </a:prstGeom>
          <a:solidFill>
            <a:srgbClr val="81D0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endParaRPr lang="en-US">
              <a:solidFill>
                <a:srgbClr val="FFFFFF"/>
              </a:solidFill>
              <a:latin typeface="Arial" panose="020B0604020202020204"/>
            </a:endParaRPr>
          </a:p>
          <a:p>
            <a:pPr algn="ctr" defTabSz="914377"/>
            <a:r>
              <a:rPr lang="en-US" sz="1600">
                <a:solidFill>
                  <a:srgbClr val="E8EDEE">
                    <a:lumMod val="10000"/>
                  </a:srgbClr>
                </a:solidFill>
                <a:latin typeface="Arial" panose="020B0604020202020204"/>
              </a:rPr>
              <a:t>Change Champions</a:t>
            </a:r>
            <a:endParaRPr lang="en-GB" sz="1600">
              <a:solidFill>
                <a:srgbClr val="E8EDEE">
                  <a:lumMod val="10000"/>
                </a:srgbClr>
              </a:solidFill>
              <a:latin typeface="Arial" panose="020B0604020202020204"/>
            </a:endParaRPr>
          </a:p>
        </p:txBody>
      </p:sp>
      <p:sp>
        <p:nvSpPr>
          <p:cNvPr id="6" name="Oval 5">
            <a:extLst>
              <a:ext uri="{FF2B5EF4-FFF2-40B4-BE49-F238E27FC236}">
                <a16:creationId xmlns:a16="http://schemas.microsoft.com/office/drawing/2014/main" id="{C8BF5533-66DB-485F-AE26-149581AE324F}"/>
              </a:ext>
            </a:extLst>
          </p:cNvPr>
          <p:cNvSpPr/>
          <p:nvPr/>
        </p:nvSpPr>
        <p:spPr>
          <a:xfrm>
            <a:off x="5423987" y="1649363"/>
            <a:ext cx="1700981" cy="1700981"/>
          </a:xfrm>
          <a:prstGeom prst="ellipse">
            <a:avLst/>
          </a:prstGeom>
          <a:solidFill>
            <a:srgbClr val="1DA9E1">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600">
                <a:solidFill>
                  <a:srgbClr val="E8EDEE">
                    <a:lumMod val="10000"/>
                  </a:srgbClr>
                </a:solidFill>
                <a:latin typeface="Arial" panose="020B0604020202020204"/>
              </a:rPr>
              <a:t>Project Manager</a:t>
            </a:r>
          </a:p>
          <a:p>
            <a:pPr algn="ctr" defTabSz="914377"/>
            <a:r>
              <a:rPr lang="en-US" sz="1600">
                <a:solidFill>
                  <a:srgbClr val="E8EDEE">
                    <a:lumMod val="10000"/>
                  </a:srgbClr>
                </a:solidFill>
                <a:latin typeface="Arial" panose="020B0604020202020204"/>
              </a:rPr>
              <a:t>&amp; PMO</a:t>
            </a:r>
            <a:endParaRPr lang="en-GB" sz="1600">
              <a:solidFill>
                <a:srgbClr val="E8EDEE">
                  <a:lumMod val="10000"/>
                </a:srgbClr>
              </a:solidFill>
              <a:latin typeface="Arial" panose="020B0604020202020204"/>
            </a:endParaRPr>
          </a:p>
        </p:txBody>
      </p:sp>
      <p:sp>
        <p:nvSpPr>
          <p:cNvPr id="9" name="Oval 8">
            <a:extLst>
              <a:ext uri="{FF2B5EF4-FFF2-40B4-BE49-F238E27FC236}">
                <a16:creationId xmlns:a16="http://schemas.microsoft.com/office/drawing/2014/main" id="{6F16F2F5-DD80-49EE-9A78-70F999526069}"/>
              </a:ext>
            </a:extLst>
          </p:cNvPr>
          <p:cNvSpPr/>
          <p:nvPr/>
        </p:nvSpPr>
        <p:spPr>
          <a:xfrm>
            <a:off x="3890794" y="1649363"/>
            <a:ext cx="1700981" cy="1700981"/>
          </a:xfrm>
          <a:prstGeom prst="ellipse">
            <a:avLst/>
          </a:prstGeom>
          <a:solidFill>
            <a:srgbClr val="1DA9E1">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600">
                <a:solidFill>
                  <a:srgbClr val="E8EDEE">
                    <a:lumMod val="10000"/>
                  </a:srgbClr>
                </a:solidFill>
                <a:latin typeface="Arial" panose="020B0604020202020204"/>
              </a:rPr>
              <a:t>Business Change Manager</a:t>
            </a:r>
            <a:endParaRPr lang="en-GB" sz="1600">
              <a:solidFill>
                <a:srgbClr val="E8EDEE">
                  <a:lumMod val="10000"/>
                </a:srgbClr>
              </a:solidFill>
              <a:latin typeface="Arial" panose="020B0604020202020204"/>
            </a:endParaRPr>
          </a:p>
        </p:txBody>
      </p:sp>
      <p:sp>
        <p:nvSpPr>
          <p:cNvPr id="12" name="Oval 11">
            <a:extLst>
              <a:ext uri="{FF2B5EF4-FFF2-40B4-BE49-F238E27FC236}">
                <a16:creationId xmlns:a16="http://schemas.microsoft.com/office/drawing/2014/main" id="{F1134059-07EC-42DA-8C06-B03F9C0326A8}"/>
              </a:ext>
            </a:extLst>
          </p:cNvPr>
          <p:cNvSpPr/>
          <p:nvPr/>
        </p:nvSpPr>
        <p:spPr>
          <a:xfrm>
            <a:off x="4574990" y="2874799"/>
            <a:ext cx="1700981" cy="1700981"/>
          </a:xfrm>
          <a:prstGeom prst="ellipse">
            <a:avLst/>
          </a:prstGeom>
          <a:solidFill>
            <a:srgbClr val="1DA9E1">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600">
                <a:solidFill>
                  <a:srgbClr val="E8EDEE">
                    <a:lumMod val="10000"/>
                  </a:srgbClr>
                </a:solidFill>
                <a:latin typeface="Arial" panose="020B0604020202020204"/>
              </a:rPr>
              <a:t>Data Champion</a:t>
            </a:r>
          </a:p>
        </p:txBody>
      </p:sp>
      <p:sp>
        <p:nvSpPr>
          <p:cNvPr id="14" name="Oval 13">
            <a:extLst>
              <a:ext uri="{FF2B5EF4-FFF2-40B4-BE49-F238E27FC236}">
                <a16:creationId xmlns:a16="http://schemas.microsoft.com/office/drawing/2014/main" id="{268AE2FE-2375-4C38-B2CD-EB67D59C3D01}"/>
              </a:ext>
            </a:extLst>
          </p:cNvPr>
          <p:cNvSpPr/>
          <p:nvPr/>
        </p:nvSpPr>
        <p:spPr>
          <a:xfrm>
            <a:off x="9928082" y="2024308"/>
            <a:ext cx="1700981" cy="1700981"/>
          </a:xfrm>
          <a:prstGeom prst="ellipse">
            <a:avLst/>
          </a:prstGeom>
          <a:solidFill>
            <a:srgbClr val="1DA9E1">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600">
                <a:solidFill>
                  <a:srgbClr val="E8EDEE">
                    <a:lumMod val="10000"/>
                  </a:srgbClr>
                </a:solidFill>
                <a:latin typeface="Arial" panose="020B0604020202020204"/>
              </a:rPr>
              <a:t>Sponsor</a:t>
            </a:r>
            <a:endParaRPr lang="en-GB" sz="1600">
              <a:solidFill>
                <a:srgbClr val="E8EDEE">
                  <a:lumMod val="10000"/>
                </a:srgbClr>
              </a:solidFill>
              <a:latin typeface="Arial" panose="020B0604020202020204"/>
            </a:endParaRPr>
          </a:p>
        </p:txBody>
      </p:sp>
      <p:sp>
        <p:nvSpPr>
          <p:cNvPr id="15" name="Oval 14">
            <a:extLst>
              <a:ext uri="{FF2B5EF4-FFF2-40B4-BE49-F238E27FC236}">
                <a16:creationId xmlns:a16="http://schemas.microsoft.com/office/drawing/2014/main" id="{B2A8EBED-BE7F-44ED-936C-FFBC6EA626A4}"/>
              </a:ext>
            </a:extLst>
          </p:cNvPr>
          <p:cNvSpPr/>
          <p:nvPr/>
        </p:nvSpPr>
        <p:spPr>
          <a:xfrm>
            <a:off x="8492936" y="467755"/>
            <a:ext cx="1700981" cy="1700981"/>
          </a:xfrm>
          <a:prstGeom prst="ellipse">
            <a:avLst/>
          </a:prstGeom>
          <a:solidFill>
            <a:srgbClr val="1DA9E1">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r>
              <a:rPr lang="en-US" sz="1600" dirty="0">
                <a:solidFill>
                  <a:srgbClr val="E8EDEE">
                    <a:lumMod val="10000"/>
                  </a:srgbClr>
                </a:solidFill>
                <a:latin typeface="Arial" panose="020B0604020202020204"/>
              </a:rPr>
              <a:t>External Facilitator</a:t>
            </a:r>
          </a:p>
          <a:p>
            <a:pPr algn="ctr" defTabSz="914377"/>
            <a:r>
              <a:rPr lang="en-US" sz="1467" dirty="0">
                <a:solidFill>
                  <a:srgbClr val="E8EDEE">
                    <a:lumMod val="10000"/>
                  </a:srgbClr>
                </a:solidFill>
                <a:latin typeface="Arial" panose="020B0604020202020204"/>
                <a:ea typeface="+mn-lt"/>
                <a:cs typeface="Arial" panose="020B0604020202020204"/>
              </a:rPr>
              <a:t>RCPSYCH</a:t>
            </a:r>
          </a:p>
        </p:txBody>
      </p:sp>
    </p:spTree>
    <p:extLst>
      <p:ext uri="{BB962C8B-B14F-4D97-AF65-F5344CB8AC3E}">
        <p14:creationId xmlns:p14="http://schemas.microsoft.com/office/powerpoint/2010/main" val="135228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a:xfrm>
            <a:off x="480000" y="480000"/>
            <a:ext cx="10515600" cy="636205"/>
          </a:xfrm>
        </p:spPr>
        <p:txBody>
          <a:bodyPr vert="horz" lIns="0" tIns="0" rIns="0" bIns="0" rtlCol="0" anchor="ctr">
            <a:normAutofit fontScale="90000"/>
          </a:bodyPr>
          <a:lstStyle/>
          <a:p>
            <a:r>
              <a:rPr lang="en-US"/>
              <a:t>Roles and Responsibilities</a:t>
            </a:r>
          </a:p>
        </p:txBody>
      </p:sp>
      <p:graphicFrame>
        <p:nvGraphicFramePr>
          <p:cNvPr id="8" name="Content Placeholder 5">
            <a:extLst>
              <a:ext uri="{FF2B5EF4-FFF2-40B4-BE49-F238E27FC236}">
                <a16:creationId xmlns:a16="http://schemas.microsoft.com/office/drawing/2014/main" id="{446F4D42-F548-49CC-B854-659B66A19463}"/>
              </a:ext>
            </a:extLst>
          </p:cNvPr>
          <p:cNvGraphicFramePr>
            <a:graphicFrameLocks noGrp="1"/>
          </p:cNvGraphicFramePr>
          <p:nvPr>
            <p:ph idx="1"/>
          </p:nvPr>
        </p:nvGraphicFramePr>
        <p:xfrm>
          <a:off x="480000" y="1237870"/>
          <a:ext cx="11102400" cy="4672708"/>
        </p:xfrm>
        <a:graphic>
          <a:graphicData uri="http://schemas.openxmlformats.org/drawingml/2006/table">
            <a:tbl>
              <a:tblPr/>
              <a:tblGrid>
                <a:gridCol w="1802092">
                  <a:extLst>
                    <a:ext uri="{9D8B030D-6E8A-4147-A177-3AD203B41FA5}">
                      <a16:colId xmlns:a16="http://schemas.microsoft.com/office/drawing/2014/main" val="677027961"/>
                    </a:ext>
                  </a:extLst>
                </a:gridCol>
                <a:gridCol w="1781908">
                  <a:extLst>
                    <a:ext uri="{9D8B030D-6E8A-4147-A177-3AD203B41FA5}">
                      <a16:colId xmlns:a16="http://schemas.microsoft.com/office/drawing/2014/main" val="2076423725"/>
                    </a:ext>
                  </a:extLst>
                </a:gridCol>
                <a:gridCol w="1867651">
                  <a:extLst>
                    <a:ext uri="{9D8B030D-6E8A-4147-A177-3AD203B41FA5}">
                      <a16:colId xmlns:a16="http://schemas.microsoft.com/office/drawing/2014/main" val="278049381"/>
                    </a:ext>
                  </a:extLst>
                </a:gridCol>
                <a:gridCol w="1868103">
                  <a:extLst>
                    <a:ext uri="{9D8B030D-6E8A-4147-A177-3AD203B41FA5}">
                      <a16:colId xmlns:a16="http://schemas.microsoft.com/office/drawing/2014/main" val="1638331194"/>
                    </a:ext>
                  </a:extLst>
                </a:gridCol>
                <a:gridCol w="1875693">
                  <a:extLst>
                    <a:ext uri="{9D8B030D-6E8A-4147-A177-3AD203B41FA5}">
                      <a16:colId xmlns:a16="http://schemas.microsoft.com/office/drawing/2014/main" val="3901934209"/>
                    </a:ext>
                  </a:extLst>
                </a:gridCol>
                <a:gridCol w="1906953">
                  <a:extLst>
                    <a:ext uri="{9D8B030D-6E8A-4147-A177-3AD203B41FA5}">
                      <a16:colId xmlns:a16="http://schemas.microsoft.com/office/drawing/2014/main" val="1363959402"/>
                    </a:ext>
                  </a:extLst>
                </a:gridCol>
              </a:tblGrid>
              <a:tr h="911671">
                <a:tc>
                  <a:txBody>
                    <a:bodyPr/>
                    <a:lstStyle/>
                    <a:p>
                      <a:pPr algn="l" fontAlgn="b"/>
                      <a:r>
                        <a:rPr lang="en-GB" sz="1900" b="1" i="0" u="none" strike="noStrike">
                          <a:solidFill>
                            <a:srgbClr val="000000"/>
                          </a:solidFill>
                          <a:effectLst/>
                          <a:latin typeface="Arial" panose="020B0604020202020204" pitchFamily="34" charset="0"/>
                        </a:rPr>
                        <a:t>Business Change Manager</a:t>
                      </a: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BED"/>
                    </a:solidFill>
                  </a:tcPr>
                </a:tc>
                <a:tc>
                  <a:txBody>
                    <a:bodyPr/>
                    <a:lstStyle/>
                    <a:p>
                      <a:pPr algn="l" fontAlgn="b"/>
                      <a:r>
                        <a:rPr lang="en-GB" sz="1900" b="1" i="0" u="none" strike="noStrike">
                          <a:solidFill>
                            <a:srgbClr val="000000"/>
                          </a:solidFill>
                          <a:effectLst/>
                          <a:latin typeface="Arial" panose="020B0604020202020204" pitchFamily="34" charset="0"/>
                        </a:rPr>
                        <a:t>Project Manager</a:t>
                      </a: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BED"/>
                    </a:solidFill>
                  </a:tcPr>
                </a:tc>
                <a:tc>
                  <a:txBody>
                    <a:bodyPr/>
                    <a:lstStyle/>
                    <a:p>
                      <a:pPr algn="l" fontAlgn="b"/>
                      <a:r>
                        <a:rPr lang="en-US" sz="1900" b="1" i="0" u="none" strike="noStrike">
                          <a:solidFill>
                            <a:srgbClr val="000000"/>
                          </a:solidFill>
                          <a:effectLst/>
                          <a:latin typeface="Arial" panose="020B0604020202020204" pitchFamily="34" charset="0"/>
                        </a:rPr>
                        <a:t>Project Management Officer</a:t>
                      </a:r>
                      <a:endParaRPr lang="en-GB" sz="1900" b="1" i="0" u="none" strike="noStrike">
                        <a:solidFill>
                          <a:srgbClr val="000000"/>
                        </a:solidFill>
                        <a:effectLst/>
                        <a:latin typeface="Arial" panose="020B0604020202020204" pitchFamily="34" charset="0"/>
                      </a:endParaRP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BED"/>
                    </a:solidFill>
                  </a:tcPr>
                </a:tc>
                <a:tc>
                  <a:txBody>
                    <a:bodyPr/>
                    <a:lstStyle/>
                    <a:p>
                      <a:pPr algn="l" fontAlgn="b"/>
                      <a:r>
                        <a:rPr lang="en-US" sz="1900" b="1" i="0" u="none" strike="noStrike">
                          <a:solidFill>
                            <a:srgbClr val="000000"/>
                          </a:solidFill>
                          <a:effectLst/>
                          <a:latin typeface="Arial" panose="020B0604020202020204" pitchFamily="34" charset="0"/>
                        </a:rPr>
                        <a:t>Data Champion</a:t>
                      </a:r>
                      <a:endParaRPr lang="en-GB" sz="1900" b="1" i="0" u="none" strike="noStrike">
                        <a:solidFill>
                          <a:srgbClr val="000000"/>
                        </a:solidFill>
                        <a:effectLst/>
                        <a:latin typeface="Arial" panose="020B0604020202020204" pitchFamily="34" charset="0"/>
                      </a:endParaRP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BED"/>
                    </a:solidFill>
                  </a:tcPr>
                </a:tc>
                <a:tc>
                  <a:txBody>
                    <a:bodyPr/>
                    <a:lstStyle/>
                    <a:p>
                      <a:pPr algn="l" fontAlgn="b"/>
                      <a:r>
                        <a:rPr lang="en-US" sz="1900" b="1" i="0" u="none" strike="noStrike">
                          <a:solidFill>
                            <a:srgbClr val="000000"/>
                          </a:solidFill>
                          <a:effectLst/>
                          <a:latin typeface="Arial" panose="020B0604020202020204" pitchFamily="34" charset="0"/>
                        </a:rPr>
                        <a:t>Change Champion</a:t>
                      </a:r>
                      <a:endParaRPr lang="en-GB" sz="1900" b="1" i="0" u="none" strike="noStrike">
                        <a:solidFill>
                          <a:srgbClr val="000000"/>
                        </a:solidFill>
                        <a:effectLst/>
                        <a:latin typeface="Arial" panose="020B0604020202020204" pitchFamily="34" charset="0"/>
                      </a:endParaRP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BED"/>
                    </a:solidFill>
                  </a:tcPr>
                </a:tc>
                <a:tc>
                  <a:txBody>
                    <a:bodyPr/>
                    <a:lstStyle/>
                    <a:p>
                      <a:pPr algn="l" fontAlgn="b"/>
                      <a:r>
                        <a:rPr lang="en-US" sz="1900" b="1" i="0" u="none" strike="noStrike">
                          <a:solidFill>
                            <a:srgbClr val="000000"/>
                          </a:solidFill>
                          <a:effectLst/>
                          <a:latin typeface="Arial" panose="020B0604020202020204" pitchFamily="34" charset="0"/>
                        </a:rPr>
                        <a:t>Wider Team</a:t>
                      </a:r>
                      <a:endParaRPr lang="en-GB" sz="1900" b="1" i="0" u="none" strike="noStrike">
                        <a:solidFill>
                          <a:srgbClr val="000000"/>
                        </a:solidFill>
                        <a:effectLst/>
                        <a:latin typeface="Arial" panose="020B0604020202020204" pitchFamily="34" charset="0"/>
                      </a:endParaRP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BED"/>
                    </a:solidFill>
                  </a:tcPr>
                </a:tc>
                <a:extLst>
                  <a:ext uri="{0D108BD9-81ED-4DB2-BD59-A6C34878D82A}">
                    <a16:rowId xmlns:a16="http://schemas.microsoft.com/office/drawing/2014/main" val="1783439764"/>
                  </a:ext>
                </a:extLst>
              </a:tr>
              <a:tr h="3761037">
                <a:tc>
                  <a:txBody>
                    <a:bodyPr/>
                    <a:lstStyle/>
                    <a:p>
                      <a:pPr algn="l" fontAlgn="b"/>
                      <a:r>
                        <a:rPr lang="en-US" sz="1800" b="0" i="0" u="none" strike="noStrike" dirty="0">
                          <a:solidFill>
                            <a:srgbClr val="000000"/>
                          </a:solidFill>
                          <a:effectLst/>
                          <a:latin typeface="Arial" panose="020B0604020202020204" pitchFamily="34" charset="0"/>
                        </a:rPr>
                        <a:t>Accountable for delivery of the Collaboratives overall outcomes.</a:t>
                      </a:r>
                      <a:endParaRPr lang="en-GB" sz="1800" b="0" i="0" u="none" strike="noStrike" dirty="0">
                        <a:solidFill>
                          <a:srgbClr val="000000"/>
                        </a:solidFill>
                        <a:effectLst/>
                        <a:latin typeface="Arial" panose="020B0604020202020204" pitchFamily="34" charset="0"/>
                      </a:endParaRP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b">
                        <a:buNone/>
                      </a:pPr>
                      <a:r>
                        <a:rPr lang="en-US" sz="1800" b="0" i="0" u="none" strike="noStrike">
                          <a:solidFill>
                            <a:srgbClr val="000000"/>
                          </a:solidFill>
                          <a:effectLst/>
                          <a:latin typeface="Arial"/>
                        </a:rPr>
                        <a:t>Responsible for overseeing management of the Collaboratives </a:t>
                      </a:r>
                      <a:endParaRPr lang="en-US" sz="2400"/>
                    </a:p>
                    <a:p>
                      <a:pPr marL="0" lvl="0" indent="0" algn="l">
                        <a:buNone/>
                      </a:pPr>
                      <a:r>
                        <a:rPr lang="en-US" sz="1800" b="0" i="0" u="none" strike="noStrike">
                          <a:solidFill>
                            <a:srgbClr val="000000"/>
                          </a:solidFill>
                          <a:effectLst/>
                          <a:latin typeface="Arial"/>
                        </a:rPr>
                        <a:t>delivery.</a:t>
                      </a: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a:rPr>
                        <a:t>Responsible for supporting the Project Manager to oversee management of the Collaboratives delivery.</a:t>
                      </a: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Responsible for the management of the Collaboratives data platforms and for the management and analysis of colleague engagement data.</a:t>
                      </a:r>
                      <a:endParaRPr lang="en-GB" sz="1800" b="0" i="0" u="none" strike="noStrike">
                        <a:solidFill>
                          <a:srgbClr val="000000"/>
                        </a:solidFill>
                        <a:effectLst/>
                        <a:latin typeface="Arial" panose="020B0604020202020204" pitchFamily="34" charset="0"/>
                      </a:endParaRP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Arial"/>
                        </a:rPr>
                        <a:t>Responsible for delivery of allocated Workstreams (mini projects).</a:t>
                      </a:r>
                    </a:p>
                    <a:p>
                      <a:pPr algn="l" fontAlgn="b"/>
                      <a:endParaRPr lang="en-GB" sz="1800" b="0" i="0" u="none" strike="noStrike">
                        <a:solidFill>
                          <a:srgbClr val="000000"/>
                        </a:solidFill>
                        <a:effectLst/>
                        <a:latin typeface="Arial"/>
                      </a:endParaRPr>
                    </a:p>
                    <a:p>
                      <a:pPr algn="l" fontAlgn="b"/>
                      <a:r>
                        <a:rPr lang="en-GB" sz="1800" b="0" i="0" u="none" strike="noStrike">
                          <a:solidFill>
                            <a:srgbClr val="000000"/>
                          </a:solidFill>
                          <a:effectLst/>
                          <a:latin typeface="Arial"/>
                        </a:rPr>
                        <a:t>Responsible for supporting the management of the Collaboratives delivery.</a:t>
                      </a: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Arial" panose="020B0604020202020204" pitchFamily="34" charset="0"/>
                        </a:rPr>
                        <a:t>Responsible for engaging with the Enjoying Work Collaborative, providing feedback to the Collaborative, and for delivery of assigned tasks on an ad hoc basis.</a:t>
                      </a:r>
                      <a:endParaRPr lang="en-GB" sz="1800" b="0" i="0" u="none" strike="noStrike" dirty="0">
                        <a:solidFill>
                          <a:srgbClr val="000000"/>
                        </a:solidFill>
                        <a:effectLst/>
                        <a:latin typeface="Arial" panose="020B0604020202020204" pitchFamily="34" charset="0"/>
                      </a:endParaRPr>
                    </a:p>
                  </a:txBody>
                  <a:tcPr marL="10040" marR="10040" marT="10040" marB="481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31701"/>
                  </a:ext>
                </a:extLst>
              </a:tr>
            </a:tbl>
          </a:graphicData>
        </a:graphic>
      </p:graphicFrame>
    </p:spTree>
    <p:extLst>
      <p:ext uri="{BB962C8B-B14F-4D97-AF65-F5344CB8AC3E}">
        <p14:creationId xmlns:p14="http://schemas.microsoft.com/office/powerpoint/2010/main" val="66191528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Enjoying work">
      <a:dk1>
        <a:sysClr val="windowText" lastClr="000000"/>
      </a:dk1>
      <a:lt1>
        <a:sysClr val="window" lastClr="FFFFFF"/>
      </a:lt1>
      <a:dk2>
        <a:srgbClr val="44546A"/>
      </a:dk2>
      <a:lt2>
        <a:srgbClr val="E7E6E6"/>
      </a:lt2>
      <a:accent1>
        <a:srgbClr val="066D8E"/>
      </a:accent1>
      <a:accent2>
        <a:srgbClr val="CC1B57"/>
      </a:accent2>
      <a:accent3>
        <a:srgbClr val="2A7160"/>
      </a:accent3>
      <a:accent4>
        <a:srgbClr val="F3936B"/>
      </a:accent4>
      <a:accent5>
        <a:srgbClr val="1A558E"/>
      </a:accent5>
      <a:accent6>
        <a:srgbClr val="85AEA4"/>
      </a:accent6>
      <a:hlink>
        <a:srgbClr val="1B4B40"/>
      </a:hlink>
      <a:folHlink>
        <a:srgbClr val="1B4B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015D1F8647004A92DA652970A6AB7E" ma:contentTypeVersion="15" ma:contentTypeDescription="Create a new document." ma:contentTypeScope="" ma:versionID="81cbc99fd19bad5ce419668a44815ee1">
  <xsd:schema xmlns:xsd="http://www.w3.org/2001/XMLSchema" xmlns:xs="http://www.w3.org/2001/XMLSchema" xmlns:p="http://schemas.microsoft.com/office/2006/metadata/properties" xmlns:ns1="http://schemas.microsoft.com/sharepoint/v3" xmlns:ns2="204c0b9e-ecb8-4366-9dc4-f3fd4f78f1c6" xmlns:ns3="58f7623f-e1ca-4e16-a2a3-0d629b2631e8" targetNamespace="http://schemas.microsoft.com/office/2006/metadata/properties" ma:root="true" ma:fieldsID="c06dc998e5395924a847c03d6444f607" ns1:_="" ns2:_="" ns3:_="">
    <xsd:import namespace="http://schemas.microsoft.com/sharepoint/v3"/>
    <xsd:import namespace="204c0b9e-ecb8-4366-9dc4-f3fd4f78f1c6"/>
    <xsd:import namespace="58f7623f-e1ca-4e16-a2a3-0d629b2631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c0b9e-ecb8-4366-9dc4-f3fd4f78f1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f7623f-e1ca-4e16-a2a3-0d629b2631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351DE2B-8748-45F8-99D1-264550E80D6F}">
  <ds:schemaRefs>
    <ds:schemaRef ds:uri="http://schemas.microsoft.com/sharepoint/v3/contenttype/forms"/>
  </ds:schemaRefs>
</ds:datastoreItem>
</file>

<file path=customXml/itemProps2.xml><?xml version="1.0" encoding="utf-8"?>
<ds:datastoreItem xmlns:ds="http://schemas.openxmlformats.org/officeDocument/2006/customXml" ds:itemID="{8E577039-9D3E-42C3-91CB-E592DD110F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4c0b9e-ecb8-4366-9dc4-f3fd4f78f1c6"/>
    <ds:schemaRef ds:uri="58f7623f-e1ca-4e16-a2a3-0d629b2631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90F563-3095-46E1-9CEE-0C9508CC55BD}">
  <ds:schemaRefs>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microsoft.com/sharepoint/v3"/>
    <ds:schemaRef ds:uri="http://schemas.openxmlformats.org/package/2006/metadata/core-properties"/>
    <ds:schemaRef ds:uri="204c0b9e-ecb8-4366-9dc4-f3fd4f78f1c6"/>
    <ds:schemaRef ds:uri="58f7623f-e1ca-4e16-a2a3-0d629b2631e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2828</Words>
  <Application>Microsoft Office PowerPoint</Application>
  <PresentationFormat>Widescreen</PresentationFormat>
  <Paragraphs>345</Paragraphs>
  <Slides>41</Slides>
  <Notes>24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41</vt:i4>
      </vt:variant>
    </vt:vector>
  </HeadingPairs>
  <TitlesOfParts>
    <vt:vector size="53" baseType="lpstr">
      <vt:lpstr>Arial</vt:lpstr>
      <vt:lpstr>Calibri</vt:lpstr>
      <vt:lpstr>Calibri Light</vt:lpstr>
      <vt:lpstr>Montserrat</vt:lpstr>
      <vt:lpstr>Montserrat SemiBold</vt:lpstr>
      <vt:lpstr>Segoe UI</vt:lpstr>
      <vt:lpstr>Symbol</vt:lpstr>
      <vt:lpstr>Trebuchet MS</vt:lpstr>
      <vt:lpstr>1_Custom Design</vt:lpstr>
      <vt:lpstr>Custom Design</vt:lpstr>
      <vt:lpstr>Office Theme</vt:lpstr>
      <vt:lpstr>HEE</vt:lpstr>
      <vt:lpstr>PowerPoint Presentation</vt:lpstr>
      <vt:lpstr>Housekeeping</vt:lpstr>
      <vt:lpstr>Today’s agenda</vt:lpstr>
      <vt:lpstr>Health Education England HR &amp; OD Team </vt:lpstr>
      <vt:lpstr>Our Enjoying Work Collaborative</vt:lpstr>
      <vt:lpstr>Why Project Management</vt:lpstr>
      <vt:lpstr>Why our Collaborative is not a 'Project'</vt:lpstr>
      <vt:lpstr>Our Working Structure</vt:lpstr>
      <vt:lpstr>Roles and Responsibilities</vt:lpstr>
      <vt:lpstr>How we got started</vt:lpstr>
      <vt:lpstr>How we manage tasks now</vt:lpstr>
      <vt:lpstr>EWC Plan on a Page</vt:lpstr>
      <vt:lpstr>Rapid Cycles of Testing  Quality &amp; Commissioning, Health Education England   Winchester and Test Valley CAMHS, Sussex Partnership NHS Foundation Trust  Long Term Neurological Conditions, Sheffield Health &amp; Social Care Trust   </vt:lpstr>
      <vt:lpstr>PowerPoint Presentation</vt:lpstr>
      <vt:lpstr>PowerPoint Presentation</vt:lpstr>
      <vt:lpstr>PowerPoint Presentation</vt:lpstr>
      <vt:lpstr>PowerPoint Presentation</vt:lpstr>
      <vt:lpstr>DATA  What does it mean?  How can we get more?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COLLECTION  How can we get more?  </vt:lpstr>
      <vt:lpstr>PowerPoint Presentation</vt:lpstr>
      <vt:lpstr>PowerPoint Presentation</vt:lpstr>
      <vt:lpstr>PowerPoint Presentation</vt:lpstr>
      <vt:lpstr>Menti - Top tips and ideas for data collection</vt:lpstr>
      <vt:lpstr>PowerPoint Presentation</vt:lpstr>
      <vt:lpstr>Menti – Sharing your positive changes</vt:lpstr>
      <vt:lpstr>Close  Tom Ayers Director (NCCMH)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Greenwood</dc:creator>
  <cp:lastModifiedBy>Christie Roman</cp:lastModifiedBy>
  <cp:revision>36</cp:revision>
  <cp:lastPrinted>2021-11-15T13:34:38Z</cp:lastPrinted>
  <dcterms:created xsi:type="dcterms:W3CDTF">2021-06-09T15:48:40Z</dcterms:created>
  <dcterms:modified xsi:type="dcterms:W3CDTF">2021-11-29T13:40:53Z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Helen.Greenwood@rcpsych.ac.uk</vt:lpwstr>
  </property>
  <property fmtid="{D5CDD505-2E9C-101B-9397-08002B2CF9AE}" pid="5" name="MSIP_Label_bd238a98-5de3-4afa-b492-e6339810853c_SetDate">
    <vt:lpwstr>2021-06-09T16:29:36.0206382Z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429b21ac-2a82-4688-a6df-2fc3b7f0f570</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y fmtid="{D5CDD505-2E9C-101B-9397-08002B2CF9AE}" pid="11" name="ContentTypeId">
    <vt:lpwstr>0x010100D6015D1F8647004A92DA652970A6AB7E</vt:lpwstr>
  </property>
</Properties>
</file>