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9" r:id="rId9"/>
  </p:sldMasterIdLst>
  <p:notesMasterIdLst>
    <p:notesMasterId r:id="rId21"/>
  </p:notesMasterIdLst>
  <p:sldIdLst>
    <p:sldId id="256" r:id="rId10"/>
    <p:sldId id="276" r:id="rId11"/>
    <p:sldId id="274" r:id="rId12"/>
    <p:sldId id="273" r:id="rId13"/>
    <p:sldId id="279" r:id="rId14"/>
    <p:sldId id="277" r:id="rId15"/>
    <p:sldId id="269" r:id="rId16"/>
    <p:sldId id="280" r:id="rId17"/>
    <p:sldId id="281" r:id="rId18"/>
    <p:sldId id="282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2"/>
    <a:srgbClr val="95C0FF"/>
    <a:srgbClr val="3CAAC3"/>
    <a:srgbClr val="E23461"/>
    <a:srgbClr val="5E5F5D"/>
    <a:srgbClr val="5E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4B416-1078-AC41-81DA-9BB3D60676C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850B5-D21F-6145-BF3D-62771F57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850B5-D21F-6145-BF3D-62771F57E7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850B5-D21F-6145-BF3D-62771F57E7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102958"/>
            <a:ext cx="8342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270125" y="4368800"/>
            <a:ext cx="6529388" cy="108108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2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4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7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7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1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5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102958"/>
            <a:ext cx="8342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 b="1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270125" y="4368800"/>
            <a:ext cx="6529388" cy="108108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solidFill>
                  <a:srgbClr val="5E5F5D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7931" y="1307574"/>
            <a:ext cx="8229600" cy="79216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E5F5D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7931" y="2159001"/>
            <a:ext cx="8229600" cy="455506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E5F5D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5E5F5D"/>
                </a:solidFill>
                <a:latin typeface="Arial"/>
                <a:cs typeface="Arial"/>
              </a:defRPr>
            </a:lvl2pPr>
            <a:lvl3pPr>
              <a:defRPr sz="2200">
                <a:solidFill>
                  <a:srgbClr val="5E5F5D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5E5F5D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E5F5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2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3102958"/>
            <a:ext cx="8342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270125" y="4368800"/>
            <a:ext cx="6529388" cy="108108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6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3102958"/>
            <a:ext cx="8342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270125" y="4368800"/>
            <a:ext cx="6529388" cy="108108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7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95C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102958"/>
            <a:ext cx="8342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270125" y="4368800"/>
            <a:ext cx="6529388" cy="108108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1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8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2021_Powerpoint_he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4" y="431734"/>
            <a:ext cx="8712586" cy="4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2021_Powerpoint_head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4" y="444500"/>
            <a:ext cx="8706094" cy="434980"/>
          </a:xfrm>
          <a:prstGeom prst="rect">
            <a:avLst/>
          </a:prstGeom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57200" y="4245958"/>
            <a:ext cx="8342296" cy="886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b="0" dirty="0"/>
              <a:t>lick to edit Sub title style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5223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E5F5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3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2021_Powerpoint_head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8" y="447746"/>
            <a:ext cx="8709340" cy="4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3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A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2021_Powerpoint_head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8" y="447746"/>
            <a:ext cx="8709340" cy="4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5C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2021_Powerpoint_head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8" y="447746"/>
            <a:ext cx="8709340" cy="4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165BB-AC83-AF49-AAA3-5CA24D0CD7B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269CB-BF6C-CE46-90D0-ADFE39EB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pyburn@suffolk.gov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ealthysuffolk.org.uk/" TargetMode="External"/><Relationship Id="rId5" Type="http://schemas.openxmlformats.org/officeDocument/2006/relationships/hyperlink" Target="https://www.healthysuffolk.org.uk/jsna/mhna-2018/suicide-data" TargetMode="External"/><Relationship Id="rId4" Type="http://schemas.openxmlformats.org/officeDocument/2006/relationships/hyperlink" Target="https://www.zerosuicidealliance.com/train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290" y="3102958"/>
            <a:ext cx="867620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#Just Say Hello:</a:t>
            </a:r>
            <a:br>
              <a:rPr lang="en-US" dirty="0"/>
            </a:br>
            <a:r>
              <a:rPr lang="en-US" dirty="0"/>
              <a:t> Community suicide prevention campaign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70125" y="5046895"/>
            <a:ext cx="6529388" cy="1081088"/>
          </a:xfrm>
        </p:spPr>
        <p:txBody>
          <a:bodyPr/>
          <a:lstStyle/>
          <a:p>
            <a:r>
              <a:rPr lang="en-US" dirty="0"/>
              <a:t>Chris Pyburn</a:t>
            </a:r>
          </a:p>
          <a:p>
            <a:r>
              <a:rPr lang="en-US" sz="2000" dirty="0"/>
              <a:t>Public Health Manager</a:t>
            </a:r>
          </a:p>
          <a:p>
            <a:r>
              <a:rPr lang="en-US" sz="2000" dirty="0"/>
              <a:t>Suffolk County Council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94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9515-6E45-6820-CD4E-F70BB3EC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#Just Say Hello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EE52E-E0BF-10B8-3EAA-8C00FF00C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Almost 600 views on YouTube and widely shared across partner networks</a:t>
            </a:r>
          </a:p>
          <a:p>
            <a:r>
              <a:rPr lang="en-GB" dirty="0">
                <a:solidFill>
                  <a:schemeClr val="tx1"/>
                </a:solidFill>
              </a:rPr>
              <a:t>Using the campaign to drive interest in a localised programme for the free Zero Suicide Alliance training</a:t>
            </a:r>
          </a:p>
          <a:p>
            <a:r>
              <a:rPr lang="en-GB" dirty="0">
                <a:solidFill>
                  <a:schemeClr val="tx1"/>
                </a:solidFill>
              </a:rPr>
              <a:t>Integrating #Just Say Hello as central campaign message for Suffolk </a:t>
            </a:r>
          </a:p>
          <a:p>
            <a:r>
              <a:rPr lang="en-GB" dirty="0">
                <a:solidFill>
                  <a:schemeClr val="tx1"/>
                </a:solidFill>
              </a:rPr>
              <a:t>Continuing to share and promote case study films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14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EC198-289C-48F9-B3FC-5D779DE1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F6385-78A2-47B6-86CF-9E672EC41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Contact Chris Pyburn, Public Health Manager</a:t>
            </a:r>
          </a:p>
          <a:p>
            <a:pPr marL="0" indent="0">
              <a:buNone/>
            </a:pPr>
            <a:r>
              <a:rPr lang="en-GB" dirty="0"/>
              <a:t>01473 263742, </a:t>
            </a:r>
            <a:r>
              <a:rPr lang="en-GB" dirty="0">
                <a:hlinkClick r:id="rId3"/>
              </a:rPr>
              <a:t>chris.pyburn@suffolk.gov.uk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Find the ZSA Zero Suicide Alliance training</a:t>
            </a:r>
            <a:endParaRPr lang="en-GB" dirty="0"/>
          </a:p>
          <a:p>
            <a:pPr marL="0" indent="0">
              <a:buNone/>
            </a:pPr>
            <a:endParaRPr lang="en-GB" dirty="0">
              <a:hlinkClick r:id="rId5"/>
            </a:endParaRPr>
          </a:p>
          <a:p>
            <a:pPr marL="0" indent="0">
              <a:buNone/>
            </a:pPr>
            <a:r>
              <a:rPr lang="en-GB" dirty="0">
                <a:hlinkClick r:id="rId5"/>
              </a:rPr>
              <a:t>Suicide data - Healthy Suffolk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>
              <a:hlinkClick r:id="rId6"/>
            </a:endParaRPr>
          </a:p>
          <a:p>
            <a:pPr marL="0" indent="0">
              <a:buNone/>
            </a:pPr>
            <a:r>
              <a:rPr lang="en-GB" dirty="0">
                <a:hlinkClick r:id="rId6"/>
              </a:rPr>
              <a:t>www.healthysuffolk.org.uk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07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0561-4092-41AA-BDC9-AE95703A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BDB40-9A9A-4014-9142-60477E6AE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1" y="1974066"/>
            <a:ext cx="8229600" cy="4555068"/>
          </a:xfrm>
        </p:spPr>
        <p:txBody>
          <a:bodyPr/>
          <a:lstStyle/>
          <a:p>
            <a:r>
              <a:rPr lang="en-GB" sz="2100" dirty="0">
                <a:solidFill>
                  <a:schemeClr val="tx1"/>
                </a:solidFill>
              </a:rPr>
              <a:t>Around 65 people die by suicide each year in Suffolk (this is on par with the England average)</a:t>
            </a:r>
          </a:p>
          <a:p>
            <a:r>
              <a:rPr lang="en-GB" sz="2100" dirty="0">
                <a:solidFill>
                  <a:schemeClr val="tx1"/>
                </a:solidFill>
              </a:rPr>
              <a:t>Evidence suggests that each death by suicide affects 60 other people, and six severely (Pitman)</a:t>
            </a:r>
          </a:p>
          <a:p>
            <a:r>
              <a:rPr lang="en-GB" sz="2100" dirty="0">
                <a:solidFill>
                  <a:schemeClr val="tx1"/>
                </a:solidFill>
              </a:rPr>
              <a:t>The cost of each death by suicide has been estimated at £1.7m (Knapp et al)</a:t>
            </a:r>
          </a:p>
          <a:p>
            <a:r>
              <a:rPr lang="en-GB" sz="2100" dirty="0">
                <a:solidFill>
                  <a:schemeClr val="tx1"/>
                </a:solidFill>
              </a:rPr>
              <a:t>3 in every 4 deaths by suicide affect men and suicide is the most common form of death among under 45 year old men</a:t>
            </a:r>
          </a:p>
          <a:p>
            <a:r>
              <a:rPr lang="en-GB" sz="2100" dirty="0">
                <a:solidFill>
                  <a:schemeClr val="tx1"/>
                </a:solidFill>
              </a:rPr>
              <a:t>The majority of deaths by suicide occur in the home</a:t>
            </a:r>
          </a:p>
          <a:p>
            <a:r>
              <a:rPr lang="en-GB" sz="2100" dirty="0">
                <a:solidFill>
                  <a:schemeClr val="tx1"/>
                </a:solidFill>
              </a:rPr>
              <a:t>75% of deaths by suicide affect people who have had no contact with mental health services, or even their GP, in the 12 months preceding their death</a:t>
            </a:r>
          </a:p>
        </p:txBody>
      </p:sp>
    </p:spTree>
    <p:extLst>
      <p:ext uri="{BB962C8B-B14F-4D97-AF65-F5344CB8AC3E}">
        <p14:creationId xmlns:p14="http://schemas.microsoft.com/office/powerpoint/2010/main" val="211678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E943-F583-4AE4-815A-C04E4142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1" y="1307574"/>
            <a:ext cx="8427570" cy="792162"/>
          </a:xfrm>
        </p:spPr>
        <p:txBody>
          <a:bodyPr/>
          <a:lstStyle/>
          <a:p>
            <a:r>
              <a:rPr lang="en-GB" dirty="0"/>
              <a:t>Building on a history of effective  partnership working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FB877-707B-4869-8477-CCA8D0799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1" y="2480731"/>
            <a:ext cx="8229600" cy="455506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Suffolk was among the first in the country to produce a local suicide prevention action plan in 2016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 work across all health and wellbeing partners, voluntary sector agencies, businesses and others where it contributes to effective suicide prevention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a population focus to plan and prioritise the approach, coupled with a place-based focus where there is specific need for intervention at local level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9478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E829-432F-470A-A10B-83BE90EE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1" y="1312233"/>
            <a:ext cx="8229600" cy="792162"/>
          </a:xfrm>
        </p:spPr>
        <p:txBody>
          <a:bodyPr/>
          <a:lstStyle/>
          <a:p>
            <a:r>
              <a:rPr lang="en-GB" dirty="0"/>
              <a:t>Refreshing the plan for Suffolk (2022-25)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B26B7-8155-442A-9312-D7FF7FA6A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1" y="2104395"/>
            <a:ext cx="8229600" cy="455506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Priorities in line with the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Cross-Government Suicide Prevention Workplan (2019):</a:t>
            </a: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Reducing the risk of suicide in high risk groups</a:t>
            </a:r>
          </a:p>
          <a:p>
            <a:pPr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Tailor approaches to improve mental health in specific groups</a:t>
            </a:r>
          </a:p>
          <a:p>
            <a:pPr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Reduce access to the means of suicide</a:t>
            </a:r>
          </a:p>
          <a:p>
            <a:pPr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Provide better information and support to those bereaved or affected by suicide</a:t>
            </a:r>
          </a:p>
          <a:p>
            <a:pPr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Support the media in delivering sensitive approaches to suicide and suicidal behaviour</a:t>
            </a:r>
          </a:p>
          <a:p>
            <a:pPr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 research, data collection and monitoring</a:t>
            </a:r>
          </a:p>
          <a:p>
            <a:pPr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Reducing rates of self harm as an indicator for suicide risk</a:t>
            </a:r>
          </a:p>
          <a:p>
            <a:pPr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23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D062-BE2F-B424-FC39-4FC61711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NHSE funded programme (2019-22)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648B-7EC6-D1C2-50B7-F246751B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1" y="2480731"/>
            <a:ext cx="8229600" cy="4555068"/>
          </a:xfrm>
        </p:spPr>
        <p:txBody>
          <a:bodyPr/>
          <a:lstStyle/>
          <a:p>
            <a:r>
              <a:rPr lang="en-GB" dirty="0"/>
              <a:t>Community funded projects were very effective at supporting men’s mental health</a:t>
            </a:r>
          </a:p>
          <a:p>
            <a:r>
              <a:rPr lang="en-GB" dirty="0"/>
              <a:t>Supporting community conversations through work with football clubs, barbers, taxi drivers and tattooists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607CC1-C68D-410D-F9D6-7F17C7C8B4E5}"/>
              </a:ext>
            </a:extLst>
          </p:cNvPr>
          <p:cNvSpPr txBox="1">
            <a:spLocks/>
          </p:cNvSpPr>
          <p:nvPr/>
        </p:nvSpPr>
        <p:spPr>
          <a:xfrm>
            <a:off x="397931" y="2561022"/>
            <a:ext cx="8229600" cy="7921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E5F5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1A237-4AE4-B81B-6FCB-43469BB3B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45" y="4920224"/>
            <a:ext cx="2847975" cy="1609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7F1A4-90EA-3A93-EBD5-191F23D32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431" y="4920224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1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0A94-1869-4716-8168-6ED7CBB8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1" y="2561022"/>
            <a:ext cx="8229600" cy="79216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good mental health and community wellbeing is key to effective upstream suicide prevention </a:t>
            </a:r>
          </a:p>
        </p:txBody>
      </p:sp>
    </p:spTree>
    <p:extLst>
      <p:ext uri="{BB962C8B-B14F-4D97-AF65-F5344CB8AC3E}">
        <p14:creationId xmlns:p14="http://schemas.microsoft.com/office/powerpoint/2010/main" val="104952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8F981B-9B85-4441-90E4-53352565B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75" y="2655888"/>
            <a:ext cx="4011613" cy="17113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0095C-552D-486F-AF3C-2D730801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13" y="2655888"/>
            <a:ext cx="4143375" cy="1711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CE69C-4FCE-4A24-81E3-FEBAD2D7A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" y="4441825"/>
            <a:ext cx="4062413" cy="1773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33A906-EC85-4959-AD50-739DCB5D3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0" y="4441825"/>
            <a:ext cx="4090988" cy="1773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B2794-7206-49B2-ACA1-A60EECBB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1" y="1307574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 dirty="0"/>
              <a:t>Building awareness of mental health support throughout 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301760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89BC-4965-54CB-A8E0-B92537D5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new film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F6FE-D42E-FC8B-6C97-9D2B79BD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1" y="2589087"/>
            <a:ext cx="7420703" cy="412498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D4C66-4B05-3C11-334F-8AF35CB14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69" y="3125088"/>
            <a:ext cx="6085062" cy="3422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6E389-F5BC-C09A-0389-3F059015B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7" t="27678" r="8314" b="55144"/>
          <a:stretch/>
        </p:blipFill>
        <p:spPr>
          <a:xfrm>
            <a:off x="636998" y="2075378"/>
            <a:ext cx="7746714" cy="8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4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802A1-C36C-EFD1-14D3-675A71A6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62" y="911493"/>
            <a:ext cx="8229600" cy="792162"/>
          </a:xfrm>
        </p:spPr>
        <p:txBody>
          <a:bodyPr/>
          <a:lstStyle/>
          <a:p>
            <a:r>
              <a:rPr lang="en-GB" dirty="0"/>
              <a:t>Broadening the reach with other community partners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2A343-F1BF-D41C-08A4-EE2333EEAF2C}"/>
              </a:ext>
            </a:extLst>
          </p:cNvPr>
          <p:cNvSpPr txBox="1"/>
          <p:nvPr/>
        </p:nvSpPr>
        <p:spPr>
          <a:xfrm>
            <a:off x="5997298" y="1461583"/>
            <a:ext cx="33521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Working 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Adnams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Greene 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Ipswich Town 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Colchester 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Gyms, sports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Men’s community funded projects 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C0153AC-CAFD-78C1-209F-0DF997C8E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50" t="19143" r="29099" b="11378"/>
          <a:stretch/>
        </p:blipFill>
        <p:spPr>
          <a:xfrm>
            <a:off x="5750619" y="4320061"/>
            <a:ext cx="3199719" cy="2255180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126AEC-8D99-B43B-6816-0BA418390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63" t="29304" r="43708" b="16192"/>
          <a:stretch/>
        </p:blipFill>
        <p:spPr>
          <a:xfrm>
            <a:off x="193662" y="4015834"/>
            <a:ext cx="2892151" cy="2803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D5B44-AAC3-29BE-06FA-8B53902B87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99" t="21286" r="40449" b="10399"/>
          <a:stretch/>
        </p:blipFill>
        <p:spPr>
          <a:xfrm>
            <a:off x="2858468" y="2179752"/>
            <a:ext cx="2892151" cy="28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08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04c0b9e-ecb8-4366-9dc4-f3fd4f78f1c6">
      <Terms xmlns="http://schemas.microsoft.com/office/infopath/2007/PartnerControls"/>
    </lcf76f155ced4ddcb4097134ff3c332f>
    <_ip_UnifiedCompliancePolicyProperties xmlns="http://schemas.microsoft.com/sharepoint/v3" xsi:nil="true"/>
    <TaxCatchAll xmlns="58f7623f-e1ca-4e16-a2a3-0d629b2631e8" xsi:nil="true"/>
    <SharedWithUsers xmlns="58f7623f-e1ca-4e16-a2a3-0d629b2631e8">
      <UserInfo>
        <DisplayName>Armannur Rahman</DisplayName>
        <AccountId>2056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15D1F8647004A92DA652970A6AB7E" ma:contentTypeVersion="18" ma:contentTypeDescription="Create a new document." ma:contentTypeScope="" ma:versionID="18ffb276b2ea475dbd54fdae913d43d0">
  <xsd:schema xmlns:xsd="http://www.w3.org/2001/XMLSchema" xmlns:xs="http://www.w3.org/2001/XMLSchema" xmlns:p="http://schemas.microsoft.com/office/2006/metadata/properties" xmlns:ns1="http://schemas.microsoft.com/sharepoint/v3" xmlns:ns2="204c0b9e-ecb8-4366-9dc4-f3fd4f78f1c6" xmlns:ns3="58f7623f-e1ca-4e16-a2a3-0d629b2631e8" targetNamespace="http://schemas.microsoft.com/office/2006/metadata/properties" ma:root="true" ma:fieldsID="61e5a7840b370d2bd5c1b99f851f624d" ns1:_="" ns2:_="" ns3:_="">
    <xsd:import namespace="http://schemas.microsoft.com/sharepoint/v3"/>
    <xsd:import namespace="204c0b9e-ecb8-4366-9dc4-f3fd4f78f1c6"/>
    <xsd:import namespace="58f7623f-e1ca-4e16-a2a3-0d629b263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c0b9e-ecb8-4366-9dc4-f3fd4f78f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12f0454-6082-49d7-b32e-35d6b85bb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7623f-e1ca-4e16-a2a3-0d629b263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cebf0ea-aa19-4a2c-bbd6-a6685e7a8bef}" ma:internalName="TaxCatchAll" ma:showField="CatchAllData" ma:web="58f7623f-e1ca-4e16-a2a3-0d629b263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50358-A832-4D19-899C-F9696A8EA2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DC6D98-B5FC-4B60-B5D3-685F580CFDCE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sharepoint/v3"/>
    <ds:schemaRef ds:uri="58f7623f-e1ca-4e16-a2a3-0d629b2631e8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04c0b9e-ecb8-4366-9dc4-f3fd4f78f1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03D2AC-CC24-4783-AA52-38127075E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04c0b9e-ecb8-4366-9dc4-f3fd4f78f1c6"/>
    <ds:schemaRef ds:uri="58f7623f-e1ca-4e16-a2a3-0d629b263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On-screen Show (4:3)</PresentationFormat>
  <Paragraphs>60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Symbol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#Just Say Hello:  Community suicide prevention campaign </vt:lpstr>
      <vt:lpstr>The context</vt:lpstr>
      <vt:lpstr>Building on a history of effective  partnership working </vt:lpstr>
      <vt:lpstr>Refreshing the plan for Suffolk (2022-25)</vt:lpstr>
      <vt:lpstr>Learning from NHSE funded programme (2019-22)</vt:lpstr>
      <vt:lpstr>Supporting good mental health and community wellbeing is key to effective upstream suicide prevention </vt:lpstr>
      <vt:lpstr>Building awareness of mental health support throughout Covid-19 pandemic</vt:lpstr>
      <vt:lpstr>Creating a new film</vt:lpstr>
      <vt:lpstr>Broadening the reach with other community partners</vt:lpstr>
      <vt:lpstr>Impact of #Just Say Hello and next steps</vt:lpstr>
      <vt:lpstr>For further information</vt:lpstr>
    </vt:vector>
  </TitlesOfParts>
  <Company>Squircle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Simpson</dc:creator>
  <cp:lastModifiedBy>Edward Barrett</cp:lastModifiedBy>
  <cp:revision>42</cp:revision>
  <dcterms:created xsi:type="dcterms:W3CDTF">2021-09-03T09:03:39Z</dcterms:created>
  <dcterms:modified xsi:type="dcterms:W3CDTF">2022-06-08T15:09:14Z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0x010100D6015D1F8647004A92DA652970A6AB7E</vt:lpwstr>
  </property>
  <property fmtid="{D5CDD505-2E9C-101B-9397-08002B2CF9AE}" pid="3" name="MediaServiceImageTags">
    <vt:lpwstr/>
  </property>
</Properties>
</file>