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283AB-8F20-4362-A8B5-ED59145FF2A3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35027-DD62-477E-8097-0D49F6A75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96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5CA75-5C0C-4184-A226-BD56A5FDD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ABD2F-CC22-4537-8356-A976C7B77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B8A9-957F-4335-84A5-C4B80A0F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D2E72-0FA6-4B33-83E3-8CEFDEE84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FFD68-7007-4B26-A659-D873A495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17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F1E33-6095-45B3-9DAB-AB4A0F2C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3088A-3849-41CB-95F9-58FC8A934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C8A6A-C874-435C-ADDF-FA7C292BB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DB143-B810-47B2-A2E4-DECB81EA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47BBF-0691-4506-BB21-56F39CEB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1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FF223-CCBD-40C8-B945-E60A154ED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57F96-8C24-44F1-A448-FCEB717B5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F8626-C233-491F-A2DC-FA42A08C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704E-1FF2-42C9-8471-F14C101A4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CC291-501B-4F5B-A2F1-A8D3066A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9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34AC-2937-4EF5-AFA9-3ECA8597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EEA06-C0DE-49F4-A1F2-0AE16E3D8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72DCD-2FB0-487F-91BE-2183F59A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53D79-6415-4E1D-A014-09A15564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14B46-F88A-4435-8E3A-420A4A86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18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8067F-3DBA-4A4F-B312-AD7DBEC9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1975D-6340-4F8E-BC8A-B4A911742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E063C-52A5-4278-BE75-68BD4AD9E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CE9F1-F06F-400F-8F48-0DF9F9D5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82827-6550-4B64-A366-F69754BD1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7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CFDA3-2054-4AFD-B9DE-CC336A462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FFE3-44BF-48CE-A770-A7EC535D2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72159-FCF1-424F-8D47-0F8A40318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D339C-51B4-4AFC-BFDE-3FAA011F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6C58C-4007-4F6A-8CEC-B0ACD4B6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B9C9F-5149-4AF3-A905-58005692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77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9AC2E-290E-42B1-9588-F44E861A3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18E56-2471-4A6D-807B-4FDFEEB1E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EB355-6781-4AFE-BAA4-F26C8EE81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E21623-DFE5-44A5-B426-564C95095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75BC1-E608-43E6-AA0C-56E14AA13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E76584-2EF7-4DB4-BDB6-DCEF31BB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0BF5CE-C37F-48B2-89EE-FF7ADF81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C7600-99E7-4E3E-B545-F087255B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1F7F-A4B5-4F28-8287-035D1BD8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FE894-AC6B-4B02-B32B-11ADCA35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58084-43FE-41EB-A66D-741259459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BADB5-82B8-41BA-B93F-F7D912DA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60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F560E-813A-4F83-A832-D79D5225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0C6A4-964C-467B-B856-8D06E1F47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E6528-43A0-44E4-BA27-63B8F14C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75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A768-7F13-4979-965A-1A8C86FD9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E337-6262-422C-92D6-85657D827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2A10C-54A1-45AE-B3A8-05BB88846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EA00B-EE48-411D-B94A-B297805B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9EB8B-030A-47FB-A075-43BDC415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8A490-C955-4F6F-8FFF-2E06D46B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9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49AC-2E61-45A2-AE6A-17B06312D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D83885-F29A-4720-8D6B-0D6A61113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EE983-C8F3-47DB-8462-78B215B14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5F0C-B1FA-4035-AFC9-064FC1A0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DE4EE-2538-4ED8-98D7-67BCBCB7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F1744-3E63-47CC-8CDC-57C2CC028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62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7907EE-B4D0-405F-8280-0078FD7AE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FFBEB-9B40-4759-92CA-0CD70FC5D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F3081-43B9-4F38-A764-42D4D50C0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F128F-A268-4394-B121-16B06B629BC0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D2039-6CC0-4938-9FB0-81896E797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4EFA5-DD67-4891-B53C-20EC93513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37E8-03F2-4A2A-B1E5-E6479DDA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03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D460D98-3E7C-432A-8147-412DC8059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7503" y="1554849"/>
            <a:ext cx="9144000" cy="2387600"/>
          </a:xfrm>
        </p:spPr>
        <p:txBody>
          <a:bodyPr>
            <a:normAutofit/>
          </a:bodyPr>
          <a:lstStyle/>
          <a:p>
            <a:r>
              <a:rPr lang="en-GB" sz="3200" dirty="0"/>
              <a:t>Humber and North Yorkshire </a:t>
            </a:r>
            <a:br>
              <a:rPr lang="en-GB" sz="3200" dirty="0"/>
            </a:br>
            <a:r>
              <a:rPr lang="en-GB" sz="3200" dirty="0"/>
              <a:t>Health and Care Partnership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Mental Health, Learning Disabilities and Autism Collaborative Programme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10021B2-69F5-4728-A756-0F3AADDC1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2275"/>
            <a:ext cx="9144000" cy="1655762"/>
          </a:xfrm>
        </p:spPr>
        <p:txBody>
          <a:bodyPr/>
          <a:lstStyle/>
          <a:p>
            <a:r>
              <a:rPr lang="en-GB" sz="3200" b="1" dirty="0"/>
              <a:t>Suicide Prevention</a:t>
            </a:r>
          </a:p>
          <a:p>
            <a:r>
              <a:rPr lang="en-GB" dirty="0"/>
              <a:t>Jo Kent – Suicide Prevention Programme Lead</a:t>
            </a:r>
          </a:p>
        </p:txBody>
      </p:sp>
    </p:spTree>
    <p:extLst>
      <p:ext uri="{BB962C8B-B14F-4D97-AF65-F5344CB8AC3E}">
        <p14:creationId xmlns:p14="http://schemas.microsoft.com/office/powerpoint/2010/main" val="3197876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A7DEA-FB9F-48DC-8C43-218D63A99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6453"/>
            <a:ext cx="10515600" cy="1009651"/>
          </a:xfrm>
        </p:spPr>
        <p:txBody>
          <a:bodyPr/>
          <a:lstStyle/>
          <a:p>
            <a:r>
              <a:rPr lang="en-GB" dirty="0"/>
              <a:t>Reducing suicides in public 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F6DFD-7EF0-4F9E-9314-8EA230DDD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4609"/>
            <a:ext cx="10515600" cy="4351338"/>
          </a:xfrm>
        </p:spPr>
        <p:txBody>
          <a:bodyPr/>
          <a:lstStyle/>
          <a:p>
            <a:pPr>
              <a:buClrTx/>
            </a:pPr>
            <a:r>
              <a:rPr lang="en-GB" dirty="0"/>
              <a:t>Restricting access to footpaths (at night)</a:t>
            </a:r>
          </a:p>
          <a:p>
            <a:pPr>
              <a:buClrTx/>
            </a:pPr>
            <a:r>
              <a:rPr lang="en-GB" dirty="0"/>
              <a:t>Staff Safety</a:t>
            </a:r>
          </a:p>
          <a:p>
            <a:pPr>
              <a:buClrTx/>
            </a:pPr>
            <a:r>
              <a:rPr lang="en-GB" dirty="0"/>
              <a:t>Data collection – Suicide v Emotionally distressed individuals</a:t>
            </a:r>
          </a:p>
          <a:p>
            <a:pPr>
              <a:buClrTx/>
            </a:pPr>
            <a:r>
              <a:rPr lang="en-GB" dirty="0"/>
              <a:t>Frequent Attendees</a:t>
            </a:r>
          </a:p>
          <a:p>
            <a:pPr>
              <a:buClrTx/>
            </a:pPr>
            <a:r>
              <a:rPr lang="en-GB" dirty="0"/>
              <a:t>Multi–agency working</a:t>
            </a:r>
          </a:p>
          <a:p>
            <a:pPr>
              <a:buClrTx/>
            </a:pPr>
            <a:r>
              <a:rPr lang="en-GB" dirty="0"/>
              <a:t>Media</a:t>
            </a:r>
          </a:p>
          <a:p>
            <a:pPr>
              <a:buClrTx/>
            </a:pPr>
            <a:r>
              <a:rPr lang="en-GB" dirty="0"/>
              <a:t>Emotional Wellbeing hub</a:t>
            </a:r>
          </a:p>
        </p:txBody>
      </p:sp>
    </p:spTree>
    <p:extLst>
      <p:ext uri="{BB962C8B-B14F-4D97-AF65-F5344CB8AC3E}">
        <p14:creationId xmlns:p14="http://schemas.microsoft.com/office/powerpoint/2010/main" val="406912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94D6D-0FB6-4AA7-8E57-AC346F2A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54" y="1150594"/>
            <a:ext cx="10515600" cy="1009651"/>
          </a:xfrm>
        </p:spPr>
        <p:txBody>
          <a:bodyPr/>
          <a:lstStyle/>
          <a:p>
            <a:r>
              <a:rPr lang="en-GB" dirty="0"/>
              <a:t>Transferring learning to other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FFCA7-53EF-477C-B634-457A865F1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276" y="2406393"/>
            <a:ext cx="10515600" cy="4351338"/>
          </a:xfrm>
        </p:spPr>
        <p:txBody>
          <a:bodyPr/>
          <a:lstStyle/>
          <a:p>
            <a:pPr>
              <a:buClrTx/>
            </a:pPr>
            <a:r>
              <a:rPr lang="en-GB"/>
              <a:t>Shopping Centre– </a:t>
            </a:r>
            <a:r>
              <a:rPr lang="en-GB" dirty="0"/>
              <a:t>identified and contacted after high-profile suicide</a:t>
            </a:r>
          </a:p>
          <a:p>
            <a:pPr>
              <a:buClrTx/>
            </a:pPr>
            <a:r>
              <a:rPr lang="en-GB" dirty="0"/>
              <a:t>Visit &amp; audit of location with Partners</a:t>
            </a:r>
          </a:p>
          <a:p>
            <a:pPr>
              <a:buClrTx/>
            </a:pPr>
            <a:r>
              <a:rPr lang="en-GB" dirty="0"/>
              <a:t>Site specific action plan put in place</a:t>
            </a:r>
          </a:p>
          <a:p>
            <a:pPr>
              <a:buClrTx/>
            </a:pPr>
            <a:r>
              <a:rPr lang="en-GB" dirty="0"/>
              <a:t>Worked with other shopping centres</a:t>
            </a:r>
          </a:p>
          <a:p>
            <a:pPr>
              <a:buClrTx/>
            </a:pPr>
            <a:r>
              <a:rPr lang="en-GB" dirty="0"/>
              <a:t>Introduced locations and encouraged sharing of learning</a:t>
            </a:r>
          </a:p>
          <a:p>
            <a:pPr>
              <a:buClrTx/>
            </a:pPr>
            <a:r>
              <a:rPr lang="en-GB" dirty="0"/>
              <a:t>Becoming an area of good practice.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949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8221-F352-4759-91A5-01D30BA17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F38A6-64E8-4FE4-82DA-97B5659B1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GB" dirty="0"/>
              <a:t>Together service</a:t>
            </a:r>
          </a:p>
          <a:p>
            <a:pPr>
              <a:buClrTx/>
            </a:pPr>
            <a:r>
              <a:rPr lang="en-GB" dirty="0"/>
              <a:t>Real Time Surveillance and QES suicide surveillance system</a:t>
            </a:r>
          </a:p>
          <a:p>
            <a:pPr>
              <a:buClrTx/>
            </a:pPr>
            <a:r>
              <a:rPr lang="en-GB" dirty="0"/>
              <a:t>Campaign and Branding</a:t>
            </a:r>
          </a:p>
          <a:p>
            <a:pPr>
              <a:buClrTx/>
            </a:pPr>
            <a:r>
              <a:rPr lang="en-GB" dirty="0"/>
              <a:t>Training</a:t>
            </a:r>
          </a:p>
          <a:p>
            <a:pPr>
              <a:buClrTx/>
            </a:pPr>
            <a:r>
              <a:rPr lang="en-GB" dirty="0" err="1"/>
              <a:t>Qwell</a:t>
            </a:r>
            <a:r>
              <a:rPr lang="en-GB" dirty="0"/>
              <a:t> service</a:t>
            </a:r>
          </a:p>
          <a:p>
            <a:pPr>
              <a:buClrTx/>
            </a:pPr>
            <a:r>
              <a:rPr lang="en-GB" dirty="0"/>
              <a:t>Webinars</a:t>
            </a:r>
          </a:p>
          <a:p>
            <a:pPr>
              <a:buClrTx/>
            </a:pPr>
            <a:r>
              <a:rPr lang="en-GB" dirty="0"/>
              <a:t>High sheriff award</a:t>
            </a:r>
          </a:p>
        </p:txBody>
      </p:sp>
    </p:spTree>
    <p:extLst>
      <p:ext uri="{BB962C8B-B14F-4D97-AF65-F5344CB8AC3E}">
        <p14:creationId xmlns:p14="http://schemas.microsoft.com/office/powerpoint/2010/main" val="952337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F8AF6-4FEB-4716-8B46-6CEA5535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0BB1F-1A71-497E-B8F3-32FD595EC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GB" dirty="0"/>
              <a:t>Suicide learning panels – quarterly to learn from deaths and identify key areas for improvement</a:t>
            </a:r>
          </a:p>
          <a:p>
            <a:pPr>
              <a:buClrTx/>
            </a:pPr>
            <a:r>
              <a:rPr lang="en-GB" dirty="0"/>
              <a:t>Ensuring sustainability </a:t>
            </a:r>
          </a:p>
          <a:p>
            <a:pPr>
              <a:buClrTx/>
            </a:pPr>
            <a:r>
              <a:rPr lang="en-GB" dirty="0"/>
              <a:t>Women priority</a:t>
            </a:r>
          </a:p>
          <a:p>
            <a:pPr>
              <a:buClrTx/>
            </a:pPr>
            <a:r>
              <a:rPr lang="en-GB" dirty="0"/>
              <a:t>Children &amp; Young People priority- working with the C&amp;YP Humber and North Yorkshire lead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822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25E04-CE29-428D-AEA2-05403DC06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512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GB" dirty="0"/>
              <a:t>Collaboration with East Sussex and Urban Scale Interventions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7DD4D-1778-467B-B059-EF32C58EF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473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800" u="sng" dirty="0"/>
              <a:t>Our Mission</a:t>
            </a:r>
          </a:p>
          <a:p>
            <a:r>
              <a:rPr lang="en-GB" sz="2800" dirty="0"/>
              <a:t>The Safer Public Spaces Network is a place for people to come together to progress issues of suicide in public space. </a:t>
            </a:r>
          </a:p>
          <a:p>
            <a:r>
              <a:rPr lang="en-GB" sz="2800" dirty="0"/>
              <a:t>By joining together internationally and across different sectors, we will advance the thinking, research, and ways in which we create better public space.</a:t>
            </a:r>
          </a:p>
          <a:p>
            <a:r>
              <a:rPr lang="en-GB" sz="2800" dirty="0"/>
              <a:t>In discussion with the Jordan legacy –design out suicide.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077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DF4C6-C981-43FC-BBB1-603D88A4C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5400" dirty="0"/>
              <a:t>The End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05338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C69C5FB-5434-4031-89CF-847750410D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893" y="2386064"/>
            <a:ext cx="561767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958984-97B1-4ADB-99FF-D0C00B02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Humber &amp; North Yorkshire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C7EB5F-DB1C-4FD6-A9DE-D4A5BE708BF2}"/>
              </a:ext>
            </a:extLst>
          </p:cNvPr>
          <p:cNvSpPr txBox="1"/>
          <p:nvPr/>
        </p:nvSpPr>
        <p:spPr>
          <a:xfrm>
            <a:off x="1107830" y="1540804"/>
            <a:ext cx="9020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Humber and North Yorkshire serves a population of 1.7 million people</a:t>
            </a:r>
          </a:p>
        </p:txBody>
      </p:sp>
    </p:spTree>
    <p:extLst>
      <p:ext uri="{BB962C8B-B14F-4D97-AF65-F5344CB8AC3E}">
        <p14:creationId xmlns:p14="http://schemas.microsoft.com/office/powerpoint/2010/main" val="103612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89DA-2BFB-417B-BE9A-8DF9ED17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ONS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93261-BA73-4BB7-A783-8962BF494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2019, there were 5,691 suicides registered in England.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Around three-quarters of registered deaths in 2019 were among men (4,303 deaths), which follows a consistent trend back to the mid-1990s.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Males aged 45 to 49 years had the highest age-specific suicide rate (25.5 deaths per 100,000 males).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Among men, the area with the highest rate in 2019 was Yorkshire and The Humber.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females, the highest rate in 2019 was also seen in Yorkshire and The Humber (7.3 per 100,000).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32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592BF-98BF-48CD-85DF-3E68F46C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ONS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75CD0-218F-4673-9485-2A3642C76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32313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2020, there were 5,224 suicides registered in England and Wales</a:t>
            </a:r>
          </a:p>
          <a:p>
            <a:endParaRPr lang="en-GB" dirty="0">
              <a:solidFill>
                <a:srgbClr val="32313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0" i="0" dirty="0">
                <a:solidFill>
                  <a:srgbClr val="32313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2020, in both Yorkshire and The Humber (</a:t>
            </a:r>
            <a:r>
              <a:rPr lang="en-GB" b="0" i="0" dirty="0">
                <a:solidFill>
                  <a:srgbClr val="323132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11.5 per 100,000 people</a:t>
            </a:r>
            <a:r>
              <a:rPr lang="en-GB" b="0" i="0" dirty="0">
                <a:solidFill>
                  <a:srgbClr val="32313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and the East of England (9.5 per 100,000 people) </a:t>
            </a:r>
            <a:r>
              <a:rPr lang="en-GB" b="0" i="0" dirty="0">
                <a:solidFill>
                  <a:srgbClr val="323132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decreased significantly </a:t>
            </a:r>
            <a:r>
              <a:rPr lang="en-GB" b="0" i="0" dirty="0">
                <a:solidFill>
                  <a:srgbClr val="32313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compared with 2019 (</a:t>
            </a:r>
            <a:r>
              <a:rPr lang="en-GB" b="0" i="0" dirty="0">
                <a:solidFill>
                  <a:srgbClr val="323132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13.8 </a:t>
            </a:r>
            <a:r>
              <a:rPr lang="en-GB" b="0" i="0" dirty="0">
                <a:solidFill>
                  <a:srgbClr val="32313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11.6 per 100,000 respectively). </a:t>
            </a:r>
          </a:p>
          <a:p>
            <a:endParaRPr lang="en-GB" dirty="0">
              <a:solidFill>
                <a:srgbClr val="32313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0" i="0" dirty="0">
                <a:solidFill>
                  <a:srgbClr val="32313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These were the only significant changes in English regions, when comparing 2020 with 2019.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68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7A563-FE90-4863-8656-C0A79260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Priority 1: 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F7A9C-D97E-407D-B761-4989A49FB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Tx/>
              <a:buNone/>
            </a:pPr>
            <a:r>
              <a:rPr lang="en-GB" dirty="0"/>
              <a:t>Men  </a:t>
            </a:r>
          </a:p>
          <a:p>
            <a:pPr>
              <a:lnSpc>
                <a:spcPct val="90000"/>
              </a:lnSpc>
              <a:buClrTx/>
            </a:pPr>
            <a:endParaRPr lang="en-GB" sz="2400" dirty="0"/>
          </a:p>
          <a:p>
            <a:pPr>
              <a:lnSpc>
                <a:spcPct val="90000"/>
              </a:lnSpc>
              <a:buClrTx/>
            </a:pPr>
            <a:r>
              <a:rPr lang="en-GB" dirty="0"/>
              <a:t>Work with Community Groups </a:t>
            </a:r>
          </a:p>
          <a:p>
            <a:pPr>
              <a:lnSpc>
                <a:spcPct val="90000"/>
              </a:lnSpc>
              <a:buClrTx/>
            </a:pPr>
            <a:r>
              <a:rPr lang="en-GB" dirty="0"/>
              <a:t>To aim to change the culture amongst high risk groups</a:t>
            </a:r>
          </a:p>
          <a:p>
            <a:pPr>
              <a:lnSpc>
                <a:spcPct val="90000"/>
              </a:lnSpc>
              <a:buClrTx/>
            </a:pPr>
            <a:r>
              <a:rPr lang="en-GB" dirty="0"/>
              <a:t>To deliver a men only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36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14B3-1A36-4004-97F7-DC459D30E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383"/>
            <a:ext cx="10515600" cy="1009651"/>
          </a:xfrm>
        </p:spPr>
        <p:txBody>
          <a:bodyPr/>
          <a:lstStyle/>
          <a:p>
            <a:r>
              <a:rPr lang="en-GB" dirty="0"/>
              <a:t>Priority 2: Mental Health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F125F-DFB6-42F0-86EB-DC7342752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966"/>
            <a:ext cx="10515600" cy="4351338"/>
          </a:xfrm>
        </p:spPr>
        <p:txBody>
          <a:bodyPr/>
          <a:lstStyle/>
          <a:p>
            <a:r>
              <a:rPr lang="en-GB" dirty="0"/>
              <a:t>Continually seek to improve the safety and quality</a:t>
            </a:r>
          </a:p>
          <a:p>
            <a:r>
              <a:rPr lang="en-GB" dirty="0"/>
              <a:t>Shared learning</a:t>
            </a:r>
          </a:p>
          <a:p>
            <a:r>
              <a:rPr lang="en-GB" dirty="0"/>
              <a:t>Promotion of 72 hour follow up post discharge</a:t>
            </a:r>
          </a:p>
          <a:p>
            <a:r>
              <a:rPr lang="en-GB" dirty="0"/>
              <a:t>To complete the National Confidential inquiry into Suicide and Homicide toolkit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78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FE7C-F889-45BA-96FE-10F5AC92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3524"/>
            <a:ext cx="10515600" cy="1009651"/>
          </a:xfrm>
        </p:spPr>
        <p:txBody>
          <a:bodyPr/>
          <a:lstStyle/>
          <a:p>
            <a:r>
              <a:rPr lang="en-GB" dirty="0"/>
              <a:t>Priority 3: Self-harm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9E757-7989-403D-A934-FFD7363E9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539"/>
            <a:ext cx="10515600" cy="4351338"/>
          </a:xfrm>
        </p:spPr>
        <p:txBody>
          <a:bodyPr/>
          <a:lstStyle/>
          <a:p>
            <a:pPr>
              <a:buClrTx/>
            </a:pPr>
            <a:r>
              <a:rPr lang="en-GB" dirty="0"/>
              <a:t>To understand the profile of need relating to self-harm across the HNY footprint</a:t>
            </a:r>
          </a:p>
          <a:p>
            <a:pPr>
              <a:buClrTx/>
            </a:pPr>
            <a:r>
              <a:rPr lang="en-GB" dirty="0"/>
              <a:t>To collate data via Liaison/crisis services</a:t>
            </a:r>
          </a:p>
          <a:p>
            <a:pPr>
              <a:buClrTx/>
            </a:pPr>
            <a:r>
              <a:rPr lang="en-GB" dirty="0"/>
              <a:t>To provide a non-clinical self-harm service across the HNY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90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4E0AE-6D35-45C2-B5BC-055DD2BCA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1167"/>
            <a:ext cx="10515600" cy="1009651"/>
          </a:xfrm>
        </p:spPr>
        <p:txBody>
          <a:bodyPr/>
          <a:lstStyle/>
          <a:p>
            <a:r>
              <a:rPr lang="en-GB" dirty="0"/>
              <a:t>Communication and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F1645-B2D2-4155-B4B9-92CC1736D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679"/>
            <a:ext cx="10515600" cy="4351338"/>
          </a:xfrm>
        </p:spPr>
        <p:txBody>
          <a:bodyPr/>
          <a:lstStyle/>
          <a:p>
            <a:pPr>
              <a:buClrTx/>
            </a:pPr>
            <a:r>
              <a:rPr lang="en-GB" dirty="0"/>
              <a:t>Worked with grassroot projects across the patch</a:t>
            </a:r>
          </a:p>
          <a:p>
            <a:pPr>
              <a:buClrTx/>
            </a:pPr>
            <a:r>
              <a:rPr lang="en-GB" dirty="0"/>
              <a:t>Podcasts with Andy's Man club</a:t>
            </a:r>
          </a:p>
          <a:p>
            <a:pPr>
              <a:buClrTx/>
            </a:pPr>
            <a:r>
              <a:rPr lang="en-GB" dirty="0"/>
              <a:t>Engaged with the public providing training across the area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511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E832-7755-4F16-BAF4-813AAF951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EAFB3C-DFBB-49A9-B03D-508CA1D975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5602" y="2205866"/>
            <a:ext cx="8260796" cy="3590855"/>
          </a:xfrm>
        </p:spPr>
      </p:pic>
    </p:spTree>
    <p:extLst>
      <p:ext uri="{BB962C8B-B14F-4D97-AF65-F5344CB8AC3E}">
        <p14:creationId xmlns:p14="http://schemas.microsoft.com/office/powerpoint/2010/main" val="1067936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D2A0BDE-A175-4A11-8E91-F9A722563A32}" vid="{8AC18460-2919-4BDB-B83B-F77B745491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FE67FD87CE4648A240F8FDE2DD1722" ma:contentTypeVersion="10" ma:contentTypeDescription="Create a new document." ma:contentTypeScope="" ma:versionID="e0ca53cffd5ff16f99dc96b19214181f">
  <xsd:schema xmlns:xsd="http://www.w3.org/2001/XMLSchema" xmlns:xs="http://www.w3.org/2001/XMLSchema" xmlns:p="http://schemas.microsoft.com/office/2006/metadata/properties" xmlns:ns3="a50abc2c-b647-472f-bc61-1ac87ed8686a" xmlns:ns4="35a1e893-7709-4297-81b3-9783e80c633e" targetNamespace="http://schemas.microsoft.com/office/2006/metadata/properties" ma:root="true" ma:fieldsID="f0b762eac4ce0f784c94189b5297f177" ns3:_="" ns4:_="">
    <xsd:import namespace="a50abc2c-b647-472f-bc61-1ac87ed8686a"/>
    <xsd:import namespace="35a1e893-7709-4297-81b3-9783e80c633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0abc2c-b647-472f-bc61-1ac87ed868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1e893-7709-4297-81b3-9783e80c63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18954B-E103-434A-9437-BF02A238B4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0abc2c-b647-472f-bc61-1ac87ed8686a"/>
    <ds:schemaRef ds:uri="35a1e893-7709-4297-81b3-9783e80c63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61A447-53EF-471D-A6E8-AECFEA1EC1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C467DE-5FF9-4BEC-A530-7FDA891961FA}">
  <ds:schemaRefs>
    <ds:schemaRef ds:uri="http://schemas.microsoft.com/office/2006/documentManagement/types"/>
    <ds:schemaRef ds:uri="a50abc2c-b647-472f-bc61-1ac87ed8686a"/>
    <ds:schemaRef ds:uri="35a1e893-7709-4297-81b3-9783e80c633e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34</TotalTime>
  <Words>540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Humber and North Yorkshire  Health and Care Partnership  Mental Health, Learning Disabilities and Autism Collaborative Programme</vt:lpstr>
      <vt:lpstr>Humber &amp; North Yorkshire</vt:lpstr>
      <vt:lpstr>ONS Statistics</vt:lpstr>
      <vt:lpstr>ONS Statistics</vt:lpstr>
      <vt:lpstr>Priority 1: Men</vt:lpstr>
      <vt:lpstr>Priority 2: Mental Health Service</vt:lpstr>
      <vt:lpstr>Priority 3: Self-harm pathway</vt:lpstr>
      <vt:lpstr>Communication and Engagement</vt:lpstr>
      <vt:lpstr>Training</vt:lpstr>
      <vt:lpstr>Reducing suicides in public places</vt:lpstr>
      <vt:lpstr>Transferring learning to other locations</vt:lpstr>
      <vt:lpstr>Achievements</vt:lpstr>
      <vt:lpstr>What’s next</vt:lpstr>
      <vt:lpstr>Collaboration with East Sussex and Urban Scale Interventions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SYKES, Richard (NHS EAST RIDING OF YORKSHIRE CCG)</dc:creator>
  <cp:lastModifiedBy>KENT, Jo (HUMBER TEACHING NHS FOUNDATION TRUST)</cp:lastModifiedBy>
  <cp:revision>7</cp:revision>
  <dcterms:created xsi:type="dcterms:W3CDTF">2022-03-28T10:14:50Z</dcterms:created>
  <dcterms:modified xsi:type="dcterms:W3CDTF">2022-06-09T11:10:19Z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0x010100BEFE67FD87CE4648A240F8FDE2DD1722</vt:lpwstr>
  </property>
</Properties>
</file>