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59" r:id="rId5"/>
    <p:sldId id="260" r:id="rId6"/>
    <p:sldId id="261" r:id="rId7"/>
    <p:sldId id="262" r:id="rId8"/>
    <p:sldId id="263" r:id="rId9"/>
    <p:sldId id="265" r:id="rId10"/>
  </p:sldIdLst>
  <p:sldSz cx="12192000" cy="6858000"/>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91" d="100"/>
          <a:sy n="91" d="100"/>
        </p:scale>
        <p:origin x="250" y="67"/>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F4FB8CB8-73B8-4AF6-954B-DF3F431CCA3A}" type="datetimeFigureOut">
              <a:rPr lang="en-US"/>
              <a:pPr>
                <a:defRPr/>
              </a:pPr>
              <a:t>1/5/2021</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D913A789-C9F9-4D46-B2B7-9D1662BAC217}" type="slidenum">
              <a:rPr lang="en-US"/>
              <a:pPr>
                <a:defRPr/>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4E8434E2-142B-4A8E-9569-30F697A5E97F}" type="datetimeFigureOut">
              <a:rPr lang="en-US"/>
              <a:pPr>
                <a:defRPr/>
              </a:pPr>
              <a:t>1/5/2021</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25F3E40B-BA5E-44CE-90CE-D2BEF58BCB76}" type="slidenum">
              <a:rPr lang="en-US"/>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87948079-0B1B-4CD0-A60C-8AEC28D6CC8B}" type="datetimeFigureOut">
              <a:rPr lang="en-US"/>
              <a:pPr>
                <a:defRPr/>
              </a:pPr>
              <a:t>1/5/2021</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26FEF389-F18A-4013-8DDB-6600AFD7DB2B}" type="slidenum">
              <a:rPr lang="en-US"/>
              <a:pPr>
                <a:defRPr/>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CE02CF33-C521-4705-BE77-241771D4C2AC}" type="datetimeFigureOut">
              <a:rPr lang="en-US"/>
              <a:pPr>
                <a:defRPr/>
              </a:pPr>
              <a:t>1/5/2021</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4AEA030D-22D3-4E8E-95B5-3FFFC698CEF3}" type="slidenum">
              <a:rPr lang="en-US"/>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06EC613F-53E7-42C8-B1AE-9A361CF86743}" type="datetimeFigureOut">
              <a:rPr lang="en-US"/>
              <a:pPr>
                <a:defRPr/>
              </a:pPr>
              <a:t>1/5/2021</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71383963-141F-4BA4-B100-F7FB7DC13041}" type="slidenum">
              <a:rPr lang="en-US"/>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042C5249-5147-40EE-8892-98FDDF343E60}" type="datetimeFigureOut">
              <a:rPr lang="en-US"/>
              <a:pPr>
                <a:defRPr/>
              </a:pPr>
              <a:t>1/5/2021</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F1D2C16F-0258-4964-A4F7-A4C3064354C0}" type="slidenum">
              <a:rPr lang="en-US"/>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ED829E3B-3A22-4F3B-98C1-DF0C18B4E5A2}" type="datetimeFigureOut">
              <a:rPr lang="en-US"/>
              <a:pPr>
                <a:defRPr/>
              </a:pPr>
              <a:t>1/5/2021</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74017909-7B28-4C49-9B2B-1ECDBD82250A}" type="slidenum">
              <a:rPr lang="en-US"/>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E6FA67FF-266A-4F55-B84C-9F32AB1F052E}" type="datetimeFigureOut">
              <a:rPr lang="en-US"/>
              <a:pPr>
                <a:defRPr/>
              </a:pPr>
              <a:t>1/5/2021</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E8DC9A6-5E8B-47D4-8845-0140D6D076EF}" type="slidenum">
              <a:rPr lang="en-US"/>
              <a:pPr>
                <a:defRPr/>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33C7222E-DEA9-4CC9-9B5F-073199CFC523}" type="datetimeFigureOut">
              <a:rPr lang="en-US"/>
              <a:pPr>
                <a:defRPr/>
              </a:pPr>
              <a:t>1/5/2021</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10B53A39-02BF-4A66-80EC-EB02D49F0374}" type="slidenum">
              <a:rPr lang="en-US"/>
              <a:pPr>
                <a:defRPr/>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A86142F8-C241-432D-BE0E-9B269037BCF4}" type="datetimeFigureOut">
              <a:rPr lang="en-US"/>
              <a:pPr>
                <a:defRPr/>
              </a:pPr>
              <a:t>1/5/2021</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D565022C-3D55-4147-8DE9-0CE0FD49B3CA}"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D8C3EBC2-9162-4BBC-A8A1-C4C4B469E463}" type="datetimeFigureOut">
              <a:rPr lang="en-US"/>
              <a:pPr>
                <a:defRPr/>
              </a:pPr>
              <a:t>1/5/2021</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500C0217-976E-4E89-9489-14485135EDB1}"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838200" y="365125"/>
            <a:ext cx="10515600" cy="1325563"/>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Text Placeholder 2"/>
          <p:cNvSpPr>
            <a:spLocks noGrp="1"/>
          </p:cNvSpPr>
          <p:nvPr>
            <p:ph type="body" idx="1"/>
          </p:nvPr>
        </p:nvSpPr>
        <p:spPr bwMode="auto">
          <a:xfrm>
            <a:off x="838200" y="1825625"/>
            <a:ext cx="10515600" cy="435133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cs typeface="+mn-cs"/>
              </a:defRPr>
            </a:lvl1pPr>
          </a:lstStyle>
          <a:p>
            <a:pPr>
              <a:defRPr/>
            </a:pPr>
            <a:fld id="{F354021C-D93B-46F5-A3DA-CF68D2036F77}" type="datetimeFigureOut">
              <a:rPr lang="en-US"/>
              <a:pPr>
                <a:defRPr/>
              </a:pPr>
              <a:t>1/5/2021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cs typeface="+mn-cs"/>
              </a:defRPr>
            </a:lvl1pPr>
          </a:lstStyle>
          <a:p>
            <a:pPr>
              <a:defRPr/>
            </a:pPr>
            <a:fld id="{4B5D80DD-1901-4FCB-B528-58C41C8B666C}"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59" r:id="rId1"/>
    <p:sldLayoutId id="2147483658" r:id="rId2"/>
    <p:sldLayoutId id="2147483657" r:id="rId3"/>
    <p:sldLayoutId id="2147483656" r:id="rId4"/>
    <p:sldLayoutId id="2147483655" r:id="rId5"/>
    <p:sldLayoutId id="2147483654" r:id="rId6"/>
    <p:sldLayoutId id="2147483653" r:id="rId7"/>
    <p:sldLayoutId id="2147483652" r:id="rId8"/>
    <p:sldLayoutId id="2147483651" r:id="rId9"/>
    <p:sldLayoutId id="2147483650" r:id="rId10"/>
    <p:sldLayoutId id="2147483649" r:id="rId11"/>
  </p:sldLayoutIdLst>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itchFamily="34" charset="0"/>
        </a:defRPr>
      </a:lvl2pPr>
      <a:lvl3pPr algn="l" rtl="0" eaLnBrk="0" fontAlgn="base" hangingPunct="0">
        <a:lnSpc>
          <a:spcPct val="90000"/>
        </a:lnSpc>
        <a:spcBef>
          <a:spcPct val="0"/>
        </a:spcBef>
        <a:spcAft>
          <a:spcPct val="0"/>
        </a:spcAft>
        <a:defRPr sz="4400">
          <a:solidFill>
            <a:schemeClr val="tx1"/>
          </a:solidFill>
          <a:latin typeface="Calibri Light" pitchFamily="34" charset="0"/>
        </a:defRPr>
      </a:lvl3pPr>
      <a:lvl4pPr algn="l" rtl="0" eaLnBrk="0" fontAlgn="base" hangingPunct="0">
        <a:lnSpc>
          <a:spcPct val="90000"/>
        </a:lnSpc>
        <a:spcBef>
          <a:spcPct val="0"/>
        </a:spcBef>
        <a:spcAft>
          <a:spcPct val="0"/>
        </a:spcAft>
        <a:defRPr sz="4400">
          <a:solidFill>
            <a:schemeClr val="tx1"/>
          </a:solidFill>
          <a:latin typeface="Calibri Light" pitchFamily="34" charset="0"/>
        </a:defRPr>
      </a:lvl4pPr>
      <a:lvl5pPr algn="l" rtl="0" eaLnBrk="0" fontAlgn="base" hangingPunct="0">
        <a:lnSpc>
          <a:spcPct val="90000"/>
        </a:lnSpc>
        <a:spcBef>
          <a:spcPct val="0"/>
        </a:spcBef>
        <a:spcAft>
          <a:spcPct val="0"/>
        </a:spcAft>
        <a:defRPr sz="4400">
          <a:solidFill>
            <a:schemeClr val="tx1"/>
          </a:solidFill>
          <a:latin typeface="Calibri Light" pitchFamily="34" charset="0"/>
        </a:defRPr>
      </a:lvl5pPr>
      <a:lvl6pPr marL="457200" algn="l" rtl="0" fontAlgn="base">
        <a:lnSpc>
          <a:spcPct val="90000"/>
        </a:lnSpc>
        <a:spcBef>
          <a:spcPct val="0"/>
        </a:spcBef>
        <a:spcAft>
          <a:spcPct val="0"/>
        </a:spcAft>
        <a:defRPr sz="4400">
          <a:solidFill>
            <a:schemeClr val="tx1"/>
          </a:solidFill>
          <a:latin typeface="Calibri Light" pitchFamily="34" charset="0"/>
        </a:defRPr>
      </a:lvl6pPr>
      <a:lvl7pPr marL="914400" algn="l" rtl="0" fontAlgn="base">
        <a:lnSpc>
          <a:spcPct val="90000"/>
        </a:lnSpc>
        <a:spcBef>
          <a:spcPct val="0"/>
        </a:spcBef>
        <a:spcAft>
          <a:spcPct val="0"/>
        </a:spcAft>
        <a:defRPr sz="4400">
          <a:solidFill>
            <a:schemeClr val="tx1"/>
          </a:solidFill>
          <a:latin typeface="Calibri Light" pitchFamily="34" charset="0"/>
        </a:defRPr>
      </a:lvl7pPr>
      <a:lvl8pPr marL="1371600" algn="l" rtl="0" fontAlgn="base">
        <a:lnSpc>
          <a:spcPct val="90000"/>
        </a:lnSpc>
        <a:spcBef>
          <a:spcPct val="0"/>
        </a:spcBef>
        <a:spcAft>
          <a:spcPct val="0"/>
        </a:spcAft>
        <a:defRPr sz="4400">
          <a:solidFill>
            <a:schemeClr val="tx1"/>
          </a:solidFill>
          <a:latin typeface="Calibri Light" pitchFamily="34" charset="0"/>
        </a:defRPr>
      </a:lvl8pPr>
      <a:lvl9pPr marL="1828800" algn="l" rtl="0" fontAlgn="base">
        <a:lnSpc>
          <a:spcPct val="90000"/>
        </a:lnSpc>
        <a:spcBef>
          <a:spcPct val="0"/>
        </a:spcBef>
        <a:spcAft>
          <a:spcPct val="0"/>
        </a:spcAft>
        <a:defRPr sz="4400">
          <a:solidFill>
            <a:schemeClr val="tx1"/>
          </a:solidFill>
          <a:latin typeface="Calibri Light" pitchFamily="34" charset="0"/>
        </a:defRPr>
      </a:lvl9pPr>
    </p:titleStyle>
    <p:bodyStyle>
      <a:lvl1pPr marL="228600" indent="-228600" algn="l" rtl="0" eaLnBrk="0" fontAlgn="base" hangingPunct="0">
        <a:lnSpc>
          <a:spcPct val="90000"/>
        </a:lnSpc>
        <a:spcBef>
          <a:spcPts val="1000"/>
        </a:spcBef>
        <a:spcAft>
          <a:spcPct val="0"/>
        </a:spcAft>
        <a:buFont typeface="Arial"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mailto:Elaine.Lockhart@ggc.scot.nhs.uk" TargetMode="Externa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3" name="Title 1"/>
          <p:cNvSpPr>
            <a:spLocks noGrp="1"/>
          </p:cNvSpPr>
          <p:nvPr>
            <p:ph type="ctrTitle"/>
          </p:nvPr>
        </p:nvSpPr>
        <p:spPr/>
        <p:txBody>
          <a:bodyPr/>
          <a:lstStyle/>
          <a:p>
            <a:pPr eaLnBrk="1" hangingPunct="1"/>
            <a:r>
              <a:rPr lang="en-GB"/>
              <a:t>RCPsychiS in Scotland Child and Adolescent Faculty </a:t>
            </a:r>
            <a:endParaRPr lang="en-US"/>
          </a:p>
        </p:txBody>
      </p:sp>
      <p:sp>
        <p:nvSpPr>
          <p:cNvPr id="3" name="Subtitle 2"/>
          <p:cNvSpPr>
            <a:spLocks noGrp="1"/>
          </p:cNvSpPr>
          <p:nvPr>
            <p:ph type="subTitle" idx="1"/>
          </p:nvPr>
        </p:nvSpPr>
        <p:spPr/>
        <p:txBody>
          <a:bodyPr rtlCol="0">
            <a:normAutofit fontScale="47500" lnSpcReduction="20000"/>
          </a:bodyPr>
          <a:lstStyle/>
          <a:p>
            <a:pPr eaLnBrk="1" fontAlgn="auto" hangingPunct="1">
              <a:spcAft>
                <a:spcPts val="0"/>
              </a:spcAft>
              <a:buFont typeface="Arial" panose="020B0604020202020204" pitchFamily="34" charset="0"/>
              <a:buNone/>
              <a:defRPr/>
            </a:pPr>
            <a:r>
              <a:rPr lang="en-GB" sz="3600" dirty="0"/>
              <a:t>AGM </a:t>
            </a:r>
          </a:p>
          <a:p>
            <a:pPr eaLnBrk="1" fontAlgn="auto" hangingPunct="1">
              <a:spcAft>
                <a:spcPts val="0"/>
              </a:spcAft>
              <a:buFont typeface="Arial" panose="020B0604020202020204" pitchFamily="34" charset="0"/>
              <a:buNone/>
              <a:defRPr/>
            </a:pPr>
            <a:r>
              <a:rPr lang="en-GB" sz="3600" dirty="0"/>
              <a:t>November 25</a:t>
            </a:r>
            <a:r>
              <a:rPr lang="en-GB" sz="3600" baseline="30000" dirty="0"/>
              <a:t>th</a:t>
            </a:r>
            <a:r>
              <a:rPr lang="en-GB" sz="3600" dirty="0"/>
              <a:t> 2020</a:t>
            </a:r>
          </a:p>
          <a:p>
            <a:pPr eaLnBrk="1" fontAlgn="auto" hangingPunct="1">
              <a:spcAft>
                <a:spcPts val="0"/>
              </a:spcAft>
              <a:buFont typeface="Arial" panose="020B0604020202020204" pitchFamily="34" charset="0"/>
              <a:buNone/>
              <a:defRPr/>
            </a:pPr>
            <a:r>
              <a:rPr lang="en-GB" sz="3600" dirty="0"/>
              <a:t>Chair’s report</a:t>
            </a:r>
          </a:p>
          <a:p>
            <a:pPr eaLnBrk="1" fontAlgn="auto" hangingPunct="1">
              <a:spcAft>
                <a:spcPts val="0"/>
              </a:spcAft>
              <a:buFont typeface="Arial" panose="020B0604020202020204" pitchFamily="34" charset="0"/>
              <a:buNone/>
              <a:defRPr/>
            </a:pPr>
            <a:r>
              <a:rPr lang="en-GB" sz="3600" dirty="0">
                <a:hlinkClick r:id="rId2"/>
              </a:rPr>
              <a:t>Elaine.Lockhart@ggc.scot.nhs.uk</a:t>
            </a:r>
            <a:endParaRPr lang="en-GB" sz="3600" dirty="0"/>
          </a:p>
          <a:p>
            <a:pPr eaLnBrk="1" fontAlgn="auto" hangingPunct="1">
              <a:spcAft>
                <a:spcPts val="0"/>
              </a:spcAft>
              <a:buFont typeface="Arial" panose="020B0604020202020204" pitchFamily="34" charset="0"/>
              <a:buNone/>
              <a:defRPr/>
            </a:pPr>
            <a:r>
              <a:rPr lang="en-GB" sz="3600" dirty="0"/>
              <a:t>@DrElaineLockha1</a:t>
            </a:r>
          </a:p>
          <a:p>
            <a:pPr eaLnBrk="1" fontAlgn="auto" hangingPunct="1">
              <a:spcAft>
                <a:spcPts val="0"/>
              </a:spcAft>
              <a:buFont typeface="Arial" panose="020B0604020202020204" pitchFamily="34" charset="0"/>
              <a:buNone/>
              <a:defRPr/>
            </a:pPr>
            <a:endParaRPr lang="en-US" sz="3600"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7" name="Title 1"/>
          <p:cNvSpPr>
            <a:spLocks noGrp="1"/>
          </p:cNvSpPr>
          <p:nvPr>
            <p:ph type="title"/>
          </p:nvPr>
        </p:nvSpPr>
        <p:spPr/>
        <p:txBody>
          <a:bodyPr/>
          <a:lstStyle/>
          <a:p>
            <a:pPr eaLnBrk="1" hangingPunct="1"/>
            <a:r>
              <a:rPr lang="en-GB"/>
              <a:t>It’s been a bit of a year……</a:t>
            </a:r>
            <a:endParaRPr lang="en-US"/>
          </a:p>
        </p:txBody>
      </p:sp>
      <p:sp>
        <p:nvSpPr>
          <p:cNvPr id="14338" name="Content Placeholder 2"/>
          <p:cNvSpPr>
            <a:spLocks noGrp="1"/>
          </p:cNvSpPr>
          <p:nvPr>
            <p:ph idx="1"/>
          </p:nvPr>
        </p:nvSpPr>
        <p:spPr/>
        <p:txBody>
          <a:bodyPr/>
          <a:lstStyle/>
          <a:p>
            <a:pPr eaLnBrk="1" hangingPunct="1">
              <a:buFont typeface="Arial" charset="0"/>
              <a:buNone/>
            </a:pPr>
            <a:r>
              <a:rPr lang="en-GB"/>
              <a:t>Started well; National CAMHS specification just published</a:t>
            </a:r>
          </a:p>
          <a:p>
            <a:pPr eaLnBrk="1" hangingPunct="1">
              <a:buFont typeface="Arial" charset="0"/>
              <a:buNone/>
            </a:pPr>
            <a:r>
              <a:rPr lang="en-GB"/>
              <a:t>                  First meeting of the ADHD guideline January</a:t>
            </a:r>
          </a:p>
          <a:p>
            <a:pPr eaLnBrk="1" hangingPunct="1">
              <a:buFont typeface="Arial" charset="0"/>
              <a:buNone/>
            </a:pPr>
            <a:r>
              <a:rPr lang="en-GB"/>
              <a:t>                  Executive meeting in February with new members</a:t>
            </a:r>
          </a:p>
          <a:p>
            <a:pPr eaLnBrk="1" hangingPunct="1">
              <a:buFont typeface="Arial" charset="0"/>
              <a:buNone/>
            </a:pPr>
            <a:r>
              <a:rPr lang="en-GB"/>
              <a:t>                  Funding approved for Choose Psychiatry Scotland campaign</a:t>
            </a:r>
          </a:p>
          <a:p>
            <a:pPr eaLnBrk="1" hangingPunct="1">
              <a:buFont typeface="Arial" charset="0"/>
              <a:buNone/>
            </a:pPr>
            <a:r>
              <a:rPr lang="en-GB"/>
              <a:t>                  Money about to be released for community children and young people’s mental health and wellbeing </a:t>
            </a:r>
          </a:p>
          <a:p>
            <a:pPr eaLnBrk="1" hangingPunct="1"/>
            <a:endParaRPr lang="en-GB"/>
          </a:p>
          <a:p>
            <a:pPr eaLnBrk="1" hangingPunct="1">
              <a:buFont typeface="Arial" charset="0"/>
              <a:buNone/>
            </a:pPr>
            <a:r>
              <a:rPr lang="en-GB"/>
              <a:t>                       </a:t>
            </a:r>
            <a:endParaRPr lang="en-US"/>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1" name="Title 1"/>
          <p:cNvSpPr>
            <a:spLocks noGrp="1"/>
          </p:cNvSpPr>
          <p:nvPr>
            <p:ph type="title"/>
          </p:nvPr>
        </p:nvSpPr>
        <p:spPr/>
        <p:txBody>
          <a:bodyPr/>
          <a:lstStyle/>
          <a:p>
            <a:pPr eaLnBrk="1" hangingPunct="1"/>
            <a:r>
              <a:rPr lang="en-GB"/>
              <a:t>Impact of Covid - 19</a:t>
            </a:r>
            <a:endParaRPr lang="en-US"/>
          </a:p>
        </p:txBody>
      </p:sp>
      <p:sp>
        <p:nvSpPr>
          <p:cNvPr id="15362" name="Content Placeholder 2"/>
          <p:cNvSpPr>
            <a:spLocks noGrp="1"/>
          </p:cNvSpPr>
          <p:nvPr>
            <p:ph idx="1"/>
          </p:nvPr>
        </p:nvSpPr>
        <p:spPr/>
        <p:txBody>
          <a:bodyPr/>
          <a:lstStyle/>
          <a:p>
            <a:pPr eaLnBrk="1" hangingPunct="1"/>
            <a:r>
              <a:rPr lang="en-GB"/>
              <a:t>Children, young people and families – the most vulnerable hardest hit by Covid, the lockdown, financial impact</a:t>
            </a:r>
            <a:endParaRPr lang="en-US"/>
          </a:p>
          <a:p>
            <a:pPr eaLnBrk="1" hangingPunct="1"/>
            <a:r>
              <a:rPr lang="en-GB"/>
              <a:t>Services  - changed how we work within a couple of weeks, change to remote working, RAG categorisation of patients, use of digital technology, drop in referrals, now seeing impact of lockdown with closure of schools and loss of support and then school return</a:t>
            </a:r>
          </a:p>
          <a:p>
            <a:pPr eaLnBrk="1" hangingPunct="1"/>
            <a:r>
              <a:rPr lang="en-GB"/>
              <a:t>Colleagues – differential impact of Covid – 19 on BAME colleagues, some needing to shield or living with others who do, high levels of anxiety, need to isolate, get Covid test ….</a:t>
            </a:r>
          </a:p>
          <a:p>
            <a:pPr eaLnBrk="1" hangingPunct="1"/>
            <a:r>
              <a:rPr lang="en-GB"/>
              <a:t>Everything at Scot Gov reorganised and refocused</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p:txBody>
          <a:bodyPr/>
          <a:lstStyle/>
          <a:p>
            <a:pPr eaLnBrk="1" hangingPunct="1"/>
            <a:r>
              <a:rPr lang="en-GB"/>
              <a:t>Some helpful developments</a:t>
            </a:r>
            <a:endParaRPr lang="en-US"/>
          </a:p>
        </p:txBody>
      </p:sp>
      <p:sp>
        <p:nvSpPr>
          <p:cNvPr id="16386" name="Content Placeholder 2"/>
          <p:cNvSpPr>
            <a:spLocks noGrp="1"/>
          </p:cNvSpPr>
          <p:nvPr>
            <p:ph idx="1"/>
          </p:nvPr>
        </p:nvSpPr>
        <p:spPr/>
        <p:txBody>
          <a:bodyPr/>
          <a:lstStyle/>
          <a:p>
            <a:pPr eaLnBrk="1" hangingPunct="1"/>
            <a:r>
              <a:rPr lang="en-GB"/>
              <a:t>Scot Gov funding released;</a:t>
            </a:r>
          </a:p>
          <a:p>
            <a:pPr eaLnBrk="1" hangingPunct="1"/>
            <a:r>
              <a:rPr lang="en-GB"/>
              <a:t>Aye Feel online on the Young Scot website</a:t>
            </a:r>
          </a:p>
          <a:p>
            <a:pPr eaLnBrk="1" hangingPunct="1"/>
            <a:r>
              <a:rPr lang="en-GB"/>
              <a:t>NHS 24 mental health hub now 24/7, access to different levels of input from mental health clinicians including Distress Brief Intervention for 16+</a:t>
            </a:r>
          </a:p>
          <a:p>
            <a:pPr eaLnBrk="1" hangingPunct="1"/>
            <a:r>
              <a:rPr lang="en-GB"/>
              <a:t>Steering group for DBI for 14 and 15 year olds, pilot in Lanarkshire and Grampian due to start in January involving 4 schools and CAMHS</a:t>
            </a:r>
          </a:p>
          <a:p>
            <a:pPr eaLnBrk="1" hangingPunct="1"/>
            <a:r>
              <a:rPr lang="en-GB"/>
              <a:t>Solihull parenting available online free, code; TARTAN</a:t>
            </a:r>
            <a:endParaRPr lang="en-US"/>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09" name="Title 1"/>
          <p:cNvSpPr>
            <a:spLocks noGrp="1"/>
          </p:cNvSpPr>
          <p:nvPr>
            <p:ph type="title"/>
          </p:nvPr>
        </p:nvSpPr>
        <p:spPr/>
        <p:txBody>
          <a:bodyPr/>
          <a:lstStyle/>
          <a:p>
            <a:pPr eaLnBrk="1" hangingPunct="1"/>
            <a:r>
              <a:rPr lang="en-GB"/>
              <a:t>What’s happening at RCPsychiS</a:t>
            </a:r>
            <a:endParaRPr lang="en-US"/>
          </a:p>
        </p:txBody>
      </p:sp>
      <p:sp>
        <p:nvSpPr>
          <p:cNvPr id="17410" name="Content Placeholder 2"/>
          <p:cNvSpPr>
            <a:spLocks noGrp="1"/>
          </p:cNvSpPr>
          <p:nvPr>
            <p:ph idx="1"/>
          </p:nvPr>
        </p:nvSpPr>
        <p:spPr/>
        <p:txBody>
          <a:bodyPr/>
          <a:lstStyle/>
          <a:p>
            <a:pPr eaLnBrk="1" hangingPunct="1"/>
            <a:r>
              <a:rPr lang="en-GB"/>
              <a:t>All staff are working from home and have been very busy.</a:t>
            </a:r>
          </a:p>
          <a:p>
            <a:pPr eaLnBrk="1" hangingPunct="1"/>
            <a:r>
              <a:rPr lang="en-GB"/>
              <a:t>New Policy Officer, Aidan Reid responding to consultations, the review of Mental Health legislation, evidence to Parliamentary committees, development of policy including the new campaign “What good look likes” and the manifesto for the 2021 election.</a:t>
            </a:r>
          </a:p>
          <a:p>
            <a:pPr eaLnBrk="1" hangingPunct="1"/>
            <a:r>
              <a:rPr lang="en-GB"/>
              <a:t>Media enquiries – lots of interviews with newspapers, radio, Choose Psychiatry in Scotland campaign ongoing</a:t>
            </a:r>
          </a:p>
          <a:p>
            <a:pPr eaLnBrk="1" hangingPunct="1"/>
            <a:r>
              <a:rPr lang="en-GB"/>
              <a:t>Webinar on the impact of Covid-19 on vulnerable children with colleagues from RCPCH, Young Scot, Ed Psych, Parent advocacy and LD CAMHS</a:t>
            </a:r>
          </a:p>
          <a:p>
            <a:pPr eaLnBrk="1" hangingPunct="1"/>
            <a:endParaRPr lang="en-US"/>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3" name="Title 1"/>
          <p:cNvSpPr>
            <a:spLocks noGrp="1"/>
          </p:cNvSpPr>
          <p:nvPr>
            <p:ph type="title"/>
          </p:nvPr>
        </p:nvSpPr>
        <p:spPr/>
        <p:txBody>
          <a:bodyPr/>
          <a:lstStyle/>
          <a:p>
            <a:pPr eaLnBrk="1" hangingPunct="1"/>
            <a:r>
              <a:rPr lang="en-GB"/>
              <a:t>RCPsych Faculty</a:t>
            </a:r>
            <a:endParaRPr lang="en-US"/>
          </a:p>
        </p:txBody>
      </p:sp>
      <p:sp>
        <p:nvSpPr>
          <p:cNvPr id="18434" name="Content Placeholder 2"/>
          <p:cNvSpPr>
            <a:spLocks noGrp="1"/>
          </p:cNvSpPr>
          <p:nvPr>
            <p:ph idx="1"/>
          </p:nvPr>
        </p:nvSpPr>
        <p:spPr/>
        <p:txBody>
          <a:bodyPr/>
          <a:lstStyle/>
          <a:p>
            <a:pPr eaLnBrk="1" hangingPunct="1"/>
            <a:r>
              <a:rPr lang="en-GB"/>
              <a:t>Support for work during Covid – 19;</a:t>
            </a:r>
          </a:p>
          <a:p>
            <a:pPr eaLnBrk="1" hangingPunct="1"/>
            <a:r>
              <a:rPr lang="en-GB"/>
              <a:t>Online CPD, Exec meetings on MS Teams, Report on the impact of Covid-19 on BAME colleagues and risk assessment, </a:t>
            </a:r>
          </a:p>
          <a:p>
            <a:pPr eaLnBrk="1" hangingPunct="1"/>
            <a:r>
              <a:rPr lang="en-GB"/>
              <a:t>Revision of Building and Sustaining Specialist CAMHS</a:t>
            </a:r>
          </a:p>
          <a:p>
            <a:pPr eaLnBrk="1" hangingPunct="1"/>
            <a:r>
              <a:rPr lang="en-GB"/>
              <a:t>Recruitment and retention</a:t>
            </a:r>
          </a:p>
          <a:p>
            <a:pPr eaLnBrk="1" hangingPunct="1"/>
            <a:r>
              <a:rPr lang="en-GB"/>
              <a:t>GMC new curriculum </a:t>
            </a:r>
          </a:p>
          <a:p>
            <a:pPr eaLnBrk="1" hangingPunct="1"/>
            <a:r>
              <a:rPr lang="en-GB"/>
              <a:t>Faculty report on the impact of social media use on children and young people</a:t>
            </a:r>
          </a:p>
          <a:p>
            <a:pPr eaLnBrk="1" hangingPunct="1"/>
            <a:r>
              <a:rPr lang="en-GB"/>
              <a:t>Election for Chair and Vice-Chair; voting mid December – mid January</a:t>
            </a:r>
            <a:endParaRPr lang="en-US"/>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Title 1"/>
          <p:cNvSpPr>
            <a:spLocks noGrp="1"/>
          </p:cNvSpPr>
          <p:nvPr>
            <p:ph type="title"/>
          </p:nvPr>
        </p:nvSpPr>
        <p:spPr/>
        <p:txBody>
          <a:bodyPr/>
          <a:lstStyle/>
          <a:p>
            <a:pPr eaLnBrk="1" hangingPunct="1"/>
            <a:r>
              <a:rPr lang="en-GB"/>
              <a:t>Our Executive and current work</a:t>
            </a:r>
            <a:endParaRPr lang="en-US"/>
          </a:p>
        </p:txBody>
      </p:sp>
      <p:sp>
        <p:nvSpPr>
          <p:cNvPr id="3" name="Content Placeholder 2"/>
          <p:cNvSpPr>
            <a:spLocks noGrp="1"/>
          </p:cNvSpPr>
          <p:nvPr>
            <p:ph idx="1"/>
          </p:nvPr>
        </p:nvSpPr>
        <p:spPr/>
        <p:txBody>
          <a:bodyPr rtlCol="0">
            <a:normAutofit lnSpcReduction="10000"/>
          </a:bodyPr>
          <a:lstStyle/>
          <a:p>
            <a:pPr eaLnBrk="1" fontAlgn="auto" hangingPunct="1">
              <a:spcAft>
                <a:spcPts val="0"/>
              </a:spcAft>
              <a:buFont typeface="Arial" panose="020B0604020202020204" pitchFamily="34" charset="0"/>
              <a:buChar char="•"/>
              <a:defRPr/>
            </a:pPr>
            <a:r>
              <a:rPr lang="en-GB" dirty="0"/>
              <a:t>Scot Gov work – picked up work;</a:t>
            </a:r>
          </a:p>
          <a:p>
            <a:pPr eaLnBrk="1" fontAlgn="auto" hangingPunct="1">
              <a:spcAft>
                <a:spcPts val="0"/>
              </a:spcAft>
              <a:buFont typeface="Arial" panose="020B0604020202020204" pitchFamily="34" charset="0"/>
              <a:buChar char="•"/>
              <a:defRPr/>
            </a:pPr>
            <a:r>
              <a:rPr lang="en-GB" dirty="0"/>
              <a:t>Specialist CAMHS, to be used locally with focus on resource needed</a:t>
            </a:r>
          </a:p>
          <a:p>
            <a:pPr eaLnBrk="1" fontAlgn="auto" hangingPunct="1">
              <a:spcAft>
                <a:spcPts val="0"/>
              </a:spcAft>
              <a:buFont typeface="Arial" panose="020B0604020202020204" pitchFamily="34" charset="0"/>
              <a:buChar char="•"/>
              <a:defRPr/>
            </a:pPr>
            <a:r>
              <a:rPr lang="en-GB" dirty="0"/>
              <a:t>Neurodevelopmental services, draft now for circulation</a:t>
            </a:r>
          </a:p>
          <a:p>
            <a:pPr eaLnBrk="1" fontAlgn="auto" hangingPunct="1">
              <a:spcAft>
                <a:spcPts val="0"/>
              </a:spcAft>
              <a:buFont typeface="Arial" panose="020B0604020202020204" pitchFamily="34" charset="0"/>
              <a:buChar char="•"/>
              <a:defRPr/>
            </a:pPr>
            <a:r>
              <a:rPr lang="en-GB" dirty="0"/>
              <a:t>New focus on performance of Health Boards</a:t>
            </a:r>
          </a:p>
          <a:p>
            <a:pPr eaLnBrk="1" fontAlgn="auto" hangingPunct="1">
              <a:spcAft>
                <a:spcPts val="0"/>
              </a:spcAft>
              <a:buFont typeface="Arial" panose="020B0604020202020204" pitchFamily="34" charset="0"/>
              <a:buChar char="•"/>
              <a:defRPr/>
            </a:pPr>
            <a:r>
              <a:rPr lang="en-GB" dirty="0"/>
              <a:t>? Future for CYP’s Mental Health and Wellbeing Programme Board</a:t>
            </a:r>
          </a:p>
          <a:p>
            <a:pPr eaLnBrk="1" fontAlgn="auto" hangingPunct="1">
              <a:spcAft>
                <a:spcPts val="0"/>
              </a:spcAft>
              <a:buFont typeface="Arial" panose="020B0604020202020204" pitchFamily="34" charset="0"/>
              <a:buChar char="•"/>
              <a:defRPr/>
            </a:pPr>
            <a:r>
              <a:rPr lang="en-GB" dirty="0"/>
              <a:t>ADHD guideline, should be out for consultation by the end of 2020</a:t>
            </a:r>
          </a:p>
          <a:p>
            <a:pPr eaLnBrk="1" fontAlgn="auto" hangingPunct="1">
              <a:spcAft>
                <a:spcPts val="0"/>
              </a:spcAft>
              <a:buFont typeface="Arial" panose="020B0604020202020204" pitchFamily="34" charset="0"/>
              <a:buChar char="•"/>
              <a:defRPr/>
            </a:pPr>
            <a:r>
              <a:rPr lang="en-GB" dirty="0"/>
              <a:t>?More funding coming (£500m for UK)</a:t>
            </a:r>
          </a:p>
          <a:p>
            <a:pPr eaLnBrk="1" fontAlgn="auto" hangingPunct="1">
              <a:spcAft>
                <a:spcPts val="0"/>
              </a:spcAft>
              <a:buFont typeface="Arial" panose="020B0604020202020204" pitchFamily="34" charset="0"/>
              <a:buChar char="•"/>
              <a:defRPr/>
            </a:pPr>
            <a:r>
              <a:rPr lang="en-GB" dirty="0"/>
              <a:t>Manifesto – asks include 1% health spend on CAMHS, transitions to be funded, focus on CYP with disability</a:t>
            </a:r>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1" name="Title 1"/>
          <p:cNvSpPr>
            <a:spLocks noGrp="1"/>
          </p:cNvSpPr>
          <p:nvPr>
            <p:ph type="title"/>
          </p:nvPr>
        </p:nvSpPr>
        <p:spPr/>
        <p:txBody>
          <a:bodyPr/>
          <a:lstStyle/>
          <a:p>
            <a:pPr eaLnBrk="1" hangingPunct="1"/>
            <a:r>
              <a:rPr lang="en-GB"/>
              <a:t>Our Executive and current work</a:t>
            </a:r>
            <a:endParaRPr lang="en-US"/>
          </a:p>
        </p:txBody>
      </p:sp>
      <p:sp>
        <p:nvSpPr>
          <p:cNvPr id="3" name="Content Placeholder 2"/>
          <p:cNvSpPr>
            <a:spLocks noGrp="1"/>
          </p:cNvSpPr>
          <p:nvPr>
            <p:ph idx="1"/>
          </p:nvPr>
        </p:nvSpPr>
        <p:spPr/>
        <p:txBody>
          <a:bodyPr rtlCol="0">
            <a:normAutofit lnSpcReduction="10000"/>
          </a:bodyPr>
          <a:lstStyle/>
          <a:p>
            <a:pPr eaLnBrk="1" fontAlgn="auto" hangingPunct="1">
              <a:spcAft>
                <a:spcPts val="0"/>
              </a:spcAft>
              <a:buFont typeface="Arial" panose="020B0604020202020204" pitchFamily="34" charset="0"/>
              <a:buChar char="•"/>
              <a:defRPr/>
            </a:pPr>
            <a:r>
              <a:rPr lang="en-GB" dirty="0"/>
              <a:t>Focus on psychiatry workforce, ?run through training</a:t>
            </a:r>
          </a:p>
          <a:p>
            <a:pPr eaLnBrk="1" fontAlgn="auto" hangingPunct="1">
              <a:spcAft>
                <a:spcPts val="0"/>
              </a:spcAft>
              <a:buFont typeface="Arial" panose="020B0604020202020204" pitchFamily="34" charset="0"/>
              <a:buChar char="•"/>
              <a:defRPr/>
            </a:pPr>
            <a:r>
              <a:rPr lang="en-GB" dirty="0"/>
              <a:t>Mentoring for new consultants</a:t>
            </a:r>
          </a:p>
          <a:p>
            <a:pPr eaLnBrk="1" fontAlgn="auto" hangingPunct="1">
              <a:spcAft>
                <a:spcPts val="0"/>
              </a:spcAft>
              <a:buFont typeface="Arial" panose="020B0604020202020204" pitchFamily="34" charset="0"/>
              <a:buChar char="•"/>
              <a:defRPr/>
            </a:pPr>
            <a:r>
              <a:rPr lang="en-GB" dirty="0"/>
              <a:t>National secure adolescent in-patient service</a:t>
            </a:r>
          </a:p>
          <a:p>
            <a:pPr eaLnBrk="1" fontAlgn="auto" hangingPunct="1">
              <a:spcAft>
                <a:spcPts val="0"/>
              </a:spcAft>
              <a:buFont typeface="Arial" panose="020B0604020202020204" pitchFamily="34" charset="0"/>
              <a:buChar char="•"/>
              <a:defRPr/>
            </a:pPr>
            <a:r>
              <a:rPr lang="en-GB" dirty="0"/>
              <a:t>Learning Disability in-patient services</a:t>
            </a:r>
          </a:p>
          <a:p>
            <a:pPr eaLnBrk="1" fontAlgn="auto" hangingPunct="1">
              <a:spcAft>
                <a:spcPts val="0"/>
              </a:spcAft>
              <a:buFont typeface="Arial" panose="020B0604020202020204" pitchFamily="34" charset="0"/>
              <a:buChar char="•"/>
              <a:defRPr/>
            </a:pPr>
            <a:r>
              <a:rPr lang="en-GB" dirty="0"/>
              <a:t>Development of national/regional clinical networks </a:t>
            </a:r>
          </a:p>
          <a:p>
            <a:pPr eaLnBrk="1" fontAlgn="auto" hangingPunct="1">
              <a:spcAft>
                <a:spcPts val="0"/>
              </a:spcAft>
              <a:buFont typeface="Arial" panose="020B0604020202020204" pitchFamily="34" charset="0"/>
              <a:buChar char="•"/>
              <a:defRPr/>
            </a:pPr>
            <a:r>
              <a:rPr lang="en-GB" dirty="0"/>
              <a:t>Mental Welfare Commission report</a:t>
            </a:r>
          </a:p>
          <a:p>
            <a:pPr eaLnBrk="1" fontAlgn="auto" hangingPunct="1">
              <a:spcAft>
                <a:spcPts val="0"/>
              </a:spcAft>
              <a:buFont typeface="Arial" panose="020B0604020202020204" pitchFamily="34" charset="0"/>
              <a:buChar char="•"/>
              <a:defRPr/>
            </a:pPr>
            <a:r>
              <a:rPr lang="en-GB" dirty="0"/>
              <a:t>2 service users appointed to work with us</a:t>
            </a:r>
          </a:p>
          <a:p>
            <a:pPr eaLnBrk="1" fontAlgn="auto" hangingPunct="1">
              <a:spcAft>
                <a:spcPts val="0"/>
              </a:spcAft>
              <a:buFont typeface="Arial" panose="020B0604020202020204" pitchFamily="34" charset="0"/>
              <a:buChar char="•"/>
              <a:defRPr/>
            </a:pPr>
            <a:r>
              <a:rPr lang="en-GB" dirty="0"/>
              <a:t>Development of NES training across the children’s workforce</a:t>
            </a:r>
          </a:p>
          <a:p>
            <a:pPr eaLnBrk="1" fontAlgn="auto" hangingPunct="1">
              <a:spcAft>
                <a:spcPts val="0"/>
              </a:spcAft>
              <a:buFont typeface="Arial" panose="020B0604020202020204" pitchFamily="34" charset="0"/>
              <a:buChar char="•"/>
              <a:defRPr/>
            </a:pPr>
            <a:r>
              <a:rPr lang="en-GB" dirty="0"/>
              <a:t>Review of Mental Health legislation</a:t>
            </a:r>
          </a:p>
          <a:p>
            <a:pPr eaLnBrk="1" fontAlgn="auto" hangingPunct="1">
              <a:spcAft>
                <a:spcPts val="0"/>
              </a:spcAft>
              <a:buFont typeface="Arial" panose="020B0604020202020204" pitchFamily="34" charset="0"/>
              <a:buChar char="•"/>
              <a:defRPr/>
            </a:pPr>
            <a:endParaRPr lang="en-US"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5" name="Rectangle 2"/>
          <p:cNvSpPr>
            <a:spLocks noGrp="1"/>
          </p:cNvSpPr>
          <p:nvPr>
            <p:ph type="title"/>
          </p:nvPr>
        </p:nvSpPr>
        <p:spPr/>
        <p:txBody>
          <a:bodyPr/>
          <a:lstStyle/>
          <a:p>
            <a:pPr eaLnBrk="1" hangingPunct="1"/>
            <a:r>
              <a:rPr lang="en-GB"/>
              <a:t>What’s going to be big in 2021</a:t>
            </a:r>
          </a:p>
        </p:txBody>
      </p:sp>
      <p:sp>
        <p:nvSpPr>
          <p:cNvPr id="21506" name="Rectangle 3"/>
          <p:cNvSpPr>
            <a:spLocks noGrp="1"/>
          </p:cNvSpPr>
          <p:nvPr>
            <p:ph type="body" idx="1"/>
          </p:nvPr>
        </p:nvSpPr>
        <p:spPr/>
        <p:txBody>
          <a:bodyPr/>
          <a:lstStyle/>
          <a:p>
            <a:pPr eaLnBrk="1" hangingPunct="1">
              <a:lnSpc>
                <a:spcPct val="80000"/>
              </a:lnSpc>
              <a:defRPr/>
            </a:pPr>
            <a:r>
              <a:rPr lang="en-GB" dirty="0"/>
              <a:t>CAMHS service specification – basis for local, regional and national discussions</a:t>
            </a:r>
          </a:p>
          <a:p>
            <a:pPr eaLnBrk="1" hangingPunct="1">
              <a:lnSpc>
                <a:spcPct val="80000"/>
              </a:lnSpc>
              <a:defRPr/>
            </a:pPr>
            <a:r>
              <a:rPr lang="en-GB" dirty="0"/>
              <a:t>Community services mental health and well-being bids, should be involving CAMHS, need for engagement locally</a:t>
            </a:r>
          </a:p>
          <a:p>
            <a:pPr eaLnBrk="1" hangingPunct="1">
              <a:lnSpc>
                <a:spcPct val="80000"/>
              </a:lnSpc>
              <a:defRPr/>
            </a:pPr>
            <a:r>
              <a:rPr lang="en-GB" dirty="0"/>
              <a:t>Funding – may get some non-recurring money as well as working up how to meet the service specification</a:t>
            </a:r>
          </a:p>
          <a:p>
            <a:pPr eaLnBrk="1" hangingPunct="1">
              <a:lnSpc>
                <a:spcPct val="80000"/>
              </a:lnSpc>
              <a:defRPr/>
            </a:pPr>
            <a:r>
              <a:rPr lang="en-GB" dirty="0"/>
              <a:t>Workforce: addressing current and future gaps and service developments</a:t>
            </a:r>
          </a:p>
          <a:p>
            <a:pPr eaLnBrk="1" hangingPunct="1">
              <a:lnSpc>
                <a:spcPct val="80000"/>
              </a:lnSpc>
              <a:defRPr/>
            </a:pPr>
            <a:r>
              <a:rPr lang="en-GB" dirty="0"/>
              <a:t>#BLM  - antiracist profession and services</a:t>
            </a:r>
          </a:p>
          <a:p>
            <a:pPr eaLnBrk="1" hangingPunct="1">
              <a:lnSpc>
                <a:spcPct val="80000"/>
              </a:lnSpc>
              <a:defRPr/>
            </a:pPr>
            <a:r>
              <a:rPr lang="en-GB" dirty="0"/>
              <a:t>Sustainable CAMHS and judicious use of technology</a:t>
            </a:r>
          </a:p>
          <a:p>
            <a:pPr marL="0" indent="0" eaLnBrk="1" hangingPunct="1">
              <a:lnSpc>
                <a:spcPct val="80000"/>
              </a:lnSpc>
              <a:buFont typeface="Arial" charset="0"/>
              <a:buNone/>
              <a:defRPr/>
            </a:pPr>
            <a:endParaRPr lang="en-GB" dirty="0"/>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282</TotalTime>
  <Words>676</Words>
  <Application>Microsoft Office PowerPoint</Application>
  <PresentationFormat>Widescreen</PresentationFormat>
  <Paragraphs>64</Paragraphs>
  <Slides>9</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9</vt:i4>
      </vt:variant>
    </vt:vector>
  </HeadingPairs>
  <TitlesOfParts>
    <vt:vector size="13" baseType="lpstr">
      <vt:lpstr>Arial</vt:lpstr>
      <vt:lpstr>Calibri</vt:lpstr>
      <vt:lpstr>Calibri Light</vt:lpstr>
      <vt:lpstr>Office Theme</vt:lpstr>
      <vt:lpstr>RCPsychiS in Scotland Child and Adolescent Faculty </vt:lpstr>
      <vt:lpstr>It’s been a bit of a year……</vt:lpstr>
      <vt:lpstr>Impact of Covid - 19</vt:lpstr>
      <vt:lpstr>Some helpful developments</vt:lpstr>
      <vt:lpstr>What’s happening at RCPsychiS</vt:lpstr>
      <vt:lpstr>RCPsych Faculty</vt:lpstr>
      <vt:lpstr>Our Executive and current work</vt:lpstr>
      <vt:lpstr>Our Executive and current work</vt:lpstr>
      <vt:lpstr>What’s going to be big in 2021</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RCPsychiS in Scotland Child and Adolescent Faculty</dc:title>
  <dc:creator>Elaine</dc:creator>
  <cp:lastModifiedBy>Susan Richardson</cp:lastModifiedBy>
  <cp:revision>12</cp:revision>
  <dcterms:created xsi:type="dcterms:W3CDTF">2020-11-24T20:20:39Z</dcterms:created>
  <dcterms:modified xsi:type="dcterms:W3CDTF">2021-01-05T14:13:23Z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SIP_Label_bd238a98-5de3-4afa-b492-e6339810853c_Enabled">
    <vt:lpwstr>True</vt:lpwstr>
  </property>
  <property fmtid="{D5CDD505-2E9C-101B-9397-08002B2CF9AE}" pid="3" name="MSIP_Label_bd238a98-5de3-4afa-b492-e6339810853c_SiteId">
    <vt:lpwstr>75aac48a-29ab-4230-adac-69d3e7ed3e77</vt:lpwstr>
  </property>
  <property fmtid="{D5CDD505-2E9C-101B-9397-08002B2CF9AE}" pid="4" name="MSIP_Label_bd238a98-5de3-4afa-b492-e6339810853c_Owner">
    <vt:lpwstr>Susan.Richardson@rcpsych.ac.uk</vt:lpwstr>
  </property>
  <property fmtid="{D5CDD505-2E9C-101B-9397-08002B2CF9AE}" pid="5" name="MSIP_Label_bd238a98-5de3-4afa-b492-e6339810853c_SetDate">
    <vt:lpwstr>2021-01-05T14:13:23.1505237Z</vt:lpwstr>
  </property>
  <property fmtid="{D5CDD505-2E9C-101B-9397-08002B2CF9AE}" pid="6" name="MSIP_Label_bd238a98-5de3-4afa-b492-e6339810853c_Name">
    <vt:lpwstr>General</vt:lpwstr>
  </property>
  <property fmtid="{D5CDD505-2E9C-101B-9397-08002B2CF9AE}" pid="7" name="MSIP_Label_bd238a98-5de3-4afa-b492-e6339810853c_Application">
    <vt:lpwstr>Microsoft Azure Information Protection</vt:lpwstr>
  </property>
  <property fmtid="{D5CDD505-2E9C-101B-9397-08002B2CF9AE}" pid="8" name="MSIP_Label_bd238a98-5de3-4afa-b492-e6339810853c_ActionId">
    <vt:lpwstr>f2bf1c3f-0d3e-496a-b12e-d7944e4d1af5</vt:lpwstr>
  </property>
  <property fmtid="{D5CDD505-2E9C-101B-9397-08002B2CF9AE}" pid="9" name="MSIP_Label_bd238a98-5de3-4afa-b492-e6339810853c_Extended_MSFT_Method">
    <vt:lpwstr>Automatic</vt:lpwstr>
  </property>
  <property fmtid="{D5CDD505-2E9C-101B-9397-08002B2CF9AE}" pid="10" name="Sensitivity">
    <vt:lpwstr>General</vt:lpwstr>
  </property>
</Properties>
</file>