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1" r:id="rId3"/>
    <p:sldId id="276" r:id="rId4"/>
    <p:sldId id="282" r:id="rId5"/>
    <p:sldId id="275" r:id="rId6"/>
    <p:sldId id="263" r:id="rId7"/>
    <p:sldId id="268" r:id="rId8"/>
    <p:sldId id="266" r:id="rId9"/>
    <p:sldId id="269" r:id="rId10"/>
    <p:sldId id="277" r:id="rId11"/>
    <p:sldId id="264" r:id="rId12"/>
    <p:sldId id="265" r:id="rId13"/>
    <p:sldId id="270" r:id="rId14"/>
    <p:sldId id="267" r:id="rId15"/>
    <p:sldId id="271" r:id="rId16"/>
    <p:sldId id="278" r:id="rId17"/>
    <p:sldId id="283" r:id="rId18"/>
    <p:sldId id="272" r:id="rId19"/>
    <p:sldId id="274" r:id="rId20"/>
    <p:sldId id="284"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0" d="100"/>
          <a:sy n="60" d="100"/>
        </p:scale>
        <p:origin x="566" y="53"/>
      </p:cViewPr>
      <p:guideLst/>
    </p:cSldViewPr>
  </p:slideViewPr>
  <p:outlineViewPr>
    <p:cViewPr>
      <p:scale>
        <a:sx n="33" d="100"/>
        <a:sy n="33" d="100"/>
      </p:scale>
      <p:origin x="0" y="-2148"/>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CFB41-CF8B-4C6D-9533-5836CA50E336}" type="datetimeFigureOut">
              <a:rPr lang="en-GB" smtClean="0"/>
              <a:t>08/07/2020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1BEBE-4853-4E07-8D69-880A91FE3E1B}" type="slidenum">
              <a:rPr lang="en-GB" smtClean="0"/>
              <a:t>‹#›</a:t>
            </a:fld>
            <a:endParaRPr lang="en-GB"/>
          </a:p>
        </p:txBody>
      </p:sp>
    </p:spTree>
    <p:extLst>
      <p:ext uri="{BB962C8B-B14F-4D97-AF65-F5344CB8AC3E}">
        <p14:creationId xmlns:p14="http://schemas.microsoft.com/office/powerpoint/2010/main" val="60657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k0nuffieldfounpg9ee.kinstacdn.com/wp-content/uploads/2020/04/COVID-19-social-study-results-9-June-20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s.gov.uk/peoplepopulationandcommunity/wellbeing/articles/coronavirusandanxietygreatbritain/3april2020to10may202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ns.gov.uk/peoplepopulationandcommunity/wellbeing/bulletins/coronavirusandlonelinessgreatbritain/3aprilto3may202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ews.met.police.uk/news/over-4000-domestic-abuse-arrests-made-since-covid-19-restrictions-introduced-40090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k0nuffieldfounpg9ee.kinstacdn.com/wp-content/uploads/2020/04/COVID-19-social-study-results-9-June-2020.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rethink.org/media/3793/access-to-mh-services-final-040220.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alhealth.org.uk/news/more-third-uk-adults-full-time-work-are-worried-about-losing-their-job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esolutionfoundation.org/app/uploads/2020/05/Young-workers-in-the-coronavirus-crisi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2</a:t>
            </a:fld>
            <a:endParaRPr lang="en-GB"/>
          </a:p>
        </p:txBody>
      </p:sp>
    </p:spTree>
    <p:extLst>
      <p:ext uri="{BB962C8B-B14F-4D97-AF65-F5344CB8AC3E}">
        <p14:creationId xmlns:p14="http://schemas.microsoft.com/office/powerpoint/2010/main" val="804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GB" sz="1200" dirty="0" err="1"/>
              <a:t>Fancourt</a:t>
            </a:r>
            <a:r>
              <a:rPr lang="en-GB" sz="1200" dirty="0"/>
              <a:t>, D., Bu, D. F., </a:t>
            </a:r>
            <a:r>
              <a:rPr lang="en-GB" sz="1200" dirty="0" err="1"/>
              <a:t>Mak</a:t>
            </a:r>
            <a:r>
              <a:rPr lang="en-GB" sz="1200" dirty="0"/>
              <a:t>, D. H. W., &amp; Steptoe, A. (2020a). </a:t>
            </a:r>
            <a:r>
              <a:rPr lang="en-GB" sz="1200" i="1" dirty="0"/>
              <a:t>Covid-19 Social Study Release 12</a:t>
            </a:r>
            <a:r>
              <a:rPr lang="en-GB" sz="1200" dirty="0"/>
              <a:t>. </a:t>
            </a:r>
            <a:r>
              <a:rPr lang="en-GB" sz="1200" dirty="0">
                <a:hlinkClick r:id="rId3">
                  <a:extLst>
                    <a:ext uri="{A12FA001-AC4F-418D-AE19-62706E023703}">
                      <ahyp:hlinkClr xmlns:ahyp="http://schemas.microsoft.com/office/drawing/2018/hyperlinkcolor" val="tx"/>
                    </a:ext>
                  </a:extLst>
                </a:hlinkClick>
              </a:rPr>
              <a:t>https://mk0nuffieldfounpg9ee.kinstacdn.com/wp-content/uploads/2020/04/COVID-19-social-study-results-9-June-2020.pdf</a:t>
            </a:r>
            <a:endParaRPr lang="en-GB" sz="1200" dirty="0"/>
          </a:p>
          <a:p>
            <a:pPr algn="r"/>
            <a:endParaRPr lang="en-GB" sz="1200" dirty="0"/>
          </a:p>
          <a:p>
            <a:pPr algn="r"/>
            <a:r>
              <a:rPr lang="en-GB" sz="1200" dirty="0" err="1"/>
              <a:t>Fancourt</a:t>
            </a:r>
            <a:r>
              <a:rPr lang="en-GB" sz="1200" dirty="0"/>
              <a:t>, D., Bu, F., </a:t>
            </a:r>
            <a:r>
              <a:rPr lang="en-GB" sz="1200" dirty="0" err="1"/>
              <a:t>Mak</a:t>
            </a:r>
            <a:r>
              <a:rPr lang="en-GB" sz="1200" dirty="0"/>
              <a:t>, H. W., &amp; Steptoe, A. (2020b). </a:t>
            </a:r>
            <a:r>
              <a:rPr lang="en-GB" sz="1200" i="1" dirty="0"/>
              <a:t>Covid-19 Social Study; Results Release 7</a:t>
            </a:r>
            <a:r>
              <a:rPr lang="en-GB" sz="1200" dirty="0"/>
              <a:t>. 39</a:t>
            </a:r>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6</a:t>
            </a:fld>
            <a:endParaRPr lang="en-GB"/>
          </a:p>
        </p:txBody>
      </p:sp>
    </p:spTree>
    <p:extLst>
      <p:ext uri="{BB962C8B-B14F-4D97-AF65-F5344CB8AC3E}">
        <p14:creationId xmlns:p14="http://schemas.microsoft.com/office/powerpoint/2010/main" val="40466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GB" sz="1200" dirty="0"/>
              <a:t>ONS. (2020a). </a:t>
            </a:r>
            <a:r>
              <a:rPr lang="en-GB" sz="1200" i="1" dirty="0"/>
              <a:t>Coronavirus and anxiety, Great Britain—Office for National Statistics</a:t>
            </a:r>
            <a:r>
              <a:rPr lang="en-GB" sz="1200" dirty="0"/>
              <a:t>. </a:t>
            </a:r>
            <a:r>
              <a:rPr lang="en-GB" sz="1200" dirty="0">
                <a:hlinkClick r:id="rId3"/>
              </a:rPr>
              <a:t>https://www.ons.gov.uk/peoplepopulationandcommunity/wellbeing/articles/coronavirusandanxietygreatbritain/3april2020to10may2020</a:t>
            </a:r>
            <a:endParaRPr lang="en-GB" sz="1200" dirty="0"/>
          </a:p>
          <a:p>
            <a:pPr algn="r"/>
            <a:endParaRPr lang="en-GB" sz="1200" dirty="0"/>
          </a:p>
          <a:p>
            <a:pPr algn="r"/>
            <a:r>
              <a:rPr lang="en-GB" sz="1200" dirty="0"/>
              <a:t>ONS. (2020b). </a:t>
            </a:r>
            <a:r>
              <a:rPr lang="en-GB" sz="1200" i="1" dirty="0"/>
              <a:t>Coronavirus and loneliness, Great Britain—Office for National Statistics</a:t>
            </a:r>
            <a:r>
              <a:rPr lang="en-GB" sz="1200" dirty="0"/>
              <a:t>. </a:t>
            </a:r>
            <a:r>
              <a:rPr lang="en-GB" sz="1200" dirty="0">
                <a:hlinkClick r:id="rId4"/>
              </a:rPr>
              <a:t>https://www.ons.gov.uk/peoplepopulationandcommunity/wellbeing/bulletins/coronavirusandlonelinessgreatbritain/3aprilto3may2020</a:t>
            </a:r>
            <a:endParaRPr lang="en-GB" sz="1200" dirty="0"/>
          </a:p>
          <a:p>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8</a:t>
            </a:fld>
            <a:endParaRPr lang="en-GB"/>
          </a:p>
        </p:txBody>
      </p:sp>
    </p:spTree>
    <p:extLst>
      <p:ext uri="{BB962C8B-B14F-4D97-AF65-F5344CB8AC3E}">
        <p14:creationId xmlns:p14="http://schemas.microsoft.com/office/powerpoint/2010/main" val="137586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GB" sz="1200" dirty="0"/>
              <a:t>Chandan, J. S., Taylor, J., Bradbury-Jones, C., </a:t>
            </a:r>
            <a:r>
              <a:rPr lang="en-GB" sz="1200" dirty="0" err="1"/>
              <a:t>Nirantharakumar</a:t>
            </a:r>
            <a:r>
              <a:rPr lang="en-GB" sz="1200" dirty="0"/>
              <a:t>, K., Kane, E., &amp; Bandyopadhyay, S. (2020). COVID-19: A public health approach to manage domestic violence is needed. </a:t>
            </a:r>
            <a:r>
              <a:rPr lang="en-GB" sz="1200" i="1" dirty="0"/>
              <a:t>The Lancet Public Health</a:t>
            </a:r>
            <a:r>
              <a:rPr lang="en-GB" sz="1200" dirty="0"/>
              <a:t>, </a:t>
            </a:r>
            <a:r>
              <a:rPr lang="en-GB" sz="1200" i="1" dirty="0"/>
              <a:t>0</a:t>
            </a:r>
            <a:r>
              <a:rPr lang="en-GB" sz="1200" dirty="0"/>
              <a:t>(0). https://doi.org/10.1016/S2468-2667(20)30112-2</a:t>
            </a:r>
          </a:p>
          <a:p>
            <a:endParaRPr lang="en-GB" dirty="0"/>
          </a:p>
          <a:p>
            <a:pPr algn="r"/>
            <a:r>
              <a:rPr lang="en-GB" sz="1200" dirty="0"/>
              <a:t>Metropolitan Police. (2020). </a:t>
            </a:r>
            <a:r>
              <a:rPr lang="en-GB" sz="1200" i="1" dirty="0"/>
              <a:t>Over 4,000 domestic abuse arrests made since COVID-19 restrictions introduced</a:t>
            </a:r>
            <a:r>
              <a:rPr lang="en-GB" sz="1200" dirty="0"/>
              <a:t>. </a:t>
            </a:r>
            <a:r>
              <a:rPr lang="en-GB" sz="1200" dirty="0">
                <a:hlinkClick r:id="rId3"/>
              </a:rPr>
              <a:t>http://news.met.police.uk/news/over-4000-domestic-abuse-arrests-made-since-covid-19-restrictions-introduced-400900</a:t>
            </a:r>
            <a:endParaRPr lang="en-GB" sz="1200" dirty="0"/>
          </a:p>
          <a:p>
            <a:pPr algn="r"/>
            <a:endParaRPr lang="en-GB" sz="1200" dirty="0"/>
          </a:p>
          <a:p>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10</a:t>
            </a:fld>
            <a:endParaRPr lang="en-GB"/>
          </a:p>
        </p:txBody>
      </p:sp>
    </p:spTree>
    <p:extLst>
      <p:ext uri="{BB962C8B-B14F-4D97-AF65-F5344CB8AC3E}">
        <p14:creationId xmlns:p14="http://schemas.microsoft.com/office/powerpoint/2010/main" val="183430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GB" sz="1200" dirty="0" err="1"/>
              <a:t>Fancourt</a:t>
            </a:r>
            <a:r>
              <a:rPr lang="en-GB" sz="1200" dirty="0"/>
              <a:t>, D., Bu, D. F., </a:t>
            </a:r>
            <a:r>
              <a:rPr lang="en-GB" sz="1200" dirty="0" err="1"/>
              <a:t>Mak</a:t>
            </a:r>
            <a:r>
              <a:rPr lang="en-GB" sz="1200" dirty="0"/>
              <a:t>, D. H. W., &amp; Steptoe, A. (2020a). </a:t>
            </a:r>
            <a:r>
              <a:rPr lang="en-GB" sz="1200" i="1" dirty="0"/>
              <a:t>Covid-19 Social Study Release 12</a:t>
            </a:r>
            <a:r>
              <a:rPr lang="en-GB" sz="1200" dirty="0"/>
              <a:t>. </a:t>
            </a:r>
            <a:r>
              <a:rPr lang="en-GB" sz="1200" dirty="0">
                <a:hlinkClick r:id="rId3"/>
              </a:rPr>
              <a:t>https://mk0nuffieldfounpg9ee.kinstacdn.com/wp-content/uploads/2020/04/COVID-19-social-study-results-9-June-2020.pdf</a:t>
            </a:r>
            <a:endParaRPr lang="en-GB" sz="1200" dirty="0"/>
          </a:p>
          <a:p>
            <a:pPr algn="r"/>
            <a:endParaRPr lang="en-GB" sz="1200" dirty="0"/>
          </a:p>
          <a:p>
            <a:pPr algn="r"/>
            <a:r>
              <a:rPr lang="en-GB" sz="1200" dirty="0" err="1"/>
              <a:t>Fancourt</a:t>
            </a:r>
            <a:r>
              <a:rPr lang="en-GB" sz="1200" dirty="0"/>
              <a:t>, D., Bu, F., </a:t>
            </a:r>
            <a:r>
              <a:rPr lang="en-GB" sz="1200" dirty="0" err="1"/>
              <a:t>Mak</a:t>
            </a:r>
            <a:r>
              <a:rPr lang="en-GB" sz="1200" dirty="0"/>
              <a:t>, H. W., &amp; Steptoe, A. (2020b). </a:t>
            </a:r>
            <a:r>
              <a:rPr lang="en-GB" sz="1200" i="1" dirty="0"/>
              <a:t>Covid-19 Social Study; Results Release 7</a:t>
            </a:r>
            <a:r>
              <a:rPr lang="en-GB" sz="1200" dirty="0"/>
              <a:t>.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Rethink Mental Illness. (2020). </a:t>
            </a:r>
            <a:r>
              <a:rPr lang="en-GB" sz="1200" i="1" dirty="0"/>
              <a:t>COVID-19 briefings: Access</a:t>
            </a:r>
            <a:r>
              <a:rPr lang="en-GB" sz="1200" dirty="0"/>
              <a:t> </a:t>
            </a:r>
            <a:r>
              <a:rPr lang="en-GB" sz="1200" i="1" dirty="0"/>
              <a:t>to NHS mental health</a:t>
            </a:r>
            <a:r>
              <a:rPr lang="en-GB" sz="1200" dirty="0"/>
              <a:t> </a:t>
            </a:r>
            <a:r>
              <a:rPr lang="en-GB" sz="1200" i="1" dirty="0"/>
              <a:t>services</a:t>
            </a:r>
            <a:r>
              <a:rPr lang="en-GB" sz="1200" dirty="0"/>
              <a:t> </a:t>
            </a:r>
            <a:r>
              <a:rPr lang="en-GB" sz="1200" i="1" dirty="0"/>
              <a:t>for people living with severe</a:t>
            </a:r>
            <a:r>
              <a:rPr lang="en-GB" sz="1200" dirty="0"/>
              <a:t> </a:t>
            </a:r>
            <a:r>
              <a:rPr lang="en-GB" sz="1200" i="1" dirty="0"/>
              <a:t>mental illness</a:t>
            </a:r>
            <a:r>
              <a:rPr lang="en-GB" sz="1200" dirty="0"/>
              <a:t>. </a:t>
            </a:r>
            <a:r>
              <a:rPr lang="en-GB" sz="1200" dirty="0">
                <a:hlinkClick r:id="rId4"/>
              </a:rPr>
              <a:t>https://www.rethink.org/media/3793/access-to-mh-services-final-040220.pdf</a:t>
            </a:r>
            <a:endParaRPr lang="en-GB" sz="1200" dirty="0"/>
          </a:p>
          <a:p>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12</a:t>
            </a:fld>
            <a:endParaRPr lang="en-GB"/>
          </a:p>
        </p:txBody>
      </p:sp>
    </p:spTree>
    <p:extLst>
      <p:ext uri="{BB962C8B-B14F-4D97-AF65-F5344CB8AC3E}">
        <p14:creationId xmlns:p14="http://schemas.microsoft.com/office/powerpoint/2010/main" val="243920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Mental Health Foundation. (2020). </a:t>
            </a:r>
            <a:r>
              <a:rPr lang="en-GB" sz="1200" i="1" dirty="0"/>
              <a:t>More than a third of UK adults in full-time work are worried about losing their jobs</a:t>
            </a:r>
            <a:r>
              <a:rPr lang="en-GB" sz="1200" dirty="0"/>
              <a:t>. </a:t>
            </a:r>
            <a:r>
              <a:rPr lang="en-GB" sz="1200" dirty="0">
                <a:hlinkClick r:id="rId3"/>
              </a:rPr>
              <a:t>https://www.mentalhealth.org.uk/news/more-third-uk-adults-full-time-work-are-worried-about-losing-their-jobs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ONS. (2020c). </a:t>
            </a:r>
            <a:r>
              <a:rPr lang="en-GB" sz="1200" i="1" dirty="0"/>
              <a:t>Furloughing of workers across UK businesses: 23 March 2020 to 5 April 2020</a:t>
            </a:r>
            <a:r>
              <a:rPr lang="en-GB" sz="1200" dirty="0"/>
              <a:t>. https://www.ons.gov.uk/employmentandlabourmarket/peopleinwork/employmentandemployeetypes/articles/furloughingofworkersacrossukbusinesses/23march2020to5april2020#proportion-of-furloughed-workforce-by-industry-and-trading-status-of-responding-businesses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Resolution Foundation. (2020b). </a:t>
            </a:r>
            <a:r>
              <a:rPr lang="en-GB" sz="1200" i="1" dirty="0"/>
              <a:t>Young workers in the coronavirus crisis</a:t>
            </a:r>
            <a:r>
              <a:rPr lang="en-GB" sz="1200" dirty="0"/>
              <a:t>. </a:t>
            </a:r>
            <a:r>
              <a:rPr lang="en-GB" sz="1200" dirty="0">
                <a:hlinkClick r:id="rId4"/>
              </a:rPr>
              <a:t>https://www.resolutionfoundation.org/app/uploads/2020/05/Young-workers-in-the-coronavirus-crisis.pdf</a:t>
            </a:r>
            <a:endParaRPr lang="en-GB" sz="1200" dirty="0"/>
          </a:p>
          <a:p>
            <a:endParaRPr lang="en-GB" dirty="0"/>
          </a:p>
        </p:txBody>
      </p:sp>
      <p:sp>
        <p:nvSpPr>
          <p:cNvPr id="4" name="Slide Number Placeholder 3"/>
          <p:cNvSpPr>
            <a:spLocks noGrp="1"/>
          </p:cNvSpPr>
          <p:nvPr>
            <p:ph type="sldNum" sz="quarter" idx="5"/>
          </p:nvPr>
        </p:nvSpPr>
        <p:spPr/>
        <p:txBody>
          <a:bodyPr/>
          <a:lstStyle/>
          <a:p>
            <a:fld id="{25C1BEBE-4853-4E07-8D69-880A91FE3E1B}" type="slidenum">
              <a:rPr lang="en-GB" smtClean="0"/>
              <a:t>14</a:t>
            </a:fld>
            <a:endParaRPr lang="en-GB"/>
          </a:p>
        </p:txBody>
      </p:sp>
    </p:spTree>
    <p:extLst>
      <p:ext uri="{BB962C8B-B14F-4D97-AF65-F5344CB8AC3E}">
        <p14:creationId xmlns:p14="http://schemas.microsoft.com/office/powerpoint/2010/main" val="92449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8B9F-5B1D-49EB-955D-76739F53E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E2ED30-4F2C-4DA6-807B-5236768F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558586-1256-43AF-A1F6-AB3C050D0997}"/>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03A19C0A-C794-413E-95E1-4DE1E89AF6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00C3B1-E864-442A-84CA-14574A191AB8}"/>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170257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DF6A-E2F4-417D-ADF1-BBEAF04E94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B13A86-A818-4364-9D4B-1520B9B31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FEAC4-FE1F-45E6-9CF4-038159A9BED1}"/>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536F08DF-F6DC-4060-8C97-F2763E399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64BB1-4F13-490B-B18D-E741DE3C3941}"/>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334217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34498-CB07-4E3F-A0A3-5D6454BD2D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ADB050-DC62-4316-A7DA-C6EA438A0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57BAA-293D-4476-989B-D7F7BEB28D79}"/>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7469BD9A-25FF-4E11-B3D6-D75CEA81B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F54C0-268B-46EE-85E9-64EE25F51B82}"/>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250158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DA74-054B-407B-9F3A-CA3AB4343B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46C2A-D52B-4D65-8E2D-29861D513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A1373-C55A-41D4-A4C7-5554B1C87056}"/>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9A6396E8-C0EB-4A2A-B197-C37701D4F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A4F89-ED4A-46A7-89DF-6AE75E45539C}"/>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414411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C333-8B4F-419C-985B-36F555743C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9800F3-475E-49C3-AE94-EDF5A985DC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CE26F-6B54-4B4F-A85D-D60256839EC2}"/>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BDE7F4AE-C1AE-4FDF-B9FE-8D1ADEC4F6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E13C2-CB7E-49B7-9643-90D7EF151AC6}"/>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15134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DF70-91E6-45AD-AEF3-A70A3F3BA5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1B9832-13F3-4413-A267-15B2145657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C4055B-38DB-43F7-AD70-B70AD4871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570F62-A873-420E-8B4B-849114D3104D}"/>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6" name="Footer Placeholder 5">
            <a:extLst>
              <a:ext uri="{FF2B5EF4-FFF2-40B4-BE49-F238E27FC236}">
                <a16:creationId xmlns:a16="http://schemas.microsoft.com/office/drawing/2014/main" id="{5AD581D6-9E65-4E30-8F98-7B1F2B12D2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69946-882C-49BA-AD9F-DD1F94F09498}"/>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318957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6D4C-1041-4AEA-A545-EE95DE1909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CA9A4F-F55D-4264-9BEF-D8C8F68CE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1E6A5A-2C69-4188-9CEB-DD5D63B48B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F5F2FF-FAD6-49B0-B23D-86C13546D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955A2-F73D-4E9B-85E7-CC3B424469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82B57D-B917-4408-979D-95EC27DE14D4}"/>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8" name="Footer Placeholder 7">
            <a:extLst>
              <a:ext uri="{FF2B5EF4-FFF2-40B4-BE49-F238E27FC236}">
                <a16:creationId xmlns:a16="http://schemas.microsoft.com/office/drawing/2014/main" id="{2DB8BA16-806E-46E4-8B22-44D84A533B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8B6388-DC95-4B34-A0C9-ED311903E164}"/>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39529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1320-E765-4828-866F-7FE6928075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B7A53C-5F16-4235-9BDC-77D01F244E7C}"/>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4" name="Footer Placeholder 3">
            <a:extLst>
              <a:ext uri="{FF2B5EF4-FFF2-40B4-BE49-F238E27FC236}">
                <a16:creationId xmlns:a16="http://schemas.microsoft.com/office/drawing/2014/main" id="{C4067147-BBFB-4549-9B0F-A2767A11BB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0E023C-EC79-4E77-9DCA-5E5BD431808F}"/>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42583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3FB61-3996-44D1-99FB-7A56B6404BB9}"/>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3" name="Footer Placeholder 2">
            <a:extLst>
              <a:ext uri="{FF2B5EF4-FFF2-40B4-BE49-F238E27FC236}">
                <a16:creationId xmlns:a16="http://schemas.microsoft.com/office/drawing/2014/main" id="{3DA8B38D-01E1-4D2A-A734-438E980E47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42D2CF-C79D-4A3A-B304-5D4E0877ECF4}"/>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332113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0FF4-C140-4059-90BE-884D76E52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0365B9-7449-459D-9172-E4A69FBDD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833A03-CBF6-4AFA-BEF4-BDA9131AF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08DE9-60C0-432F-8768-5C161A11CCBD}"/>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6" name="Footer Placeholder 5">
            <a:extLst>
              <a:ext uri="{FF2B5EF4-FFF2-40B4-BE49-F238E27FC236}">
                <a16:creationId xmlns:a16="http://schemas.microsoft.com/office/drawing/2014/main" id="{2C4C751D-77C3-4C4A-8C2D-D5D6605B1C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D67D44-03BA-4FCA-BE1E-189DEB0E60DA}"/>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355543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B88A-6501-4A7F-B4BE-3D9203C7B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4C77CF-9B54-48DE-93A4-B0AC49F92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75C8A5-391A-4758-B93B-0D99C128B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0DD1F-8ED4-4DA8-AF3D-D726B6CCA0B2}"/>
              </a:ext>
            </a:extLst>
          </p:cNvPr>
          <p:cNvSpPr>
            <a:spLocks noGrp="1"/>
          </p:cNvSpPr>
          <p:nvPr>
            <p:ph type="dt" sz="half" idx="10"/>
          </p:nvPr>
        </p:nvSpPr>
        <p:spPr/>
        <p:txBody>
          <a:bodyPr/>
          <a:lstStyle/>
          <a:p>
            <a:fld id="{EB73F994-7D47-4763-B443-EEDEF0D36E49}" type="datetimeFigureOut">
              <a:rPr lang="en-GB" smtClean="0"/>
              <a:t>08/07/2020</a:t>
            </a:fld>
            <a:endParaRPr lang="en-GB"/>
          </a:p>
        </p:txBody>
      </p:sp>
      <p:sp>
        <p:nvSpPr>
          <p:cNvPr id="6" name="Footer Placeholder 5">
            <a:extLst>
              <a:ext uri="{FF2B5EF4-FFF2-40B4-BE49-F238E27FC236}">
                <a16:creationId xmlns:a16="http://schemas.microsoft.com/office/drawing/2014/main" id="{E1336E43-BD4F-465F-B867-679649D42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9BE596-7A6A-4865-8763-2AF599BCE458}"/>
              </a:ext>
            </a:extLst>
          </p:cNvPr>
          <p:cNvSpPr>
            <a:spLocks noGrp="1"/>
          </p:cNvSpPr>
          <p:nvPr>
            <p:ph type="sldNum" sz="quarter" idx="12"/>
          </p:nvPr>
        </p:nvSpPr>
        <p:spPr/>
        <p:txBody>
          <a:bodyPr/>
          <a:lstStyle/>
          <a:p>
            <a:fld id="{884B5618-CA0D-4B9C-A421-B710BB0974C8}" type="slidenum">
              <a:rPr lang="en-GB" smtClean="0"/>
              <a:t>‹#›</a:t>
            </a:fld>
            <a:endParaRPr lang="en-GB"/>
          </a:p>
        </p:txBody>
      </p:sp>
    </p:spTree>
    <p:extLst>
      <p:ext uri="{BB962C8B-B14F-4D97-AF65-F5344CB8AC3E}">
        <p14:creationId xmlns:p14="http://schemas.microsoft.com/office/powerpoint/2010/main" val="143927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A5DE4-5DB7-4AAE-885A-F2CA70732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DC37C2-FF44-44E0-9DFD-1BB427FC5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67BF8-077F-411A-981B-BEB8EF8DA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3F994-7D47-4763-B443-EEDEF0D36E49}" type="datetimeFigureOut">
              <a:rPr lang="en-GB" smtClean="0"/>
              <a:t>08/07/2020</a:t>
            </a:fld>
            <a:endParaRPr lang="en-GB"/>
          </a:p>
        </p:txBody>
      </p:sp>
      <p:sp>
        <p:nvSpPr>
          <p:cNvPr id="5" name="Footer Placeholder 4">
            <a:extLst>
              <a:ext uri="{FF2B5EF4-FFF2-40B4-BE49-F238E27FC236}">
                <a16:creationId xmlns:a16="http://schemas.microsoft.com/office/drawing/2014/main" id="{56A462A4-805E-472F-AEE2-BE6308F7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F8EF1-A480-4BA1-AB06-9C64A2A3B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B5618-CA0D-4B9C-A421-B710BB0974C8}" type="slidenum">
              <a:rPr lang="en-GB" smtClean="0"/>
              <a:t>‹#›</a:t>
            </a:fld>
            <a:endParaRPr lang="en-GB"/>
          </a:p>
        </p:txBody>
      </p:sp>
    </p:spTree>
    <p:extLst>
      <p:ext uri="{BB962C8B-B14F-4D97-AF65-F5344CB8AC3E}">
        <p14:creationId xmlns:p14="http://schemas.microsoft.com/office/powerpoint/2010/main" val="412453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o@Samaritans.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samaritans.org/scotland/how-we-can-help/contact-samaritan/self-help/" TargetMode="Externa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soup&#10;&#10;Description automatically generated">
            <a:extLst>
              <a:ext uri="{FF2B5EF4-FFF2-40B4-BE49-F238E27FC236}">
                <a16:creationId xmlns:a16="http://schemas.microsoft.com/office/drawing/2014/main" id="{9E5A793F-62BE-44D8-B6DF-F0FA33AFD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293"/>
            <a:ext cx="12192000" cy="5915025"/>
          </a:xfrm>
          <a:prstGeom prst="rect">
            <a:avLst/>
          </a:prstGeom>
        </p:spPr>
      </p:pic>
      <p:sp>
        <p:nvSpPr>
          <p:cNvPr id="2" name="Title 1">
            <a:extLst>
              <a:ext uri="{FF2B5EF4-FFF2-40B4-BE49-F238E27FC236}">
                <a16:creationId xmlns:a16="http://schemas.microsoft.com/office/drawing/2014/main" id="{4E58940C-E042-40D7-9A1D-665329CB0D61}"/>
              </a:ext>
            </a:extLst>
          </p:cNvPr>
          <p:cNvSpPr>
            <a:spLocks noGrp="1"/>
          </p:cNvSpPr>
          <p:nvPr>
            <p:ph type="ctrTitle"/>
          </p:nvPr>
        </p:nvSpPr>
        <p:spPr>
          <a:xfrm>
            <a:off x="5614849" y="1384473"/>
            <a:ext cx="5768969" cy="2003715"/>
          </a:xfrm>
        </p:spPr>
        <p:txBody>
          <a:bodyPr>
            <a:normAutofit fontScale="90000"/>
          </a:bodyPr>
          <a:lstStyle/>
          <a:p>
            <a:pPr algn="r"/>
            <a:r>
              <a:rPr lang="en-GB" b="1" dirty="0">
                <a:solidFill>
                  <a:schemeClr val="bg1"/>
                </a:solidFill>
              </a:rPr>
              <a:t>Samaritans and the current pandemic</a:t>
            </a:r>
          </a:p>
        </p:txBody>
      </p:sp>
      <p:sp>
        <p:nvSpPr>
          <p:cNvPr id="3" name="Subtitle 2">
            <a:extLst>
              <a:ext uri="{FF2B5EF4-FFF2-40B4-BE49-F238E27FC236}">
                <a16:creationId xmlns:a16="http://schemas.microsoft.com/office/drawing/2014/main" id="{DDB78A16-15FD-45CF-B196-6F995A47366B}"/>
              </a:ext>
            </a:extLst>
          </p:cNvPr>
          <p:cNvSpPr>
            <a:spLocks noGrp="1"/>
          </p:cNvSpPr>
          <p:nvPr>
            <p:ph type="subTitle" idx="1"/>
          </p:nvPr>
        </p:nvSpPr>
        <p:spPr>
          <a:xfrm>
            <a:off x="6103895" y="4402368"/>
            <a:ext cx="5279923" cy="1655762"/>
          </a:xfrm>
        </p:spPr>
        <p:txBody>
          <a:bodyPr/>
          <a:lstStyle/>
          <a:p>
            <a:pPr algn="r"/>
            <a:r>
              <a:rPr lang="en-GB" dirty="0">
                <a:solidFill>
                  <a:schemeClr val="bg1"/>
                </a:solidFill>
              </a:rPr>
              <a:t>Rachel Cackett,</a:t>
            </a:r>
            <a:br>
              <a:rPr lang="en-GB" dirty="0">
                <a:solidFill>
                  <a:schemeClr val="bg1"/>
                </a:solidFill>
              </a:rPr>
            </a:br>
            <a:r>
              <a:rPr lang="en-GB" dirty="0">
                <a:solidFill>
                  <a:schemeClr val="bg1"/>
                </a:solidFill>
              </a:rPr>
              <a:t>Executive Director, Samaritans Scotland</a:t>
            </a:r>
          </a:p>
          <a:p>
            <a:pPr algn="r"/>
            <a:r>
              <a:rPr lang="en-GB" dirty="0" err="1">
                <a:solidFill>
                  <a:schemeClr val="bg1"/>
                </a:solidFill>
              </a:rPr>
              <a:t>RCPsych</a:t>
            </a:r>
            <a:r>
              <a:rPr lang="en-GB" dirty="0">
                <a:solidFill>
                  <a:schemeClr val="bg1"/>
                </a:solidFill>
              </a:rPr>
              <a:t> Scotland Webinar, July 2020</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Tree>
    <p:extLst>
      <p:ext uri="{BB962C8B-B14F-4D97-AF65-F5344CB8AC3E}">
        <p14:creationId xmlns:p14="http://schemas.microsoft.com/office/powerpoint/2010/main" val="12141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08182" y="501055"/>
            <a:ext cx="8011160" cy="1323439"/>
          </a:xfrm>
          <a:prstGeom prst="rect">
            <a:avLst/>
          </a:prstGeom>
          <a:noFill/>
        </p:spPr>
        <p:txBody>
          <a:bodyPr wrap="square" rtlCol="0">
            <a:spAutoFit/>
          </a:bodyPr>
          <a:lstStyle/>
          <a:p>
            <a:r>
              <a:rPr lang="en-GB" sz="4000" b="1" dirty="0">
                <a:solidFill>
                  <a:srgbClr val="92D050"/>
                </a:solidFill>
              </a:rPr>
              <a:t>What is the research telling us? (relationships)</a:t>
            </a:r>
          </a:p>
        </p:txBody>
      </p:sp>
      <p:sp>
        <p:nvSpPr>
          <p:cNvPr id="3" name="Rectangle 2">
            <a:extLst>
              <a:ext uri="{FF2B5EF4-FFF2-40B4-BE49-F238E27FC236}">
                <a16:creationId xmlns:a16="http://schemas.microsoft.com/office/drawing/2014/main" id="{D912C27C-44E8-4EDA-9B56-CEB5AAF15D65}"/>
              </a:ext>
            </a:extLst>
          </p:cNvPr>
          <p:cNvSpPr/>
          <p:nvPr/>
        </p:nvSpPr>
        <p:spPr>
          <a:xfrm>
            <a:off x="838200" y="1960424"/>
            <a:ext cx="10545618" cy="2585323"/>
          </a:xfrm>
          <a:prstGeom prst="rect">
            <a:avLst/>
          </a:prstGeom>
        </p:spPr>
        <p:txBody>
          <a:bodyPr wrap="square">
            <a:spAutoFit/>
          </a:bodyPr>
          <a:lstStyle/>
          <a:p>
            <a:pPr marL="285750" indent="-285750">
              <a:buFont typeface="Arial" panose="020B0604020202020204" pitchFamily="34" charset="0"/>
              <a:buChar char="•"/>
            </a:pPr>
            <a:r>
              <a:rPr lang="en-GB" dirty="0"/>
              <a:t>In the first month of lockdown, Refuge has registered a 25% increase in helpline calls - a pattern seen internationally and in previous pandemics too </a:t>
            </a:r>
          </a:p>
          <a:p>
            <a:pPr algn="r"/>
            <a:r>
              <a:rPr lang="en-GB" dirty="0"/>
              <a:t>(Chandan et al., 2020)</a:t>
            </a:r>
          </a:p>
          <a:p>
            <a:endParaRPr lang="en-GB" dirty="0"/>
          </a:p>
          <a:p>
            <a:pPr marL="285750" indent="-285750">
              <a:buFont typeface="Arial" panose="020B0604020202020204" pitchFamily="34" charset="0"/>
              <a:buChar char="•"/>
            </a:pPr>
            <a:r>
              <a:rPr lang="en-GB" dirty="0"/>
              <a:t>In London, the number of domestic abuse incidents recorded by the Met Police between 9 March and 19 April increased by 9% on the same period in 2019</a:t>
            </a:r>
          </a:p>
          <a:p>
            <a:pPr algn="r"/>
            <a:r>
              <a:rPr lang="en-GB" dirty="0"/>
              <a:t>(Metropolitan Police, 2020)</a:t>
            </a:r>
          </a:p>
          <a:p>
            <a:endParaRPr lang="en-GB" dirty="0"/>
          </a:p>
          <a:p>
            <a:pPr>
              <a:buFont typeface="Arial" panose="020B0604020202020204" pitchFamily="34" charset="0"/>
              <a:buChar char="•"/>
            </a:pPr>
            <a:endParaRPr lang="en-GB" b="0" i="0" dirty="0">
              <a:solidFill>
                <a:srgbClr val="004455"/>
              </a:solidFill>
              <a:effectLst/>
              <a:latin typeface="Varah"/>
            </a:endParaRPr>
          </a:p>
        </p:txBody>
      </p:sp>
    </p:spTree>
    <p:extLst>
      <p:ext uri="{BB962C8B-B14F-4D97-AF65-F5344CB8AC3E}">
        <p14:creationId xmlns:p14="http://schemas.microsoft.com/office/powerpoint/2010/main" val="420264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are our callers telling us? (relationships)</a:t>
            </a:r>
          </a:p>
        </p:txBody>
      </p:sp>
      <p:sp>
        <p:nvSpPr>
          <p:cNvPr id="4" name="Rectangle 3">
            <a:extLst>
              <a:ext uri="{FF2B5EF4-FFF2-40B4-BE49-F238E27FC236}">
                <a16:creationId xmlns:a16="http://schemas.microsoft.com/office/drawing/2014/main" id="{5C04B1A7-89F3-42C6-8520-2726A0A17486}"/>
              </a:ext>
            </a:extLst>
          </p:cNvPr>
          <p:cNvSpPr/>
          <p:nvPr/>
        </p:nvSpPr>
        <p:spPr>
          <a:xfrm>
            <a:off x="838200" y="1930490"/>
            <a:ext cx="10515600" cy="3970318"/>
          </a:xfrm>
          <a:prstGeom prst="rect">
            <a:avLst/>
          </a:prstGeom>
        </p:spPr>
        <p:txBody>
          <a:bodyPr wrap="square">
            <a:spAutoFit/>
          </a:bodyPr>
          <a:lstStyle/>
          <a:p>
            <a:pPr marL="285750" indent="-285750">
              <a:buFont typeface="Arial" panose="020B0604020202020204" pitchFamily="34" charset="0"/>
              <a:buChar char="•"/>
            </a:pPr>
            <a:r>
              <a:rPr lang="en-GB" b="0" i="0" dirty="0">
                <a:effectLst/>
              </a:rPr>
              <a:t>Increase in frequency of conversations and heightened anxiety from callers about family; levelled off as lockdown goes on</a:t>
            </a:r>
          </a:p>
          <a:p>
            <a:endParaRPr lang="en-GB" b="0" i="0" dirty="0">
              <a:effectLst/>
            </a:endParaRPr>
          </a:p>
          <a:p>
            <a:pPr marL="285750" indent="-285750">
              <a:buFont typeface="Arial" panose="020B0604020202020204" pitchFamily="34" charset="0"/>
              <a:buChar char="•"/>
            </a:pPr>
            <a:r>
              <a:rPr lang="en-GB" b="0" i="0" dirty="0">
                <a:effectLst/>
              </a:rPr>
              <a:t>Month 1: many callers concerned about family members contracting COVID-19. Mont</a:t>
            </a:r>
            <a:r>
              <a:rPr lang="en-GB" dirty="0"/>
              <a:t>h 2:</a:t>
            </a:r>
            <a:r>
              <a:rPr lang="en-GB" b="0" i="0" dirty="0">
                <a:effectLst/>
              </a:rPr>
              <a:t> more callers worried about the financial impact of lockdown on their families, e.g. possible job loss affecting ability to support their family</a:t>
            </a:r>
          </a:p>
          <a:p>
            <a:endParaRPr lang="en-GB" b="0" i="0" dirty="0">
              <a:effectLst/>
            </a:endParaRPr>
          </a:p>
          <a:p>
            <a:pPr marL="285750" indent="-285750">
              <a:buFont typeface="Arial" panose="020B0604020202020204" pitchFamily="34" charset="0"/>
              <a:buChar char="•"/>
            </a:pPr>
            <a:r>
              <a:rPr lang="en-GB" b="0" i="0" dirty="0">
                <a:effectLst/>
              </a:rPr>
              <a:t>Many callers have been concerned about being separated from loved ones. Worries about vulnerable family members (especially older people) and the dilemma of wanting to care for and having to stay away</a:t>
            </a:r>
          </a:p>
          <a:p>
            <a:endParaRPr lang="en-GB" b="0" i="0" dirty="0">
              <a:effectLst/>
            </a:endParaRPr>
          </a:p>
          <a:p>
            <a:pPr marL="285750" indent="-285750">
              <a:buFont typeface="Arial" panose="020B0604020202020204" pitchFamily="34" charset="0"/>
              <a:buChar char="•"/>
            </a:pPr>
            <a:r>
              <a:rPr lang="en-GB" b="0" i="0" dirty="0">
                <a:effectLst/>
              </a:rPr>
              <a:t>Extended nature of lockdown has exacerbated household tensions</a:t>
            </a:r>
          </a:p>
          <a:p>
            <a:endParaRPr lang="en-GB" b="0" i="0" dirty="0">
              <a:effectLst/>
            </a:endParaRPr>
          </a:p>
          <a:p>
            <a:pPr marL="285750" indent="-285750">
              <a:buFont typeface="Arial" panose="020B0604020202020204" pitchFamily="34" charset="0"/>
              <a:buChar char="•"/>
            </a:pPr>
            <a:r>
              <a:rPr lang="en-GB" b="0" i="0" dirty="0">
                <a:effectLst/>
              </a:rPr>
              <a:t>As lockdown continues: increase in calls from young people frustrated at living with parents</a:t>
            </a:r>
            <a:r>
              <a:rPr lang="en-GB" dirty="0"/>
              <a:t> / </a:t>
            </a:r>
            <a:r>
              <a:rPr lang="en-GB" b="0" i="0" dirty="0">
                <a:effectLst/>
              </a:rPr>
              <a:t>parents reporting difficulties with home-schooling</a:t>
            </a:r>
          </a:p>
        </p:txBody>
      </p:sp>
    </p:spTree>
    <p:extLst>
      <p:ext uri="{BB962C8B-B14F-4D97-AF65-F5344CB8AC3E}">
        <p14:creationId xmlns:p14="http://schemas.microsoft.com/office/powerpoint/2010/main" val="32179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is the research telling us? (people with a MH diagnosis)</a:t>
            </a:r>
          </a:p>
        </p:txBody>
      </p:sp>
      <p:sp>
        <p:nvSpPr>
          <p:cNvPr id="3" name="Rectangle 2">
            <a:extLst>
              <a:ext uri="{FF2B5EF4-FFF2-40B4-BE49-F238E27FC236}">
                <a16:creationId xmlns:a16="http://schemas.microsoft.com/office/drawing/2014/main" id="{D912C27C-44E8-4EDA-9B56-CEB5AAF15D65}"/>
              </a:ext>
            </a:extLst>
          </p:cNvPr>
          <p:cNvSpPr/>
          <p:nvPr/>
        </p:nvSpPr>
        <p:spPr>
          <a:xfrm>
            <a:off x="838200" y="1690688"/>
            <a:ext cx="10545618" cy="3570208"/>
          </a:xfrm>
          <a:prstGeom prst="rect">
            <a:avLst/>
          </a:prstGeom>
        </p:spPr>
        <p:txBody>
          <a:bodyPr wrap="square">
            <a:spAutoFit/>
          </a:bodyPr>
          <a:lstStyle/>
          <a:p>
            <a:pPr algn="r"/>
            <a:endParaRPr lang="en-GB" sz="1400" dirty="0"/>
          </a:p>
          <a:p>
            <a:endParaRPr lang="en-GB" dirty="0"/>
          </a:p>
          <a:p>
            <a:pPr marL="285750" indent="-285750">
              <a:buFont typeface="Arial" panose="020B0604020202020204" pitchFamily="34" charset="0"/>
              <a:buChar char="•"/>
            </a:pPr>
            <a:r>
              <a:rPr lang="en-GB" b="1" dirty="0"/>
              <a:t>People with a mental health diagnosis have consistently reported feeling more lonely </a:t>
            </a:r>
            <a:r>
              <a:rPr lang="en-GB" dirty="0"/>
              <a:t>compared to those without a mental health diagnosis (6.5% vs 4.5%), even as lockdown is being eased </a:t>
            </a:r>
          </a:p>
          <a:p>
            <a:pPr algn="r"/>
            <a:r>
              <a:rPr lang="en-GB" dirty="0"/>
              <a:t>(</a:t>
            </a:r>
            <a:r>
              <a:rPr lang="en-GB" dirty="0" err="1"/>
              <a:t>Fancourt</a:t>
            </a:r>
            <a:r>
              <a:rPr lang="en-GB" dirty="0"/>
              <a:t> et al.. 2020)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Three quarters (79%) of people with severe mental illnesses (such as schizophrenia or bipolar disorder) feel that their mental health got worse as a result of the pandemic. 42% of those people thought their mental health was worse because they were getting less support from NHS mental health services (Rethink Mental Illness, 2020).</a:t>
            </a:r>
          </a:p>
          <a:p>
            <a:pPr algn="r"/>
            <a:r>
              <a:rPr lang="en-GB" dirty="0"/>
              <a:t>(Rethink Mental Illness, 2020)</a:t>
            </a:r>
          </a:p>
          <a:p>
            <a:pPr marL="285750" indent="-285750">
              <a:buFont typeface="Arial" panose="020B0604020202020204" pitchFamily="34" charset="0"/>
              <a:buChar char="•"/>
            </a:pPr>
            <a:endParaRPr lang="en-GB" dirty="0"/>
          </a:p>
          <a:p>
            <a:pPr algn="r"/>
            <a:endParaRPr lang="en-GB" sz="1400" b="0" i="0" dirty="0">
              <a:solidFill>
                <a:srgbClr val="004455"/>
              </a:solidFill>
              <a:effectLst/>
              <a:latin typeface="Varah"/>
            </a:endParaRPr>
          </a:p>
        </p:txBody>
      </p:sp>
    </p:spTree>
    <p:extLst>
      <p:ext uri="{BB962C8B-B14F-4D97-AF65-F5344CB8AC3E}">
        <p14:creationId xmlns:p14="http://schemas.microsoft.com/office/powerpoint/2010/main" val="411719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are our callers telling us? (people with existing MH conditions)</a:t>
            </a:r>
          </a:p>
        </p:txBody>
      </p:sp>
      <p:sp>
        <p:nvSpPr>
          <p:cNvPr id="4" name="Rectangle 3">
            <a:extLst>
              <a:ext uri="{FF2B5EF4-FFF2-40B4-BE49-F238E27FC236}">
                <a16:creationId xmlns:a16="http://schemas.microsoft.com/office/drawing/2014/main" id="{118E0A20-622F-443A-8F4A-66FA88DAD010}"/>
              </a:ext>
            </a:extLst>
          </p:cNvPr>
          <p:cNvSpPr/>
          <p:nvPr/>
        </p:nvSpPr>
        <p:spPr>
          <a:xfrm>
            <a:off x="838200" y="1852394"/>
            <a:ext cx="10575636" cy="4247317"/>
          </a:xfrm>
          <a:prstGeom prst="rect">
            <a:avLst/>
          </a:prstGeom>
        </p:spPr>
        <p:txBody>
          <a:bodyPr wrap="square">
            <a:spAutoFit/>
          </a:bodyPr>
          <a:lstStyle/>
          <a:p>
            <a:pPr marL="285750" indent="-285750">
              <a:buFont typeface="Arial" panose="020B0604020202020204" pitchFamily="34" charset="0"/>
              <a:buChar char="•"/>
            </a:pPr>
            <a:r>
              <a:rPr lang="en-GB" b="0" i="0" dirty="0">
                <a:effectLst/>
              </a:rPr>
              <a:t>Continued increase in frequency of conversations about callers’ existing mental health conditions being exacerbated and lack of access to MH support since the pandemic began</a:t>
            </a:r>
          </a:p>
          <a:p>
            <a:pPr marL="285750" indent="-285750">
              <a:buFont typeface="Arial" panose="020B0604020202020204" pitchFamily="34" charset="0"/>
              <a:buChar char="•"/>
            </a:pPr>
            <a:endParaRPr lang="en-GB" b="0" i="0" dirty="0">
              <a:effectLst/>
            </a:endParaRPr>
          </a:p>
          <a:p>
            <a:pPr marL="285750" indent="-285750">
              <a:buFont typeface="Arial" panose="020B0604020202020204" pitchFamily="34" charset="0"/>
              <a:buChar char="•"/>
            </a:pPr>
            <a:r>
              <a:rPr lang="en-GB" b="0" i="0" dirty="0">
                <a:effectLst/>
              </a:rPr>
              <a:t>Lack of access to mental health services (e.g. crisis teams, appointments) a major theme - causing callers increasing levels of distress. As lockdown eased, additional reports of insufficient and inadequate support. Samaritans used as an alternative by some callers.</a:t>
            </a:r>
          </a:p>
          <a:p>
            <a:pPr marL="285750" indent="-285750">
              <a:buFont typeface="Arial" panose="020B0604020202020204" pitchFamily="34" charset="0"/>
              <a:buChar char="•"/>
            </a:pPr>
            <a:endParaRPr lang="en-GB" b="0" i="0" dirty="0">
              <a:effectLst/>
            </a:endParaRPr>
          </a:p>
          <a:p>
            <a:pPr marL="285750" indent="-285750">
              <a:buFont typeface="Arial" panose="020B0604020202020204" pitchFamily="34" charset="0"/>
              <a:buChar char="•"/>
            </a:pPr>
            <a:r>
              <a:rPr lang="en-GB" b="0" i="0" dirty="0">
                <a:effectLst/>
              </a:rPr>
              <a:t>Callers appear to be increasingly distressed about their existing mental health problems being exacerbated, including depression, OCD and, in particular, anxiety.</a:t>
            </a:r>
          </a:p>
          <a:p>
            <a:pPr marL="285750" indent="-285750">
              <a:buFont typeface="Arial" panose="020B0604020202020204" pitchFamily="34" charset="0"/>
              <a:buChar char="•"/>
            </a:pPr>
            <a:endParaRPr lang="en-GB" b="0" i="0" dirty="0">
              <a:effectLst/>
            </a:endParaRPr>
          </a:p>
          <a:p>
            <a:pPr marL="285750" indent="-285750">
              <a:buFont typeface="Arial" panose="020B0604020202020204" pitchFamily="34" charset="0"/>
              <a:buChar char="•"/>
            </a:pPr>
            <a:r>
              <a:rPr lang="en-GB" b="0" i="0" dirty="0">
                <a:effectLst/>
              </a:rPr>
              <a:t>Many callers talk about loss of usual coping strategies and support networks. Some have struggled to introduce a routine; some sliding into old habits (e.g. alcohol use) or ruminating on unpleasant memories.</a:t>
            </a:r>
          </a:p>
          <a:p>
            <a:pPr marL="285750" indent="-285750">
              <a:buFont typeface="Arial" panose="020B0604020202020204" pitchFamily="34" charset="0"/>
              <a:buChar char="•"/>
            </a:pPr>
            <a:endParaRPr lang="en-GB" b="0" i="0" dirty="0">
              <a:effectLst/>
            </a:endParaRPr>
          </a:p>
          <a:p>
            <a:pPr marL="285750" indent="-285750">
              <a:buFont typeface="Arial" panose="020B0604020202020204" pitchFamily="34" charset="0"/>
              <a:buChar char="•"/>
            </a:pPr>
            <a:r>
              <a:rPr lang="en-GB" b="0" i="0" dirty="0">
                <a:effectLst/>
              </a:rPr>
              <a:t>In the first month of lockdown some callers spoke of positive changes in their mental health linked to a sense of all being “in the same boat”;  this seems to have dwindled as restrictions continue.</a:t>
            </a:r>
          </a:p>
        </p:txBody>
      </p:sp>
    </p:spTree>
    <p:extLst>
      <p:ext uri="{BB962C8B-B14F-4D97-AF65-F5344CB8AC3E}">
        <p14:creationId xmlns:p14="http://schemas.microsoft.com/office/powerpoint/2010/main" val="118193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08182" y="501055"/>
            <a:ext cx="8011160" cy="1323439"/>
          </a:xfrm>
          <a:prstGeom prst="rect">
            <a:avLst/>
          </a:prstGeom>
          <a:noFill/>
        </p:spPr>
        <p:txBody>
          <a:bodyPr wrap="square" rtlCol="0">
            <a:spAutoFit/>
          </a:bodyPr>
          <a:lstStyle/>
          <a:p>
            <a:r>
              <a:rPr lang="en-GB" sz="4000" b="1" dirty="0">
                <a:solidFill>
                  <a:srgbClr val="92D050"/>
                </a:solidFill>
              </a:rPr>
              <a:t>What is the research telling us? (finance)</a:t>
            </a:r>
          </a:p>
        </p:txBody>
      </p:sp>
      <p:sp>
        <p:nvSpPr>
          <p:cNvPr id="3" name="Rectangle 2">
            <a:extLst>
              <a:ext uri="{FF2B5EF4-FFF2-40B4-BE49-F238E27FC236}">
                <a16:creationId xmlns:a16="http://schemas.microsoft.com/office/drawing/2014/main" id="{D912C27C-44E8-4EDA-9B56-CEB5AAF15D65}"/>
              </a:ext>
            </a:extLst>
          </p:cNvPr>
          <p:cNvSpPr/>
          <p:nvPr/>
        </p:nvSpPr>
        <p:spPr>
          <a:xfrm>
            <a:off x="823191" y="1819732"/>
            <a:ext cx="10545618" cy="4616648"/>
          </a:xfrm>
          <a:prstGeom prst="rect">
            <a:avLst/>
          </a:prstGeom>
        </p:spPr>
        <p:txBody>
          <a:bodyPr wrap="square">
            <a:spAutoFit/>
          </a:bodyPr>
          <a:lstStyle/>
          <a:p>
            <a:pPr marL="285750" indent="-285750">
              <a:buFont typeface="Arial" panose="020B0604020202020204" pitchFamily="34" charset="0"/>
              <a:buChar char="•"/>
            </a:pPr>
            <a:r>
              <a:rPr lang="en-GB" dirty="0"/>
              <a:t>More than a third of 4,200 UK adults surveyed in the second month of lockdown, who were in full time work, were worried about losing their jobs. The same study shows that 1 in 5 unemployed people have felt hopeless and have had suicidal thoughts and feelings in the last two weeks </a:t>
            </a:r>
          </a:p>
          <a:p>
            <a:pPr marL="285750" indent="-285750">
              <a:buFont typeface="Arial" panose="020B0604020202020204" pitchFamily="34" charset="0"/>
              <a:buChar char="•"/>
            </a:pPr>
            <a:endParaRPr lang="en-GB" sz="1200" dirty="0"/>
          </a:p>
          <a:p>
            <a:pPr algn="r"/>
            <a:r>
              <a:rPr lang="en-GB" sz="1200" dirty="0"/>
              <a:t>(Mental Health Foundation, 2020)</a:t>
            </a:r>
          </a:p>
          <a:p>
            <a:endParaRPr lang="en-GB" sz="1200" dirty="0"/>
          </a:p>
          <a:p>
            <a:pPr marL="285750" indent="-285750">
              <a:buFont typeface="Arial" panose="020B0604020202020204" pitchFamily="34" charset="0"/>
              <a:buChar char="•"/>
            </a:pPr>
            <a:r>
              <a:rPr lang="en-GB" dirty="0"/>
              <a:t>Unemployment benefit claims in the UK have increased to the highest level since 1996 and nearly a quarter of the workforce has been furloughed. The construction and entertainment sectors have been hit hardest, both with 40% of the workforce furloughed in the second two weeks of April</a:t>
            </a:r>
          </a:p>
          <a:p>
            <a:pPr algn="r"/>
            <a:r>
              <a:rPr lang="en-GB" sz="1200" dirty="0"/>
              <a:t>(ONS,2020)</a:t>
            </a:r>
          </a:p>
          <a:p>
            <a:endParaRPr lang="en-GB" sz="1200" dirty="0"/>
          </a:p>
          <a:p>
            <a:endParaRPr lang="en-GB" sz="1200" dirty="0"/>
          </a:p>
          <a:p>
            <a:pPr marL="285750" indent="-285750">
              <a:buFont typeface="Arial" panose="020B0604020202020204" pitchFamily="34" charset="0"/>
              <a:buChar char="•"/>
            </a:pPr>
            <a:r>
              <a:rPr lang="en-GB" dirty="0"/>
              <a:t>In early May, a third of young people (18 – 24 year olds) lost their jobs or were furloughed – nearly twice the rate of older workers (30 – 59 year olds)</a:t>
            </a:r>
          </a:p>
          <a:p>
            <a:pPr algn="r"/>
            <a:r>
              <a:rPr lang="en-GB" sz="1200" dirty="0"/>
              <a:t>(Resolution Foundation, 2020)</a:t>
            </a:r>
          </a:p>
          <a:p>
            <a:pPr algn="r"/>
            <a:endParaRPr lang="en-GB" sz="1200" dirty="0"/>
          </a:p>
          <a:p>
            <a:endParaRPr lang="en-GB" sz="1200" dirty="0"/>
          </a:p>
          <a:p>
            <a:pPr marL="285750" indent="-285750">
              <a:buFont typeface="Arial" panose="020B0604020202020204" pitchFamily="34" charset="0"/>
              <a:buChar char="•"/>
            </a:pPr>
            <a:endParaRPr lang="en-GB" dirty="0"/>
          </a:p>
          <a:p>
            <a:pPr>
              <a:buFont typeface="Arial" panose="020B0604020202020204" pitchFamily="34" charset="0"/>
              <a:buChar char="•"/>
            </a:pPr>
            <a:endParaRPr lang="en-GB" b="0" i="0" dirty="0">
              <a:solidFill>
                <a:srgbClr val="004455"/>
              </a:solidFill>
              <a:effectLst/>
              <a:latin typeface="Varah"/>
            </a:endParaRPr>
          </a:p>
        </p:txBody>
      </p:sp>
    </p:spTree>
    <p:extLst>
      <p:ext uri="{BB962C8B-B14F-4D97-AF65-F5344CB8AC3E}">
        <p14:creationId xmlns:p14="http://schemas.microsoft.com/office/powerpoint/2010/main" val="43646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933450" y="370293"/>
            <a:ext cx="8011160" cy="1323439"/>
          </a:xfrm>
          <a:prstGeom prst="rect">
            <a:avLst/>
          </a:prstGeom>
          <a:noFill/>
        </p:spPr>
        <p:txBody>
          <a:bodyPr wrap="square" rtlCol="0">
            <a:spAutoFit/>
          </a:bodyPr>
          <a:lstStyle/>
          <a:p>
            <a:r>
              <a:rPr lang="en-GB" sz="4000" b="1" dirty="0">
                <a:solidFill>
                  <a:srgbClr val="92D050"/>
                </a:solidFill>
              </a:rPr>
              <a:t>What are our callers telling us? (finance)</a:t>
            </a:r>
          </a:p>
        </p:txBody>
      </p:sp>
      <p:sp>
        <p:nvSpPr>
          <p:cNvPr id="3" name="Rectangle 2">
            <a:extLst>
              <a:ext uri="{FF2B5EF4-FFF2-40B4-BE49-F238E27FC236}">
                <a16:creationId xmlns:a16="http://schemas.microsoft.com/office/drawing/2014/main" id="{D912C27C-44E8-4EDA-9B56-CEB5AAF15D65}"/>
              </a:ext>
            </a:extLst>
          </p:cNvPr>
          <p:cNvSpPr/>
          <p:nvPr/>
        </p:nvSpPr>
        <p:spPr>
          <a:xfrm>
            <a:off x="838200" y="1481552"/>
            <a:ext cx="10545618" cy="923330"/>
          </a:xfrm>
          <a:prstGeom prst="rect">
            <a:avLst/>
          </a:prstGeom>
        </p:spPr>
        <p:txBody>
          <a:bodyPr wrap="square">
            <a:spAutoFit/>
          </a:bodyPr>
          <a:lstStyle/>
          <a:p>
            <a:endParaRPr lang="en-GB" dirty="0"/>
          </a:p>
          <a:p>
            <a:pPr marL="285750" indent="-285750">
              <a:buFont typeface="Arial" panose="020B0604020202020204" pitchFamily="34" charset="0"/>
              <a:buChar char="•"/>
            </a:pPr>
            <a:endParaRPr lang="en-GB" dirty="0"/>
          </a:p>
          <a:p>
            <a:pPr>
              <a:buFont typeface="Arial" panose="020B0604020202020204" pitchFamily="34" charset="0"/>
              <a:buChar char="•"/>
            </a:pPr>
            <a:endParaRPr lang="en-GB" b="0" i="0" dirty="0">
              <a:solidFill>
                <a:srgbClr val="004455"/>
              </a:solidFill>
              <a:effectLst/>
              <a:latin typeface="Varah"/>
            </a:endParaRPr>
          </a:p>
        </p:txBody>
      </p:sp>
      <p:sp>
        <p:nvSpPr>
          <p:cNvPr id="4" name="Rectangle 3">
            <a:extLst>
              <a:ext uri="{FF2B5EF4-FFF2-40B4-BE49-F238E27FC236}">
                <a16:creationId xmlns:a16="http://schemas.microsoft.com/office/drawing/2014/main" id="{AF0A4DE6-2B95-4F94-B1E9-EA18D5602DDB}"/>
              </a:ext>
            </a:extLst>
          </p:cNvPr>
          <p:cNvSpPr/>
          <p:nvPr/>
        </p:nvSpPr>
        <p:spPr>
          <a:xfrm>
            <a:off x="838200" y="1934417"/>
            <a:ext cx="10515600" cy="3693319"/>
          </a:xfrm>
          <a:prstGeom prst="rect">
            <a:avLst/>
          </a:prstGeom>
        </p:spPr>
        <p:txBody>
          <a:bodyPr wrap="square">
            <a:spAutoFit/>
          </a:bodyPr>
          <a:lstStyle/>
          <a:p>
            <a:pPr marL="285750" indent="-285750">
              <a:buFont typeface="Arial" panose="020B0604020202020204" pitchFamily="34" charset="0"/>
              <a:buChar char="•"/>
            </a:pPr>
            <a:r>
              <a:rPr lang="en-GB" b="0" i="0" dirty="0">
                <a:effectLst/>
              </a:rPr>
              <a:t>Increase in frequency of conversations and heightened anxieties​ about finance/unemployment at the beginning of lockdown appear to have stabilised as lockdown continues.</a:t>
            </a:r>
          </a:p>
          <a:p>
            <a:endParaRPr lang="en-GB" b="0" i="0" dirty="0">
              <a:effectLst/>
            </a:endParaRPr>
          </a:p>
          <a:p>
            <a:pPr marL="285750" indent="-285750">
              <a:buFont typeface="Arial" panose="020B0604020202020204" pitchFamily="34" charset="0"/>
              <a:buChar char="•"/>
            </a:pPr>
            <a:r>
              <a:rPr lang="en-GB" b="0" i="0" dirty="0">
                <a:effectLst/>
              </a:rPr>
              <a:t>In the first month of lockdown, callers’ worries were particularly focused on accessing essentials (e.g. food, medicine) and benefits.</a:t>
            </a:r>
          </a:p>
          <a:p>
            <a:endParaRPr lang="en-GB" b="0" i="0" dirty="0">
              <a:effectLst/>
            </a:endParaRPr>
          </a:p>
          <a:p>
            <a:pPr marL="285750" indent="-285750">
              <a:buFont typeface="Arial" panose="020B0604020202020204" pitchFamily="34" charset="0"/>
              <a:buChar char="•"/>
            </a:pPr>
            <a:r>
              <a:rPr lang="en-GB" b="0" i="0" dirty="0">
                <a:effectLst/>
              </a:rPr>
              <a:t>Since the pandemic began, many callers worried about losing their job / business / being furloughed. In the second month of lockdown, some volunteers reported an increase in calls from people for whom worries have materialised. Common themes: not being able pay rent/mortgage; financial help from the government not being enough, and fear of homelessness.</a:t>
            </a:r>
          </a:p>
          <a:p>
            <a:endParaRPr lang="en-GB" b="0" i="0" dirty="0">
              <a:effectLst/>
            </a:endParaRPr>
          </a:p>
          <a:p>
            <a:pPr marL="285750" indent="-285750">
              <a:buFont typeface="Arial" panose="020B0604020202020204" pitchFamily="34" charset="0"/>
              <a:buChar char="•"/>
            </a:pPr>
            <a:r>
              <a:rPr lang="en-GB" b="0" i="0" dirty="0">
                <a:effectLst/>
              </a:rPr>
              <a:t>As lockdown continues, some callers concerned about the pressure to go back to work when they don’t feel safe to do so.</a:t>
            </a:r>
          </a:p>
        </p:txBody>
      </p:sp>
    </p:spTree>
    <p:extLst>
      <p:ext uri="{BB962C8B-B14F-4D97-AF65-F5344CB8AC3E}">
        <p14:creationId xmlns:p14="http://schemas.microsoft.com/office/powerpoint/2010/main" val="282672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933450" y="370293"/>
            <a:ext cx="8011160" cy="707886"/>
          </a:xfrm>
          <a:prstGeom prst="rect">
            <a:avLst/>
          </a:prstGeom>
          <a:noFill/>
        </p:spPr>
        <p:txBody>
          <a:bodyPr wrap="square" rtlCol="0">
            <a:spAutoFit/>
          </a:bodyPr>
          <a:lstStyle/>
          <a:p>
            <a:r>
              <a:rPr lang="en-GB" sz="4000" b="1" dirty="0">
                <a:solidFill>
                  <a:srgbClr val="92D050"/>
                </a:solidFill>
              </a:rPr>
              <a:t>Adding to the research base</a:t>
            </a:r>
          </a:p>
        </p:txBody>
      </p:sp>
      <p:sp>
        <p:nvSpPr>
          <p:cNvPr id="3" name="Rectangle 2">
            <a:extLst>
              <a:ext uri="{FF2B5EF4-FFF2-40B4-BE49-F238E27FC236}">
                <a16:creationId xmlns:a16="http://schemas.microsoft.com/office/drawing/2014/main" id="{D912C27C-44E8-4EDA-9B56-CEB5AAF15D65}"/>
              </a:ext>
            </a:extLst>
          </p:cNvPr>
          <p:cNvSpPr/>
          <p:nvPr/>
        </p:nvSpPr>
        <p:spPr>
          <a:xfrm>
            <a:off x="838200" y="1481552"/>
            <a:ext cx="10545618" cy="923330"/>
          </a:xfrm>
          <a:prstGeom prst="rect">
            <a:avLst/>
          </a:prstGeom>
        </p:spPr>
        <p:txBody>
          <a:bodyPr wrap="square">
            <a:spAutoFit/>
          </a:bodyPr>
          <a:lstStyle/>
          <a:p>
            <a:endParaRPr lang="en-GB" dirty="0"/>
          </a:p>
          <a:p>
            <a:pPr marL="285750" indent="-285750">
              <a:buFont typeface="Arial" panose="020B0604020202020204" pitchFamily="34" charset="0"/>
              <a:buChar char="•"/>
            </a:pPr>
            <a:endParaRPr lang="en-GB" dirty="0"/>
          </a:p>
          <a:p>
            <a:pPr>
              <a:buFont typeface="Arial" panose="020B0604020202020204" pitchFamily="34" charset="0"/>
              <a:buChar char="•"/>
            </a:pPr>
            <a:endParaRPr lang="en-GB" b="0" i="0" dirty="0">
              <a:solidFill>
                <a:srgbClr val="004455"/>
              </a:solidFill>
              <a:effectLst/>
              <a:latin typeface="Varah"/>
            </a:endParaRPr>
          </a:p>
        </p:txBody>
      </p:sp>
      <p:sp>
        <p:nvSpPr>
          <p:cNvPr id="4" name="Rectangle 3">
            <a:extLst>
              <a:ext uri="{FF2B5EF4-FFF2-40B4-BE49-F238E27FC236}">
                <a16:creationId xmlns:a16="http://schemas.microsoft.com/office/drawing/2014/main" id="{AF0A4DE6-2B95-4F94-B1E9-EA18D5602DDB}"/>
              </a:ext>
            </a:extLst>
          </p:cNvPr>
          <p:cNvSpPr/>
          <p:nvPr/>
        </p:nvSpPr>
        <p:spPr>
          <a:xfrm>
            <a:off x="853209" y="1800329"/>
            <a:ext cx="10515600" cy="5724644"/>
          </a:xfrm>
          <a:prstGeom prst="rect">
            <a:avLst/>
          </a:prstGeom>
        </p:spPr>
        <p:txBody>
          <a:bodyPr wrap="square">
            <a:spAutoFit/>
          </a:bodyPr>
          <a:lstStyle/>
          <a:p>
            <a:pPr marL="285750" indent="-285750">
              <a:buFont typeface="Arial" panose="020B0604020202020204" pitchFamily="34" charset="0"/>
              <a:buChar char="•"/>
            </a:pPr>
            <a:r>
              <a:rPr lang="en-GB" sz="2400" b="1" i="0" dirty="0">
                <a:effectLst/>
              </a:rPr>
              <a:t>Glasgow Universit</a:t>
            </a:r>
            <a:r>
              <a:rPr lang="en-GB" sz="2400" b="1" dirty="0"/>
              <a:t>y, Samaritans, SAMH</a:t>
            </a:r>
          </a:p>
          <a:p>
            <a:pPr marL="285750" indent="-285750">
              <a:buFont typeface="Arial" panose="020B0604020202020204" pitchFamily="34" charset="0"/>
              <a:buChar char="•"/>
            </a:pPr>
            <a:endParaRPr lang="en-GB" sz="2400" b="1" dirty="0"/>
          </a:p>
          <a:p>
            <a:r>
              <a:rPr lang="en-GB" dirty="0"/>
              <a:t>UK study involving  around 3,000 people, who will be followed up throughout the pandemic to understand the ongoing impact</a:t>
            </a:r>
            <a:endParaRPr lang="en-GB" sz="2400" b="1" dirty="0"/>
          </a:p>
          <a:p>
            <a:pPr marL="285750" indent="-285750">
              <a:buFont typeface="Arial" panose="020B0604020202020204" pitchFamily="34" charset="0"/>
              <a:buChar char="•"/>
            </a:pPr>
            <a:endParaRPr lang="en-GB" sz="2400" b="1" i="0" dirty="0">
              <a:effectLst/>
            </a:endParaRPr>
          </a:p>
          <a:p>
            <a:pPr marL="285750" indent="-285750">
              <a:buFont typeface="Arial" panose="020B0604020202020204" pitchFamily="34" charset="0"/>
              <a:buChar char="•"/>
            </a:pPr>
            <a:r>
              <a:rPr lang="en-GB" sz="2400" b="1" dirty="0"/>
              <a:t>Scottish Government commission: Glasgow University, Samaritans, SAMH</a:t>
            </a:r>
          </a:p>
          <a:p>
            <a:endParaRPr lang="en-GB" sz="2400" b="1" dirty="0"/>
          </a:p>
          <a:p>
            <a:r>
              <a:rPr lang="en-GB" dirty="0"/>
              <a:t>Tracking the mental health of study participants for the next year, and providing a Scottish-specific insight into the impact of the pandemic and lockdown restrictions on the population</a:t>
            </a:r>
            <a:r>
              <a:rPr lang="en-GB" sz="2400" b="0" i="0" dirty="0">
                <a:effectLst/>
              </a:rPr>
              <a:t>	</a:t>
            </a:r>
          </a:p>
          <a:p>
            <a:endParaRPr lang="en-GB" sz="2400" dirty="0"/>
          </a:p>
          <a:p>
            <a:pPr marL="342900" indent="-342900">
              <a:buFont typeface="Arial" panose="020B0604020202020204" pitchFamily="34" charset="0"/>
              <a:buChar char="•"/>
            </a:pPr>
            <a:r>
              <a:rPr lang="en-GB" sz="2400" b="1" i="0" dirty="0">
                <a:effectLst/>
              </a:rPr>
              <a:t>Ongoing caller insights</a:t>
            </a:r>
          </a:p>
          <a:p>
            <a:endParaRPr lang="en-GB" sz="2400" b="1" dirty="0"/>
          </a:p>
          <a:p>
            <a:r>
              <a:rPr lang="en-GB" dirty="0"/>
              <a:t>Continue to analyse caller data and volunteer insights</a:t>
            </a:r>
          </a:p>
          <a:p>
            <a:endParaRPr lang="en-GB" sz="2400" b="1" dirty="0"/>
          </a:p>
          <a:p>
            <a:endParaRPr lang="en-GB" sz="2400" dirty="0"/>
          </a:p>
          <a:p>
            <a:endParaRPr lang="en-GB" sz="2400" b="0" i="0" dirty="0">
              <a:effectLst/>
            </a:endParaRPr>
          </a:p>
        </p:txBody>
      </p:sp>
    </p:spTree>
    <p:extLst>
      <p:ext uri="{BB962C8B-B14F-4D97-AF65-F5344CB8AC3E}">
        <p14:creationId xmlns:p14="http://schemas.microsoft.com/office/powerpoint/2010/main" val="61971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soup&#10;&#10;Description automatically generated">
            <a:extLst>
              <a:ext uri="{FF2B5EF4-FFF2-40B4-BE49-F238E27FC236}">
                <a16:creationId xmlns:a16="http://schemas.microsoft.com/office/drawing/2014/main" id="{9E5A793F-62BE-44D8-B6DF-F0FA33AFD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618"/>
            <a:ext cx="12192000" cy="5915025"/>
          </a:xfrm>
          <a:prstGeom prst="rect">
            <a:avLst/>
          </a:prstGeom>
        </p:spPr>
      </p:pic>
      <p:sp>
        <p:nvSpPr>
          <p:cNvPr id="2" name="Title 1">
            <a:extLst>
              <a:ext uri="{FF2B5EF4-FFF2-40B4-BE49-F238E27FC236}">
                <a16:creationId xmlns:a16="http://schemas.microsoft.com/office/drawing/2014/main" id="{4E58940C-E042-40D7-9A1D-665329CB0D61}"/>
              </a:ext>
            </a:extLst>
          </p:cNvPr>
          <p:cNvSpPr>
            <a:spLocks noGrp="1"/>
          </p:cNvSpPr>
          <p:nvPr>
            <p:ph type="ctrTitle"/>
          </p:nvPr>
        </p:nvSpPr>
        <p:spPr>
          <a:xfrm>
            <a:off x="5614849" y="3718098"/>
            <a:ext cx="5768969" cy="2003715"/>
          </a:xfrm>
        </p:spPr>
        <p:txBody>
          <a:bodyPr>
            <a:normAutofit/>
          </a:bodyPr>
          <a:lstStyle/>
          <a:p>
            <a:pPr algn="r"/>
            <a:r>
              <a:rPr lang="en-GB" b="1" dirty="0">
                <a:solidFill>
                  <a:schemeClr val="bg1"/>
                </a:solidFill>
              </a:rPr>
              <a:t>Responsible reporting</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Tree>
    <p:extLst>
      <p:ext uri="{BB962C8B-B14F-4D97-AF65-F5344CB8AC3E}">
        <p14:creationId xmlns:p14="http://schemas.microsoft.com/office/powerpoint/2010/main" val="7777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707886"/>
          </a:xfrm>
          <a:prstGeom prst="rect">
            <a:avLst/>
          </a:prstGeom>
          <a:noFill/>
        </p:spPr>
        <p:txBody>
          <a:bodyPr wrap="square" rtlCol="0">
            <a:spAutoFit/>
          </a:bodyPr>
          <a:lstStyle/>
          <a:p>
            <a:r>
              <a:rPr lang="en-GB" sz="4000" b="1" dirty="0">
                <a:solidFill>
                  <a:srgbClr val="92D050"/>
                </a:solidFill>
              </a:rPr>
              <a:t>What is social media telling us?</a:t>
            </a:r>
          </a:p>
        </p:txBody>
      </p:sp>
      <p:pic>
        <p:nvPicPr>
          <p:cNvPr id="3" name="Picture 2">
            <a:extLst>
              <a:ext uri="{FF2B5EF4-FFF2-40B4-BE49-F238E27FC236}">
                <a16:creationId xmlns:a16="http://schemas.microsoft.com/office/drawing/2014/main" id="{AEF5974A-2492-4526-92BD-36E24285C139}"/>
              </a:ext>
            </a:extLst>
          </p:cNvPr>
          <p:cNvPicPr>
            <a:picLocks noChangeAspect="1"/>
          </p:cNvPicPr>
          <p:nvPr/>
        </p:nvPicPr>
        <p:blipFill>
          <a:blip r:embed="rId3"/>
          <a:stretch>
            <a:fillRect/>
          </a:stretch>
        </p:blipFill>
        <p:spPr>
          <a:xfrm>
            <a:off x="409282" y="1772603"/>
            <a:ext cx="11373435" cy="4292821"/>
          </a:xfrm>
          <a:prstGeom prst="rect">
            <a:avLst/>
          </a:prstGeom>
        </p:spPr>
      </p:pic>
    </p:spTree>
    <p:extLst>
      <p:ext uri="{BB962C8B-B14F-4D97-AF65-F5344CB8AC3E}">
        <p14:creationId xmlns:p14="http://schemas.microsoft.com/office/powerpoint/2010/main" val="3794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707886"/>
          </a:xfrm>
          <a:prstGeom prst="rect">
            <a:avLst/>
          </a:prstGeom>
          <a:noFill/>
        </p:spPr>
        <p:txBody>
          <a:bodyPr wrap="square" rtlCol="0">
            <a:spAutoFit/>
          </a:bodyPr>
          <a:lstStyle/>
          <a:p>
            <a:r>
              <a:rPr lang="en-GB" sz="4000" b="1" dirty="0">
                <a:solidFill>
                  <a:srgbClr val="92D050"/>
                </a:solidFill>
              </a:rPr>
              <a:t>Samaritans’ media guidelines</a:t>
            </a:r>
          </a:p>
        </p:txBody>
      </p:sp>
      <p:pic>
        <p:nvPicPr>
          <p:cNvPr id="3" name="Picture 2">
            <a:extLst>
              <a:ext uri="{FF2B5EF4-FFF2-40B4-BE49-F238E27FC236}">
                <a16:creationId xmlns:a16="http://schemas.microsoft.com/office/drawing/2014/main" id="{1A10ECCB-6A3C-4ACF-ACC6-3CB4444FE3D7}"/>
              </a:ext>
            </a:extLst>
          </p:cNvPr>
          <p:cNvPicPr>
            <a:picLocks noChangeAspect="1"/>
          </p:cNvPicPr>
          <p:nvPr/>
        </p:nvPicPr>
        <p:blipFill>
          <a:blip r:embed="rId3"/>
          <a:stretch>
            <a:fillRect/>
          </a:stretch>
        </p:blipFill>
        <p:spPr>
          <a:xfrm>
            <a:off x="263240" y="1328007"/>
            <a:ext cx="2952746" cy="4201985"/>
          </a:xfrm>
          <a:prstGeom prst="rect">
            <a:avLst/>
          </a:prstGeom>
        </p:spPr>
      </p:pic>
      <p:pic>
        <p:nvPicPr>
          <p:cNvPr id="6" name="Picture 5">
            <a:extLst>
              <a:ext uri="{FF2B5EF4-FFF2-40B4-BE49-F238E27FC236}">
                <a16:creationId xmlns:a16="http://schemas.microsoft.com/office/drawing/2014/main" id="{AD37CDB5-6F95-466D-9A29-A226096B34DE}"/>
              </a:ext>
            </a:extLst>
          </p:cNvPr>
          <p:cNvPicPr>
            <a:picLocks noChangeAspect="1"/>
          </p:cNvPicPr>
          <p:nvPr/>
        </p:nvPicPr>
        <p:blipFill>
          <a:blip r:embed="rId4"/>
          <a:stretch>
            <a:fillRect/>
          </a:stretch>
        </p:blipFill>
        <p:spPr>
          <a:xfrm>
            <a:off x="5964670" y="1328007"/>
            <a:ext cx="3250941" cy="3458448"/>
          </a:xfrm>
          <a:prstGeom prst="rect">
            <a:avLst/>
          </a:prstGeom>
          <a:ln>
            <a:solidFill>
              <a:schemeClr val="accent6"/>
            </a:solidFill>
          </a:ln>
        </p:spPr>
      </p:pic>
      <p:pic>
        <p:nvPicPr>
          <p:cNvPr id="7" name="Picture 6">
            <a:extLst>
              <a:ext uri="{FF2B5EF4-FFF2-40B4-BE49-F238E27FC236}">
                <a16:creationId xmlns:a16="http://schemas.microsoft.com/office/drawing/2014/main" id="{5C564683-40DB-40F7-881F-7122A126A235}"/>
              </a:ext>
            </a:extLst>
          </p:cNvPr>
          <p:cNvPicPr>
            <a:picLocks noChangeAspect="1"/>
          </p:cNvPicPr>
          <p:nvPr/>
        </p:nvPicPr>
        <p:blipFill>
          <a:blip r:embed="rId5"/>
          <a:stretch>
            <a:fillRect/>
          </a:stretch>
        </p:blipFill>
        <p:spPr>
          <a:xfrm>
            <a:off x="9064556" y="3548453"/>
            <a:ext cx="2945934" cy="2723756"/>
          </a:xfrm>
          <a:prstGeom prst="rect">
            <a:avLst/>
          </a:prstGeom>
          <a:noFill/>
          <a:ln>
            <a:solidFill>
              <a:schemeClr val="accent6"/>
            </a:solidFill>
          </a:ln>
        </p:spPr>
      </p:pic>
      <p:pic>
        <p:nvPicPr>
          <p:cNvPr id="8" name="Picture 7">
            <a:extLst>
              <a:ext uri="{FF2B5EF4-FFF2-40B4-BE49-F238E27FC236}">
                <a16:creationId xmlns:a16="http://schemas.microsoft.com/office/drawing/2014/main" id="{E8EE1A99-FEE0-43F4-9A07-E4922AD44F52}"/>
              </a:ext>
            </a:extLst>
          </p:cNvPr>
          <p:cNvPicPr>
            <a:picLocks noChangeAspect="1"/>
          </p:cNvPicPr>
          <p:nvPr/>
        </p:nvPicPr>
        <p:blipFill>
          <a:blip r:embed="rId6"/>
          <a:stretch>
            <a:fillRect/>
          </a:stretch>
        </p:blipFill>
        <p:spPr>
          <a:xfrm>
            <a:off x="3500278" y="2571655"/>
            <a:ext cx="2645130" cy="3659886"/>
          </a:xfrm>
          <a:prstGeom prst="rect">
            <a:avLst/>
          </a:prstGeom>
          <a:ln>
            <a:solidFill>
              <a:schemeClr val="accent6"/>
            </a:solidFill>
          </a:ln>
        </p:spPr>
      </p:pic>
    </p:spTree>
    <p:extLst>
      <p:ext uri="{BB962C8B-B14F-4D97-AF65-F5344CB8AC3E}">
        <p14:creationId xmlns:p14="http://schemas.microsoft.com/office/powerpoint/2010/main" val="231346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sp>
        <p:nvSpPr>
          <p:cNvPr id="11" name="Content Placeholder 10">
            <a:extLst>
              <a:ext uri="{FF2B5EF4-FFF2-40B4-BE49-F238E27FC236}">
                <a16:creationId xmlns:a16="http://schemas.microsoft.com/office/drawing/2014/main" id="{BB45CA83-EB03-4769-85BC-A4386A94E1A1}"/>
              </a:ext>
            </a:extLst>
          </p:cNvPr>
          <p:cNvSpPr>
            <a:spLocks noGrp="1"/>
          </p:cNvSpPr>
          <p:nvPr>
            <p:ph idx="1"/>
          </p:nvPr>
        </p:nvSpPr>
        <p:spPr>
          <a:xfrm>
            <a:off x="838199" y="1277012"/>
            <a:ext cx="10515600" cy="4691063"/>
          </a:xfrm>
        </p:spPr>
        <p:txBody>
          <a:bodyPr>
            <a:normAutofit lnSpcReduction="10000"/>
          </a:bodyPr>
          <a:lstStyle/>
          <a:p>
            <a:r>
              <a:rPr lang="en-GB" dirty="0"/>
              <a:t>Helpline.  Free, 24/7 on 116 123 </a:t>
            </a:r>
            <a:endParaRPr lang="en-GB" dirty="0">
              <a:sym typeface="Wingdings" panose="05000000000000000000" pitchFamily="2" charset="2"/>
            </a:endParaRPr>
          </a:p>
          <a:p>
            <a:r>
              <a:rPr lang="en-GB" dirty="0">
                <a:sym typeface="Wingdings" panose="05000000000000000000" pitchFamily="2" charset="2"/>
              </a:rPr>
              <a:t>Email. </a:t>
            </a:r>
            <a:r>
              <a:rPr lang="en-GB" dirty="0">
                <a:sym typeface="Wingdings" panose="05000000000000000000" pitchFamily="2" charset="2"/>
                <a:hlinkClick r:id="rId3"/>
              </a:rPr>
              <a:t>jo@Samaritans.org</a:t>
            </a:r>
            <a:r>
              <a:rPr lang="en-GB" dirty="0">
                <a:sym typeface="Wingdings" panose="05000000000000000000" pitchFamily="2" charset="2"/>
              </a:rPr>
              <a:t> </a:t>
            </a:r>
          </a:p>
          <a:p>
            <a:r>
              <a:rPr lang="en-GB" dirty="0">
                <a:sym typeface="Wingdings" panose="05000000000000000000" pitchFamily="2" charset="2"/>
              </a:rPr>
              <a:t>Post. </a:t>
            </a:r>
            <a:r>
              <a:rPr lang="en-GB" dirty="0"/>
              <a:t>Chris, Freepost RSRB-KKBY-CYJK, PO Box 9090, Stirling FK8 2SA</a:t>
            </a:r>
          </a:p>
          <a:p>
            <a:r>
              <a:rPr lang="en-GB" dirty="0">
                <a:sym typeface="Wingdings" panose="05000000000000000000" pitchFamily="2" charset="2"/>
              </a:rPr>
              <a:t>Prison Listening scheme  </a:t>
            </a:r>
          </a:p>
          <a:p>
            <a:r>
              <a:rPr lang="en-GB" dirty="0">
                <a:sym typeface="Wingdings" panose="05000000000000000000" pitchFamily="2" charset="2"/>
              </a:rPr>
              <a:t>App </a:t>
            </a:r>
            <a:r>
              <a:rPr lang="en-GB" sz="1600" dirty="0">
                <a:solidFill>
                  <a:schemeClr val="accent1"/>
                </a:solidFill>
                <a:sym typeface="Wingdings" panose="05000000000000000000" pitchFamily="2" charset="2"/>
              </a:rPr>
              <a:t>(</a:t>
            </a:r>
            <a:r>
              <a:rPr lang="en-GB" sz="1600" dirty="0">
                <a:solidFill>
                  <a:schemeClr val="accent1"/>
                </a:solidFill>
                <a:hlinkClick r:id="rId4">
                  <a:extLst>
                    <a:ext uri="{A12FA001-AC4F-418D-AE19-62706E023703}">
                      <ahyp:hlinkClr xmlns:ahyp="http://schemas.microsoft.com/office/drawing/2018/hyperlinkcolor" val="tx"/>
                    </a:ext>
                  </a:extLst>
                </a:hlinkClick>
              </a:rPr>
              <a:t>https://www.samaritans.org/scotland/how-we-can-help/contact-samaritan/self-help/</a:t>
            </a:r>
            <a:r>
              <a:rPr lang="en-GB" sz="1600" dirty="0">
                <a:solidFill>
                  <a:schemeClr val="accent1"/>
                </a:solidFill>
              </a:rPr>
              <a:t>)</a:t>
            </a:r>
            <a:endParaRPr lang="en-GB" sz="1600" dirty="0">
              <a:solidFill>
                <a:schemeClr val="accent1"/>
              </a:solidFill>
              <a:sym typeface="Wingdings" panose="05000000000000000000" pitchFamily="2" charset="2"/>
            </a:endParaRPr>
          </a:p>
          <a:p>
            <a:r>
              <a:rPr lang="en-GB" dirty="0">
                <a:sym typeface="Wingdings" panose="05000000000000000000" pitchFamily="2" charset="2"/>
              </a:rPr>
              <a:t>Web resources </a:t>
            </a:r>
            <a:r>
              <a:rPr lang="en-GB" sz="1600" dirty="0">
                <a:solidFill>
                  <a:schemeClr val="accent1"/>
                </a:solidFill>
                <a:sym typeface="Wingdings" panose="05000000000000000000" pitchFamily="2" charset="2"/>
              </a:rPr>
              <a:t>(www.Samaritans.org)</a:t>
            </a:r>
          </a:p>
          <a:p>
            <a:r>
              <a:rPr lang="en-GB" dirty="0">
                <a:sym typeface="Wingdings" panose="05000000000000000000" pitchFamily="2" charset="2"/>
              </a:rPr>
              <a:t>Webchat </a:t>
            </a:r>
          </a:p>
          <a:p>
            <a:r>
              <a:rPr lang="en-GB" dirty="0">
                <a:sym typeface="Wingdings" panose="05000000000000000000" pitchFamily="2" charset="2"/>
              </a:rPr>
              <a:t>Face to face </a:t>
            </a:r>
          </a:p>
          <a:p>
            <a:r>
              <a:rPr lang="en-GB" dirty="0">
                <a:sym typeface="Wingdings" panose="05000000000000000000" pitchFamily="2" charset="2"/>
              </a:rPr>
              <a:t>Outreach </a:t>
            </a:r>
          </a:p>
          <a:p>
            <a:r>
              <a:rPr lang="en-GB" dirty="0">
                <a:sym typeface="Wingdings" panose="05000000000000000000" pitchFamily="2" charset="2"/>
              </a:rPr>
              <a:t>Key worker support </a:t>
            </a:r>
          </a:p>
          <a:p>
            <a:endParaRPr lang="en-GB" dirty="0">
              <a:sym typeface="Wingdings" panose="05000000000000000000" pitchFamily="2" charset="2"/>
            </a:endParaRP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707886"/>
          </a:xfrm>
          <a:prstGeom prst="rect">
            <a:avLst/>
          </a:prstGeom>
          <a:noFill/>
        </p:spPr>
        <p:txBody>
          <a:bodyPr wrap="square" rtlCol="0">
            <a:spAutoFit/>
          </a:bodyPr>
          <a:lstStyle/>
          <a:p>
            <a:r>
              <a:rPr lang="en-GB" sz="4000" b="1" dirty="0">
                <a:solidFill>
                  <a:srgbClr val="92D050"/>
                </a:solidFill>
              </a:rPr>
              <a:t>Samaritans’ service in Scotland now</a:t>
            </a:r>
          </a:p>
        </p:txBody>
      </p:sp>
      <p:pic>
        <p:nvPicPr>
          <p:cNvPr id="15" name="Picture 2" descr="Control, hold, multimedia, music, pause, player, video icon">
            <a:extLst>
              <a:ext uri="{FF2B5EF4-FFF2-40B4-BE49-F238E27FC236}">
                <a16:creationId xmlns:a16="http://schemas.microsoft.com/office/drawing/2014/main" id="{DF991587-1570-4517-B986-9ACCC5B894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5013" y="5013614"/>
            <a:ext cx="499269" cy="4992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trol, hold, multimedia, music, pause, player, video icon">
            <a:extLst>
              <a:ext uri="{FF2B5EF4-FFF2-40B4-BE49-F238E27FC236}">
                <a16:creationId xmlns:a16="http://schemas.microsoft.com/office/drawing/2014/main" id="{EB9587A3-68B6-4AE4-B3A4-CB059BA9A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657" y="4530319"/>
            <a:ext cx="499269" cy="4992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logo&#10;&#10;Description automatically generated">
            <a:extLst>
              <a:ext uri="{FF2B5EF4-FFF2-40B4-BE49-F238E27FC236}">
                <a16:creationId xmlns:a16="http://schemas.microsoft.com/office/drawing/2014/main" id="{CFEB251F-E0F4-4C9B-A3A5-AD444EB61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5168" y="1318723"/>
            <a:ext cx="321661" cy="295275"/>
          </a:xfrm>
          <a:prstGeom prst="rect">
            <a:avLst/>
          </a:prstGeom>
        </p:spPr>
      </p:pic>
      <p:pic>
        <p:nvPicPr>
          <p:cNvPr id="20" name="Picture 19" descr="A close up of a logo&#10;&#10;Description automatically generated">
            <a:extLst>
              <a:ext uri="{FF2B5EF4-FFF2-40B4-BE49-F238E27FC236}">
                <a16:creationId xmlns:a16="http://schemas.microsoft.com/office/drawing/2014/main" id="{CF7FB467-3FE4-4DE9-B4D6-591B2479E9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8692" y="1769261"/>
            <a:ext cx="321661" cy="295275"/>
          </a:xfrm>
          <a:prstGeom prst="rect">
            <a:avLst/>
          </a:prstGeom>
        </p:spPr>
      </p:pic>
      <p:pic>
        <p:nvPicPr>
          <p:cNvPr id="21" name="Picture 20" descr="A close up of a logo&#10;&#10;Description automatically generated">
            <a:extLst>
              <a:ext uri="{FF2B5EF4-FFF2-40B4-BE49-F238E27FC236}">
                <a16:creationId xmlns:a16="http://schemas.microsoft.com/office/drawing/2014/main" id="{2161911C-5DC5-413F-83D0-6BC172436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9554" y="2100046"/>
            <a:ext cx="384264" cy="352743"/>
          </a:xfrm>
          <a:prstGeom prst="rect">
            <a:avLst/>
          </a:prstGeom>
        </p:spPr>
      </p:pic>
      <p:pic>
        <p:nvPicPr>
          <p:cNvPr id="23" name="Picture 22" descr="A picture containing drawing, light&#10;&#10;Description automatically generated">
            <a:extLst>
              <a:ext uri="{FF2B5EF4-FFF2-40B4-BE49-F238E27FC236}">
                <a16:creationId xmlns:a16="http://schemas.microsoft.com/office/drawing/2014/main" id="{A8F55E78-CABC-4636-8444-0D47D35E01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115215" y="3186112"/>
            <a:ext cx="543690" cy="485775"/>
          </a:xfrm>
          <a:prstGeom prst="rect">
            <a:avLst/>
          </a:prstGeom>
        </p:spPr>
      </p:pic>
      <p:pic>
        <p:nvPicPr>
          <p:cNvPr id="26" name="Picture 25" descr="A picture containing drawing, light&#10;&#10;Description automatically generated">
            <a:extLst>
              <a:ext uri="{FF2B5EF4-FFF2-40B4-BE49-F238E27FC236}">
                <a16:creationId xmlns:a16="http://schemas.microsoft.com/office/drawing/2014/main" id="{40ACD31F-9306-42AC-8F0B-1DDA09EE96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97496" y="3622543"/>
            <a:ext cx="543164" cy="485305"/>
          </a:xfrm>
          <a:prstGeom prst="rect">
            <a:avLst/>
          </a:prstGeom>
        </p:spPr>
      </p:pic>
      <p:pic>
        <p:nvPicPr>
          <p:cNvPr id="28" name="Picture 2" descr="Control, hold, multimedia, music, pause, player, video icon">
            <a:extLst>
              <a:ext uri="{FF2B5EF4-FFF2-40B4-BE49-F238E27FC236}">
                <a16:creationId xmlns:a16="http://schemas.microsoft.com/office/drawing/2014/main" id="{F1EC75E5-8517-46EC-888B-7F1C4F097E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958" y="4081683"/>
            <a:ext cx="499269" cy="4992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 up of a logo&#10;&#10;Description automatically generated">
            <a:extLst>
              <a:ext uri="{FF2B5EF4-FFF2-40B4-BE49-F238E27FC236}">
                <a16:creationId xmlns:a16="http://schemas.microsoft.com/office/drawing/2014/main" id="{02B851EB-DF9E-4183-8FF2-2D3DDF0274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7416" y="2684632"/>
            <a:ext cx="321662" cy="321662"/>
          </a:xfrm>
          <a:prstGeom prst="rect">
            <a:avLst/>
          </a:prstGeom>
        </p:spPr>
      </p:pic>
      <p:pic>
        <p:nvPicPr>
          <p:cNvPr id="32" name="Picture 31" descr="A picture containing drawing, light&#10;&#10;Description automatically generated">
            <a:extLst>
              <a:ext uri="{FF2B5EF4-FFF2-40B4-BE49-F238E27FC236}">
                <a16:creationId xmlns:a16="http://schemas.microsoft.com/office/drawing/2014/main" id="{FC77891F-4781-4E74-A6EC-E43EF646F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689779" y="2602575"/>
            <a:ext cx="543690" cy="485775"/>
          </a:xfrm>
          <a:prstGeom prst="rect">
            <a:avLst/>
          </a:prstGeom>
        </p:spPr>
      </p:pic>
      <p:pic>
        <p:nvPicPr>
          <p:cNvPr id="34" name="Picture 6">
            <a:extLst>
              <a:ext uri="{FF2B5EF4-FFF2-40B4-BE49-F238E27FC236}">
                <a16:creationId xmlns:a16="http://schemas.microsoft.com/office/drawing/2014/main" id="{80C74170-405C-449C-8631-4B6C023A1F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0332" y="5301242"/>
            <a:ext cx="848360" cy="8483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icture containing drawing, light&#10;&#10;Description automatically generated">
            <a:extLst>
              <a:ext uri="{FF2B5EF4-FFF2-40B4-BE49-F238E27FC236}">
                <a16:creationId xmlns:a16="http://schemas.microsoft.com/office/drawing/2014/main" id="{37B66668-E2B9-4203-B2D3-95882C05FF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09153" y="5466604"/>
            <a:ext cx="543164" cy="48530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49DCE24-7939-4E89-AC0B-7EB8CEDD31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862" y="3252627"/>
            <a:ext cx="384264" cy="352743"/>
          </a:xfrm>
          <a:prstGeom prst="rect">
            <a:avLst/>
          </a:prstGeom>
        </p:spPr>
      </p:pic>
      <p:pic>
        <p:nvPicPr>
          <p:cNvPr id="37" name="Picture 36" descr="A close up of a logo&#10;&#10;Description automatically generated">
            <a:extLst>
              <a:ext uri="{FF2B5EF4-FFF2-40B4-BE49-F238E27FC236}">
                <a16:creationId xmlns:a16="http://schemas.microsoft.com/office/drawing/2014/main" id="{9DF4F1CE-5ED1-4D1E-8C00-C3AF4BA9B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9210" y="3688823"/>
            <a:ext cx="384264" cy="352743"/>
          </a:xfrm>
          <a:prstGeom prst="rect">
            <a:avLst/>
          </a:prstGeom>
        </p:spPr>
      </p:pic>
      <p:pic>
        <p:nvPicPr>
          <p:cNvPr id="38" name="Picture 37" descr="A close up of a logo&#10;&#10;Description automatically generated">
            <a:extLst>
              <a:ext uri="{FF2B5EF4-FFF2-40B4-BE49-F238E27FC236}">
                <a16:creationId xmlns:a16="http://schemas.microsoft.com/office/drawing/2014/main" id="{1E157C16-C574-438D-95B8-777ECC4555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5421" y="5529724"/>
            <a:ext cx="384264" cy="352743"/>
          </a:xfrm>
          <a:prstGeom prst="rect">
            <a:avLst/>
          </a:prstGeom>
        </p:spPr>
      </p:pic>
    </p:spTree>
    <p:extLst>
      <p:ext uri="{BB962C8B-B14F-4D97-AF65-F5344CB8AC3E}">
        <p14:creationId xmlns:p14="http://schemas.microsoft.com/office/powerpoint/2010/main" val="420028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soup&#10;&#10;Description automatically generated">
            <a:extLst>
              <a:ext uri="{FF2B5EF4-FFF2-40B4-BE49-F238E27FC236}">
                <a16:creationId xmlns:a16="http://schemas.microsoft.com/office/drawing/2014/main" id="{9E5A793F-62BE-44D8-B6DF-F0FA33AFD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618"/>
            <a:ext cx="12192000" cy="5915025"/>
          </a:xfrm>
          <a:prstGeom prst="rect">
            <a:avLst/>
          </a:prstGeom>
        </p:spPr>
      </p:pic>
      <p:sp>
        <p:nvSpPr>
          <p:cNvPr id="2" name="Title 1">
            <a:extLst>
              <a:ext uri="{FF2B5EF4-FFF2-40B4-BE49-F238E27FC236}">
                <a16:creationId xmlns:a16="http://schemas.microsoft.com/office/drawing/2014/main" id="{4E58940C-E042-40D7-9A1D-665329CB0D61}"/>
              </a:ext>
            </a:extLst>
          </p:cNvPr>
          <p:cNvSpPr>
            <a:spLocks noGrp="1"/>
          </p:cNvSpPr>
          <p:nvPr>
            <p:ph type="ctrTitle"/>
          </p:nvPr>
        </p:nvSpPr>
        <p:spPr>
          <a:xfrm>
            <a:off x="5614849" y="3718098"/>
            <a:ext cx="5768969" cy="2003715"/>
          </a:xfrm>
        </p:spPr>
        <p:txBody>
          <a:bodyPr>
            <a:normAutofit fontScale="90000"/>
          </a:bodyPr>
          <a:lstStyle/>
          <a:p>
            <a:pPr algn="r"/>
            <a:r>
              <a:rPr lang="en-GB" b="1" dirty="0">
                <a:solidFill>
                  <a:schemeClr val="bg1"/>
                </a:solidFill>
              </a:rPr>
              <a:t>Sponsorship of NSPLG crisis workstream</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Tree>
    <p:extLst>
      <p:ext uri="{BB962C8B-B14F-4D97-AF65-F5344CB8AC3E}">
        <p14:creationId xmlns:p14="http://schemas.microsoft.com/office/powerpoint/2010/main" val="610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sp>
        <p:nvSpPr>
          <p:cNvPr id="3" name="Content Placeholder 2">
            <a:extLst>
              <a:ext uri="{FF2B5EF4-FFF2-40B4-BE49-F238E27FC236}">
                <a16:creationId xmlns:a16="http://schemas.microsoft.com/office/drawing/2014/main" id="{B914F8E9-0AB8-4C38-892F-FC6F8BD75F0E}"/>
              </a:ext>
            </a:extLst>
          </p:cNvPr>
          <p:cNvSpPr>
            <a:spLocks noGrp="1"/>
          </p:cNvSpPr>
          <p:nvPr>
            <p:ph idx="1"/>
          </p:nvPr>
        </p:nvSpPr>
        <p:spPr/>
        <p:txBody>
          <a:bodyPr>
            <a:normAutofit lnSpcReduction="10000"/>
          </a:bodyPr>
          <a:lstStyle/>
          <a:p>
            <a:r>
              <a:rPr lang="en-GB" dirty="0"/>
              <a:t>Key priority for NSPLG</a:t>
            </a:r>
          </a:p>
          <a:p>
            <a:r>
              <a:rPr lang="en-GB" dirty="0"/>
              <a:t>Samaritans / Penumbra / RCGP</a:t>
            </a:r>
          </a:p>
          <a:p>
            <a:r>
              <a:rPr lang="en-GB" dirty="0"/>
              <a:t>Focus on point of suicidal crisis </a:t>
            </a:r>
          </a:p>
          <a:p>
            <a:r>
              <a:rPr lang="en-GB" dirty="0"/>
              <a:t>Expedited to give recommendations to shape post-COVID services</a:t>
            </a:r>
          </a:p>
          <a:p>
            <a:r>
              <a:rPr lang="en-GB" dirty="0"/>
              <a:t>Support from Academic Advisory Group</a:t>
            </a:r>
          </a:p>
          <a:p>
            <a:r>
              <a:rPr lang="en-GB" dirty="0"/>
              <a:t>Survey distributed</a:t>
            </a:r>
          </a:p>
          <a:p>
            <a:r>
              <a:rPr lang="en-GB" dirty="0"/>
              <a:t>Recommendations developed for autumn</a:t>
            </a:r>
          </a:p>
          <a:p>
            <a:r>
              <a:rPr lang="en-GB" dirty="0"/>
              <a:t>Priority also on better real time data</a:t>
            </a:r>
          </a:p>
          <a:p>
            <a:r>
              <a:rPr lang="en-GB" dirty="0"/>
              <a:t>Thoughts?</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707886"/>
          </a:xfrm>
          <a:prstGeom prst="rect">
            <a:avLst/>
          </a:prstGeom>
          <a:noFill/>
        </p:spPr>
        <p:txBody>
          <a:bodyPr wrap="square" rtlCol="0">
            <a:spAutoFit/>
          </a:bodyPr>
          <a:lstStyle/>
          <a:p>
            <a:r>
              <a:rPr lang="en-GB" sz="4000" b="1" dirty="0">
                <a:solidFill>
                  <a:srgbClr val="92D050"/>
                </a:solidFill>
              </a:rPr>
              <a:t>NSPLG: Suicidal Crisis</a:t>
            </a:r>
          </a:p>
        </p:txBody>
      </p:sp>
    </p:spTree>
    <p:extLst>
      <p:ext uri="{BB962C8B-B14F-4D97-AF65-F5344CB8AC3E}">
        <p14:creationId xmlns:p14="http://schemas.microsoft.com/office/powerpoint/2010/main" val="1987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199" y="447040"/>
            <a:ext cx="8780065" cy="707886"/>
          </a:xfrm>
          <a:prstGeom prst="rect">
            <a:avLst/>
          </a:prstGeom>
          <a:noFill/>
        </p:spPr>
        <p:txBody>
          <a:bodyPr wrap="square" rtlCol="0">
            <a:spAutoFit/>
          </a:bodyPr>
          <a:lstStyle/>
          <a:p>
            <a:r>
              <a:rPr lang="en-GB" sz="4000" b="1" dirty="0">
                <a:solidFill>
                  <a:srgbClr val="92D050"/>
                </a:solidFill>
              </a:rPr>
              <a:t>Samaritans Scotland: prevention</a:t>
            </a:r>
          </a:p>
        </p:txBody>
      </p:sp>
      <p:pic>
        <p:nvPicPr>
          <p:cNvPr id="14338" name="Picture 2" descr="Rose Fitzpatrick on Twitter: &quot;Members of Scotland's National ...">
            <a:extLst>
              <a:ext uri="{FF2B5EF4-FFF2-40B4-BE49-F238E27FC236}">
                <a16:creationId xmlns:a16="http://schemas.microsoft.com/office/drawing/2014/main" id="{7D531AF0-C498-4117-A4D6-53586CDFB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6" y="1512093"/>
            <a:ext cx="4610099" cy="259318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lear Your Head campaign launches | Support in Mind Scotland">
            <a:extLst>
              <a:ext uri="{FF2B5EF4-FFF2-40B4-BE49-F238E27FC236}">
                <a16:creationId xmlns:a16="http://schemas.microsoft.com/office/drawing/2014/main" id="{A330E5B3-AA5F-4793-B6E2-3DFBADE49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282" y="2185988"/>
            <a:ext cx="571500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cottish Government Commits to £2m MaaS Investment Fund">
            <a:extLst>
              <a:ext uri="{FF2B5EF4-FFF2-40B4-BE49-F238E27FC236}">
                <a16:creationId xmlns:a16="http://schemas.microsoft.com/office/drawing/2014/main" id="{C2D6B375-ED0D-4651-AA15-8FCE6A57E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4232400"/>
            <a:ext cx="3992165" cy="2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0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 soup&#10;&#10;Description automatically generated">
            <a:extLst>
              <a:ext uri="{FF2B5EF4-FFF2-40B4-BE49-F238E27FC236}">
                <a16:creationId xmlns:a16="http://schemas.microsoft.com/office/drawing/2014/main" id="{9E5A793F-62BE-44D8-B6DF-F0FA33AFD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618"/>
            <a:ext cx="12192000" cy="5915025"/>
          </a:xfrm>
          <a:prstGeom prst="rect">
            <a:avLst/>
          </a:prstGeom>
        </p:spPr>
      </p:pic>
      <p:sp>
        <p:nvSpPr>
          <p:cNvPr id="2" name="Title 1">
            <a:extLst>
              <a:ext uri="{FF2B5EF4-FFF2-40B4-BE49-F238E27FC236}">
                <a16:creationId xmlns:a16="http://schemas.microsoft.com/office/drawing/2014/main" id="{4E58940C-E042-40D7-9A1D-665329CB0D61}"/>
              </a:ext>
            </a:extLst>
          </p:cNvPr>
          <p:cNvSpPr>
            <a:spLocks noGrp="1"/>
          </p:cNvSpPr>
          <p:nvPr>
            <p:ph type="ctrTitle"/>
          </p:nvPr>
        </p:nvSpPr>
        <p:spPr>
          <a:xfrm>
            <a:off x="5614849" y="3718098"/>
            <a:ext cx="5768969" cy="2003715"/>
          </a:xfrm>
        </p:spPr>
        <p:txBody>
          <a:bodyPr>
            <a:normAutofit/>
          </a:bodyPr>
          <a:lstStyle/>
          <a:p>
            <a:pPr algn="r"/>
            <a:r>
              <a:rPr lang="en-GB" b="1" dirty="0">
                <a:solidFill>
                  <a:schemeClr val="bg1"/>
                </a:solidFill>
              </a:rPr>
              <a:t>Research and caller insights</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Tree>
    <p:extLst>
      <p:ext uri="{BB962C8B-B14F-4D97-AF65-F5344CB8AC3E}">
        <p14:creationId xmlns:p14="http://schemas.microsoft.com/office/powerpoint/2010/main" val="57238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707886"/>
          </a:xfrm>
          <a:prstGeom prst="rect">
            <a:avLst/>
          </a:prstGeom>
          <a:noFill/>
        </p:spPr>
        <p:txBody>
          <a:bodyPr wrap="square" rtlCol="0">
            <a:spAutoFit/>
          </a:bodyPr>
          <a:lstStyle/>
          <a:p>
            <a:r>
              <a:rPr lang="en-GB" sz="4000" b="1" dirty="0">
                <a:solidFill>
                  <a:srgbClr val="92D050"/>
                </a:solidFill>
              </a:rPr>
              <a:t>Samaritans: service during COVID</a:t>
            </a:r>
          </a:p>
        </p:txBody>
      </p:sp>
      <p:sp>
        <p:nvSpPr>
          <p:cNvPr id="6" name="Rectangle 5">
            <a:extLst>
              <a:ext uri="{FF2B5EF4-FFF2-40B4-BE49-F238E27FC236}">
                <a16:creationId xmlns:a16="http://schemas.microsoft.com/office/drawing/2014/main" id="{4BC3A60D-EB30-4FF1-882A-EECE76193524}"/>
              </a:ext>
            </a:extLst>
          </p:cNvPr>
          <p:cNvSpPr/>
          <p:nvPr/>
        </p:nvSpPr>
        <p:spPr>
          <a:xfrm>
            <a:off x="823191" y="1410653"/>
            <a:ext cx="10545618" cy="6186309"/>
          </a:xfrm>
          <a:prstGeom prst="rect">
            <a:avLst/>
          </a:prstGeom>
        </p:spPr>
        <p:txBody>
          <a:bodyPr wrap="square">
            <a:spAutoFit/>
          </a:bodyPr>
          <a:lstStyle/>
          <a:p>
            <a:pPr marL="285750" indent="-285750">
              <a:buFont typeface="Arial" panose="020B0604020202020204" pitchFamily="34" charset="0"/>
              <a:buChar char="•"/>
            </a:pPr>
            <a:r>
              <a:rPr lang="en-GB" sz="2400" b="0" i="0" dirty="0">
                <a:effectLst/>
              </a:rPr>
              <a:t>In the first thirteen weeks of lockdown, Samaritans provided emotional support nearly 645,000 times</a:t>
            </a:r>
          </a:p>
          <a:p>
            <a:pPr marL="285750" indent="-285750">
              <a:buFont typeface="Arial" panose="020B0604020202020204" pitchFamily="34" charset="0"/>
              <a:buChar char="•"/>
            </a:pPr>
            <a:endParaRPr lang="en-GB" sz="1200" b="0" i="0" dirty="0">
              <a:effectLst/>
            </a:endParaRPr>
          </a:p>
          <a:p>
            <a:pPr marL="285750" indent="-285750">
              <a:buFont typeface="Arial" panose="020B0604020202020204" pitchFamily="34" charset="0"/>
              <a:buChar char="•"/>
            </a:pPr>
            <a:r>
              <a:rPr lang="en-GB" sz="2400" dirty="0"/>
              <a:t>Our data suggests around 1 in 3 callers talk about COVID-19 – however, volunteers suggest callers talk about it in almost all calls</a:t>
            </a:r>
          </a:p>
          <a:p>
            <a:endParaRPr lang="en-GB" sz="1200" dirty="0"/>
          </a:p>
          <a:p>
            <a:pPr marL="285750" indent="-285750">
              <a:buFont typeface="Arial" panose="020B0604020202020204" pitchFamily="34" charset="0"/>
              <a:buChar char="•"/>
            </a:pPr>
            <a:r>
              <a:rPr lang="en-GB" sz="2400" dirty="0"/>
              <a:t>Volunteers tell us that callers are generally </a:t>
            </a:r>
            <a:r>
              <a:rPr lang="en-GB" sz="2400" b="1" dirty="0"/>
              <a:t>more anxious</a:t>
            </a:r>
            <a:r>
              <a:rPr lang="en-GB" sz="2400" dirty="0"/>
              <a:t> and </a:t>
            </a:r>
            <a:r>
              <a:rPr lang="en-GB" sz="2400" b="1" dirty="0"/>
              <a:t>more distressed</a:t>
            </a:r>
            <a:r>
              <a:rPr lang="en-GB" sz="2400" dirty="0"/>
              <a:t> than before the COVID-19 pandemic and that both have increased among callers as lockdown goes on.</a:t>
            </a:r>
          </a:p>
          <a:p>
            <a:endParaRPr lang="en-GB" sz="1200" dirty="0"/>
          </a:p>
          <a:p>
            <a:pPr marL="285750" indent="-285750">
              <a:buFont typeface="Arial" panose="020B0604020202020204" pitchFamily="34" charset="0"/>
              <a:buChar char="•"/>
            </a:pPr>
            <a:r>
              <a:rPr lang="en-GB" sz="2400" dirty="0"/>
              <a:t>A few volunteers mention callers being more concerned about being overheard - some calls are ended abruptly. Suggest increase in email contacts because callers are finding it difficult to talk on the phone in private during lockdown</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400" dirty="0"/>
              <a:t>Increase in first-time callers, people in prison, or people wanting human contact</a:t>
            </a:r>
          </a:p>
          <a:p>
            <a:endParaRPr lang="en-GB" sz="4800" b="0" i="0" dirty="0">
              <a:effectLst/>
            </a:endParaRPr>
          </a:p>
          <a:p>
            <a:pPr marL="571500" indent="-571500">
              <a:buFont typeface="Arial" panose="020B0604020202020204" pitchFamily="34" charset="0"/>
              <a:buChar char="•"/>
            </a:pPr>
            <a:endParaRPr lang="en-GB" sz="3600" b="0" i="0" dirty="0">
              <a:effectLst/>
            </a:endParaRPr>
          </a:p>
        </p:txBody>
      </p:sp>
    </p:spTree>
    <p:extLst>
      <p:ext uri="{BB962C8B-B14F-4D97-AF65-F5344CB8AC3E}">
        <p14:creationId xmlns:p14="http://schemas.microsoft.com/office/powerpoint/2010/main" val="155217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54889"/>
            <a:ext cx="8011160" cy="1323439"/>
          </a:xfrm>
          <a:prstGeom prst="rect">
            <a:avLst/>
          </a:prstGeom>
          <a:noFill/>
        </p:spPr>
        <p:txBody>
          <a:bodyPr wrap="square" rtlCol="0">
            <a:spAutoFit/>
          </a:bodyPr>
          <a:lstStyle/>
          <a:p>
            <a:r>
              <a:rPr lang="en-GB" sz="4000" b="1" dirty="0">
                <a:solidFill>
                  <a:srgbClr val="92D050"/>
                </a:solidFill>
              </a:rPr>
              <a:t>What is the research telling us (suicide and self-harm)?</a:t>
            </a:r>
          </a:p>
        </p:txBody>
      </p:sp>
      <p:sp>
        <p:nvSpPr>
          <p:cNvPr id="3" name="Rectangle 2">
            <a:extLst>
              <a:ext uri="{FF2B5EF4-FFF2-40B4-BE49-F238E27FC236}">
                <a16:creationId xmlns:a16="http://schemas.microsoft.com/office/drawing/2014/main" id="{D912C27C-44E8-4EDA-9B56-CEB5AAF15D65}"/>
              </a:ext>
            </a:extLst>
          </p:cNvPr>
          <p:cNvSpPr/>
          <p:nvPr/>
        </p:nvSpPr>
        <p:spPr>
          <a:xfrm>
            <a:off x="808182" y="1968828"/>
            <a:ext cx="10545618" cy="3877985"/>
          </a:xfrm>
          <a:prstGeom prst="rect">
            <a:avLst/>
          </a:prstGeom>
        </p:spPr>
        <p:txBody>
          <a:bodyPr wrap="square">
            <a:spAutoFit/>
          </a:bodyPr>
          <a:lstStyle/>
          <a:p>
            <a:pPr>
              <a:buFont typeface="Arial" panose="020B0604020202020204" pitchFamily="34" charset="0"/>
              <a:buChar char="•"/>
            </a:pPr>
            <a:r>
              <a:rPr lang="en-GB" b="0" i="0" dirty="0">
                <a:effectLst/>
              </a:rPr>
              <a:t> Just over </a:t>
            </a:r>
            <a:r>
              <a:rPr lang="en-GB" b="1" i="0" dirty="0">
                <a:effectLst/>
              </a:rPr>
              <a:t>1 in 10 adults reported experiencing suicidal thoughts during the first week of lockdown</a:t>
            </a:r>
            <a:r>
              <a:rPr lang="en-GB" b="0" i="0" dirty="0">
                <a:effectLst/>
              </a:rPr>
              <a:t>. Rates of suicidal thoughts have remained stable throughout lockdown, even as lockdown is being eased</a:t>
            </a:r>
          </a:p>
          <a:p>
            <a:pPr marL="285750" indent="-285750">
              <a:buFont typeface="Arial" panose="020B0604020202020204" pitchFamily="34" charset="0"/>
              <a:buChar char="•"/>
            </a:pPr>
            <a:endParaRPr lang="en-GB" b="0" i="0" dirty="0">
              <a:effectLst/>
            </a:endParaRPr>
          </a:p>
          <a:p>
            <a:pPr>
              <a:buFont typeface="Arial" panose="020B0604020202020204" pitchFamily="34" charset="0"/>
              <a:buChar char="•"/>
            </a:pPr>
            <a:r>
              <a:rPr lang="en-GB" b="0" i="0" dirty="0">
                <a:effectLst/>
              </a:rPr>
              <a:t> </a:t>
            </a:r>
            <a:r>
              <a:rPr lang="en-GB" b="1" i="0" dirty="0">
                <a:effectLst/>
              </a:rPr>
              <a:t>People with a mental health diagnosis have been 3 times more likely to have had suicidal thoughts </a:t>
            </a:r>
            <a:r>
              <a:rPr lang="en-GB" b="0" i="0" dirty="0">
                <a:effectLst/>
              </a:rPr>
              <a:t>in the past week, compared to people without a mental health diagnosis (33% vs 9%)</a:t>
            </a:r>
          </a:p>
          <a:p>
            <a:pPr marL="285750" indent="-285750">
              <a:buFont typeface="Arial" panose="020B0604020202020204" pitchFamily="34" charset="0"/>
              <a:buChar char="•"/>
            </a:pPr>
            <a:endParaRPr lang="en-GB" dirty="0"/>
          </a:p>
          <a:p>
            <a:pPr>
              <a:buFont typeface="Arial" panose="020B0604020202020204" pitchFamily="34" charset="0"/>
              <a:buChar char="•"/>
            </a:pPr>
            <a:r>
              <a:rPr lang="en-GB" dirty="0"/>
              <a:t> </a:t>
            </a:r>
            <a:r>
              <a:rPr lang="en-GB" b="1" dirty="0"/>
              <a:t>2% had self-harmed or attempted suicide during the first week of lockdown</a:t>
            </a:r>
            <a:r>
              <a:rPr lang="en-GB" dirty="0"/>
              <a:t>. Rates of self-harm have remained stable since then, between 2-3%, even as lockdown is being relaxed</a:t>
            </a:r>
          </a:p>
          <a:p>
            <a:endParaRPr lang="en-GB" dirty="0"/>
          </a:p>
          <a:p>
            <a:pPr>
              <a:buFont typeface="Arial" panose="020B0604020202020204" pitchFamily="34" charset="0"/>
              <a:buChar char="•"/>
            </a:pPr>
            <a:r>
              <a:rPr lang="en-GB" dirty="0"/>
              <a:t> Since lockdown began, </a:t>
            </a:r>
            <a:r>
              <a:rPr lang="en-GB" b="1" dirty="0"/>
              <a:t>those with a diagnosed mental health condition have been approximately 3 times more likely to self-harm or attempt suicide</a:t>
            </a:r>
            <a:r>
              <a:rPr lang="en-GB" dirty="0"/>
              <a:t> compared to those without a mental health diagnosis (10% vs 3%).  This pattern also continues to hold true as restrictions are being relaxed</a:t>
            </a:r>
          </a:p>
          <a:p>
            <a:endParaRPr lang="en-GB" sz="1200" b="0" i="0" dirty="0">
              <a:effectLst/>
            </a:endParaRPr>
          </a:p>
          <a:p>
            <a:pPr algn="r"/>
            <a:r>
              <a:rPr lang="en-GB" dirty="0"/>
              <a:t>(</a:t>
            </a:r>
            <a:r>
              <a:rPr lang="en-GB" dirty="0" err="1"/>
              <a:t>Fancourt</a:t>
            </a:r>
            <a:r>
              <a:rPr lang="en-GB" dirty="0"/>
              <a:t> et al., 2020)</a:t>
            </a:r>
            <a:endParaRPr lang="en-GB" b="0" i="0" dirty="0">
              <a:solidFill>
                <a:srgbClr val="004455"/>
              </a:solidFill>
              <a:effectLst/>
              <a:latin typeface="Varah"/>
            </a:endParaRPr>
          </a:p>
        </p:txBody>
      </p:sp>
    </p:spTree>
    <p:extLst>
      <p:ext uri="{BB962C8B-B14F-4D97-AF65-F5344CB8AC3E}">
        <p14:creationId xmlns:p14="http://schemas.microsoft.com/office/powerpoint/2010/main" val="32385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are our callers telling us (suicide and self-harm)?</a:t>
            </a:r>
          </a:p>
        </p:txBody>
      </p:sp>
      <p:sp>
        <p:nvSpPr>
          <p:cNvPr id="3" name="Rectangle 2">
            <a:extLst>
              <a:ext uri="{FF2B5EF4-FFF2-40B4-BE49-F238E27FC236}">
                <a16:creationId xmlns:a16="http://schemas.microsoft.com/office/drawing/2014/main" id="{D912C27C-44E8-4EDA-9B56-CEB5AAF15D65}"/>
              </a:ext>
            </a:extLst>
          </p:cNvPr>
          <p:cNvSpPr/>
          <p:nvPr/>
        </p:nvSpPr>
        <p:spPr>
          <a:xfrm>
            <a:off x="808182" y="2019301"/>
            <a:ext cx="10545618" cy="2246769"/>
          </a:xfrm>
          <a:prstGeom prst="rect">
            <a:avLst/>
          </a:prstGeom>
        </p:spPr>
        <p:txBody>
          <a:bodyPr wrap="square">
            <a:spAutoFit/>
          </a:bodyPr>
          <a:lstStyle/>
          <a:p>
            <a:pPr marL="457200" indent="-457200">
              <a:buFont typeface="Arial" panose="020B0604020202020204" pitchFamily="34" charset="0"/>
              <a:buChar char="•"/>
            </a:pPr>
            <a:r>
              <a:rPr lang="en-GB" sz="2800" b="0" i="0" dirty="0">
                <a:solidFill>
                  <a:srgbClr val="004455"/>
                </a:solidFill>
                <a:effectLst/>
              </a:rPr>
              <a:t>Most volunteers suggest that callers are not </a:t>
            </a:r>
            <a:r>
              <a:rPr lang="en-GB" sz="2800" b="1" i="0" dirty="0">
                <a:solidFill>
                  <a:srgbClr val="004455"/>
                </a:solidFill>
                <a:effectLst/>
              </a:rPr>
              <a:t>any more or less suicidal</a:t>
            </a:r>
            <a:r>
              <a:rPr lang="en-GB" sz="2800" b="0" i="0" dirty="0">
                <a:solidFill>
                  <a:srgbClr val="004455"/>
                </a:solidFill>
                <a:effectLst/>
              </a:rPr>
              <a:t> than before the pandemic. Among callers who discuss suicide, feelings of isolation, anxiety and hopelessness come up frequently. But as the lockdown continues, feelings of entrapment come up too (e.g. “not seeing the end to this”).</a:t>
            </a:r>
            <a:endParaRPr lang="en-GB" sz="2800" dirty="0"/>
          </a:p>
        </p:txBody>
      </p:sp>
    </p:spTree>
    <p:extLst>
      <p:ext uri="{BB962C8B-B14F-4D97-AF65-F5344CB8AC3E}">
        <p14:creationId xmlns:p14="http://schemas.microsoft.com/office/powerpoint/2010/main" val="330158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is the research telling us (anxiety and loneliness)?</a:t>
            </a:r>
          </a:p>
        </p:txBody>
      </p:sp>
      <p:sp>
        <p:nvSpPr>
          <p:cNvPr id="3" name="Rectangle 2">
            <a:extLst>
              <a:ext uri="{FF2B5EF4-FFF2-40B4-BE49-F238E27FC236}">
                <a16:creationId xmlns:a16="http://schemas.microsoft.com/office/drawing/2014/main" id="{D912C27C-44E8-4EDA-9B56-CEB5AAF15D65}"/>
              </a:ext>
            </a:extLst>
          </p:cNvPr>
          <p:cNvSpPr/>
          <p:nvPr/>
        </p:nvSpPr>
        <p:spPr>
          <a:xfrm>
            <a:off x="808182" y="2065754"/>
            <a:ext cx="10545618" cy="3323987"/>
          </a:xfrm>
          <a:prstGeom prst="rect">
            <a:avLst/>
          </a:prstGeom>
        </p:spPr>
        <p:txBody>
          <a:bodyPr wrap="square">
            <a:spAutoFit/>
          </a:bodyPr>
          <a:lstStyle/>
          <a:p>
            <a:pPr marL="285750" indent="-285750">
              <a:buFont typeface="Arial" panose="020B0604020202020204" pitchFamily="34" charset="0"/>
              <a:buChar char="•"/>
            </a:pPr>
            <a:r>
              <a:rPr lang="en-GB" dirty="0"/>
              <a:t>During the first week of lockdown, </a:t>
            </a:r>
            <a:r>
              <a:rPr lang="en-GB" b="1" dirty="0"/>
              <a:t>almost half of the UK population experienced high levels of anxiety </a:t>
            </a:r>
            <a:r>
              <a:rPr lang="en-GB" dirty="0"/>
              <a:t>- twice as many people as late 2019</a:t>
            </a:r>
          </a:p>
          <a:p>
            <a:endParaRPr lang="en-GB" dirty="0"/>
          </a:p>
          <a:p>
            <a:pPr marL="285750" indent="-285750">
              <a:buFont typeface="Arial" panose="020B0604020202020204" pitchFamily="34" charset="0"/>
              <a:buChar char="•"/>
            </a:pPr>
            <a:r>
              <a:rPr lang="en-GB" dirty="0"/>
              <a:t>As lockdown is eased, </a:t>
            </a:r>
            <a:r>
              <a:rPr lang="en-GB" b="1" dirty="0"/>
              <a:t>fewer people (4 in 10) report feeling highly anxious</a:t>
            </a:r>
            <a:r>
              <a:rPr lang="en-GB" dirty="0"/>
              <a:t>, although this is still more than late 2019. Throughout lockdown, </a:t>
            </a:r>
            <a:r>
              <a:rPr lang="en-GB" b="1" dirty="0"/>
              <a:t>women have been 1.6 times more likely to report anxiety</a:t>
            </a:r>
            <a:r>
              <a:rPr lang="en-GB" dirty="0"/>
              <a:t>, while people who felt lonely were 3 times more likely to feel anxious </a:t>
            </a:r>
          </a:p>
          <a:p>
            <a:endParaRPr lang="en-GB" dirty="0"/>
          </a:p>
          <a:p>
            <a:pPr marL="285750" indent="-285750">
              <a:buFont typeface="Arial" panose="020B0604020202020204" pitchFamily="34" charset="0"/>
              <a:buChar char="•"/>
            </a:pPr>
            <a:r>
              <a:rPr lang="en-GB" b="1" dirty="0"/>
              <a:t>1 in 3 UK adults’ wellbeing was affected by feeling lonely </a:t>
            </a:r>
            <a:r>
              <a:rPr lang="en-GB" dirty="0"/>
              <a:t>in the first month of lockdown. In the same period, </a:t>
            </a:r>
            <a:r>
              <a:rPr lang="en-GB" b="1" dirty="0"/>
              <a:t>50% of young people (aged 16 – 24) felt their wellbeing was affected </a:t>
            </a:r>
            <a:r>
              <a:rPr lang="en-GB" dirty="0"/>
              <a:t>by loneliness</a:t>
            </a:r>
          </a:p>
          <a:p>
            <a:endParaRPr lang="en-GB" dirty="0"/>
          </a:p>
          <a:p>
            <a:pPr algn="r"/>
            <a:endParaRPr lang="en-GB" sz="1200" dirty="0"/>
          </a:p>
          <a:p>
            <a:pPr algn="r"/>
            <a:r>
              <a:rPr lang="en-GB" b="0" i="0" dirty="0">
                <a:solidFill>
                  <a:srgbClr val="004455"/>
                </a:solidFill>
                <a:effectLst/>
                <a:latin typeface="Varah"/>
              </a:rPr>
              <a:t>(ONS, 2020)</a:t>
            </a:r>
          </a:p>
        </p:txBody>
      </p:sp>
    </p:spTree>
    <p:extLst>
      <p:ext uri="{BB962C8B-B14F-4D97-AF65-F5344CB8AC3E}">
        <p14:creationId xmlns:p14="http://schemas.microsoft.com/office/powerpoint/2010/main" val="386705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940C-E042-40D7-9A1D-665329CB0D61}"/>
              </a:ext>
            </a:extLst>
          </p:cNvPr>
          <p:cNvSpPr>
            <a:spLocks noGrp="1"/>
          </p:cNvSpPr>
          <p:nvPr>
            <p:ph type="title"/>
          </p:nvPr>
        </p:nvSpPr>
        <p:spPr/>
        <p:txBody>
          <a:bodyPr>
            <a:normAutofit/>
          </a:bodyPr>
          <a:lstStyle/>
          <a:p>
            <a:pPr algn="r"/>
            <a:r>
              <a:rPr lang="en-GB" b="1" dirty="0">
                <a:solidFill>
                  <a:schemeClr val="bg1"/>
                </a:solidFill>
              </a:rPr>
              <a:t>Samaritans and the current pandemic</a:t>
            </a:r>
          </a:p>
        </p:txBody>
      </p:sp>
      <p:pic>
        <p:nvPicPr>
          <p:cNvPr id="5" name="Picture 4" descr="A close up of a sign&#10;&#10;Description automatically generated">
            <a:extLst>
              <a:ext uri="{FF2B5EF4-FFF2-40B4-BE49-F238E27FC236}">
                <a16:creationId xmlns:a16="http://schemas.microsoft.com/office/drawing/2014/main" id="{C17ECBEF-3686-49CE-BFED-A45E3A543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82" y="370293"/>
            <a:ext cx="2161036" cy="792482"/>
          </a:xfrm>
          <a:prstGeom prst="rect">
            <a:avLst/>
          </a:prstGeom>
        </p:spPr>
      </p:pic>
      <p:sp>
        <p:nvSpPr>
          <p:cNvPr id="12" name="TextBox 11">
            <a:extLst>
              <a:ext uri="{FF2B5EF4-FFF2-40B4-BE49-F238E27FC236}">
                <a16:creationId xmlns:a16="http://schemas.microsoft.com/office/drawing/2014/main" id="{E026806C-4B76-439C-A322-CE3CE7308131}"/>
              </a:ext>
            </a:extLst>
          </p:cNvPr>
          <p:cNvSpPr txBox="1"/>
          <p:nvPr/>
        </p:nvSpPr>
        <p:spPr>
          <a:xfrm>
            <a:off x="838200" y="447040"/>
            <a:ext cx="8011160" cy="1323439"/>
          </a:xfrm>
          <a:prstGeom prst="rect">
            <a:avLst/>
          </a:prstGeom>
          <a:noFill/>
        </p:spPr>
        <p:txBody>
          <a:bodyPr wrap="square" rtlCol="0">
            <a:spAutoFit/>
          </a:bodyPr>
          <a:lstStyle/>
          <a:p>
            <a:r>
              <a:rPr lang="en-GB" sz="4000" b="1" dirty="0">
                <a:solidFill>
                  <a:srgbClr val="92D050"/>
                </a:solidFill>
              </a:rPr>
              <a:t>What are our callers telling us (anxiety and loneliness)?</a:t>
            </a:r>
          </a:p>
        </p:txBody>
      </p:sp>
      <p:sp>
        <p:nvSpPr>
          <p:cNvPr id="3" name="Rectangle 2">
            <a:extLst>
              <a:ext uri="{FF2B5EF4-FFF2-40B4-BE49-F238E27FC236}">
                <a16:creationId xmlns:a16="http://schemas.microsoft.com/office/drawing/2014/main" id="{D912C27C-44E8-4EDA-9B56-CEB5AAF15D65}"/>
              </a:ext>
            </a:extLst>
          </p:cNvPr>
          <p:cNvSpPr/>
          <p:nvPr/>
        </p:nvSpPr>
        <p:spPr>
          <a:xfrm>
            <a:off x="838200" y="2016912"/>
            <a:ext cx="10545618" cy="3970318"/>
          </a:xfrm>
          <a:prstGeom prst="rect">
            <a:avLst/>
          </a:prstGeom>
        </p:spPr>
        <p:txBody>
          <a:bodyPr wrap="square">
            <a:spAutoFit/>
          </a:bodyPr>
          <a:lstStyle/>
          <a:p>
            <a:pPr marL="285750" indent="-285750">
              <a:buFont typeface="Arial" panose="020B0604020202020204" pitchFamily="34" charset="0"/>
              <a:buChar char="•"/>
            </a:pPr>
            <a:r>
              <a:rPr lang="en-GB" b="0" i="0" dirty="0">
                <a:solidFill>
                  <a:srgbClr val="004455"/>
                </a:solidFill>
                <a:effectLst/>
              </a:rPr>
              <a:t>Volunteers tell us that callers are generally </a:t>
            </a:r>
            <a:r>
              <a:rPr lang="en-GB" b="1" i="0" dirty="0">
                <a:solidFill>
                  <a:srgbClr val="004455"/>
                </a:solidFill>
                <a:effectLst/>
              </a:rPr>
              <a:t>more anxious</a:t>
            </a:r>
            <a:r>
              <a:rPr lang="en-GB" b="0" i="0" dirty="0">
                <a:solidFill>
                  <a:srgbClr val="004455"/>
                </a:solidFill>
                <a:effectLst/>
              </a:rPr>
              <a:t> and </a:t>
            </a:r>
            <a:r>
              <a:rPr lang="en-GB" b="1" i="0" dirty="0">
                <a:solidFill>
                  <a:srgbClr val="004455"/>
                </a:solidFill>
                <a:effectLst/>
              </a:rPr>
              <a:t>more distressed</a:t>
            </a:r>
            <a:r>
              <a:rPr lang="en-GB" b="0" i="0" dirty="0">
                <a:solidFill>
                  <a:srgbClr val="004455"/>
                </a:solidFill>
                <a:effectLst/>
              </a:rPr>
              <a:t> than before the COVID-19 pandemic and that both have increased among callers as lockdown goes on</a:t>
            </a:r>
          </a:p>
          <a:p>
            <a:pPr marL="285750" indent="-285750">
              <a:buFont typeface="Arial" panose="020B0604020202020204" pitchFamily="34" charset="0"/>
              <a:buChar char="•"/>
            </a:pPr>
            <a:endParaRPr lang="en-GB" b="0" i="0" dirty="0">
              <a:solidFill>
                <a:srgbClr val="004455"/>
              </a:solidFill>
              <a:effectLst/>
            </a:endParaRPr>
          </a:p>
          <a:p>
            <a:pPr marL="285750" indent="-285750">
              <a:buFont typeface="Arial" panose="020B0604020202020204" pitchFamily="34" charset="0"/>
              <a:buChar char="•"/>
            </a:pPr>
            <a:r>
              <a:rPr lang="en-GB" dirty="0">
                <a:solidFill>
                  <a:srgbClr val="004455"/>
                </a:solidFill>
              </a:rPr>
              <a:t>Increase in frequency of conversations about isolation being exacerbated since the pandemic began</a:t>
            </a:r>
          </a:p>
          <a:p>
            <a:endParaRPr lang="en-GB" dirty="0">
              <a:solidFill>
                <a:srgbClr val="004455"/>
              </a:solidFill>
            </a:endParaRPr>
          </a:p>
          <a:p>
            <a:pPr marL="285750" indent="-285750">
              <a:buFont typeface="Arial" panose="020B0604020202020204" pitchFamily="34" charset="0"/>
              <a:buChar char="•"/>
            </a:pPr>
            <a:r>
              <a:rPr lang="en-GB" b="0" i="0" dirty="0">
                <a:solidFill>
                  <a:srgbClr val="004455"/>
                </a:solidFill>
                <a:effectLst/>
              </a:rPr>
              <a:t>Callers seem more distressed about </a:t>
            </a:r>
            <a:r>
              <a:rPr lang="en-GB" dirty="0">
                <a:solidFill>
                  <a:srgbClr val="004455"/>
                </a:solidFill>
              </a:rPr>
              <a:t>loneliness and isolation as lockdown goes on</a:t>
            </a:r>
          </a:p>
          <a:p>
            <a:pPr marL="285750" indent="-285750">
              <a:buFont typeface="Arial" panose="020B0604020202020204" pitchFamily="34" charset="0"/>
              <a:buChar char="•"/>
            </a:pPr>
            <a:endParaRPr lang="en-GB" dirty="0">
              <a:solidFill>
                <a:srgbClr val="004455"/>
              </a:solidFill>
            </a:endParaRPr>
          </a:p>
          <a:p>
            <a:pPr marL="285750" indent="-285750">
              <a:buFont typeface="Arial" panose="020B0604020202020204" pitchFamily="34" charset="0"/>
              <a:buChar char="•"/>
            </a:pPr>
            <a:r>
              <a:rPr lang="en-GB" b="0" i="0" dirty="0">
                <a:solidFill>
                  <a:srgbClr val="004455"/>
                </a:solidFill>
                <a:effectLst/>
              </a:rPr>
              <a:t>Certain groups more affected (e.g. older people).  In second month of lockdown: increase in calls from young people concerned about separation from friends</a:t>
            </a:r>
          </a:p>
          <a:p>
            <a:pPr marL="285750" indent="-285750">
              <a:buFont typeface="Arial" panose="020B0604020202020204" pitchFamily="34" charset="0"/>
              <a:buChar char="•"/>
            </a:pPr>
            <a:endParaRPr lang="en-GB" b="0" i="0" dirty="0">
              <a:solidFill>
                <a:srgbClr val="004455"/>
              </a:solidFill>
              <a:effectLst/>
            </a:endParaRPr>
          </a:p>
          <a:p>
            <a:pPr marL="285750" indent="-285750">
              <a:buFont typeface="Arial" panose="020B0604020202020204" pitchFamily="34" charset="0"/>
              <a:buChar char="•"/>
            </a:pPr>
            <a:r>
              <a:rPr lang="en-GB" b="0" i="0" dirty="0">
                <a:solidFill>
                  <a:srgbClr val="004455"/>
                </a:solidFill>
                <a:effectLst/>
              </a:rPr>
              <a:t>As rules relax some callers worry about “new rules of interaction”</a:t>
            </a:r>
          </a:p>
          <a:p>
            <a:endParaRPr lang="en-GB" b="0" i="0" dirty="0">
              <a:solidFill>
                <a:srgbClr val="004455"/>
              </a:solidFill>
              <a:effectLst/>
            </a:endParaRPr>
          </a:p>
          <a:p>
            <a:pPr marL="285750" indent="-285750">
              <a:buFont typeface="Arial" panose="020B0604020202020204" pitchFamily="34" charset="0"/>
              <a:buChar char="•"/>
            </a:pPr>
            <a:r>
              <a:rPr lang="en-GB" b="0" i="0" dirty="0">
                <a:solidFill>
                  <a:srgbClr val="004455"/>
                </a:solidFill>
                <a:effectLst/>
              </a:rPr>
              <a:t>There has been an increase in calls where people ‘just want to talk to someone’</a:t>
            </a:r>
          </a:p>
          <a:p>
            <a:pPr marL="285750" indent="-285750">
              <a:buFont typeface="Arial" panose="020B0604020202020204" pitchFamily="34" charset="0"/>
              <a:buChar char="•"/>
            </a:pPr>
            <a:endParaRPr lang="en-GB" b="0" i="0" dirty="0">
              <a:solidFill>
                <a:srgbClr val="004455"/>
              </a:solidFill>
              <a:effectLst/>
              <a:latin typeface="Varah"/>
            </a:endParaRPr>
          </a:p>
        </p:txBody>
      </p:sp>
      <p:sp>
        <p:nvSpPr>
          <p:cNvPr id="4" name="Rectangle 3">
            <a:extLst>
              <a:ext uri="{FF2B5EF4-FFF2-40B4-BE49-F238E27FC236}">
                <a16:creationId xmlns:a16="http://schemas.microsoft.com/office/drawing/2014/main" id="{748637E6-94BC-4666-8986-8EBC7ED91F8F}"/>
              </a:ext>
            </a:extLst>
          </p:cNvPr>
          <p:cNvSpPr/>
          <p:nvPr/>
        </p:nvSpPr>
        <p:spPr>
          <a:xfrm>
            <a:off x="3048000" y="2828836"/>
            <a:ext cx="6096000" cy="369332"/>
          </a:xfrm>
          <a:prstGeom prst="rect">
            <a:avLst/>
          </a:prstGeom>
        </p:spPr>
        <p:txBody>
          <a:bodyPr>
            <a:spAutoFit/>
          </a:bodyPr>
          <a:lstStyle/>
          <a:p>
            <a:r>
              <a:rPr lang="en-GB" b="0" i="0" dirty="0">
                <a:solidFill>
                  <a:srgbClr val="004455"/>
                </a:solidFill>
                <a:effectLst/>
                <a:latin typeface="Varah"/>
              </a:rPr>
              <a:t>.</a:t>
            </a:r>
            <a:endParaRPr lang="en-GB" dirty="0"/>
          </a:p>
        </p:txBody>
      </p:sp>
    </p:spTree>
    <p:extLst>
      <p:ext uri="{BB962C8B-B14F-4D97-AF65-F5344CB8AC3E}">
        <p14:creationId xmlns:p14="http://schemas.microsoft.com/office/powerpoint/2010/main" val="154800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2280</Words>
  <Application>Microsoft Office PowerPoint</Application>
  <PresentationFormat>Widescreen</PresentationFormat>
  <Paragraphs>184</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Varah</vt:lpstr>
      <vt:lpstr>Office Theme</vt:lpstr>
      <vt:lpstr>Samaritans and the current pandemic</vt:lpstr>
      <vt:lpstr>Samaritans and the current pandemic</vt:lpstr>
      <vt:lpstr>Samaritans and the current pandemic</vt:lpstr>
      <vt:lpstr>Research and caller insights</vt:lpstr>
      <vt:lpstr>Samaritans and the current pandemic</vt:lpstr>
      <vt:lpstr>Samaritans and the current pandemic</vt:lpstr>
      <vt:lpstr>Samaritans and the current pandemic</vt:lpstr>
      <vt:lpstr>Samaritans and the current pandemic</vt:lpstr>
      <vt:lpstr>Samaritans and the current pandemic</vt:lpstr>
      <vt:lpstr>Samaritans and the current pandemic</vt:lpstr>
      <vt:lpstr>Samaritans and the current pandemic</vt:lpstr>
      <vt:lpstr>Samaritans and the current pandemic</vt:lpstr>
      <vt:lpstr>Samaritans and the current pandemic</vt:lpstr>
      <vt:lpstr>Samaritans and the current pandemic</vt:lpstr>
      <vt:lpstr>PowerPoint Presentation</vt:lpstr>
      <vt:lpstr>PowerPoint Presentation</vt:lpstr>
      <vt:lpstr>Responsible reporting</vt:lpstr>
      <vt:lpstr>Samaritans and the current pandemic</vt:lpstr>
      <vt:lpstr>Samaritans and the current pandemic</vt:lpstr>
      <vt:lpstr>Sponsorship of NSPLG crisis workstream</vt:lpstr>
      <vt:lpstr>Samaritans and the current pandemic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Samaritans and the current pandemic</dc:title>
  <dc:creator>Rachel Cackett</dc:creator>
  <cp:lastModifiedBy>Aidan Reid</cp:lastModifiedBy>
  <cp:revision>20</cp:revision>
  <dcterms:created xsi:type="dcterms:W3CDTF">2020-07-02T04:57:23Z</dcterms:created>
  <dcterms:modified xsi:type="dcterms:W3CDTF">2020-07-08T17:42:55Z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aidan.reid@rcpsych.ac.uk</vt:lpwstr>
  </property>
  <property fmtid="{D5CDD505-2E9C-101B-9397-08002B2CF9AE}" pid="5" name="MSIP_Label_bd238a98-5de3-4afa-b492-e6339810853c_SetDate">
    <vt:lpwstr>2020-07-08T17:42:54.9141525Z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8d0914f5-48d4-4003-b0f5-e03ea98012ba</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ies>
</file>