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4"/>
  </p:sldMasterIdLst>
  <p:sldIdLst>
    <p:sldId id="277" r:id="rId5"/>
    <p:sldId id="288" r:id="rId6"/>
    <p:sldId id="297" r:id="rId7"/>
    <p:sldId id="290" r:id="rId8"/>
    <p:sldId id="291" r:id="rId9"/>
    <p:sldId id="292" r:id="rId10"/>
    <p:sldId id="293" r:id="rId11"/>
    <p:sldId id="294" r:id="rId12"/>
    <p:sldId id="289" r:id="rId13"/>
    <p:sldId id="295" r:id="rId14"/>
    <p:sldId id="296" r:id="rId15"/>
    <p:sldId id="310" r:id="rId16"/>
    <p:sldId id="298" r:id="rId17"/>
    <p:sldId id="313" r:id="rId18"/>
    <p:sldId id="304" r:id="rId19"/>
    <p:sldId id="299" r:id="rId20"/>
    <p:sldId id="311" r:id="rId21"/>
    <p:sldId id="303" r:id="rId22"/>
    <p:sldId id="312" r:id="rId23"/>
    <p:sldId id="307" r:id="rId24"/>
    <p:sldId id="309" r:id="rId25"/>
    <p:sldId id="301" r:id="rId26"/>
    <p:sldId id="308" r:id="rId27"/>
    <p:sldId id="300" r:id="rId28"/>
    <p:sldId id="305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5F7D"/>
    <a:srgbClr val="85ACC3"/>
    <a:srgbClr val="3A4567"/>
    <a:srgbClr val="F5A623"/>
    <a:srgbClr val="5AA2AE"/>
    <a:srgbClr val="444E70"/>
    <a:srgbClr val="BE387E"/>
    <a:srgbClr val="00548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8ED316-7D65-49BA-BBAC-0D616745DA70}" v="132" dt="2020-04-22T11:37:08.6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 snapToGrid="0">
      <p:cViewPr varScale="1">
        <p:scale>
          <a:sx n="65" d="100"/>
          <a:sy n="65" d="100"/>
        </p:scale>
        <p:origin x="-108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69662A41-2908-4732-81FB-1639E34A463C}" type="datetimeFigureOut">
              <a:rPr lang="en-GB" smtClean="0"/>
              <a:pPr/>
              <a:t>04/09/2020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5E6D146A-A8F0-4533-AE39-835623C514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746389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62A41-2908-4732-81FB-1639E34A463C}" type="datetimeFigureOut">
              <a:rPr lang="en-GB" smtClean="0"/>
              <a:pPr/>
              <a:t>04/09/2020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D146A-A8F0-4533-AE39-835623C514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764076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62A41-2908-4732-81FB-1639E34A463C}" type="datetimeFigureOut">
              <a:rPr lang="en-GB" smtClean="0"/>
              <a:pPr/>
              <a:t>04/09/2020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D146A-A8F0-4533-AE39-835623C514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798099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62A41-2908-4732-81FB-1639E34A463C}" type="datetimeFigureOut">
              <a:rPr lang="en-GB" smtClean="0"/>
              <a:pPr/>
              <a:t>04/09/2020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D146A-A8F0-4533-AE39-835623C514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0137935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62A41-2908-4732-81FB-1639E34A463C}" type="datetimeFigureOut">
              <a:rPr lang="en-GB" smtClean="0"/>
              <a:pPr/>
              <a:t>04/09/2020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D146A-A8F0-4533-AE39-835623C514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5964191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62A41-2908-4732-81FB-1639E34A463C}" type="datetimeFigureOut">
              <a:rPr lang="en-GB" smtClean="0"/>
              <a:pPr/>
              <a:t>04/09/2020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D146A-A8F0-4533-AE39-835623C514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5490232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62A41-2908-4732-81FB-1639E34A463C}" type="datetimeFigureOut">
              <a:rPr lang="en-GB" smtClean="0"/>
              <a:pPr/>
              <a:t>04/09/2020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D146A-A8F0-4533-AE39-835623C514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7833560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62A41-2908-4732-81FB-1639E34A463C}" type="datetimeFigureOut">
              <a:rPr lang="en-GB" smtClean="0"/>
              <a:pPr/>
              <a:t>04/09/2020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D146A-A8F0-4533-AE39-835623C514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6587961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62A41-2908-4732-81FB-1639E34A463C}" type="datetimeFigureOut">
              <a:rPr lang="en-GB" smtClean="0"/>
              <a:pPr/>
              <a:t>04/09/2020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D146A-A8F0-4533-AE39-835623C514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732960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62A41-2908-4732-81FB-1639E34A463C}" type="datetimeFigureOut">
              <a:rPr lang="en-GB" smtClean="0"/>
              <a:pPr/>
              <a:t>04/09/2020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D146A-A8F0-4533-AE39-835623C514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215562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62A41-2908-4732-81FB-1639E34A463C}" type="datetimeFigureOut">
              <a:rPr lang="en-GB" smtClean="0"/>
              <a:pPr/>
              <a:t>04/09/2020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D146A-A8F0-4533-AE39-835623C514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891037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62A41-2908-4732-81FB-1639E34A463C}" type="datetimeFigureOut">
              <a:rPr lang="en-GB" smtClean="0"/>
              <a:pPr/>
              <a:t>04/09/2020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D146A-A8F0-4533-AE39-835623C514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460147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62A41-2908-4732-81FB-1639E34A463C}" type="datetimeFigureOut">
              <a:rPr lang="en-GB" smtClean="0"/>
              <a:pPr/>
              <a:t>04/09/2020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D146A-A8F0-4533-AE39-835623C514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530729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62A41-2908-4732-81FB-1639E34A463C}" type="datetimeFigureOut">
              <a:rPr lang="en-GB" smtClean="0"/>
              <a:pPr/>
              <a:t>04/09/2020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D146A-A8F0-4533-AE39-835623C514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970531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62A41-2908-4732-81FB-1639E34A463C}" type="datetimeFigureOut">
              <a:rPr lang="en-GB" smtClean="0"/>
              <a:pPr/>
              <a:t>04/09/2020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D146A-A8F0-4533-AE39-835623C514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021686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62A41-2908-4732-81FB-1639E34A463C}" type="datetimeFigureOut">
              <a:rPr lang="en-GB" smtClean="0"/>
              <a:pPr/>
              <a:t>04/09/2020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D146A-A8F0-4533-AE39-835623C514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872977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62A41-2908-4732-81FB-1639E34A463C}" type="datetimeFigureOut">
              <a:rPr lang="en-GB" smtClean="0"/>
              <a:pPr/>
              <a:t>04/09/2020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D146A-A8F0-4533-AE39-835623C514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404866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69662A41-2908-4732-81FB-1639E34A463C}" type="datetimeFigureOut">
              <a:rPr lang="en-GB" smtClean="0"/>
              <a:pPr/>
              <a:t>04/09/2020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5E6D146A-A8F0-4533-AE39-835623C514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034619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milyfund.org.uk/news/health-and-wellbeing-of-disabled-children-at-risk-under-pandemic-as-government-announces-extra-10-million-funding-for-children-with-complex-needs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i.emlfiles4.com/cmpdoc/9/5/5/6/7/1/files/48564_rcpsychis_education-committee-response---vulnerable-children_-140520.pdf?dm_i=3S8F,14TE6,2K3TPG,3ZYHW,1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iplayer/episode/m000m40k/disclosure-series-2-14-locked-down-and-shut-out" TargetMode="External"/><Relationship Id="rId2" Type="http://schemas.openxmlformats.org/officeDocument/2006/relationships/hyperlink" Target="https://www.scld.org.uk/the-impact-of-coronavirus-on-people-with-learning-disabilitie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uncilfordisabledchildren.org.uk/sites/default/files/field/attachemnt/Lenehan_Review_Report.pdf" TargetMode="External"/><Relationship Id="rId5" Type="http://schemas.openxmlformats.org/officeDocument/2006/relationships/hyperlink" Target="https://cypcs.org.uk/wpcypcs/wp-content/uploads/2020/07/independent-cria.pdf" TargetMode="External"/><Relationship Id="rId4" Type="http://schemas.openxmlformats.org/officeDocument/2006/relationships/hyperlink" Target="https://scottishtransitions.org.uk/survey-results-views-of-parents-and-carers-on-the-impact-of-covid-19-on-transition-planning-for-young-people-aged-14-18-with-additional-support-needs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bmjopen.bmj.com/content/10/8/e034077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scot/publications/ld-camhs-inpatient-report/pages/3/" TargetMode="External"/><Relationship Id="rId2" Type="http://schemas.openxmlformats.org/officeDocument/2006/relationships/hyperlink" Target="https://www.gov.scot/publications/ld-camhs-inpatient-report/pages/12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v.scot/publications/child-adolescent-mental-health-services-camhs-nhs-scotland-national-service-specification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0E0076-8CF8-443A-AB72-1393C30E16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3852" y="660752"/>
            <a:ext cx="6268246" cy="3134032"/>
          </a:xfrm>
        </p:spPr>
        <p:txBody>
          <a:bodyPr>
            <a:normAutofit/>
          </a:bodyPr>
          <a:lstStyle/>
          <a:p>
            <a:pPr algn="ctr"/>
            <a:r>
              <a:rPr lang="en-GB" sz="4400" dirty="0" smtClean="0">
                <a:latin typeface="Bookman Old Style" pitchFamily="18" charset="0"/>
              </a:rPr>
              <a:t>Impact of the Pandemic on Vulnerable Children &amp; Young People</a:t>
            </a:r>
            <a:endParaRPr lang="en-GB" sz="4400" dirty="0">
              <a:solidFill>
                <a:srgbClr val="85ACC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3B1D909-94FF-4360-B8E0-C9C296D3F9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39533" y="4306848"/>
            <a:ext cx="6268246" cy="1268144"/>
          </a:xfrm>
        </p:spPr>
        <p:txBody>
          <a:bodyPr>
            <a:normAutofit/>
          </a:bodyPr>
          <a:lstStyle/>
          <a:p>
            <a:pPr algn="ctr"/>
            <a:r>
              <a:rPr lang="en-GB" sz="2000" dirty="0" smtClean="0">
                <a:solidFill>
                  <a:schemeClr val="bg1"/>
                </a:solidFill>
                <a:latin typeface="Bookman Old Style" pitchFamily="18" charset="0"/>
              </a:rPr>
              <a:t>Dr Susie Gibbs</a:t>
            </a:r>
          </a:p>
          <a:p>
            <a:pPr algn="ctr"/>
            <a:r>
              <a:rPr lang="en-GB" sz="2000" dirty="0" smtClean="0">
                <a:solidFill>
                  <a:schemeClr val="bg1"/>
                </a:solidFill>
                <a:latin typeface="Bookman Old Style" pitchFamily="18" charset="0"/>
              </a:rPr>
              <a:t>Consultant Psychiatrist</a:t>
            </a:r>
          </a:p>
          <a:p>
            <a:pPr algn="ctr"/>
            <a:r>
              <a:rPr lang="en-GB" sz="2000" dirty="0" smtClean="0">
                <a:solidFill>
                  <a:schemeClr val="bg1"/>
                </a:solidFill>
                <a:latin typeface="Bookman Old Style" pitchFamily="18" charset="0"/>
              </a:rPr>
              <a:t>LD CAMHS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AA1924FF-D5BD-48E9-A06B-0BF6EF9CC163}"/>
              </a:ext>
            </a:extLst>
          </p:cNvPr>
          <p:cNvGrpSpPr/>
          <p:nvPr/>
        </p:nvGrpSpPr>
        <p:grpSpPr>
          <a:xfrm>
            <a:off x="1207227" y="1795072"/>
            <a:ext cx="3217170" cy="3267856"/>
            <a:chOff x="1409075" y="2068643"/>
            <a:chExt cx="2623279" cy="2743200"/>
          </a:xfrm>
        </p:grpSpPr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9586FC40-70E3-42C1-B970-74AF95941089}"/>
                </a:ext>
              </a:extLst>
            </p:cNvPr>
            <p:cNvSpPr/>
            <p:nvPr/>
          </p:nvSpPr>
          <p:spPr>
            <a:xfrm>
              <a:off x="1409075" y="2068643"/>
              <a:ext cx="2623279" cy="2743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Content Placeholder 18">
              <a:extLst>
                <a:ext uri="{FF2B5EF4-FFF2-40B4-BE49-F238E27FC236}">
                  <a16:creationId xmlns="" xmlns:a16="http://schemas.microsoft.com/office/drawing/2014/main" id="{C5D65A45-BCCC-4043-A24A-A593EFB379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9333" y="2358270"/>
              <a:ext cx="1855788" cy="21939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204006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18804"/>
            <a:ext cx="9909287" cy="706964"/>
          </a:xfrm>
        </p:spPr>
        <p:txBody>
          <a:bodyPr/>
          <a:lstStyle/>
          <a:p>
            <a:pPr algn="ctr"/>
            <a:r>
              <a:rPr lang="en-GB" sz="4400" dirty="0" smtClean="0">
                <a:latin typeface="Bookman Old Style" pitchFamily="18" charset="0"/>
              </a:rPr>
              <a:t>Rapid impact on mental health &amp; behaviour</a:t>
            </a:r>
            <a:endParaRPr lang="en-GB" sz="4400" dirty="0"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10165317" cy="3797300"/>
          </a:xfrm>
        </p:spPr>
        <p:txBody>
          <a:bodyPr>
            <a:normAutofit/>
          </a:bodyPr>
          <a:lstStyle/>
          <a:p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High daily care needs – huge pressure on families </a:t>
            </a:r>
          </a:p>
          <a:p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Already at limits of managing</a:t>
            </a:r>
          </a:p>
          <a:p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Our children and young people rely </a:t>
            </a:r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on familiarity &amp; routine</a:t>
            </a:r>
          </a:p>
          <a:p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CHANGE </a:t>
            </a:r>
          </a:p>
          <a:p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 Problems understanding </a:t>
            </a:r>
          </a:p>
          <a:p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Express distress through behaviour – increase in severe agitation, self-injury, aggression</a:t>
            </a:r>
          </a:p>
          <a:p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Further exacerbates pressure on  exhausted families</a:t>
            </a:r>
          </a:p>
          <a:p>
            <a:endParaRPr lang="en-GB" sz="2200" dirty="0" smtClean="0">
              <a:solidFill>
                <a:schemeClr val="bg2">
                  <a:lumMod val="50000"/>
                </a:schemeClr>
              </a:solidFill>
              <a:latin typeface="Bookman Old Style" pitchFamily="18" charset="0"/>
            </a:endParaRPr>
          </a:p>
          <a:p>
            <a:endParaRPr lang="en-GB" sz="2400" dirty="0">
              <a:solidFill>
                <a:schemeClr val="bg2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9799559" cy="706964"/>
          </a:xfrm>
        </p:spPr>
        <p:txBody>
          <a:bodyPr/>
          <a:lstStyle/>
          <a:p>
            <a:pPr algn="ctr"/>
            <a:r>
              <a:rPr lang="en-GB" sz="4400" dirty="0" smtClean="0">
                <a:latin typeface="Bookman Old Style" pitchFamily="18" charset="0"/>
              </a:rPr>
              <a:t>Education &amp; care supports</a:t>
            </a:r>
            <a:endParaRPr lang="en-GB" sz="4400" dirty="0"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5840" y="2603500"/>
            <a:ext cx="10094975" cy="3797300"/>
          </a:xfrm>
        </p:spPr>
        <p:txBody>
          <a:bodyPr>
            <a:normAutofit/>
          </a:bodyPr>
          <a:lstStyle/>
          <a:p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Difficult decisions, unprecedented situation</a:t>
            </a:r>
          </a:p>
          <a:p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Highly variable but overall very limited &amp; very part time, even where significant MH issues</a:t>
            </a:r>
          </a:p>
          <a:p>
            <a:pPr lvl="1"/>
            <a:r>
              <a:rPr lang="en-GB" sz="22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e.g. &lt; ¼ of those with highly complex MH needs on specialist caseloads in 1 HB had any time at </a:t>
            </a:r>
            <a:r>
              <a:rPr lang="en-GB" sz="22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hubs</a:t>
            </a:r>
          </a:p>
          <a:p>
            <a:pPr lvl="1"/>
            <a:r>
              <a:rPr lang="en-GB" sz="22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Usually a few hours 1 or 2 days a week</a:t>
            </a:r>
            <a:endParaRPr lang="en-GB" sz="2200" dirty="0" smtClean="0">
              <a:solidFill>
                <a:schemeClr val="bg2">
                  <a:lumMod val="50000"/>
                </a:schemeClr>
              </a:solidFill>
              <a:latin typeface="Bookman Old Style" pitchFamily="18" charset="0"/>
            </a:endParaRPr>
          </a:p>
          <a:p>
            <a:pPr lvl="1"/>
            <a:r>
              <a:rPr lang="en-GB" sz="22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Placement </a:t>
            </a:r>
            <a:r>
              <a:rPr lang="en-GB" sz="22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not starting or stopping due to risky behaviours (aggression, spitting etc)</a:t>
            </a:r>
          </a:p>
          <a:p>
            <a:endParaRPr lang="en-GB" sz="2400" dirty="0" smtClean="0">
              <a:solidFill>
                <a:schemeClr val="bg2">
                  <a:lumMod val="50000"/>
                </a:schemeClr>
              </a:solidFill>
              <a:latin typeface="Bookman Old Style" pitchFamily="18" charset="0"/>
            </a:endParaRPr>
          </a:p>
          <a:p>
            <a:endParaRPr lang="en-GB" sz="2400" dirty="0" smtClean="0">
              <a:solidFill>
                <a:schemeClr val="bg2">
                  <a:lumMod val="50000"/>
                </a:schemeClr>
              </a:solidFill>
              <a:latin typeface="Bookman Old Style" pitchFamily="18" charset="0"/>
            </a:endParaRPr>
          </a:p>
          <a:p>
            <a:endParaRPr lang="en-GB" sz="2200" dirty="0" smtClean="0">
              <a:solidFill>
                <a:schemeClr val="bg2">
                  <a:lumMod val="50000"/>
                </a:schemeClr>
              </a:solidFill>
              <a:latin typeface="Bookman Old Style" pitchFamily="18" charset="0"/>
            </a:endParaRPr>
          </a:p>
          <a:p>
            <a:endParaRPr lang="en-GB" sz="2400" dirty="0">
              <a:solidFill>
                <a:schemeClr val="bg2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9799559" cy="706964"/>
          </a:xfrm>
        </p:spPr>
        <p:txBody>
          <a:bodyPr/>
          <a:lstStyle/>
          <a:p>
            <a:pPr algn="ctr"/>
            <a:r>
              <a:rPr lang="en-GB" sz="4400" dirty="0" smtClean="0">
                <a:latin typeface="Bookman Old Style" pitchFamily="18" charset="0"/>
              </a:rPr>
              <a:t>Education &amp; care supports</a:t>
            </a:r>
            <a:endParaRPr lang="en-GB" sz="4400" dirty="0"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980944"/>
            <a:ext cx="10000725" cy="3419856"/>
          </a:xfrm>
        </p:spPr>
        <p:txBody>
          <a:bodyPr>
            <a:normAutofit/>
          </a:bodyPr>
          <a:lstStyle/>
          <a:p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Limited uptake as unsuitable/anxious about </a:t>
            </a:r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virus</a:t>
            </a:r>
          </a:p>
          <a:p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Very good phone contact from schools</a:t>
            </a:r>
            <a:endParaRPr lang="en-GB" sz="2400" dirty="0" smtClean="0">
              <a:solidFill>
                <a:schemeClr val="bg2">
                  <a:lumMod val="50000"/>
                </a:schemeClr>
              </a:solidFill>
              <a:latin typeface="Bookman Old Style" pitchFamily="18" charset="0"/>
            </a:endParaRPr>
          </a:p>
          <a:p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Most respite stopped/severely limited</a:t>
            </a:r>
            <a:endParaRPr lang="en-GB" sz="2400" dirty="0" smtClean="0">
              <a:solidFill>
                <a:schemeClr val="bg2">
                  <a:lumMod val="50000"/>
                </a:schemeClr>
              </a:solidFill>
              <a:latin typeface="Bookman Old Style" pitchFamily="18" charset="0"/>
            </a:endParaRPr>
          </a:p>
          <a:p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Emergency respite in extreme cases</a:t>
            </a:r>
          </a:p>
          <a:p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Delayed transitions</a:t>
            </a:r>
          </a:p>
          <a:p>
            <a:endParaRPr lang="en-GB" sz="2400" dirty="0" smtClean="0">
              <a:solidFill>
                <a:schemeClr val="bg2">
                  <a:lumMod val="50000"/>
                </a:schemeClr>
              </a:solidFill>
              <a:latin typeface="Bookman Old Style" pitchFamily="18" charset="0"/>
            </a:endParaRPr>
          </a:p>
          <a:p>
            <a:endParaRPr lang="en-GB" sz="2400" dirty="0" smtClean="0">
              <a:solidFill>
                <a:schemeClr val="bg2">
                  <a:lumMod val="50000"/>
                </a:schemeClr>
              </a:solidFill>
              <a:latin typeface="Bookman Old Style" pitchFamily="18" charset="0"/>
            </a:endParaRPr>
          </a:p>
          <a:p>
            <a:endParaRPr lang="en-GB" sz="2200" dirty="0" smtClean="0">
              <a:solidFill>
                <a:schemeClr val="bg2">
                  <a:lumMod val="50000"/>
                </a:schemeClr>
              </a:solidFill>
              <a:latin typeface="Bookman Old Style" pitchFamily="18" charset="0"/>
            </a:endParaRPr>
          </a:p>
          <a:p>
            <a:endParaRPr lang="en-GB" sz="2400" dirty="0">
              <a:solidFill>
                <a:schemeClr val="bg2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9744695" cy="706964"/>
          </a:xfrm>
        </p:spPr>
        <p:txBody>
          <a:bodyPr/>
          <a:lstStyle/>
          <a:p>
            <a:pPr algn="ctr"/>
            <a:r>
              <a:rPr lang="en-GB" sz="4400" dirty="0" smtClean="0">
                <a:latin typeface="Bookman Old Style" pitchFamily="18" charset="0"/>
              </a:rPr>
              <a:t>Family resilience</a:t>
            </a:r>
            <a:endParaRPr lang="en-GB" sz="4400" dirty="0"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8761412" cy="3797300"/>
          </a:xfrm>
        </p:spPr>
        <p:txBody>
          <a:bodyPr>
            <a:normAutofit lnSpcReduction="10000"/>
          </a:bodyPr>
          <a:lstStyle/>
          <a:p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Very understanding</a:t>
            </a:r>
          </a:p>
          <a:p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Grateful for even very limited support</a:t>
            </a:r>
          </a:p>
          <a:p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Very resilient</a:t>
            </a:r>
          </a:p>
          <a:p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New understanding </a:t>
            </a:r>
          </a:p>
          <a:p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Parents working together</a:t>
            </a:r>
          </a:p>
          <a:p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Calmer patch once CYP settled into new normal</a:t>
            </a:r>
          </a:p>
          <a:p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But increasing parental exhaustion &amp; bored children</a:t>
            </a:r>
          </a:p>
          <a:p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Fear of transition back to school</a:t>
            </a:r>
          </a:p>
          <a:p>
            <a:endParaRPr lang="en-GB" sz="2400" dirty="0" smtClean="0">
              <a:solidFill>
                <a:schemeClr val="bg2">
                  <a:lumMod val="50000"/>
                </a:schemeClr>
              </a:solidFill>
              <a:latin typeface="Bookman Old Style" pitchFamily="18" charset="0"/>
            </a:endParaRPr>
          </a:p>
          <a:p>
            <a:endParaRPr lang="en-GB" sz="2400" dirty="0" smtClean="0">
              <a:solidFill>
                <a:schemeClr val="bg2">
                  <a:lumMod val="50000"/>
                </a:schemeClr>
              </a:solidFill>
              <a:latin typeface="Bookman Old Style" pitchFamily="18" charset="0"/>
            </a:endParaRPr>
          </a:p>
          <a:p>
            <a:endParaRPr lang="en-GB" sz="2400" dirty="0" smtClean="0">
              <a:solidFill>
                <a:schemeClr val="bg2">
                  <a:lumMod val="50000"/>
                </a:schemeClr>
              </a:solidFill>
              <a:latin typeface="Bookman Old Style" pitchFamily="18" charset="0"/>
            </a:endParaRPr>
          </a:p>
          <a:p>
            <a:endParaRPr lang="en-GB" sz="2400" dirty="0" smtClean="0">
              <a:solidFill>
                <a:schemeClr val="bg2">
                  <a:lumMod val="50000"/>
                </a:schemeClr>
              </a:solidFill>
              <a:latin typeface="Bookman Old Style" pitchFamily="18" charset="0"/>
            </a:endParaRPr>
          </a:p>
          <a:p>
            <a:endParaRPr lang="en-GB" sz="2200" dirty="0" smtClean="0">
              <a:solidFill>
                <a:schemeClr val="bg2">
                  <a:lumMod val="50000"/>
                </a:schemeClr>
              </a:solidFill>
              <a:latin typeface="Bookman Old Style" pitchFamily="18" charset="0"/>
            </a:endParaRPr>
          </a:p>
          <a:p>
            <a:endParaRPr lang="en-GB" sz="2400" dirty="0">
              <a:solidFill>
                <a:schemeClr val="bg2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9744695" cy="706964"/>
          </a:xfrm>
        </p:spPr>
        <p:txBody>
          <a:bodyPr/>
          <a:lstStyle/>
          <a:p>
            <a:pPr algn="ctr"/>
            <a:r>
              <a:rPr lang="en-GB" sz="4400" dirty="0" smtClean="0">
                <a:latin typeface="Bookman Old Style" pitchFamily="18" charset="0"/>
              </a:rPr>
              <a:t>Inequality</a:t>
            </a:r>
            <a:endParaRPr lang="en-GB" sz="4400" dirty="0"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9854421" cy="3797300"/>
          </a:xfrm>
        </p:spPr>
        <p:txBody>
          <a:bodyPr>
            <a:normAutofit/>
          </a:bodyPr>
          <a:lstStyle/>
          <a:p>
            <a:endParaRPr lang="en-GB" sz="2400" dirty="0" smtClean="0">
              <a:solidFill>
                <a:schemeClr val="bg2">
                  <a:lumMod val="50000"/>
                </a:schemeClr>
              </a:solidFill>
              <a:latin typeface="Bookman Old Style" pitchFamily="18" charset="0"/>
            </a:endParaRPr>
          </a:p>
          <a:p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Isolation</a:t>
            </a:r>
          </a:p>
          <a:p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Digital exclusion</a:t>
            </a:r>
          </a:p>
          <a:p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Inequality </a:t>
            </a:r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of access (for clinical contact as well as education)</a:t>
            </a:r>
          </a:p>
          <a:p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What don’t we see?</a:t>
            </a:r>
          </a:p>
          <a:p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Children &amp; young people who </a:t>
            </a:r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can’t call for </a:t>
            </a:r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help</a:t>
            </a:r>
          </a:p>
          <a:p>
            <a:endParaRPr lang="en-GB" sz="2400" dirty="0" smtClean="0">
              <a:solidFill>
                <a:schemeClr val="bg2">
                  <a:lumMod val="50000"/>
                </a:schemeClr>
              </a:solidFill>
              <a:latin typeface="Bookman Old Style" pitchFamily="18" charset="0"/>
            </a:endParaRPr>
          </a:p>
          <a:p>
            <a:endParaRPr lang="en-GB" sz="2400" dirty="0" smtClean="0">
              <a:solidFill>
                <a:schemeClr val="bg2">
                  <a:lumMod val="50000"/>
                </a:schemeClr>
              </a:solidFill>
              <a:latin typeface="Bookman Old Style" pitchFamily="18" charset="0"/>
            </a:endParaRPr>
          </a:p>
          <a:p>
            <a:endParaRPr lang="en-GB" sz="2400" dirty="0" smtClean="0">
              <a:solidFill>
                <a:schemeClr val="bg2">
                  <a:lumMod val="50000"/>
                </a:schemeClr>
              </a:solidFill>
              <a:latin typeface="Bookman Old Style" pitchFamily="18" charset="0"/>
            </a:endParaRPr>
          </a:p>
          <a:p>
            <a:endParaRPr lang="en-GB" sz="2400" dirty="0" smtClean="0">
              <a:solidFill>
                <a:schemeClr val="bg2">
                  <a:lumMod val="50000"/>
                </a:schemeClr>
              </a:solidFill>
              <a:latin typeface="Bookman Old Style" pitchFamily="18" charset="0"/>
            </a:endParaRPr>
          </a:p>
          <a:p>
            <a:endParaRPr lang="en-GB" sz="2400" dirty="0" smtClean="0">
              <a:solidFill>
                <a:schemeClr val="bg2">
                  <a:lumMod val="50000"/>
                </a:schemeClr>
              </a:solidFill>
              <a:latin typeface="Bookman Old Style" pitchFamily="18" charset="0"/>
            </a:endParaRPr>
          </a:p>
          <a:p>
            <a:endParaRPr lang="en-GB" sz="2400" dirty="0" smtClean="0">
              <a:solidFill>
                <a:schemeClr val="bg2">
                  <a:lumMod val="50000"/>
                </a:schemeClr>
              </a:solidFill>
              <a:latin typeface="Bookman Old Style" pitchFamily="18" charset="0"/>
            </a:endParaRPr>
          </a:p>
          <a:p>
            <a:endParaRPr lang="en-GB" sz="2400" dirty="0" smtClean="0">
              <a:solidFill>
                <a:schemeClr val="bg2">
                  <a:lumMod val="50000"/>
                </a:schemeClr>
              </a:solidFill>
              <a:latin typeface="Bookman Old Style" pitchFamily="18" charset="0"/>
            </a:endParaRPr>
          </a:p>
          <a:p>
            <a:endParaRPr lang="en-GB" sz="2200" dirty="0" smtClean="0">
              <a:solidFill>
                <a:schemeClr val="bg2">
                  <a:lumMod val="50000"/>
                </a:schemeClr>
              </a:solidFill>
              <a:latin typeface="Bookman Old Style" pitchFamily="18" charset="0"/>
            </a:endParaRPr>
          </a:p>
          <a:p>
            <a:endParaRPr lang="en-GB" sz="2400" dirty="0">
              <a:solidFill>
                <a:schemeClr val="bg2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9671543" cy="706964"/>
          </a:xfrm>
        </p:spPr>
        <p:txBody>
          <a:bodyPr/>
          <a:lstStyle/>
          <a:p>
            <a:pPr algn="ctr"/>
            <a:r>
              <a:rPr lang="en-GB" sz="4400" dirty="0" smtClean="0">
                <a:latin typeface="Bookman Old Style" pitchFamily="18" charset="0"/>
              </a:rPr>
              <a:t>Family Fund Survey</a:t>
            </a:r>
            <a:r>
              <a:rPr lang="en-GB" dirty="0" smtClean="0">
                <a:latin typeface="Bookman Old Style" pitchFamily="18" charset="0"/>
              </a:rPr>
              <a:t/>
            </a:r>
            <a:br>
              <a:rPr lang="en-GB" dirty="0" smtClean="0">
                <a:latin typeface="Bookman Old Style" pitchFamily="18" charset="0"/>
              </a:rPr>
            </a:br>
            <a:r>
              <a:rPr lang="en-GB" sz="2400" dirty="0" smtClean="0">
                <a:latin typeface="Bookman Old Style" pitchFamily="18" charset="0"/>
              </a:rPr>
              <a:t>families of disabled or seriously ill children</a:t>
            </a:r>
            <a:endParaRPr lang="en-GB" sz="2400" dirty="0"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10071063" cy="3797300"/>
          </a:xfrm>
        </p:spPr>
        <p:txBody>
          <a:bodyPr>
            <a:normAutofit fontScale="92500" lnSpcReduction="20000"/>
          </a:bodyPr>
          <a:lstStyle/>
          <a:p>
            <a:r>
              <a:rPr lang="en-GB" sz="26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Negative effect on children’s: health &amp; wellbeing (94%); behaviour &amp; emotions (89%); mental health (82%)</a:t>
            </a:r>
          </a:p>
          <a:p>
            <a:r>
              <a:rPr lang="en-GB" sz="26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65% reduced access to formal services, including MH</a:t>
            </a:r>
          </a:p>
          <a:p>
            <a:r>
              <a:rPr lang="en-GB" sz="26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30% struggled to afford food, 24% missed meals in last 2 weeks</a:t>
            </a:r>
          </a:p>
          <a:p>
            <a:r>
              <a:rPr lang="en-GB" sz="26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¾ no savings to fall back on</a:t>
            </a:r>
          </a:p>
          <a:p>
            <a:r>
              <a:rPr lang="en-GB" sz="26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Biggest concerns</a:t>
            </a:r>
            <a:r>
              <a:rPr lang="en-GB" sz="26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: educating/entertaining </a:t>
            </a:r>
            <a:r>
              <a:rPr lang="en-GB" sz="26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child at </a:t>
            </a:r>
            <a:r>
              <a:rPr lang="en-GB" sz="26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home; health </a:t>
            </a:r>
            <a:r>
              <a:rPr lang="en-GB" sz="26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&amp; wellbeing</a:t>
            </a:r>
          </a:p>
          <a:p>
            <a:r>
              <a:rPr lang="en-GB" sz="2400" u="sng" dirty="0" smtClean="0">
                <a:latin typeface="Bookman Old Style" pitchFamily="18" charset="0"/>
                <a:hlinkClick r:id="rId2"/>
              </a:rPr>
              <a:t>https://www.familyfund.org.uk/news/health-and-wellbeing-of-disabled-children-at-risk-under-pandemic-as-government-announces-extra-10-million-funding-for-children-with-complex-needs</a:t>
            </a:r>
            <a:endParaRPr lang="en-GB" sz="2400" dirty="0" smtClean="0">
              <a:latin typeface="Bookman Old Style" pitchFamily="18" charset="0"/>
            </a:endParaRPr>
          </a:p>
          <a:p>
            <a:endParaRPr lang="en-GB" sz="2400" dirty="0" smtClean="0">
              <a:solidFill>
                <a:schemeClr val="bg2">
                  <a:lumMod val="50000"/>
                </a:schemeClr>
              </a:solidFill>
              <a:latin typeface="Bookman Old Style" pitchFamily="18" charset="0"/>
            </a:endParaRPr>
          </a:p>
          <a:p>
            <a:endParaRPr lang="en-GB" sz="2400" dirty="0" smtClean="0">
              <a:solidFill>
                <a:schemeClr val="bg2">
                  <a:lumMod val="50000"/>
                </a:schemeClr>
              </a:solidFill>
              <a:latin typeface="Bookman Old Style" pitchFamily="18" charset="0"/>
            </a:endParaRPr>
          </a:p>
          <a:p>
            <a:endParaRPr lang="en-GB" sz="2400" dirty="0" smtClean="0">
              <a:solidFill>
                <a:schemeClr val="bg2">
                  <a:lumMod val="50000"/>
                </a:schemeClr>
              </a:solidFill>
              <a:latin typeface="Bookman Old Style" pitchFamily="18" charset="0"/>
            </a:endParaRPr>
          </a:p>
          <a:p>
            <a:endParaRPr lang="en-GB" sz="2400" dirty="0" smtClean="0">
              <a:solidFill>
                <a:schemeClr val="bg2">
                  <a:lumMod val="50000"/>
                </a:schemeClr>
              </a:solidFill>
              <a:latin typeface="Bookman Old Style" pitchFamily="18" charset="0"/>
            </a:endParaRPr>
          </a:p>
          <a:p>
            <a:endParaRPr lang="en-GB" sz="2200" dirty="0" smtClean="0">
              <a:solidFill>
                <a:schemeClr val="bg2">
                  <a:lumMod val="50000"/>
                </a:schemeClr>
              </a:solidFill>
              <a:latin typeface="Bookman Old Style" pitchFamily="18" charset="0"/>
            </a:endParaRPr>
          </a:p>
          <a:p>
            <a:endParaRPr lang="en-GB" sz="2400" dirty="0">
              <a:solidFill>
                <a:schemeClr val="bg2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9817847" cy="706964"/>
          </a:xfrm>
        </p:spPr>
        <p:txBody>
          <a:bodyPr/>
          <a:lstStyle/>
          <a:p>
            <a:pPr algn="ctr"/>
            <a:r>
              <a:rPr lang="en-GB" sz="4400" dirty="0" smtClean="0">
                <a:latin typeface="Bookman Old Style" pitchFamily="18" charset="0"/>
              </a:rPr>
              <a:t>Child LD mental health services</a:t>
            </a:r>
            <a:endParaRPr lang="en-GB" sz="4400" dirty="0"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9927573" cy="3797300"/>
          </a:xfrm>
        </p:spPr>
        <p:txBody>
          <a:bodyPr>
            <a:normAutofit/>
          </a:bodyPr>
          <a:lstStyle/>
          <a:p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Behavioural/parenting </a:t>
            </a:r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advice hard for parents to implement:</a:t>
            </a:r>
          </a:p>
          <a:p>
            <a:pPr lvl="1"/>
            <a:r>
              <a:rPr lang="en-GB" sz="20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Exhaustion/stress</a:t>
            </a:r>
          </a:p>
          <a:p>
            <a:pPr lvl="1"/>
            <a:r>
              <a:rPr lang="en-GB" sz="20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Lack of hands on support </a:t>
            </a:r>
          </a:p>
          <a:p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V</a:t>
            </a:r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ideo appointments:</a:t>
            </a:r>
            <a:endParaRPr lang="en-GB" sz="2400" dirty="0" smtClean="0">
              <a:solidFill>
                <a:schemeClr val="bg2">
                  <a:lumMod val="50000"/>
                </a:schemeClr>
              </a:solidFill>
              <a:latin typeface="Bookman Old Style" pitchFamily="18" charset="0"/>
            </a:endParaRPr>
          </a:p>
          <a:p>
            <a:pPr lvl="1"/>
            <a:r>
              <a:rPr lang="en-GB" sz="20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Hugely valued initially</a:t>
            </a:r>
          </a:p>
          <a:p>
            <a:pPr lvl="1"/>
            <a:r>
              <a:rPr lang="en-GB" sz="20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Time </a:t>
            </a:r>
            <a:r>
              <a:rPr lang="en-GB" sz="20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efficient for families &amp; clinicians</a:t>
            </a:r>
          </a:p>
          <a:p>
            <a:pPr lvl="1"/>
            <a:r>
              <a:rPr lang="en-GB" sz="20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Less stressful than home visits for some CYP</a:t>
            </a:r>
          </a:p>
          <a:p>
            <a:pPr lvl="1"/>
            <a:r>
              <a:rPr lang="en-GB" sz="20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We don’t know what we are missing </a:t>
            </a:r>
          </a:p>
          <a:p>
            <a:pPr lvl="1"/>
            <a:endParaRPr lang="en-GB" sz="2200" dirty="0" smtClean="0">
              <a:solidFill>
                <a:schemeClr val="bg2">
                  <a:lumMod val="50000"/>
                </a:schemeClr>
              </a:solidFill>
              <a:latin typeface="Bookman Old Style" pitchFamily="18" charset="0"/>
            </a:endParaRPr>
          </a:p>
          <a:p>
            <a:endParaRPr lang="en-GB" sz="2400" dirty="0" smtClean="0">
              <a:solidFill>
                <a:schemeClr val="bg2">
                  <a:lumMod val="50000"/>
                </a:schemeClr>
              </a:solidFill>
              <a:latin typeface="Bookman Old Style" pitchFamily="18" charset="0"/>
            </a:endParaRPr>
          </a:p>
          <a:p>
            <a:endParaRPr lang="en-GB" sz="2400" dirty="0" smtClean="0">
              <a:solidFill>
                <a:schemeClr val="bg2">
                  <a:lumMod val="50000"/>
                </a:schemeClr>
              </a:solidFill>
              <a:latin typeface="Bookman Old Style" pitchFamily="18" charset="0"/>
            </a:endParaRPr>
          </a:p>
          <a:p>
            <a:endParaRPr lang="en-GB" sz="2400" dirty="0" smtClean="0">
              <a:solidFill>
                <a:schemeClr val="bg2">
                  <a:lumMod val="50000"/>
                </a:schemeClr>
              </a:solidFill>
              <a:latin typeface="Bookman Old Style" pitchFamily="18" charset="0"/>
            </a:endParaRPr>
          </a:p>
          <a:p>
            <a:endParaRPr lang="en-GB" sz="2400" dirty="0" smtClean="0">
              <a:solidFill>
                <a:schemeClr val="bg2">
                  <a:lumMod val="50000"/>
                </a:schemeClr>
              </a:solidFill>
              <a:latin typeface="Bookman Old Style" pitchFamily="18" charset="0"/>
            </a:endParaRPr>
          </a:p>
          <a:p>
            <a:endParaRPr lang="en-GB" sz="2200" dirty="0" smtClean="0">
              <a:solidFill>
                <a:schemeClr val="bg2">
                  <a:lumMod val="50000"/>
                </a:schemeClr>
              </a:solidFill>
              <a:latin typeface="Bookman Old Style" pitchFamily="18" charset="0"/>
            </a:endParaRPr>
          </a:p>
          <a:p>
            <a:endParaRPr lang="en-GB" sz="2400" dirty="0">
              <a:solidFill>
                <a:schemeClr val="bg2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9817847" cy="706964"/>
          </a:xfrm>
        </p:spPr>
        <p:txBody>
          <a:bodyPr/>
          <a:lstStyle/>
          <a:p>
            <a:pPr algn="ctr"/>
            <a:r>
              <a:rPr lang="en-GB" sz="4400" dirty="0" smtClean="0">
                <a:latin typeface="Bookman Old Style" pitchFamily="18" charset="0"/>
              </a:rPr>
              <a:t>Child LD mental health services</a:t>
            </a:r>
            <a:endParaRPr lang="en-GB" sz="4400" dirty="0"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9927573" cy="3797300"/>
          </a:xfrm>
        </p:spPr>
        <p:txBody>
          <a:bodyPr>
            <a:normAutofit/>
          </a:bodyPr>
          <a:lstStyle/>
          <a:p>
            <a:r>
              <a:rPr lang="en-GB" sz="22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Higher rates of crisis calls &amp; requests for medication to ‘manage’ distressed behaviour rather than treat mental ill-health</a:t>
            </a:r>
          </a:p>
          <a:p>
            <a:pPr lvl="1"/>
            <a:r>
              <a:rPr lang="en-GB" sz="20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Ethical concern</a:t>
            </a:r>
          </a:p>
          <a:p>
            <a:pPr lvl="1"/>
            <a:r>
              <a:rPr lang="en-GB" sz="20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Ensuring physical health assessed/managed</a:t>
            </a:r>
          </a:p>
          <a:p>
            <a:pPr lvl="1"/>
            <a:r>
              <a:rPr lang="en-GB" sz="20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Harder to monitor medication safely </a:t>
            </a:r>
          </a:p>
          <a:p>
            <a:r>
              <a:rPr lang="en-GB" sz="22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Increased prescribing for anxiety (loss of routine)</a:t>
            </a:r>
          </a:p>
          <a:p>
            <a:r>
              <a:rPr lang="en-GB" sz="22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Increased prescribing in absence of other interventions</a:t>
            </a:r>
          </a:p>
          <a:p>
            <a:r>
              <a:rPr lang="en-GB" sz="22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Delays in treating/changing treatment in less urgent cases</a:t>
            </a:r>
          </a:p>
          <a:p>
            <a:endParaRPr lang="en-GB" sz="2400" dirty="0" smtClean="0">
              <a:solidFill>
                <a:schemeClr val="bg2">
                  <a:lumMod val="50000"/>
                </a:schemeClr>
              </a:solidFill>
              <a:latin typeface="Bookman Old Style" pitchFamily="18" charset="0"/>
            </a:endParaRPr>
          </a:p>
          <a:p>
            <a:endParaRPr lang="en-GB" sz="2400" dirty="0" smtClean="0">
              <a:solidFill>
                <a:schemeClr val="bg2">
                  <a:lumMod val="50000"/>
                </a:schemeClr>
              </a:solidFill>
              <a:latin typeface="Bookman Old Style" pitchFamily="18" charset="0"/>
            </a:endParaRPr>
          </a:p>
          <a:p>
            <a:endParaRPr lang="en-GB" sz="2400" dirty="0" smtClean="0">
              <a:solidFill>
                <a:schemeClr val="bg2">
                  <a:lumMod val="50000"/>
                </a:schemeClr>
              </a:solidFill>
              <a:latin typeface="Bookman Old Style" pitchFamily="18" charset="0"/>
            </a:endParaRPr>
          </a:p>
          <a:p>
            <a:endParaRPr lang="en-GB" sz="2400" dirty="0" smtClean="0">
              <a:solidFill>
                <a:schemeClr val="bg2">
                  <a:lumMod val="50000"/>
                </a:schemeClr>
              </a:solidFill>
              <a:latin typeface="Bookman Old Style" pitchFamily="18" charset="0"/>
            </a:endParaRPr>
          </a:p>
          <a:p>
            <a:endParaRPr lang="en-GB" sz="2400" dirty="0" smtClean="0">
              <a:solidFill>
                <a:schemeClr val="bg2">
                  <a:lumMod val="50000"/>
                </a:schemeClr>
              </a:solidFill>
              <a:latin typeface="Bookman Old Style" pitchFamily="18" charset="0"/>
            </a:endParaRPr>
          </a:p>
          <a:p>
            <a:endParaRPr lang="en-GB" sz="2200" dirty="0" smtClean="0">
              <a:solidFill>
                <a:schemeClr val="bg2">
                  <a:lumMod val="50000"/>
                </a:schemeClr>
              </a:solidFill>
              <a:latin typeface="Bookman Old Style" pitchFamily="18" charset="0"/>
            </a:endParaRPr>
          </a:p>
          <a:p>
            <a:endParaRPr lang="en-GB" sz="2400" dirty="0">
              <a:solidFill>
                <a:schemeClr val="bg2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809076"/>
            <a:ext cx="9890999" cy="706964"/>
          </a:xfrm>
        </p:spPr>
        <p:txBody>
          <a:bodyPr/>
          <a:lstStyle/>
          <a:p>
            <a:pPr algn="ctr"/>
            <a:r>
              <a:rPr lang="en-GB" sz="4400" dirty="0" smtClean="0">
                <a:latin typeface="Bookman Old Style" pitchFamily="18" charset="0"/>
              </a:rPr>
              <a:t/>
            </a:r>
            <a:br>
              <a:rPr lang="en-GB" sz="4400" dirty="0" smtClean="0">
                <a:latin typeface="Bookman Old Style" pitchFamily="18" charset="0"/>
              </a:rPr>
            </a:br>
            <a:r>
              <a:rPr lang="en-GB" sz="4400" dirty="0" smtClean="0">
                <a:latin typeface="Bookman Old Style" pitchFamily="18" charset="0"/>
              </a:rPr>
              <a:t>Child </a:t>
            </a:r>
            <a:r>
              <a:rPr lang="en-GB" sz="4400" dirty="0" smtClean="0">
                <a:latin typeface="Bookman Old Style" pitchFamily="18" charset="0"/>
              </a:rPr>
              <a:t>LD Mental health services</a:t>
            </a:r>
            <a:r>
              <a:rPr lang="en-GB" dirty="0" smtClean="0">
                <a:latin typeface="Bookman Old Style" pitchFamily="18" charset="0"/>
              </a:rPr>
              <a:t/>
            </a:r>
            <a:br>
              <a:rPr lang="en-GB" dirty="0" smtClean="0">
                <a:latin typeface="Bookman Old Style" pitchFamily="18" charset="0"/>
              </a:rPr>
            </a:br>
            <a:endParaRPr lang="en-GB" sz="2800" dirty="0"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9964149" cy="3797300"/>
          </a:xfrm>
        </p:spPr>
        <p:txBody>
          <a:bodyPr>
            <a:normAutofit/>
          </a:bodyPr>
          <a:lstStyle/>
          <a:p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Variable</a:t>
            </a:r>
          </a:p>
          <a:p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Quick switch to remote working</a:t>
            </a:r>
          </a:p>
          <a:p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Focus on priority cases</a:t>
            </a:r>
          </a:p>
          <a:p>
            <a:pPr lvl="1"/>
            <a:r>
              <a:rPr lang="en-GB" sz="22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Multiagency approach to identify crisis </a:t>
            </a:r>
            <a:r>
              <a:rPr lang="en-GB" sz="22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list</a:t>
            </a:r>
          </a:p>
          <a:p>
            <a:pPr lvl="1"/>
            <a:r>
              <a:rPr lang="en-GB" sz="22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Risk/benefit of use of services</a:t>
            </a:r>
            <a:endParaRPr lang="en-GB" sz="2200" dirty="0" smtClean="0">
              <a:solidFill>
                <a:schemeClr val="bg2">
                  <a:lumMod val="50000"/>
                </a:schemeClr>
              </a:solidFill>
              <a:latin typeface="Bookman Old Style" pitchFamily="18" charset="0"/>
            </a:endParaRPr>
          </a:p>
          <a:p>
            <a:pPr lvl="1"/>
            <a:r>
              <a:rPr lang="en-GB" sz="22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Highlighting  </a:t>
            </a:r>
            <a:r>
              <a:rPr lang="en-GB" sz="22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serious concerns</a:t>
            </a:r>
          </a:p>
          <a:p>
            <a:pPr lvl="1"/>
            <a:r>
              <a:rPr lang="en-GB" sz="20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Waiting lists stacking up for others</a:t>
            </a:r>
          </a:p>
          <a:p>
            <a:pPr lvl="1"/>
            <a:r>
              <a:rPr lang="en-GB" sz="20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Families waiting now coming through in crisis</a:t>
            </a:r>
          </a:p>
          <a:p>
            <a:endParaRPr lang="en-GB" sz="2000" dirty="0" smtClean="0">
              <a:solidFill>
                <a:schemeClr val="bg2">
                  <a:lumMod val="50000"/>
                </a:schemeClr>
              </a:solidFill>
              <a:latin typeface="Bookman Old Style" pitchFamily="18" charset="0"/>
            </a:endParaRPr>
          </a:p>
          <a:p>
            <a:endParaRPr lang="en-GB" sz="2400" dirty="0" smtClean="0">
              <a:solidFill>
                <a:schemeClr val="bg2">
                  <a:lumMod val="50000"/>
                </a:schemeClr>
              </a:solidFill>
              <a:latin typeface="Bookman Old Style" pitchFamily="18" charset="0"/>
            </a:endParaRPr>
          </a:p>
          <a:p>
            <a:endParaRPr lang="en-GB" sz="2400" dirty="0" smtClean="0">
              <a:solidFill>
                <a:schemeClr val="bg2">
                  <a:lumMod val="50000"/>
                </a:schemeClr>
              </a:solidFill>
              <a:latin typeface="Bookman Old Style" pitchFamily="18" charset="0"/>
            </a:endParaRPr>
          </a:p>
          <a:p>
            <a:endParaRPr lang="en-GB" sz="2400" dirty="0" smtClean="0">
              <a:solidFill>
                <a:schemeClr val="bg2">
                  <a:lumMod val="50000"/>
                </a:schemeClr>
              </a:solidFill>
              <a:latin typeface="Bookman Old Style" pitchFamily="18" charset="0"/>
            </a:endParaRPr>
          </a:p>
          <a:p>
            <a:endParaRPr lang="en-GB" sz="2400" dirty="0" smtClean="0">
              <a:solidFill>
                <a:schemeClr val="bg2">
                  <a:lumMod val="50000"/>
                </a:schemeClr>
              </a:solidFill>
              <a:latin typeface="Bookman Old Style" pitchFamily="18" charset="0"/>
            </a:endParaRPr>
          </a:p>
          <a:p>
            <a:endParaRPr lang="en-GB" sz="2400" dirty="0" smtClean="0">
              <a:solidFill>
                <a:schemeClr val="bg2">
                  <a:lumMod val="50000"/>
                </a:schemeClr>
              </a:solidFill>
              <a:latin typeface="Bookman Old Style" pitchFamily="18" charset="0"/>
            </a:endParaRPr>
          </a:p>
          <a:p>
            <a:endParaRPr lang="en-GB" sz="2200" dirty="0" smtClean="0">
              <a:solidFill>
                <a:schemeClr val="bg2">
                  <a:lumMod val="50000"/>
                </a:schemeClr>
              </a:solidFill>
              <a:latin typeface="Bookman Old Style" pitchFamily="18" charset="0"/>
            </a:endParaRPr>
          </a:p>
          <a:p>
            <a:endParaRPr lang="en-GB" sz="2400" dirty="0">
              <a:solidFill>
                <a:schemeClr val="bg2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9561815" cy="706964"/>
          </a:xfrm>
        </p:spPr>
        <p:txBody>
          <a:bodyPr/>
          <a:lstStyle/>
          <a:p>
            <a:pPr algn="ctr"/>
            <a:r>
              <a:rPr lang="en-GB" sz="4400" dirty="0" smtClean="0">
                <a:latin typeface="Bookman Old Style" pitchFamily="18" charset="0"/>
              </a:rPr>
              <a:t>Child LD Mental health services</a:t>
            </a:r>
            <a:r>
              <a:rPr lang="en-GB" dirty="0" smtClean="0">
                <a:latin typeface="Bookman Old Style" pitchFamily="18" charset="0"/>
              </a:rPr>
              <a:t/>
            </a:r>
            <a:br>
              <a:rPr lang="en-GB" dirty="0" smtClean="0">
                <a:latin typeface="Bookman Old Style" pitchFamily="18" charset="0"/>
              </a:rPr>
            </a:br>
            <a:r>
              <a:rPr lang="en-GB" sz="2800" dirty="0" smtClean="0">
                <a:latin typeface="Bookman Old Style" pitchFamily="18" charset="0"/>
              </a:rPr>
              <a:t>good practice examples</a:t>
            </a:r>
            <a:endParaRPr lang="en-GB" sz="2800" dirty="0"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9945861" cy="3797300"/>
          </a:xfrm>
        </p:spPr>
        <p:txBody>
          <a:bodyPr>
            <a:normAutofit/>
          </a:bodyPr>
          <a:lstStyle/>
          <a:p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LD specific </a:t>
            </a:r>
            <a:r>
              <a:rPr lang="en-GB" sz="2400" dirty="0" err="1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covid</a:t>
            </a:r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 information:</a:t>
            </a:r>
          </a:p>
          <a:p>
            <a:pPr lvl="1"/>
            <a:r>
              <a:rPr lang="en-GB" sz="22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On websites</a:t>
            </a:r>
          </a:p>
          <a:p>
            <a:pPr lvl="1"/>
            <a:r>
              <a:rPr lang="en-GB" sz="22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Email distribution</a:t>
            </a:r>
          </a:p>
          <a:p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Info-sharing </a:t>
            </a:r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with families (e.g. allowed more time outside)</a:t>
            </a:r>
          </a:p>
          <a:p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But practical support really what was needed</a:t>
            </a:r>
          </a:p>
          <a:p>
            <a:pPr lvl="1"/>
            <a:r>
              <a:rPr lang="en-GB" sz="22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Only one dedicated LD CAMHS ITS in Scotland</a:t>
            </a:r>
          </a:p>
          <a:p>
            <a:pPr lvl="1"/>
            <a:r>
              <a:rPr lang="en-GB" sz="22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Some involvement from CAMHS ITS/inpatient units</a:t>
            </a:r>
          </a:p>
          <a:p>
            <a:endParaRPr lang="en-GB" sz="2000" dirty="0" smtClean="0">
              <a:solidFill>
                <a:schemeClr val="bg2">
                  <a:lumMod val="50000"/>
                </a:schemeClr>
              </a:solidFill>
              <a:latin typeface="Bookman Old Style" pitchFamily="18" charset="0"/>
            </a:endParaRPr>
          </a:p>
          <a:p>
            <a:endParaRPr lang="en-GB" sz="2400" dirty="0" smtClean="0">
              <a:solidFill>
                <a:schemeClr val="bg2">
                  <a:lumMod val="50000"/>
                </a:schemeClr>
              </a:solidFill>
              <a:latin typeface="Bookman Old Style" pitchFamily="18" charset="0"/>
            </a:endParaRPr>
          </a:p>
          <a:p>
            <a:endParaRPr lang="en-GB" sz="2400" dirty="0" smtClean="0">
              <a:solidFill>
                <a:schemeClr val="bg2">
                  <a:lumMod val="50000"/>
                </a:schemeClr>
              </a:solidFill>
              <a:latin typeface="Bookman Old Style" pitchFamily="18" charset="0"/>
            </a:endParaRPr>
          </a:p>
          <a:p>
            <a:endParaRPr lang="en-GB" sz="2400" dirty="0" smtClean="0">
              <a:solidFill>
                <a:schemeClr val="bg2">
                  <a:lumMod val="50000"/>
                </a:schemeClr>
              </a:solidFill>
              <a:latin typeface="Bookman Old Style" pitchFamily="18" charset="0"/>
            </a:endParaRPr>
          </a:p>
          <a:p>
            <a:endParaRPr lang="en-GB" sz="2400" dirty="0" smtClean="0">
              <a:solidFill>
                <a:schemeClr val="bg2">
                  <a:lumMod val="50000"/>
                </a:schemeClr>
              </a:solidFill>
              <a:latin typeface="Bookman Old Style" pitchFamily="18" charset="0"/>
            </a:endParaRPr>
          </a:p>
          <a:p>
            <a:endParaRPr lang="en-GB" sz="2400" dirty="0" smtClean="0">
              <a:solidFill>
                <a:schemeClr val="bg2">
                  <a:lumMod val="50000"/>
                </a:schemeClr>
              </a:solidFill>
              <a:latin typeface="Bookman Old Style" pitchFamily="18" charset="0"/>
            </a:endParaRPr>
          </a:p>
          <a:p>
            <a:endParaRPr lang="en-GB" sz="2200" dirty="0" smtClean="0">
              <a:solidFill>
                <a:schemeClr val="bg2">
                  <a:lumMod val="50000"/>
                </a:schemeClr>
              </a:solidFill>
              <a:latin typeface="Bookman Old Style" pitchFamily="18" charset="0"/>
            </a:endParaRPr>
          </a:p>
          <a:p>
            <a:endParaRPr lang="en-GB" sz="2400" dirty="0">
              <a:solidFill>
                <a:schemeClr val="bg2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9854423" cy="706964"/>
          </a:xfrm>
        </p:spPr>
        <p:txBody>
          <a:bodyPr/>
          <a:lstStyle/>
          <a:p>
            <a:pPr algn="ctr"/>
            <a:r>
              <a:rPr lang="en-GB" sz="4400" dirty="0" smtClean="0">
                <a:latin typeface="Bookman Old Style" pitchFamily="18" charset="0"/>
              </a:rPr>
              <a:t>Experiences of pandemic</a:t>
            </a:r>
            <a:endParaRPr lang="en-GB" sz="4400" dirty="0"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9927573" cy="3416300"/>
          </a:xfrm>
        </p:spPr>
        <p:txBody>
          <a:bodyPr>
            <a:normAutofit lnSpcReduction="10000"/>
          </a:bodyPr>
          <a:lstStyle/>
          <a:p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RCPsych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 response to Vulnerable Children Inquiry</a:t>
            </a:r>
            <a:b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en-GB" sz="2200" u="sng" dirty="0" smtClean="0">
                <a:latin typeface="Bookman Old Style" pitchFamily="18" charset="0"/>
                <a:hlinkClick r:id="rId2"/>
              </a:rPr>
              <a:t>https://i.emlfiles4.com/cmpdoc/9/5/5/6/7/1/files/48564_rcpsychis_education-committee-response---vulnerable-children_-140520.pdf?dm_i=3S8F,14TE6,2K3TPG,3ZYHW,1</a:t>
            </a:r>
            <a:r>
              <a:rPr lang="en-GB" sz="2400" u="sng" dirty="0" smtClean="0"/>
              <a:t/>
            </a:r>
            <a:br>
              <a:rPr lang="en-GB" sz="2400" u="sng" dirty="0" smtClean="0"/>
            </a:br>
            <a:endParaRPr lang="en-GB" sz="2400" u="sng" dirty="0" smtClean="0"/>
          </a:p>
          <a:p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Consultation with faculty members, LD CAMHS Scotland Network, families, multiagency colleagues</a:t>
            </a:r>
          </a:p>
          <a:p>
            <a:endParaRPr lang="en-US" sz="2400" dirty="0" smtClean="0">
              <a:solidFill>
                <a:schemeClr val="bg2">
                  <a:lumMod val="50000"/>
                </a:schemeClr>
              </a:solidFill>
              <a:latin typeface="Bookman Old Style" pitchFamily="18" charset="0"/>
            </a:endParaRPr>
          </a:p>
          <a:p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Back to school – similar consultation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9781271" cy="706964"/>
          </a:xfrm>
        </p:spPr>
        <p:txBody>
          <a:bodyPr/>
          <a:lstStyle/>
          <a:p>
            <a:pPr algn="ctr"/>
            <a:r>
              <a:rPr lang="en-GB" sz="4400" dirty="0" smtClean="0">
                <a:latin typeface="Bookman Old Style" pitchFamily="18" charset="0"/>
              </a:rPr>
              <a:t>Child LD Mental health services</a:t>
            </a:r>
            <a:r>
              <a:rPr lang="en-GB" dirty="0" smtClean="0">
                <a:latin typeface="Bookman Old Style" pitchFamily="18" charset="0"/>
              </a:rPr>
              <a:t/>
            </a:r>
            <a:br>
              <a:rPr lang="en-GB" dirty="0" smtClean="0">
                <a:latin typeface="Bookman Old Style" pitchFamily="18" charset="0"/>
              </a:rPr>
            </a:br>
            <a:r>
              <a:rPr lang="en-GB" sz="2800" dirty="0" smtClean="0">
                <a:latin typeface="Bookman Old Style" pitchFamily="18" charset="0"/>
              </a:rPr>
              <a:t>good practice examples</a:t>
            </a:r>
            <a:endParaRPr lang="en-GB" sz="2800" dirty="0"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9726405" cy="3797300"/>
          </a:xfrm>
        </p:spPr>
        <p:txBody>
          <a:bodyPr>
            <a:normAutofit/>
          </a:bodyPr>
          <a:lstStyle/>
          <a:p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LD CAMHS ITS:</a:t>
            </a:r>
          </a:p>
          <a:p>
            <a:pPr lvl="1"/>
            <a:r>
              <a:rPr lang="en-GB" sz="22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In homes to support management of severe aggression &amp; destruction</a:t>
            </a:r>
          </a:p>
          <a:p>
            <a:pPr lvl="1"/>
            <a:r>
              <a:rPr lang="en-GB" sz="22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Integrated work with school, SW, use of medication</a:t>
            </a:r>
          </a:p>
          <a:p>
            <a:pPr lvl="1"/>
            <a:r>
              <a:rPr lang="en-GB" sz="22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Virtual team working</a:t>
            </a:r>
          </a:p>
          <a:p>
            <a:pPr lvl="1"/>
            <a:r>
              <a:rPr lang="en-GB" sz="22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Modelling in home, helping implement strategies &amp; routine</a:t>
            </a:r>
          </a:p>
          <a:p>
            <a:pPr lvl="1"/>
            <a:r>
              <a:rPr lang="en-GB" sz="22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Parents seeing impact of strategies so more confident to use them</a:t>
            </a:r>
          </a:p>
          <a:p>
            <a:endParaRPr lang="en-GB" sz="2000" dirty="0" smtClean="0">
              <a:solidFill>
                <a:schemeClr val="bg2">
                  <a:lumMod val="50000"/>
                </a:schemeClr>
              </a:solidFill>
              <a:latin typeface="Bookman Old Style" pitchFamily="18" charset="0"/>
            </a:endParaRPr>
          </a:p>
          <a:p>
            <a:endParaRPr lang="en-GB" sz="2400" dirty="0" smtClean="0">
              <a:solidFill>
                <a:schemeClr val="bg2">
                  <a:lumMod val="50000"/>
                </a:schemeClr>
              </a:solidFill>
              <a:latin typeface="Bookman Old Style" pitchFamily="18" charset="0"/>
            </a:endParaRPr>
          </a:p>
          <a:p>
            <a:endParaRPr lang="en-GB" sz="2400" dirty="0" smtClean="0">
              <a:solidFill>
                <a:schemeClr val="bg2">
                  <a:lumMod val="50000"/>
                </a:schemeClr>
              </a:solidFill>
              <a:latin typeface="Bookman Old Style" pitchFamily="18" charset="0"/>
            </a:endParaRPr>
          </a:p>
          <a:p>
            <a:endParaRPr lang="en-GB" sz="2400" dirty="0" smtClean="0">
              <a:solidFill>
                <a:schemeClr val="bg2">
                  <a:lumMod val="50000"/>
                </a:schemeClr>
              </a:solidFill>
              <a:latin typeface="Bookman Old Style" pitchFamily="18" charset="0"/>
            </a:endParaRPr>
          </a:p>
          <a:p>
            <a:endParaRPr lang="en-GB" sz="2400" dirty="0" smtClean="0">
              <a:solidFill>
                <a:schemeClr val="bg2">
                  <a:lumMod val="50000"/>
                </a:schemeClr>
              </a:solidFill>
              <a:latin typeface="Bookman Old Style" pitchFamily="18" charset="0"/>
            </a:endParaRPr>
          </a:p>
          <a:p>
            <a:endParaRPr lang="en-GB" sz="2400" dirty="0" smtClean="0">
              <a:solidFill>
                <a:schemeClr val="bg2">
                  <a:lumMod val="50000"/>
                </a:schemeClr>
              </a:solidFill>
              <a:latin typeface="Bookman Old Style" pitchFamily="18" charset="0"/>
            </a:endParaRPr>
          </a:p>
          <a:p>
            <a:endParaRPr lang="en-GB" sz="2200" dirty="0" smtClean="0">
              <a:solidFill>
                <a:schemeClr val="bg2">
                  <a:lumMod val="50000"/>
                </a:schemeClr>
              </a:solidFill>
              <a:latin typeface="Bookman Old Style" pitchFamily="18" charset="0"/>
            </a:endParaRPr>
          </a:p>
          <a:p>
            <a:endParaRPr lang="en-GB" sz="2400" dirty="0">
              <a:solidFill>
                <a:schemeClr val="bg2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0E0076-8CF8-443A-AB72-1393C30E16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8988" y="2157984"/>
            <a:ext cx="6268246" cy="1764816"/>
          </a:xfrm>
        </p:spPr>
        <p:txBody>
          <a:bodyPr>
            <a:normAutofit/>
          </a:bodyPr>
          <a:lstStyle/>
          <a:p>
            <a:pPr algn="ctr"/>
            <a:r>
              <a:rPr lang="en-GB" sz="4400" dirty="0" smtClean="0">
                <a:latin typeface="Bookman Old Style" pitchFamily="18" charset="0"/>
              </a:rPr>
              <a:t>Back to School</a:t>
            </a:r>
            <a:endParaRPr lang="en-GB" sz="4400" dirty="0">
              <a:solidFill>
                <a:srgbClr val="85ACC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grpSp>
        <p:nvGrpSpPr>
          <p:cNvPr id="3" name="Group 6">
            <a:extLst>
              <a:ext uri="{FF2B5EF4-FFF2-40B4-BE49-F238E27FC236}">
                <a16:creationId xmlns="" xmlns:a16="http://schemas.microsoft.com/office/drawing/2014/main" id="{AA1924FF-D5BD-48E9-A06B-0BF6EF9CC163}"/>
              </a:ext>
            </a:extLst>
          </p:cNvPr>
          <p:cNvGrpSpPr/>
          <p:nvPr/>
        </p:nvGrpSpPr>
        <p:grpSpPr>
          <a:xfrm>
            <a:off x="1207227" y="1795072"/>
            <a:ext cx="3217170" cy="3267856"/>
            <a:chOff x="1409075" y="2068643"/>
            <a:chExt cx="2623279" cy="2743200"/>
          </a:xfrm>
        </p:grpSpPr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9586FC40-70E3-42C1-B970-74AF95941089}"/>
                </a:ext>
              </a:extLst>
            </p:cNvPr>
            <p:cNvSpPr/>
            <p:nvPr/>
          </p:nvSpPr>
          <p:spPr>
            <a:xfrm>
              <a:off x="1409075" y="2068643"/>
              <a:ext cx="2623279" cy="2743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Content Placeholder 18">
              <a:extLst>
                <a:ext uri="{FF2B5EF4-FFF2-40B4-BE49-F238E27FC236}">
                  <a16:creationId xmlns="" xmlns:a16="http://schemas.microsoft.com/office/drawing/2014/main" id="{C5D65A45-BCCC-4043-A24A-A593EFB379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9333" y="2358270"/>
              <a:ext cx="1855788" cy="21939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20400654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001" y="882228"/>
            <a:ext cx="8761413" cy="1184316"/>
          </a:xfrm>
        </p:spPr>
        <p:txBody>
          <a:bodyPr/>
          <a:lstStyle/>
          <a:p>
            <a:pPr algn="ctr"/>
            <a:r>
              <a:rPr lang="en-GB" sz="3200" dirty="0" smtClean="0">
                <a:latin typeface="Bookman Old Style" pitchFamily="18" charset="0"/>
              </a:rPr>
              <a:t>Young people’s participation representative for </a:t>
            </a:r>
            <a:r>
              <a:rPr lang="en-GB" sz="3200" dirty="0" err="1" smtClean="0">
                <a:latin typeface="Bookman Old Style" pitchFamily="18" charset="0"/>
              </a:rPr>
              <a:t>Aberlour</a:t>
            </a:r>
            <a:r>
              <a:rPr lang="en-GB" sz="3200" dirty="0" smtClean="0">
                <a:latin typeface="Bookman Old Style" pitchFamily="18" charset="0"/>
              </a:rPr>
              <a:t> – views from 5 young people</a:t>
            </a:r>
            <a:r>
              <a:rPr lang="en-GB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en-GB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</a:br>
            <a:endParaRPr lang="en-GB" dirty="0"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6" y="2603500"/>
            <a:ext cx="11119104" cy="3797300"/>
          </a:xfrm>
        </p:spPr>
        <p:txBody>
          <a:bodyPr>
            <a:normAutofit fontScale="92500" lnSpcReduction="10000"/>
          </a:bodyPr>
          <a:lstStyle/>
          <a:p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How do you feel about being back at school?</a:t>
            </a:r>
          </a:p>
          <a:p>
            <a:pPr lvl="1"/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All happy; 2 had really missed it; difficult not being there</a:t>
            </a:r>
          </a:p>
          <a:p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What has been helpful in getting you back to school?</a:t>
            </a:r>
          </a:p>
          <a:p>
            <a:pPr lvl="1"/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Seeing &amp; being friends; </a:t>
            </a:r>
            <a:r>
              <a:rPr lang="en-GB" sz="2400" u="sng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routine</a:t>
            </a:r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; helping with common sense and learning; staff helping to settle; taking a comforter; liking the teacher; knowing what to expect</a:t>
            </a:r>
          </a:p>
          <a:p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What has been unhelpful?</a:t>
            </a:r>
          </a:p>
          <a:p>
            <a:pPr lvl="1"/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Catching bugs, new rules: sanitizing, masks, not sure that people realise how difficult this can be; not having paper is very hard; getting up in morning</a:t>
            </a:r>
          </a:p>
          <a:p>
            <a:endParaRPr lang="en-GB" sz="2400" dirty="0" smtClean="0">
              <a:solidFill>
                <a:schemeClr val="bg2">
                  <a:lumMod val="50000"/>
                </a:schemeClr>
              </a:solidFill>
              <a:latin typeface="Bookman Old Style" pitchFamily="18" charset="0"/>
            </a:endParaRPr>
          </a:p>
          <a:p>
            <a:endParaRPr lang="en-GB" sz="2400" dirty="0" smtClean="0">
              <a:solidFill>
                <a:schemeClr val="bg2">
                  <a:lumMod val="50000"/>
                </a:schemeClr>
              </a:solidFill>
              <a:latin typeface="Bookman Old Style" pitchFamily="18" charset="0"/>
            </a:endParaRPr>
          </a:p>
          <a:p>
            <a:endParaRPr lang="en-GB" sz="2400" dirty="0" smtClean="0">
              <a:solidFill>
                <a:schemeClr val="bg2">
                  <a:lumMod val="50000"/>
                </a:schemeClr>
              </a:solidFill>
              <a:latin typeface="Bookman Old Style" pitchFamily="18" charset="0"/>
            </a:endParaRPr>
          </a:p>
          <a:p>
            <a:endParaRPr lang="en-GB" sz="2400" dirty="0" smtClean="0">
              <a:solidFill>
                <a:schemeClr val="bg2">
                  <a:lumMod val="50000"/>
                </a:schemeClr>
              </a:solidFill>
              <a:latin typeface="Bookman Old Style" pitchFamily="18" charset="0"/>
            </a:endParaRPr>
          </a:p>
          <a:p>
            <a:endParaRPr lang="en-GB" sz="2400" dirty="0" smtClean="0">
              <a:solidFill>
                <a:schemeClr val="bg2">
                  <a:lumMod val="50000"/>
                </a:schemeClr>
              </a:solidFill>
              <a:latin typeface="Bookman Old Style" pitchFamily="18" charset="0"/>
            </a:endParaRPr>
          </a:p>
          <a:p>
            <a:endParaRPr lang="en-GB" sz="2200" dirty="0" smtClean="0">
              <a:solidFill>
                <a:schemeClr val="bg2">
                  <a:lumMod val="50000"/>
                </a:schemeClr>
              </a:solidFill>
              <a:latin typeface="Bookman Old Style" pitchFamily="18" charset="0"/>
            </a:endParaRPr>
          </a:p>
          <a:p>
            <a:endParaRPr lang="en-GB" sz="2400" dirty="0">
              <a:solidFill>
                <a:schemeClr val="bg2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9781271" cy="706964"/>
          </a:xfrm>
        </p:spPr>
        <p:txBody>
          <a:bodyPr/>
          <a:lstStyle/>
          <a:p>
            <a:pPr algn="ctr"/>
            <a:r>
              <a:rPr lang="en-GB" sz="4400" dirty="0" smtClean="0">
                <a:latin typeface="Bookman Old Style" pitchFamily="18" charset="0"/>
              </a:rPr>
              <a:t>LD CAMHS clinician reports</a:t>
            </a:r>
            <a:endParaRPr lang="en-GB" sz="4400" dirty="0"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9945861" cy="3797300"/>
          </a:xfrm>
        </p:spPr>
        <p:txBody>
          <a:bodyPr>
            <a:normAutofit lnSpcReduction="10000"/>
          </a:bodyPr>
          <a:lstStyle/>
          <a:p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Better than expected</a:t>
            </a:r>
          </a:p>
          <a:p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Good planning by schools, some gradual introductions back</a:t>
            </a:r>
          </a:p>
          <a:p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Those </a:t>
            </a:r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where loss of structure and routine was contributory </a:t>
            </a:r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settled </a:t>
            </a:r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quickly – reflects the need </a:t>
            </a:r>
          </a:p>
          <a:p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Signs of low mood/regression quickly improving</a:t>
            </a:r>
          </a:p>
          <a:p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Some really struggling, especially where very limited/no support when </a:t>
            </a:r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off, where school anxiety </a:t>
            </a:r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provoking, transitions difficult, autism</a:t>
            </a:r>
          </a:p>
          <a:p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Many </a:t>
            </a:r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going off with physical health issues</a:t>
            </a:r>
          </a:p>
          <a:p>
            <a:endParaRPr lang="en-GB" sz="2000" dirty="0" smtClean="0">
              <a:solidFill>
                <a:schemeClr val="bg2">
                  <a:lumMod val="50000"/>
                </a:schemeClr>
              </a:solidFill>
              <a:latin typeface="Bookman Old Style" pitchFamily="18" charset="0"/>
            </a:endParaRPr>
          </a:p>
          <a:p>
            <a:endParaRPr lang="en-GB" sz="2400" dirty="0" smtClean="0">
              <a:solidFill>
                <a:schemeClr val="bg2">
                  <a:lumMod val="50000"/>
                </a:schemeClr>
              </a:solidFill>
              <a:latin typeface="Bookman Old Style" pitchFamily="18" charset="0"/>
            </a:endParaRPr>
          </a:p>
          <a:p>
            <a:endParaRPr lang="en-GB" sz="2400" dirty="0" smtClean="0">
              <a:solidFill>
                <a:schemeClr val="bg2">
                  <a:lumMod val="50000"/>
                </a:schemeClr>
              </a:solidFill>
              <a:latin typeface="Bookman Old Style" pitchFamily="18" charset="0"/>
            </a:endParaRPr>
          </a:p>
          <a:p>
            <a:endParaRPr lang="en-GB" sz="2400" dirty="0" smtClean="0">
              <a:solidFill>
                <a:schemeClr val="bg2">
                  <a:lumMod val="50000"/>
                </a:schemeClr>
              </a:solidFill>
              <a:latin typeface="Bookman Old Style" pitchFamily="18" charset="0"/>
            </a:endParaRPr>
          </a:p>
          <a:p>
            <a:endParaRPr lang="en-GB" sz="2400" dirty="0" smtClean="0">
              <a:solidFill>
                <a:schemeClr val="bg2">
                  <a:lumMod val="50000"/>
                </a:schemeClr>
              </a:solidFill>
              <a:latin typeface="Bookman Old Style" pitchFamily="18" charset="0"/>
            </a:endParaRPr>
          </a:p>
          <a:p>
            <a:endParaRPr lang="en-GB" sz="2400" dirty="0" smtClean="0">
              <a:solidFill>
                <a:schemeClr val="bg2">
                  <a:lumMod val="50000"/>
                </a:schemeClr>
              </a:solidFill>
              <a:latin typeface="Bookman Old Style" pitchFamily="18" charset="0"/>
            </a:endParaRPr>
          </a:p>
          <a:p>
            <a:endParaRPr lang="en-GB" sz="2200" dirty="0" smtClean="0">
              <a:solidFill>
                <a:schemeClr val="bg2">
                  <a:lumMod val="50000"/>
                </a:schemeClr>
              </a:solidFill>
              <a:latin typeface="Bookman Old Style" pitchFamily="18" charset="0"/>
            </a:endParaRPr>
          </a:p>
          <a:p>
            <a:endParaRPr lang="en-GB" sz="2400" dirty="0">
              <a:solidFill>
                <a:schemeClr val="bg2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9762983" cy="706964"/>
          </a:xfrm>
        </p:spPr>
        <p:txBody>
          <a:bodyPr/>
          <a:lstStyle/>
          <a:p>
            <a:pPr algn="ctr"/>
            <a:r>
              <a:rPr lang="en-GB" sz="4400" dirty="0" smtClean="0">
                <a:latin typeface="Bookman Old Style" pitchFamily="18" charset="0"/>
              </a:rPr>
              <a:t>Key </a:t>
            </a:r>
            <a:r>
              <a:rPr lang="en-GB" sz="4400" dirty="0" smtClean="0">
                <a:latin typeface="Bookman Old Style" pitchFamily="18" charset="0"/>
              </a:rPr>
              <a:t>points</a:t>
            </a:r>
            <a:endParaRPr lang="en-GB" sz="4400" dirty="0"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9872709" cy="3943604"/>
          </a:xfrm>
        </p:spPr>
        <p:txBody>
          <a:bodyPr>
            <a:normAutofit fontScale="77500" lnSpcReduction="20000"/>
          </a:bodyPr>
          <a:lstStyle/>
          <a:p>
            <a:r>
              <a:rPr lang="en-GB" sz="31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Starting at disadvantage – need to build up services</a:t>
            </a:r>
          </a:p>
          <a:p>
            <a:r>
              <a:rPr lang="en-GB" sz="31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Lots of advice, phone support, on-line advice</a:t>
            </a:r>
          </a:p>
          <a:p>
            <a:r>
              <a:rPr lang="en-GB" sz="31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Immediate impact </a:t>
            </a:r>
            <a:r>
              <a:rPr lang="en-GB" sz="31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shows importance of practical support  (scaffolding</a:t>
            </a:r>
            <a:r>
              <a:rPr lang="en-GB" sz="31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)</a:t>
            </a:r>
          </a:p>
          <a:p>
            <a:r>
              <a:rPr lang="en-GB" sz="31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Distress shown through behaviour</a:t>
            </a:r>
          </a:p>
          <a:p>
            <a:r>
              <a:rPr lang="en-GB" sz="31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Escalation due </a:t>
            </a:r>
            <a:r>
              <a:rPr lang="en-GB" sz="31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to lockdown </a:t>
            </a:r>
            <a:r>
              <a:rPr lang="en-GB" sz="31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situation &amp; now longer </a:t>
            </a:r>
            <a:r>
              <a:rPr lang="en-GB" sz="31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waits for </a:t>
            </a:r>
            <a:r>
              <a:rPr lang="en-GB" sz="31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intervention</a:t>
            </a:r>
          </a:p>
          <a:p>
            <a:r>
              <a:rPr lang="en-GB" sz="31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Safety/ethics of use of psychiatric medication</a:t>
            </a:r>
            <a:endParaRPr lang="en-GB" sz="3100" dirty="0" smtClean="0">
              <a:solidFill>
                <a:schemeClr val="bg2">
                  <a:lumMod val="50000"/>
                </a:schemeClr>
              </a:solidFill>
              <a:latin typeface="Bookman Old Style" pitchFamily="18" charset="0"/>
            </a:endParaRPr>
          </a:p>
          <a:p>
            <a:r>
              <a:rPr lang="en-GB" sz="31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Widening inequality; children can’t call for help</a:t>
            </a:r>
          </a:p>
          <a:p>
            <a:r>
              <a:rPr lang="en-GB" sz="31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Impact on parents &amp; siblings</a:t>
            </a:r>
          </a:p>
          <a:p>
            <a:endParaRPr lang="en-GB" sz="2400" dirty="0" smtClean="0">
              <a:solidFill>
                <a:schemeClr val="bg2">
                  <a:lumMod val="50000"/>
                </a:schemeClr>
              </a:solidFill>
              <a:latin typeface="Bookman Old Style" pitchFamily="18" charset="0"/>
            </a:endParaRPr>
          </a:p>
          <a:p>
            <a:endParaRPr lang="en-GB" sz="2400" dirty="0" smtClean="0">
              <a:solidFill>
                <a:schemeClr val="bg2">
                  <a:lumMod val="50000"/>
                </a:schemeClr>
              </a:solidFill>
              <a:latin typeface="Bookman Old Style" pitchFamily="18" charset="0"/>
            </a:endParaRPr>
          </a:p>
          <a:p>
            <a:endParaRPr lang="en-GB" sz="2400" dirty="0" smtClean="0">
              <a:solidFill>
                <a:schemeClr val="bg2">
                  <a:lumMod val="50000"/>
                </a:schemeClr>
              </a:solidFill>
              <a:latin typeface="Bookman Old Style" pitchFamily="18" charset="0"/>
            </a:endParaRPr>
          </a:p>
          <a:p>
            <a:endParaRPr lang="en-GB" sz="2400" dirty="0" smtClean="0">
              <a:solidFill>
                <a:schemeClr val="bg2">
                  <a:lumMod val="50000"/>
                </a:schemeClr>
              </a:solidFill>
              <a:latin typeface="Bookman Old Style" pitchFamily="18" charset="0"/>
            </a:endParaRPr>
          </a:p>
          <a:p>
            <a:endParaRPr lang="en-GB" sz="2400" dirty="0" smtClean="0">
              <a:solidFill>
                <a:schemeClr val="bg2">
                  <a:lumMod val="50000"/>
                </a:schemeClr>
              </a:solidFill>
              <a:latin typeface="Bookman Old Style" pitchFamily="18" charset="0"/>
            </a:endParaRPr>
          </a:p>
          <a:p>
            <a:endParaRPr lang="en-GB" sz="2200" dirty="0" smtClean="0">
              <a:solidFill>
                <a:schemeClr val="bg2">
                  <a:lumMod val="50000"/>
                </a:schemeClr>
              </a:solidFill>
              <a:latin typeface="Bookman Old Style" pitchFamily="18" charset="0"/>
            </a:endParaRPr>
          </a:p>
          <a:p>
            <a:endParaRPr lang="en-GB" sz="2400" dirty="0">
              <a:solidFill>
                <a:schemeClr val="bg2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9854423" cy="706964"/>
          </a:xfrm>
        </p:spPr>
        <p:txBody>
          <a:bodyPr/>
          <a:lstStyle/>
          <a:p>
            <a:pPr algn="ctr"/>
            <a:r>
              <a:rPr lang="en-GB" sz="4400" dirty="0" smtClean="0">
                <a:latin typeface="Bookman Old Style" pitchFamily="18" charset="0"/>
              </a:rPr>
              <a:t>Additional References/links</a:t>
            </a:r>
            <a:endParaRPr lang="en-GB" sz="4400" dirty="0"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10165317" cy="3797300"/>
          </a:xfrm>
        </p:spPr>
        <p:txBody>
          <a:bodyPr>
            <a:normAutofit fontScale="92500" lnSpcReduction="20000"/>
          </a:bodyPr>
          <a:lstStyle/>
          <a:p>
            <a:r>
              <a:rPr lang="en-GB" sz="2400" u="sng" dirty="0" smtClean="0">
                <a:latin typeface="Bookman Old Style" pitchFamily="18" charset="0"/>
                <a:hlinkClick r:id="rId2"/>
              </a:rPr>
              <a:t>https://www.scld.org.uk/the-impact-of-coronavirus-on-people-with-learning-disabilities/</a:t>
            </a:r>
            <a:endParaRPr lang="en-GB" sz="2400" dirty="0" smtClean="0">
              <a:solidFill>
                <a:schemeClr val="bg2">
                  <a:lumMod val="50000"/>
                </a:schemeClr>
              </a:solidFill>
              <a:latin typeface="Bookman Old Style" pitchFamily="18" charset="0"/>
            </a:endParaRPr>
          </a:p>
          <a:p>
            <a:r>
              <a:rPr lang="en-GB" sz="2400" u="sng" dirty="0" smtClean="0">
                <a:latin typeface="Bookman Old Style" pitchFamily="18" charset="0"/>
                <a:hlinkClick r:id="rId3"/>
              </a:rPr>
              <a:t>https://www.bbc.co.uk/iplayer/episode/m000m40k/disclosure-series-2-14-locked-down-and-shut-out</a:t>
            </a:r>
            <a:endParaRPr lang="en-GB" sz="2400" dirty="0" smtClean="0">
              <a:latin typeface="Bookman Old Style" pitchFamily="18" charset="0"/>
            </a:endParaRPr>
          </a:p>
          <a:p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  <a:hlinkClick r:id="rId4"/>
              </a:rPr>
              <a:t>https://scottishtransitions.org.uk/survey-results-views-of-parents-and-carers-on-the-impact-of-covid-19-on-transition-planning-for-young-people-aged-14-18-with-additional-support-needs/</a:t>
            </a:r>
            <a:endParaRPr lang="en-GB" sz="2400" dirty="0" smtClean="0">
              <a:solidFill>
                <a:schemeClr val="bg2">
                  <a:lumMod val="50000"/>
                </a:schemeClr>
              </a:solidFill>
              <a:latin typeface="Bookman Old Style" pitchFamily="18" charset="0"/>
            </a:endParaRPr>
          </a:p>
          <a:p>
            <a:r>
              <a:rPr lang="en-GB" sz="2400" u="sng" dirty="0" smtClean="0">
                <a:latin typeface="Bookman Old Style" pitchFamily="18" charset="0"/>
                <a:hlinkClick r:id="rId5"/>
              </a:rPr>
              <a:t>https://cypcs.org.uk/wpcypcs/wp-content/uploads/2020/07/independent-cria.pdf</a:t>
            </a:r>
            <a:r>
              <a:rPr lang="en-GB" sz="2400" u="sng" dirty="0" smtClean="0">
                <a:latin typeface="Bookman Old Style" pitchFamily="18" charset="0"/>
              </a:rPr>
              <a:t> </a:t>
            </a:r>
            <a:endParaRPr lang="en-GB" sz="2400" u="sng" dirty="0" smtClean="0">
              <a:latin typeface="Bookman Old Style" pitchFamily="18" charset="0"/>
            </a:endParaRPr>
          </a:p>
          <a:p>
            <a:r>
              <a:rPr lang="en-GB" sz="2400" u="sng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  <a:hlinkClick r:id="rId6"/>
              </a:rPr>
              <a:t>https://</a:t>
            </a:r>
            <a:r>
              <a:rPr lang="en-GB" sz="2400" u="sng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  <a:hlinkClick r:id="rId6"/>
              </a:rPr>
              <a:t>councilfordisabledchildren.org.uk/sites/default/files/field/attachemnt/Lenehan_Review_Report.pdf</a:t>
            </a:r>
            <a:r>
              <a:rPr lang="en-GB" sz="2400" u="sng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endParaRPr lang="en-GB" sz="2400" dirty="0" smtClean="0">
              <a:solidFill>
                <a:schemeClr val="bg2">
                  <a:lumMod val="50000"/>
                </a:schemeClr>
              </a:solidFill>
              <a:latin typeface="Bookman Old Style" pitchFamily="18" charset="0"/>
            </a:endParaRPr>
          </a:p>
          <a:p>
            <a:endParaRPr lang="en-GB" sz="2400" dirty="0" smtClean="0">
              <a:solidFill>
                <a:schemeClr val="bg2">
                  <a:lumMod val="50000"/>
                </a:schemeClr>
              </a:solidFill>
              <a:latin typeface="Bookman Old Style" pitchFamily="18" charset="0"/>
            </a:endParaRPr>
          </a:p>
          <a:p>
            <a:endParaRPr lang="en-GB" sz="2200" dirty="0" smtClean="0">
              <a:solidFill>
                <a:schemeClr val="bg2">
                  <a:lumMod val="50000"/>
                </a:schemeClr>
              </a:solidFill>
              <a:latin typeface="Bookman Old Style" pitchFamily="18" charset="0"/>
            </a:endParaRPr>
          </a:p>
          <a:p>
            <a:endParaRPr lang="en-GB" sz="2400" dirty="0">
              <a:solidFill>
                <a:schemeClr val="bg2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0E0076-8CF8-443A-AB72-1393C30E16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37276" y="1993392"/>
            <a:ext cx="6268246" cy="2926080"/>
          </a:xfrm>
        </p:spPr>
        <p:txBody>
          <a:bodyPr>
            <a:normAutofit/>
          </a:bodyPr>
          <a:lstStyle/>
          <a:p>
            <a:pPr algn="ctr"/>
            <a:r>
              <a:rPr lang="en-GB" sz="4400" dirty="0" smtClean="0">
                <a:latin typeface="Bookman Old Style" pitchFamily="18" charset="0"/>
              </a:rPr>
              <a:t>Mental health of children &amp; young people with learning disability </a:t>
            </a:r>
            <a:endParaRPr lang="en-GB" sz="4400" dirty="0">
              <a:solidFill>
                <a:srgbClr val="85ACC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grpSp>
        <p:nvGrpSpPr>
          <p:cNvPr id="3" name="Group 6">
            <a:extLst>
              <a:ext uri="{FF2B5EF4-FFF2-40B4-BE49-F238E27FC236}">
                <a16:creationId xmlns="" xmlns:a16="http://schemas.microsoft.com/office/drawing/2014/main" id="{AA1924FF-D5BD-48E9-A06B-0BF6EF9CC163}"/>
              </a:ext>
            </a:extLst>
          </p:cNvPr>
          <p:cNvGrpSpPr/>
          <p:nvPr/>
        </p:nvGrpSpPr>
        <p:grpSpPr>
          <a:xfrm>
            <a:off x="1207227" y="1795072"/>
            <a:ext cx="3217170" cy="3267856"/>
            <a:chOff x="1409075" y="2068643"/>
            <a:chExt cx="2623279" cy="2743200"/>
          </a:xfrm>
        </p:grpSpPr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9586FC40-70E3-42C1-B970-74AF95941089}"/>
                </a:ext>
              </a:extLst>
            </p:cNvPr>
            <p:cNvSpPr/>
            <p:nvPr/>
          </p:nvSpPr>
          <p:spPr>
            <a:xfrm>
              <a:off x="1409075" y="2068643"/>
              <a:ext cx="2623279" cy="2743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Content Placeholder 18">
              <a:extLst>
                <a:ext uri="{FF2B5EF4-FFF2-40B4-BE49-F238E27FC236}">
                  <a16:creationId xmlns="" xmlns:a16="http://schemas.microsoft.com/office/drawing/2014/main" id="{C5D65A45-BCCC-4043-A24A-A593EFB379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9333" y="2358270"/>
              <a:ext cx="1855788" cy="21939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204006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9890999" cy="706964"/>
          </a:xfrm>
        </p:spPr>
        <p:txBody>
          <a:bodyPr/>
          <a:lstStyle/>
          <a:p>
            <a:pPr algn="ctr"/>
            <a:r>
              <a:rPr lang="en-GB" sz="4400" dirty="0" smtClean="0">
                <a:latin typeface="Bookman Old Style" pitchFamily="18" charset="0"/>
              </a:rPr>
              <a:t>Children and young people with LD/ID</a:t>
            </a:r>
            <a:endParaRPr lang="en-GB" sz="4400" dirty="0"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776" y="2603500"/>
            <a:ext cx="11173967" cy="3833876"/>
          </a:xfrm>
        </p:spPr>
        <p:txBody>
          <a:bodyPr>
            <a:noAutofit/>
          </a:bodyPr>
          <a:lstStyle/>
          <a:p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1-3% of children and young people have learning disability/intellectual disability</a:t>
            </a:r>
          </a:p>
          <a:p>
            <a:pPr marL="342900" lvl="1" indent="-342900"/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Significant, lifelong condition; reduced ability to understand new or complex information or to learn new skills; reduced ability to cope independently; starting before adulthood with a lasting effect on the individual’s development. </a:t>
            </a:r>
          </a:p>
          <a:p>
            <a:pPr marL="342900" lvl="1" indent="-342900"/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Communication difficulties, sensory impairment, physical and neuropsychiatric co-morbidities. </a:t>
            </a:r>
          </a:p>
          <a:p>
            <a:pPr marL="742950" lvl="2" indent="-342900"/>
            <a:endParaRPr lang="en-GB" sz="1600" dirty="0" smtClean="0">
              <a:solidFill>
                <a:schemeClr val="bg2">
                  <a:lumMod val="50000"/>
                </a:schemeClr>
              </a:solidFill>
              <a:latin typeface="Bookman Old Style" pitchFamily="18" charset="0"/>
            </a:endParaRPr>
          </a:p>
          <a:p>
            <a:endParaRPr lang="en-GB" sz="1600" dirty="0">
              <a:solidFill>
                <a:schemeClr val="bg2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9836135" cy="706964"/>
          </a:xfrm>
        </p:spPr>
        <p:txBody>
          <a:bodyPr/>
          <a:lstStyle/>
          <a:p>
            <a:pPr algn="ctr"/>
            <a:r>
              <a:rPr lang="en-GB" sz="4400" dirty="0" smtClean="0">
                <a:latin typeface="Bookman Old Style" pitchFamily="18" charset="0"/>
              </a:rPr>
              <a:t>Children and young people with LD/ID</a:t>
            </a:r>
            <a:endParaRPr lang="en-GB" sz="4400" dirty="0"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776" y="2603500"/>
            <a:ext cx="11173967" cy="3833876"/>
          </a:xfrm>
        </p:spPr>
        <p:txBody>
          <a:bodyPr>
            <a:noAutofit/>
          </a:bodyPr>
          <a:lstStyle/>
          <a:p>
            <a:pPr marL="342900" lvl="1" indent="-342900"/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High rates of adverse childhood experiences, poverty and being looked after/in care, often far from home </a:t>
            </a:r>
          </a:p>
          <a:p>
            <a:pPr marL="342900" lvl="1" indent="-342900"/>
            <a:endParaRPr lang="en-GB" sz="2400" dirty="0" smtClean="0">
              <a:solidFill>
                <a:schemeClr val="bg2">
                  <a:lumMod val="50000"/>
                </a:schemeClr>
              </a:solidFill>
              <a:latin typeface="Bookman Old Style" pitchFamily="18" charset="0"/>
            </a:endParaRPr>
          </a:p>
          <a:p>
            <a:pPr marL="342900" lvl="1" indent="-342900"/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Mental &amp; physical health inequality:</a:t>
            </a:r>
          </a:p>
          <a:p>
            <a:pPr marL="742950" lvl="2" indent="-342900"/>
            <a:r>
              <a:rPr lang="en-GB" sz="22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Overall 40% mental ill-health, 30% persistent mental ill-health. </a:t>
            </a:r>
          </a:p>
          <a:p>
            <a:pPr marL="742950" lvl="2" indent="-342900"/>
            <a:r>
              <a:rPr lang="en-GB" sz="22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Rates increase with severity of LD</a:t>
            </a:r>
          </a:p>
          <a:p>
            <a:pPr marL="742950" lvl="2" indent="-342900"/>
            <a:r>
              <a:rPr lang="en-GB" sz="22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Death in childhood 12 times higher, &amp; include amenable deaths  </a:t>
            </a:r>
            <a:r>
              <a:rPr lang="en-GB" sz="2200" u="sng" dirty="0" err="1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  <a:hlinkClick r:id="rId2"/>
              </a:rPr>
              <a:t>doi</a:t>
            </a:r>
            <a:r>
              <a:rPr lang="en-GB" sz="2200" u="sng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  <a:hlinkClick r:id="rId2"/>
              </a:rPr>
              <a:t>: 10.1136/bmjopen-2019-034077</a:t>
            </a:r>
            <a:endParaRPr lang="en-GB" sz="2200" dirty="0" smtClean="0">
              <a:solidFill>
                <a:schemeClr val="bg2">
                  <a:lumMod val="50000"/>
                </a:schemeClr>
              </a:solidFill>
              <a:latin typeface="Bookman Old Style" pitchFamily="18" charset="0"/>
            </a:endParaRPr>
          </a:p>
          <a:p>
            <a:pPr marL="742950" lvl="2" indent="-342900"/>
            <a:endParaRPr lang="en-GB" sz="2400" dirty="0" smtClean="0">
              <a:solidFill>
                <a:schemeClr val="bg2">
                  <a:lumMod val="50000"/>
                </a:schemeClr>
              </a:solidFill>
              <a:latin typeface="Bookman Old Style" pitchFamily="18" charset="0"/>
            </a:endParaRPr>
          </a:p>
          <a:p>
            <a:endParaRPr lang="en-GB" sz="1600" dirty="0">
              <a:solidFill>
                <a:schemeClr val="bg2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9781271" cy="706964"/>
          </a:xfrm>
        </p:spPr>
        <p:txBody>
          <a:bodyPr/>
          <a:lstStyle/>
          <a:p>
            <a:pPr algn="ctr"/>
            <a:r>
              <a:rPr lang="en-GB" dirty="0" smtClean="0">
                <a:latin typeface="Bookman Old Style" pitchFamily="18" charset="0"/>
              </a:rPr>
              <a:t>Scottish mental health services for children and young people with LD</a:t>
            </a:r>
            <a:endParaRPr lang="en-GB" dirty="0"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776" y="2596896"/>
            <a:ext cx="11173967" cy="3840480"/>
          </a:xfrm>
        </p:spPr>
        <p:txBody>
          <a:bodyPr>
            <a:noAutofit/>
          </a:bodyPr>
          <a:lstStyle/>
          <a:p>
            <a:pPr marL="342900" lvl="1" indent="-342900"/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Low baseline of services pre-</a:t>
            </a:r>
            <a:r>
              <a:rPr lang="en-GB" sz="2400" dirty="0" err="1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covid</a:t>
            </a:r>
            <a:endParaRPr lang="en-GB" sz="2400" dirty="0" smtClean="0">
              <a:solidFill>
                <a:schemeClr val="bg2">
                  <a:lumMod val="50000"/>
                </a:schemeClr>
              </a:solidFill>
              <a:latin typeface="Bookman Old Style" pitchFamily="18" charset="0"/>
            </a:endParaRPr>
          </a:p>
          <a:p>
            <a:pPr marL="742950" lvl="2" indent="-342900"/>
            <a:r>
              <a:rPr lang="en-GB" sz="22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Patchy/variable community services</a:t>
            </a:r>
          </a:p>
          <a:p>
            <a:pPr marL="742950" lvl="2" indent="-342900"/>
            <a:r>
              <a:rPr lang="en-GB" sz="22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LD CAMHS Framework Document 2011: </a:t>
            </a:r>
            <a:r>
              <a:rPr lang="en-GB" sz="22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  <a:hlinkClick r:id="rId2"/>
              </a:rPr>
              <a:t>https://www.gov.scot/publications/ld-camhs-inpatient-report/pages/12/</a:t>
            </a:r>
            <a:endParaRPr lang="en-GB" sz="2200" dirty="0" smtClean="0">
              <a:solidFill>
                <a:schemeClr val="bg2">
                  <a:lumMod val="50000"/>
                </a:schemeClr>
              </a:solidFill>
              <a:latin typeface="Bookman Old Style" pitchFamily="18" charset="0"/>
            </a:endParaRPr>
          </a:p>
          <a:p>
            <a:pPr marL="742950" lvl="2" indent="-342900"/>
            <a:r>
              <a:rPr lang="en-GB" sz="22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No specialist inpatient unit, no access to inpatient care for some: </a:t>
            </a:r>
            <a:r>
              <a:rPr lang="en-GB" sz="22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  <a:hlinkClick r:id="rId3"/>
              </a:rPr>
              <a:t>https://www.gov.scot/publications/ld-camhs-inpatient-report/pages/3/</a:t>
            </a:r>
            <a:r>
              <a:rPr lang="en-GB" sz="22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 </a:t>
            </a:r>
          </a:p>
          <a:p>
            <a:pPr marL="342900" lvl="1" indent="-342900"/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Greater awareness, included in CAMHS service spec: </a:t>
            </a:r>
            <a:r>
              <a:rPr lang="en-GB" sz="22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  <a:hlinkClick r:id="rId4"/>
              </a:rPr>
              <a:t>https://www.gov.scot/publications/child-adolescent-mental-health-services-camhs-nhs-scotland-national-service-specification/</a:t>
            </a:r>
            <a:r>
              <a:rPr lang="en-GB" sz="22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 </a:t>
            </a:r>
          </a:p>
          <a:p>
            <a:pPr marL="342900" lvl="1" indent="-342900"/>
            <a:endParaRPr lang="en-GB" sz="2400" dirty="0" smtClean="0">
              <a:solidFill>
                <a:schemeClr val="bg2">
                  <a:lumMod val="50000"/>
                </a:schemeClr>
              </a:solidFill>
              <a:latin typeface="Bookman Old Style" pitchFamily="18" charset="0"/>
            </a:endParaRPr>
          </a:p>
          <a:p>
            <a:endParaRPr lang="en-GB" sz="1600" dirty="0">
              <a:solidFill>
                <a:schemeClr val="bg2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9836135" cy="706964"/>
          </a:xfrm>
        </p:spPr>
        <p:txBody>
          <a:bodyPr/>
          <a:lstStyle/>
          <a:p>
            <a:pPr algn="ctr"/>
            <a:r>
              <a:rPr lang="en-GB" dirty="0" smtClean="0">
                <a:latin typeface="Bookman Old Style" pitchFamily="18" charset="0"/>
              </a:rPr>
              <a:t>Scottish mental health services for children and young people with LD</a:t>
            </a:r>
            <a:endParaRPr lang="en-GB" dirty="0"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776" y="2596896"/>
            <a:ext cx="11173967" cy="3840480"/>
          </a:xfrm>
        </p:spPr>
        <p:txBody>
          <a:bodyPr>
            <a:noAutofit/>
          </a:bodyPr>
          <a:lstStyle/>
          <a:p>
            <a:pPr marL="342900" lvl="1" indent="-342900"/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Little progress on ground -  gap widening – not increased in line with MH/</a:t>
            </a:r>
            <a:r>
              <a:rPr lang="en-GB" sz="2400" dirty="0" err="1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wellbing</a:t>
            </a:r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 provision for non-LD peers, including:</a:t>
            </a:r>
          </a:p>
          <a:p>
            <a:pPr marL="742950" lvl="2" indent="-342900"/>
            <a:r>
              <a:rPr lang="en-GB" sz="22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Additional CAMHS clinicians</a:t>
            </a:r>
          </a:p>
          <a:p>
            <a:pPr marL="742950" lvl="2" indent="-342900"/>
            <a:r>
              <a:rPr lang="en-GB" sz="22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Parenting programmes</a:t>
            </a:r>
          </a:p>
          <a:p>
            <a:pPr marL="742950" lvl="2" indent="-342900"/>
            <a:r>
              <a:rPr lang="en-GB" sz="22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School counselling</a:t>
            </a:r>
          </a:p>
          <a:p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Important that Community Mental Health &amp; Wellbeing Supports and Services Framework  is implemented to include CYP with LD</a:t>
            </a:r>
            <a:endParaRPr lang="en-GB" sz="3200" dirty="0" smtClean="0">
              <a:solidFill>
                <a:schemeClr val="bg2">
                  <a:lumMod val="50000"/>
                </a:schemeClr>
              </a:solidFill>
              <a:latin typeface="Bookman Old Style" pitchFamily="18" charset="0"/>
            </a:endParaRPr>
          </a:p>
          <a:p>
            <a:pPr marL="342900" lvl="1" indent="-342900"/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Low baseline so hard to step up provision at time of crisis</a:t>
            </a:r>
          </a:p>
          <a:p>
            <a:endParaRPr lang="en-GB" sz="1600" dirty="0">
              <a:solidFill>
                <a:schemeClr val="bg2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0E0076-8CF8-443A-AB72-1393C30E16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55564" y="2651760"/>
            <a:ext cx="6268246" cy="1764816"/>
          </a:xfrm>
        </p:spPr>
        <p:txBody>
          <a:bodyPr>
            <a:normAutofit/>
          </a:bodyPr>
          <a:lstStyle/>
          <a:p>
            <a:pPr algn="ctr"/>
            <a:r>
              <a:rPr lang="en-GB" sz="4400" dirty="0" smtClean="0">
                <a:latin typeface="Bookman Old Style" pitchFamily="18" charset="0"/>
              </a:rPr>
              <a:t>Impacts of the Pandemic </a:t>
            </a:r>
            <a:endParaRPr lang="en-GB" sz="4400" dirty="0">
              <a:solidFill>
                <a:srgbClr val="85ACC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grpSp>
        <p:nvGrpSpPr>
          <p:cNvPr id="4" name="Group 6">
            <a:extLst>
              <a:ext uri="{FF2B5EF4-FFF2-40B4-BE49-F238E27FC236}">
                <a16:creationId xmlns="" xmlns:a16="http://schemas.microsoft.com/office/drawing/2014/main" id="{AA1924FF-D5BD-48E9-A06B-0BF6EF9CC163}"/>
              </a:ext>
            </a:extLst>
          </p:cNvPr>
          <p:cNvGrpSpPr/>
          <p:nvPr/>
        </p:nvGrpSpPr>
        <p:grpSpPr>
          <a:xfrm>
            <a:off x="1207227" y="1795072"/>
            <a:ext cx="3217170" cy="3267856"/>
            <a:chOff x="1409075" y="2068643"/>
            <a:chExt cx="2623279" cy="2743200"/>
          </a:xfrm>
        </p:grpSpPr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9586FC40-70E3-42C1-B970-74AF95941089}"/>
                </a:ext>
              </a:extLst>
            </p:cNvPr>
            <p:cNvSpPr/>
            <p:nvPr/>
          </p:nvSpPr>
          <p:spPr>
            <a:xfrm>
              <a:off x="1409075" y="2068643"/>
              <a:ext cx="2623279" cy="2743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Content Placeholder 18">
              <a:extLst>
                <a:ext uri="{FF2B5EF4-FFF2-40B4-BE49-F238E27FC236}">
                  <a16:creationId xmlns="" xmlns:a16="http://schemas.microsoft.com/office/drawing/2014/main" id="{C5D65A45-BCCC-4043-A24A-A593EFB379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9333" y="2358270"/>
              <a:ext cx="1855788" cy="21939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2040065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9854423" cy="706964"/>
          </a:xfrm>
        </p:spPr>
        <p:txBody>
          <a:bodyPr/>
          <a:lstStyle/>
          <a:p>
            <a:pPr algn="ctr"/>
            <a:r>
              <a:rPr lang="en-GB" sz="4400" dirty="0" smtClean="0">
                <a:latin typeface="Bookman Old Style" pitchFamily="18" charset="0"/>
              </a:rPr>
              <a:t>Fear</a:t>
            </a:r>
            <a:endParaRPr lang="en-GB" sz="4400" dirty="0"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9982437" cy="3797300"/>
          </a:xfrm>
        </p:spPr>
        <p:txBody>
          <a:bodyPr>
            <a:normAutofit fontScale="92500" lnSpcReduction="20000"/>
          </a:bodyPr>
          <a:lstStyle/>
          <a:p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Fears of children/young people:</a:t>
            </a:r>
          </a:p>
          <a:p>
            <a:pPr lvl="1"/>
            <a:r>
              <a:rPr lang="en-GB" sz="22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The illness</a:t>
            </a:r>
          </a:p>
          <a:p>
            <a:pPr lvl="1"/>
            <a:r>
              <a:rPr lang="en-GB" sz="22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Difficulty understanding</a:t>
            </a:r>
            <a:endParaRPr lang="en-GB" sz="2400" dirty="0" smtClean="0">
              <a:solidFill>
                <a:schemeClr val="bg2">
                  <a:lumMod val="50000"/>
                </a:schemeClr>
              </a:solidFill>
              <a:latin typeface="Bookman Old Style" pitchFamily="18" charset="0"/>
            </a:endParaRPr>
          </a:p>
          <a:p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Fears of families:</a:t>
            </a:r>
          </a:p>
          <a:p>
            <a:pPr lvl="1"/>
            <a:r>
              <a:rPr lang="en-GB" sz="22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Food supplies</a:t>
            </a:r>
          </a:p>
          <a:p>
            <a:pPr lvl="1"/>
            <a:r>
              <a:rPr lang="en-GB" sz="22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Risks of </a:t>
            </a:r>
            <a:r>
              <a:rPr lang="en-GB" sz="2200" dirty="0" err="1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covid</a:t>
            </a:r>
            <a:endParaRPr lang="en-GB" sz="2200" dirty="0" smtClean="0">
              <a:solidFill>
                <a:schemeClr val="bg2">
                  <a:lumMod val="50000"/>
                </a:schemeClr>
              </a:solidFill>
              <a:latin typeface="Bookman Old Style" pitchFamily="18" charset="0"/>
            </a:endParaRPr>
          </a:p>
          <a:p>
            <a:pPr lvl="1"/>
            <a:r>
              <a:rPr lang="en-GB" sz="22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Would their children be excluded from treatment?</a:t>
            </a:r>
          </a:p>
          <a:p>
            <a:pPr lvl="1"/>
            <a:r>
              <a:rPr lang="en-GB" sz="22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Who would call for </a:t>
            </a:r>
            <a:r>
              <a:rPr lang="en-GB" sz="22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help if parent ill?</a:t>
            </a:r>
            <a:endParaRPr lang="en-GB" sz="2200" dirty="0" smtClean="0">
              <a:solidFill>
                <a:schemeClr val="bg2">
                  <a:lumMod val="50000"/>
                </a:schemeClr>
              </a:solidFill>
              <a:latin typeface="Bookman Old Style" pitchFamily="18" charset="0"/>
            </a:endParaRPr>
          </a:p>
          <a:p>
            <a:pPr lvl="1"/>
            <a:r>
              <a:rPr lang="en-GB" sz="22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Managing without services</a:t>
            </a:r>
          </a:p>
          <a:p>
            <a:pPr lvl="1"/>
            <a:r>
              <a:rPr lang="en-GB" sz="22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Children not managing social distancing, keeping them in</a:t>
            </a:r>
          </a:p>
          <a:p>
            <a:endParaRPr lang="en-GB" sz="2400" dirty="0">
              <a:solidFill>
                <a:schemeClr val="bg2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 Boardroom" id="{FC33163D-4339-46B1-8EED-24C834239D99}" vid="{A3AB87EF-B655-4FFF-8D05-F333AD7F278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01FF4FAFD5A3419E09686E833EE28A" ma:contentTypeVersion="13" ma:contentTypeDescription="Create a new document." ma:contentTypeScope="" ma:versionID="7f0c673e91eeabc2b7b2c4a9d0e929f7">
  <xsd:schema xmlns:xsd="http://www.w3.org/2001/XMLSchema" xmlns:xs="http://www.w3.org/2001/XMLSchema" xmlns:p="http://schemas.microsoft.com/office/2006/metadata/properties" xmlns:ns2="f7aabd3e-cc29-4852-a1be-f345d97fc2fb" xmlns:ns3="528a4e6d-7a9c-42c9-bdd2-28b4921ac0ab" targetNamespace="http://schemas.microsoft.com/office/2006/metadata/properties" ma:root="true" ma:fieldsID="3670787c7e5c8facb063ad5681aa820a" ns2:_="" ns3:_="">
    <xsd:import namespace="f7aabd3e-cc29-4852-a1be-f345d97fc2fb"/>
    <xsd:import namespace="528a4e6d-7a9c-42c9-bdd2-28b4921ac0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Proposal" minOccurs="0"/>
                <xsd:element ref="ns2:Date" minOccurs="0"/>
                <xsd:element ref="ns2:MediaServiceDateTake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aabd3e-cc29-4852-a1be-f345d97fc2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Proposal" ma:index="16" nillable="true" ma:displayName="Proposal" ma:default="0" ma:description="Any proposal" ma:format="Dropdown" ma:internalName="Proposal">
      <xsd:simpleType>
        <xsd:restriction base="dms:Boolean"/>
      </xsd:simpleType>
    </xsd:element>
    <xsd:element name="Date" ma:index="17" nillable="true" ma:displayName="Date" ma:format="DateOnly" ma:internalName="Date">
      <xsd:simpleType>
        <xsd:restriction base="dms:DateTim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8a4e6d-7a9c-42c9-bdd2-28b4921ac0a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oposal xmlns="f7aabd3e-cc29-4852-a1be-f345d97fc2fb">false</Proposal>
    <Date xmlns="f7aabd3e-cc29-4852-a1be-f345d97fc2fb" xsi:nil="true"/>
  </documentManagement>
</p:properties>
</file>

<file path=customXml/itemProps1.xml><?xml version="1.0" encoding="utf-8"?>
<ds:datastoreItem xmlns:ds="http://schemas.openxmlformats.org/officeDocument/2006/customXml" ds:itemID="{7265896F-541B-49EB-9558-204E35BFB7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aabd3e-cc29-4852-a1be-f345d97fc2fb"/>
    <ds:schemaRef ds:uri="528a4e6d-7a9c-42c9-bdd2-28b4921ac0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7C00923-C309-482B-B488-A3DCC571E33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5459048-E562-4B29-AEF0-8564D718B953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528a4e6d-7a9c-42c9-bdd2-28b4921ac0ab"/>
    <ds:schemaRef ds:uri="http://purl.org/dc/elements/1.1/"/>
    <ds:schemaRef ds:uri="http://schemas.microsoft.com/office/2006/metadata/properties"/>
    <ds:schemaRef ds:uri="f7aabd3e-cc29-4852-a1be-f345d97fc2fb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1836</TotalTime>
  <Words>1141</Words>
  <Application>Microsoft Office PowerPoint</Application>
  <PresentationFormat>Custom</PresentationFormat>
  <Paragraphs>224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Ion Boardroom</vt:lpstr>
      <vt:lpstr>Impact of the Pandemic on Vulnerable Children &amp; Young People</vt:lpstr>
      <vt:lpstr>Experiences of pandemic</vt:lpstr>
      <vt:lpstr>Mental health of children &amp; young people with learning disability </vt:lpstr>
      <vt:lpstr>Children and young people with LD/ID</vt:lpstr>
      <vt:lpstr>Children and young people with LD/ID</vt:lpstr>
      <vt:lpstr>Scottish mental health services for children and young people with LD</vt:lpstr>
      <vt:lpstr>Scottish mental health services for children and young people with LD</vt:lpstr>
      <vt:lpstr>Impacts of the Pandemic </vt:lpstr>
      <vt:lpstr>Fear</vt:lpstr>
      <vt:lpstr>Rapid impact on mental health &amp; behaviour</vt:lpstr>
      <vt:lpstr>Education &amp; care supports</vt:lpstr>
      <vt:lpstr>Education &amp; care supports</vt:lpstr>
      <vt:lpstr>Family resilience</vt:lpstr>
      <vt:lpstr>Inequality</vt:lpstr>
      <vt:lpstr>Family Fund Survey families of disabled or seriously ill children</vt:lpstr>
      <vt:lpstr>Child LD mental health services</vt:lpstr>
      <vt:lpstr>Child LD mental health services</vt:lpstr>
      <vt:lpstr> Child LD Mental health services </vt:lpstr>
      <vt:lpstr>Child LD Mental health services good practice examples</vt:lpstr>
      <vt:lpstr>Child LD Mental health services good practice examples</vt:lpstr>
      <vt:lpstr>Back to School</vt:lpstr>
      <vt:lpstr>Young people’s participation representative for Aberlour – views from 5 young people </vt:lpstr>
      <vt:lpstr>LD CAMHS clinician reports</vt:lpstr>
      <vt:lpstr>Key points</vt:lpstr>
      <vt:lpstr>Additional References/links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Staff Briefing</dc:title>
  <dc:creator>Pearl Jones</dc:creator>
  <cp:lastModifiedBy>gibbss</cp:lastModifiedBy>
  <cp:revision>167</cp:revision>
  <dcterms:created xsi:type="dcterms:W3CDTF">2020-04-21T23:03:35Z</dcterms:created>
  <dcterms:modified xsi:type="dcterms:W3CDTF">2020-09-04T07:33:30Z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d238a98-5de3-4afa-b492-e6339810853c_Enabled">
    <vt:lpwstr>True</vt:lpwstr>
  </property>
  <property fmtid="{D5CDD505-2E9C-101B-9397-08002B2CF9AE}" pid="3" name="MSIP_Label_bd238a98-5de3-4afa-b492-e6339810853c_SiteId">
    <vt:lpwstr>75aac48a-29ab-4230-adac-69d3e7ed3e77</vt:lpwstr>
  </property>
  <property fmtid="{D5CDD505-2E9C-101B-9397-08002B2CF9AE}" pid="4" name="MSIP_Label_bd238a98-5de3-4afa-b492-e6339810853c_Owner">
    <vt:lpwstr>ISADMIN@rcpsych.ac.uk</vt:lpwstr>
  </property>
  <property fmtid="{D5CDD505-2E9C-101B-9397-08002B2CF9AE}" pid="5" name="MSIP_Label_bd238a98-5de3-4afa-b492-e6339810853c_SetDate">
    <vt:lpwstr>2020-04-22T14:46:36.1616909Z</vt:lpwstr>
  </property>
  <property fmtid="{D5CDD505-2E9C-101B-9397-08002B2CF9AE}" pid="6" name="MSIP_Label_bd238a98-5de3-4afa-b492-e6339810853c_Name">
    <vt:lpwstr>General</vt:lpwstr>
  </property>
  <property fmtid="{D5CDD505-2E9C-101B-9397-08002B2CF9AE}" pid="7" name="MSIP_Label_bd238a98-5de3-4afa-b492-e6339810853c_Application">
    <vt:lpwstr>Microsoft Azure Information Protection</vt:lpwstr>
  </property>
  <property fmtid="{D5CDD505-2E9C-101B-9397-08002B2CF9AE}" pid="8" name="MSIP_Label_bd238a98-5de3-4afa-b492-e6339810853c_ActionId">
    <vt:lpwstr>1eaaf172-826f-40cd-89a3-0be9f2579176</vt:lpwstr>
  </property>
  <property fmtid="{D5CDD505-2E9C-101B-9397-08002B2CF9AE}" pid="9" name="MSIP_Label_bd238a98-5de3-4afa-b492-e6339810853c_Extended_MSFT_Method">
    <vt:lpwstr>Automatic</vt:lpwstr>
  </property>
  <property fmtid="{D5CDD505-2E9C-101B-9397-08002B2CF9AE}" pid="10" name="Sensitivity">
    <vt:lpwstr>General</vt:lpwstr>
  </property>
</Properties>
</file>