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Override PartName="/ppt/changesInfos/changesInfo1.xml" ContentType="application/vnd.ms-powerpoint.changesinfo+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4"/>
  </p:sldMasterIdLst>
  <p:sldIdLst>
    <p:sldId id="257" r:id="rId5"/>
    <p:sldId id="258" r:id="rId6"/>
    <p:sldId id="260" r:id="rId7"/>
    <p:sldId id="259" r:id="rId8"/>
    <p:sldId id="261" r:id="rId9"/>
    <p:sldId id="262" r:id="rId10"/>
    <p:sldId id="263" r:id="rId11"/>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014" autoAdjust="0"/>
    <p:restoredTop sz="94660"/>
  </p:normalViewPr>
  <p:slideViewPr>
    <p:cSldViewPr snapToGrid="0">
      <p:cViewPr varScale="1">
        <p:scale>
          <a:sx n="116" d="100"/>
          <a:sy n="116" d="100"/>
        </p:scale>
        <p:origin x="390"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viewProps" Target="viewProps.xml"/><Relationship Id="rId3" Type="http://schemas.openxmlformats.org/officeDocument/2006/relationships/customXml" Target="../customXml/item3.xml"/><Relationship Id="rId7" Type="http://schemas.openxmlformats.org/officeDocument/2006/relationships/slide" Target="slides/slide3.xml"/><Relationship Id="rId12" Type="http://schemas.openxmlformats.org/officeDocument/2006/relationships/presProps" Target="presProps.xml"/><Relationship Id="rId2" Type="http://schemas.openxmlformats.org/officeDocument/2006/relationships/customXml" Target="../customXml/item2.xml"/><Relationship Id="rId16" Type="http://schemas.microsoft.com/office/2016/11/relationships/changesInfo" Target="changesInfos/changesInfo1.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5" Type="http://schemas.openxmlformats.org/officeDocument/2006/relationships/slide" Target="slides/slide1.xml"/><Relationship Id="rId15" Type="http://schemas.openxmlformats.org/officeDocument/2006/relationships/tableStyles" Target="tableStyles.xml"/><Relationship Id="rId10" Type="http://schemas.openxmlformats.org/officeDocument/2006/relationships/slide" Target="slides/slide6.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theme" Target="theme/theme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Rebecca James (Aneurin Bevan UHB - Mental Health)" userId="f3556052-33c6-470e-ad42-3143d6a96fc8" providerId="ADAL" clId="{930DD9F1-EBD7-8341-9FD1-4296270B73ED}"/>
    <pc:docChg chg="undo custSel modSld">
      <pc:chgData name="Rebecca James (Aneurin Bevan UHB - Mental Health)" userId="f3556052-33c6-470e-ad42-3143d6a96fc8" providerId="ADAL" clId="{930DD9F1-EBD7-8341-9FD1-4296270B73ED}" dt="2020-10-27T20:40:15.520" v="2" actId="27696"/>
      <pc:docMkLst>
        <pc:docMk/>
      </pc:docMkLst>
      <pc:sldChg chg="modSp addAnim">
        <pc:chgData name="Rebecca James (Aneurin Bevan UHB - Mental Health)" userId="f3556052-33c6-470e-ad42-3143d6a96fc8" providerId="ADAL" clId="{930DD9F1-EBD7-8341-9FD1-4296270B73ED}" dt="2020-10-27T20:40:15.520" v="2" actId="27696"/>
        <pc:sldMkLst>
          <pc:docMk/>
          <pc:sldMk cId="3324158657" sldId="260"/>
        </pc:sldMkLst>
        <pc:spChg chg="mod">
          <ac:chgData name="Rebecca James (Aneurin Bevan UHB - Mental Health)" userId="f3556052-33c6-470e-ad42-3143d6a96fc8" providerId="ADAL" clId="{930DD9F1-EBD7-8341-9FD1-4296270B73ED}" dt="2020-10-27T20:38:30.257" v="1" actId="14100"/>
          <ac:spMkLst>
            <pc:docMk/>
            <pc:sldMk cId="3324158657" sldId="260"/>
            <ac:spMk id="3" creationId="{00000000-0000-0000-0000-000000000000}"/>
          </ac:spMkLst>
        </pc:spChg>
      </pc:sldChg>
    </pc:docChg>
  </pc:docChgLst>
</pc:chgInfo>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EB712588-04B1-427B-82EE-E8DB90309F08}" type="datetimeFigureOut">
              <a:rPr lang="en-US" dirty="0"/>
              <a:t>10/28/2020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FF9F0C5-380F-41C2-899A-BAC0F0927E16}"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42A54C80-263E-416B-A8E0-580EDEADCBDC}" type="datetimeFigureOut">
              <a:rPr lang="en-US" dirty="0"/>
              <a:t>10/28/2020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dirty="0"/>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5C6B4A9-1611-4792-9094-5F34BCA07E0B}" type="datetimeFigureOut">
              <a:rPr lang="en-US" dirty="0"/>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9333C77-0158-454C-844F-B7AB9BD7DAD4}" type="slidenum">
              <a:rPr lang="en-US" dirty="0"/>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10/28/2020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61BEF0D-F0BB-DE4B-95CE-6DB70DBA9567}" type="datetimeFigureOut">
              <a:rPr lang="en-US" dirty="0"/>
              <a:pPr/>
              <a:t>10/28/2020</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D57F1E4F-1CFF-5643-939E-217C01CDF565}" type="slidenum">
              <a:rPr lang="en-US" dirty="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65" r:id="rId4"/>
    <p:sldLayoutId id="2147483653" r:id="rId5"/>
    <p:sldLayoutId id="2147483654" r:id="rId6"/>
    <p:sldLayoutId id="2147483655" r:id="rId7"/>
    <p:sldLayoutId id="2147483666" r:id="rId8"/>
    <p:sldLayoutId id="2147483657" r:id="rId9"/>
    <p:sldLayoutId id="2147483660" r:id="rId10"/>
    <p:sldLayoutId id="2147483661" r:id="rId11"/>
    <p:sldLayoutId id="2147483662" r:id="rId12"/>
    <p:sldLayoutId id="2147483663" r:id="rId13"/>
    <p:sldLayoutId id="2147483664" r:id="rId14"/>
    <p:sldLayoutId id="2147483667" r:id="rId15"/>
    <p:sldLayoutId id="2147483659"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1.xml"/><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276407" y="1646653"/>
            <a:ext cx="7766936" cy="1646302"/>
          </a:xfrm>
        </p:spPr>
        <p:txBody>
          <a:bodyPr/>
          <a:lstStyle/>
          <a:p>
            <a:pPr algn="ctr"/>
            <a:r>
              <a:rPr lang="en-GB" sz="4800" dirty="0">
                <a:solidFill>
                  <a:srgbClr val="FF0000"/>
                </a:solidFill>
                <a:latin typeface="Arial" panose="020B0604020202020204" pitchFamily="34" charset="0"/>
                <a:cs typeface="Arial" panose="020B0604020202020204" pitchFamily="34" charset="0"/>
              </a:rPr>
              <a:t>The Perinatal </a:t>
            </a:r>
            <a:br>
              <a:rPr lang="en-GB" sz="4800" dirty="0">
                <a:solidFill>
                  <a:srgbClr val="FF0000"/>
                </a:solidFill>
                <a:latin typeface="Arial" panose="020B0604020202020204" pitchFamily="34" charset="0"/>
                <a:cs typeface="Arial" panose="020B0604020202020204" pitchFamily="34" charset="0"/>
              </a:rPr>
            </a:br>
            <a:r>
              <a:rPr lang="en-GB" sz="4800" dirty="0">
                <a:solidFill>
                  <a:srgbClr val="FF0000"/>
                </a:solidFill>
                <a:latin typeface="Arial" panose="020B0604020202020204" pitchFamily="34" charset="0"/>
                <a:cs typeface="Arial" panose="020B0604020202020204" pitchFamily="34" charset="0"/>
              </a:rPr>
              <a:t>Mental Health Team </a:t>
            </a:r>
          </a:p>
        </p:txBody>
      </p:sp>
      <p:sp>
        <p:nvSpPr>
          <p:cNvPr id="3" name="Subtitle 2"/>
          <p:cNvSpPr>
            <a:spLocks noGrp="1"/>
          </p:cNvSpPr>
          <p:nvPr>
            <p:ph type="subTitle" idx="1"/>
          </p:nvPr>
        </p:nvSpPr>
        <p:spPr>
          <a:xfrm>
            <a:off x="1550610" y="3767216"/>
            <a:ext cx="7765134" cy="1287286"/>
          </a:xfrm>
        </p:spPr>
        <p:txBody>
          <a:bodyPr>
            <a:noAutofit/>
          </a:bodyPr>
          <a:lstStyle/>
          <a:p>
            <a:pPr algn="ctr"/>
            <a:r>
              <a:rPr lang="en-GB" sz="3600" dirty="0">
                <a:solidFill>
                  <a:schemeClr val="tx1"/>
                </a:solidFill>
                <a:latin typeface="Arial" panose="020B0604020202020204" pitchFamily="34" charset="0"/>
                <a:cs typeface="Arial" panose="020B0604020202020204" pitchFamily="34" charset="0"/>
              </a:rPr>
              <a:t>Aneurin Bevan University </a:t>
            </a:r>
          </a:p>
          <a:p>
            <a:pPr algn="ctr"/>
            <a:r>
              <a:rPr lang="en-GB" sz="3600" dirty="0">
                <a:solidFill>
                  <a:schemeClr val="tx1"/>
                </a:solidFill>
                <a:latin typeface="Arial" panose="020B0604020202020204" pitchFamily="34" charset="0"/>
                <a:cs typeface="Arial" panose="020B0604020202020204" pitchFamily="34" charset="0"/>
              </a:rPr>
              <a:t>Health Board</a:t>
            </a:r>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791506" y="345078"/>
            <a:ext cx="4381500" cy="1219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4" descr="C:\Users\ra046048\Pictures\88689022.jpg"/>
          <p:cNvPicPr/>
          <p:nvPr/>
        </p:nvPicPr>
        <p:blipFill>
          <a:blip r:embed="rId3" cstate="print"/>
          <a:srcRect t="3865" r="31246"/>
          <a:stretch>
            <a:fillRect/>
          </a:stretch>
        </p:blipFill>
        <p:spPr bwMode="auto">
          <a:xfrm>
            <a:off x="457363" y="4585031"/>
            <a:ext cx="1638088" cy="1553028"/>
          </a:xfrm>
          <a:prstGeom prst="rect">
            <a:avLst/>
          </a:prstGeom>
          <a:ln>
            <a:noFill/>
          </a:ln>
          <a:effectLst>
            <a:softEdge rad="112500"/>
          </a:effectLst>
        </p:spPr>
      </p:pic>
      <p:pic>
        <p:nvPicPr>
          <p:cNvPr id="6" name="Picture 5" descr="C:\Users\ra046048\Pictures\pregnant-woman.png"/>
          <p:cNvPicPr/>
          <p:nvPr/>
        </p:nvPicPr>
        <p:blipFill>
          <a:blip r:embed="rId4" cstate="print"/>
          <a:srcRect l="34084"/>
          <a:stretch>
            <a:fillRect/>
          </a:stretch>
        </p:blipFill>
        <p:spPr bwMode="auto">
          <a:xfrm>
            <a:off x="8161010" y="4234181"/>
            <a:ext cx="1154734" cy="2006402"/>
          </a:xfrm>
          <a:prstGeom prst="rect">
            <a:avLst/>
          </a:prstGeom>
          <a:ln>
            <a:noFill/>
          </a:ln>
          <a:effectLst>
            <a:softEdge rad="112500"/>
          </a:effectLst>
        </p:spPr>
      </p:pic>
    </p:spTree>
    <p:extLst>
      <p:ext uri="{BB962C8B-B14F-4D97-AF65-F5344CB8AC3E}">
        <p14:creationId xmlns:p14="http://schemas.microsoft.com/office/powerpoint/2010/main" val="22142012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03736" cy="897924"/>
          </a:xfrm>
        </p:spPr>
        <p:txBody>
          <a:bodyPr>
            <a:normAutofit fontScale="90000"/>
          </a:bodyPr>
          <a:lstStyle/>
          <a:p>
            <a:pPr algn="ctr"/>
            <a:r>
              <a:rPr lang="en-GB" sz="4400" dirty="0">
                <a:solidFill>
                  <a:srgbClr val="FF0000"/>
                </a:solidFill>
                <a:latin typeface="Arial" panose="020B0604020202020204" pitchFamily="34" charset="0"/>
                <a:cs typeface="Arial" panose="020B0604020202020204" pitchFamily="34" charset="0"/>
              </a:rPr>
              <a:t>The Team</a:t>
            </a:r>
            <a:r>
              <a:rPr lang="en-GB" dirty="0"/>
              <a:t/>
            </a:r>
            <a:br>
              <a:rPr lang="en-GB" dirty="0"/>
            </a:br>
            <a:endParaRPr lang="en-GB" dirty="0"/>
          </a:p>
        </p:txBody>
      </p:sp>
      <p:sp>
        <p:nvSpPr>
          <p:cNvPr id="3" name="Content Placeholder 2"/>
          <p:cNvSpPr>
            <a:spLocks noGrp="1"/>
          </p:cNvSpPr>
          <p:nvPr>
            <p:ph idx="1"/>
          </p:nvPr>
        </p:nvSpPr>
        <p:spPr>
          <a:xfrm>
            <a:off x="677334" y="1507524"/>
            <a:ext cx="8596668" cy="4497860"/>
          </a:xfrm>
        </p:spPr>
        <p:txBody>
          <a:bodyPr>
            <a:normAutofit lnSpcReduction="10000"/>
          </a:bodyPr>
          <a:lstStyle/>
          <a:p>
            <a:r>
              <a:rPr lang="en-GB" dirty="0">
                <a:latin typeface="Arial" panose="020B0604020202020204" pitchFamily="34" charset="0"/>
                <a:cs typeface="Arial" panose="020B0604020202020204" pitchFamily="34" charset="0"/>
              </a:rPr>
              <a:t>The Team was developed in 2016 and started off as a small team of 3 nurses, a psychologist and a psychiatrist. </a:t>
            </a:r>
          </a:p>
          <a:p>
            <a:r>
              <a:rPr lang="en-GB" dirty="0">
                <a:latin typeface="Arial" panose="020B0604020202020204" pitchFamily="34" charset="0"/>
                <a:cs typeface="Arial" panose="020B0604020202020204" pitchFamily="34" charset="0"/>
              </a:rPr>
              <a:t>Since then it has grown into a multi-disciplinary team consisting of: </a:t>
            </a:r>
          </a:p>
          <a:p>
            <a:pPr lvl="1"/>
            <a:r>
              <a:rPr lang="en-GB" sz="1800" dirty="0">
                <a:latin typeface="Arial" panose="020B0604020202020204" pitchFamily="34" charset="0"/>
                <a:cs typeface="Arial" panose="020B0604020202020204" pitchFamily="34" charset="0"/>
              </a:rPr>
              <a:t>Perinatal Team Leader</a:t>
            </a:r>
          </a:p>
          <a:p>
            <a:pPr lvl="1"/>
            <a:r>
              <a:rPr lang="en-GB" sz="1800" dirty="0">
                <a:latin typeface="Arial" panose="020B0604020202020204" pitchFamily="34" charset="0"/>
                <a:cs typeface="Arial" panose="020B0604020202020204" pitchFamily="34" charset="0"/>
              </a:rPr>
              <a:t>3 Community Psychiatric Nurses</a:t>
            </a:r>
          </a:p>
          <a:p>
            <a:pPr lvl="1"/>
            <a:r>
              <a:rPr lang="en-GB" sz="1800" dirty="0">
                <a:latin typeface="Arial" panose="020B0604020202020204" pitchFamily="34" charset="0"/>
                <a:cs typeface="Arial" panose="020B0604020202020204" pitchFamily="34" charset="0"/>
              </a:rPr>
              <a:t>Psychiatrist and Registrar</a:t>
            </a:r>
          </a:p>
          <a:p>
            <a:pPr lvl="1"/>
            <a:r>
              <a:rPr lang="en-GB" sz="1800" dirty="0">
                <a:latin typeface="Arial" panose="020B0604020202020204" pitchFamily="34" charset="0"/>
                <a:cs typeface="Arial" panose="020B0604020202020204" pitchFamily="34" charset="0"/>
              </a:rPr>
              <a:t>Clinical Psychologist and Assistant Psychologist </a:t>
            </a:r>
          </a:p>
          <a:p>
            <a:pPr lvl="1"/>
            <a:r>
              <a:rPr lang="en-GB" sz="1800" dirty="0">
                <a:latin typeface="Arial" panose="020B0604020202020204" pitchFamily="34" charset="0"/>
                <a:cs typeface="Arial" panose="020B0604020202020204" pitchFamily="34" charset="0"/>
              </a:rPr>
              <a:t>Occupational Therapist</a:t>
            </a:r>
          </a:p>
          <a:p>
            <a:pPr lvl="1"/>
            <a:r>
              <a:rPr lang="en-GB" sz="1800" dirty="0">
                <a:latin typeface="Arial" panose="020B0604020202020204" pitchFamily="34" charset="0"/>
                <a:cs typeface="Arial" panose="020B0604020202020204" pitchFamily="34" charset="0"/>
              </a:rPr>
              <a:t>Nursery Nurse</a:t>
            </a:r>
          </a:p>
          <a:p>
            <a:pPr lvl="1"/>
            <a:r>
              <a:rPr lang="en-GB" sz="1800" dirty="0">
                <a:latin typeface="Arial" panose="020B0604020202020204" pitchFamily="34" charset="0"/>
                <a:cs typeface="Arial" panose="020B0604020202020204" pitchFamily="34" charset="0"/>
              </a:rPr>
              <a:t>2 Admin Support Officers</a:t>
            </a:r>
          </a:p>
          <a:p>
            <a:pPr lvl="1"/>
            <a:r>
              <a:rPr lang="en-GB" sz="1800" dirty="0">
                <a:latin typeface="Arial" panose="020B0604020202020204" pitchFamily="34" charset="0"/>
                <a:cs typeface="Arial" panose="020B0604020202020204" pitchFamily="34" charset="0"/>
              </a:rPr>
              <a:t>2 Peer Mentors</a:t>
            </a:r>
          </a:p>
          <a:p>
            <a:pPr lvl="1"/>
            <a:r>
              <a:rPr lang="en-GB" sz="1800" dirty="0">
                <a:latin typeface="Arial" panose="020B0604020202020204" pitchFamily="34" charset="0"/>
                <a:cs typeface="Arial" panose="020B0604020202020204" pitchFamily="34" charset="0"/>
              </a:rPr>
              <a:t>Specialist Midwife</a:t>
            </a:r>
          </a:p>
          <a:p>
            <a:pPr marL="0" indent="0">
              <a:buNone/>
            </a:pPr>
            <a:endParaRPr lang="en-GB" dirty="0"/>
          </a:p>
          <a:p>
            <a:pPr marL="0" indent="0">
              <a:buNone/>
            </a:pPr>
            <a:endParaRPr lang="en-GB" dirty="0"/>
          </a:p>
          <a:p>
            <a:pPr marL="0" indent="0">
              <a:buNone/>
            </a:pPr>
            <a:endParaRPr lang="en-GB" dirty="0"/>
          </a:p>
        </p:txBody>
      </p:sp>
    </p:spTree>
    <p:extLst>
      <p:ext uri="{BB962C8B-B14F-4D97-AF65-F5344CB8AC3E}">
        <p14:creationId xmlns:p14="http://schemas.microsoft.com/office/powerpoint/2010/main" val="312653232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922638"/>
          </a:xfrm>
        </p:spPr>
        <p:txBody>
          <a:bodyPr/>
          <a:lstStyle/>
          <a:p>
            <a:pPr algn="ctr"/>
            <a:r>
              <a:rPr lang="en-GB" sz="4000" dirty="0">
                <a:solidFill>
                  <a:srgbClr val="FF0000"/>
                </a:solidFill>
                <a:latin typeface="Arial" panose="020B0604020202020204" pitchFamily="34" charset="0"/>
                <a:cs typeface="Arial" panose="020B0604020202020204" pitchFamily="34" charset="0"/>
              </a:rPr>
              <a:t>Where we work</a:t>
            </a:r>
          </a:p>
        </p:txBody>
      </p:sp>
      <p:sp>
        <p:nvSpPr>
          <p:cNvPr id="3" name="Content Placeholder 2"/>
          <p:cNvSpPr>
            <a:spLocks noGrp="1"/>
          </p:cNvSpPr>
          <p:nvPr>
            <p:ph idx="1"/>
          </p:nvPr>
        </p:nvSpPr>
        <p:spPr>
          <a:xfrm>
            <a:off x="677334" y="1532239"/>
            <a:ext cx="8596668" cy="4509124"/>
          </a:xfrm>
        </p:spPr>
        <p:txBody>
          <a:bodyPr/>
          <a:lstStyle/>
          <a:p>
            <a:pPr marL="0" indent="0">
              <a:buNone/>
            </a:pPr>
            <a:r>
              <a:rPr lang="en-GB" dirty="0"/>
              <a:t>Our Team covers the following area’s in South East Wales:</a:t>
            </a:r>
          </a:p>
          <a:p>
            <a:r>
              <a:rPr lang="en-GB" dirty="0"/>
              <a:t>Blaenau Gwent</a:t>
            </a:r>
          </a:p>
          <a:p>
            <a:r>
              <a:rPr lang="en-GB" dirty="0"/>
              <a:t>Caerphilly</a:t>
            </a:r>
          </a:p>
          <a:p>
            <a:r>
              <a:rPr lang="en-GB" dirty="0"/>
              <a:t>Monmouthshire</a:t>
            </a:r>
          </a:p>
          <a:p>
            <a:r>
              <a:rPr lang="en-GB" dirty="0"/>
              <a:t>Newport</a:t>
            </a:r>
          </a:p>
          <a:p>
            <a:r>
              <a:rPr lang="en-GB" dirty="0"/>
              <a:t>Torfaen</a:t>
            </a:r>
          </a:p>
        </p:txBody>
      </p:sp>
    </p:spTree>
    <p:extLst>
      <p:ext uri="{BB962C8B-B14F-4D97-AF65-F5344CB8AC3E}">
        <p14:creationId xmlns:p14="http://schemas.microsoft.com/office/powerpoint/2010/main" val="332415865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GB" sz="4400" dirty="0">
                <a:solidFill>
                  <a:srgbClr val="FF0000"/>
                </a:solidFill>
              </a:rPr>
              <a:t>			</a:t>
            </a:r>
            <a:r>
              <a:rPr lang="en-GB" sz="4000" dirty="0">
                <a:solidFill>
                  <a:srgbClr val="FF0000"/>
                </a:solidFill>
                <a:latin typeface="Arial" panose="020B0604020202020204" pitchFamily="34" charset="0"/>
                <a:cs typeface="Arial" panose="020B0604020202020204" pitchFamily="34" charset="0"/>
              </a:rPr>
              <a:t>	Recent Challenges</a:t>
            </a:r>
          </a:p>
        </p:txBody>
      </p:sp>
      <p:sp>
        <p:nvSpPr>
          <p:cNvPr id="3" name="Content Placeholder 2"/>
          <p:cNvSpPr>
            <a:spLocks noGrp="1"/>
          </p:cNvSpPr>
          <p:nvPr>
            <p:ph idx="1"/>
          </p:nvPr>
        </p:nvSpPr>
        <p:spPr>
          <a:xfrm>
            <a:off x="677334" y="1519880"/>
            <a:ext cx="8596668" cy="5053915"/>
          </a:xfrm>
        </p:spPr>
        <p:txBody>
          <a:bodyPr>
            <a:normAutofit/>
          </a:bodyPr>
          <a:lstStyle/>
          <a:p>
            <a:r>
              <a:rPr lang="en-GB" dirty="0"/>
              <a:t>From the start of the </a:t>
            </a:r>
            <a:r>
              <a:rPr lang="en-GB" dirty="0" err="1"/>
              <a:t>Covid</a:t>
            </a:r>
            <a:r>
              <a:rPr lang="en-GB" dirty="0"/>
              <a:t> 19 Pandemic the team was faced with trying to still run the service whilst keeping staff and service users safe and maintaining social distancing.</a:t>
            </a:r>
          </a:p>
          <a:p>
            <a:r>
              <a:rPr lang="en-GB" dirty="0"/>
              <a:t>We quickly realised that some of our ways of working would need to be adapted or changed to meet the needs of the service, as well as still functioning on a daily basis. </a:t>
            </a:r>
          </a:p>
          <a:p>
            <a:r>
              <a:rPr lang="en-GB" dirty="0"/>
              <a:t>For example, initial assessments were previously completed face to face which would mean a 2-4 week wait, whereas during the pandemic the initial assessments were completed over the phone which cut the waiting time down to a minimum, and helped to refer women to the appropriate members of the team quicker. </a:t>
            </a:r>
          </a:p>
          <a:p>
            <a:r>
              <a:rPr lang="en-GB" dirty="0"/>
              <a:t>Further on from this, we saw the introduction of virtual meetings or appointments with our service users, which helped as a substitute for face to face contact. Service users were given a choice of a phone call or virtual call. </a:t>
            </a:r>
          </a:p>
          <a:p>
            <a:r>
              <a:rPr lang="en-GB" dirty="0"/>
              <a:t>Urgent visits were still being completed but staff were equipped with full PPE to keep our service users and staff safe. </a:t>
            </a:r>
          </a:p>
        </p:txBody>
      </p:sp>
    </p:spTree>
    <p:extLst>
      <p:ext uri="{BB962C8B-B14F-4D97-AF65-F5344CB8AC3E}">
        <p14:creationId xmlns:p14="http://schemas.microsoft.com/office/powerpoint/2010/main" val="144247399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836141"/>
          </a:xfrm>
        </p:spPr>
        <p:txBody>
          <a:bodyPr>
            <a:normAutofit/>
          </a:bodyPr>
          <a:lstStyle/>
          <a:p>
            <a:pPr algn="ctr"/>
            <a:r>
              <a:rPr lang="en-GB" sz="4000" dirty="0">
                <a:solidFill>
                  <a:srgbClr val="FF0000"/>
                </a:solidFill>
                <a:latin typeface="Arial" panose="020B0604020202020204" pitchFamily="34" charset="0"/>
                <a:cs typeface="Arial" panose="020B0604020202020204" pitchFamily="34" charset="0"/>
              </a:rPr>
              <a:t>Team Development</a:t>
            </a:r>
          </a:p>
        </p:txBody>
      </p:sp>
      <p:sp>
        <p:nvSpPr>
          <p:cNvPr id="3" name="Content Placeholder 2"/>
          <p:cNvSpPr>
            <a:spLocks noGrp="1"/>
          </p:cNvSpPr>
          <p:nvPr>
            <p:ph idx="1"/>
          </p:nvPr>
        </p:nvSpPr>
        <p:spPr>
          <a:xfrm>
            <a:off x="677334" y="1309817"/>
            <a:ext cx="8596668" cy="5424615"/>
          </a:xfrm>
        </p:spPr>
        <p:txBody>
          <a:bodyPr>
            <a:noAutofit/>
          </a:bodyPr>
          <a:lstStyle/>
          <a:p>
            <a:r>
              <a:rPr lang="en-GB" sz="1600" dirty="0">
                <a:latin typeface="Arial" panose="020B0604020202020204" pitchFamily="34" charset="0"/>
                <a:cs typeface="Arial" panose="020B0604020202020204" pitchFamily="34" charset="0"/>
              </a:rPr>
              <a:t>The </a:t>
            </a:r>
            <a:r>
              <a:rPr lang="en-GB" sz="1600" dirty="0" err="1">
                <a:latin typeface="Arial" panose="020B0604020202020204" pitchFamily="34" charset="0"/>
                <a:cs typeface="Arial" panose="020B0604020202020204" pitchFamily="34" charset="0"/>
              </a:rPr>
              <a:t>Covid</a:t>
            </a:r>
            <a:r>
              <a:rPr lang="en-GB" sz="1600" dirty="0">
                <a:latin typeface="Arial" panose="020B0604020202020204" pitchFamily="34" charset="0"/>
                <a:cs typeface="Arial" panose="020B0604020202020204" pitchFamily="34" charset="0"/>
              </a:rPr>
              <a:t> 19 pandemic was actually an interesting time for the team in terms of the teams development as </a:t>
            </a:r>
            <a:r>
              <a:rPr lang="en-GB" sz="1600" dirty="0" smtClean="0">
                <a:latin typeface="Arial" panose="020B0604020202020204" pitchFamily="34" charset="0"/>
                <a:cs typeface="Arial" panose="020B0604020202020204" pitchFamily="34" charset="0"/>
              </a:rPr>
              <a:t>4 </a:t>
            </a:r>
            <a:r>
              <a:rPr lang="en-GB" sz="1600" dirty="0">
                <a:latin typeface="Arial" panose="020B0604020202020204" pitchFamily="34" charset="0"/>
                <a:cs typeface="Arial" panose="020B0604020202020204" pitchFamily="34" charset="0"/>
              </a:rPr>
              <a:t>new roles were introduced:</a:t>
            </a:r>
          </a:p>
          <a:p>
            <a:pPr lvl="1"/>
            <a:r>
              <a:rPr lang="en-GB" dirty="0">
                <a:latin typeface="Arial" panose="020B0604020202020204" pitchFamily="34" charset="0"/>
                <a:cs typeface="Arial" panose="020B0604020202020204" pitchFamily="34" charset="0"/>
              </a:rPr>
              <a:t>Occupational Therapist – Our OT can help pregnant ladies and new mums to create healthy routines, help develop skills for anxiety, help to make connections within the community and help to adapt the home environment to be mum and baby friendly. </a:t>
            </a:r>
          </a:p>
          <a:p>
            <a:pPr lvl="1"/>
            <a:r>
              <a:rPr lang="en-GB" dirty="0">
                <a:latin typeface="Arial" panose="020B0604020202020204" pitchFamily="34" charset="0"/>
                <a:cs typeface="Arial" panose="020B0604020202020204" pitchFamily="34" charset="0"/>
              </a:rPr>
              <a:t>Nursery Nurse – Our Nursery Nurse can help mums to create a routine, help mums to develop their bond through baby massage and play and help mums with confidence in motherhood. </a:t>
            </a:r>
          </a:p>
          <a:p>
            <a:pPr lvl="1"/>
            <a:r>
              <a:rPr lang="en-GB" dirty="0">
                <a:latin typeface="Arial" panose="020B0604020202020204" pitchFamily="34" charset="0"/>
                <a:cs typeface="Arial" panose="020B0604020202020204" pitchFamily="34" charset="0"/>
              </a:rPr>
              <a:t>Peer Mentors – Our Peer Mentors have their own experience of mental health during the perinatal period and were supported by the team themselves. They offer women support and help women through their recovery by sharing their own experiences and coping strategies or skills which helped them. They are often a shoulder to lean on and can bridge the gap between them and the professionals involved, as the women often see the Peer Mentors as equals. </a:t>
            </a:r>
          </a:p>
          <a:p>
            <a:pPr lvl="1"/>
            <a:r>
              <a:rPr lang="en-GB" dirty="0">
                <a:latin typeface="Arial" panose="020B0604020202020204" pitchFamily="34" charset="0"/>
                <a:cs typeface="Arial" panose="020B0604020202020204" pitchFamily="34" charset="0"/>
              </a:rPr>
              <a:t>Specialist Midwife – We recruited a new Specialist Midwife following the retirement of our former Midwife. Our Midwife supports pregnant ladies with drug and alcohol issues, supports women with serious mental health illness and </a:t>
            </a:r>
            <a:r>
              <a:rPr lang="en-GB" dirty="0" err="1">
                <a:latin typeface="Arial" panose="020B0604020202020204" pitchFamily="34" charset="0"/>
                <a:cs typeface="Arial" panose="020B0604020202020204" pitchFamily="34" charset="0"/>
              </a:rPr>
              <a:t>Tokophobia</a:t>
            </a:r>
            <a:r>
              <a:rPr lang="en-GB" dirty="0">
                <a:latin typeface="Arial" panose="020B0604020202020204" pitchFamily="34" charset="0"/>
                <a:cs typeface="Arial" panose="020B0604020202020204" pitchFamily="34" charset="0"/>
              </a:rPr>
              <a:t>, and is also a vital link between Mental Health Services and Midwifery. </a:t>
            </a:r>
          </a:p>
        </p:txBody>
      </p:sp>
    </p:spTree>
    <p:extLst>
      <p:ext uri="{BB962C8B-B14F-4D97-AF65-F5344CB8AC3E}">
        <p14:creationId xmlns:p14="http://schemas.microsoft.com/office/powerpoint/2010/main" val="169799489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683740"/>
            <a:ext cx="8596668" cy="724930"/>
          </a:xfrm>
        </p:spPr>
        <p:txBody>
          <a:bodyPr>
            <a:normAutofit/>
          </a:bodyPr>
          <a:lstStyle/>
          <a:p>
            <a:pPr algn="ctr"/>
            <a:r>
              <a:rPr lang="en-GB" sz="4000" dirty="0">
                <a:solidFill>
                  <a:srgbClr val="FF0000"/>
                </a:solidFill>
                <a:latin typeface="Arial" panose="020B0604020202020204" pitchFamily="34" charset="0"/>
                <a:cs typeface="Arial" panose="020B0604020202020204" pitchFamily="34" charset="0"/>
              </a:rPr>
              <a:t>Exciting New Projects</a:t>
            </a:r>
          </a:p>
        </p:txBody>
      </p:sp>
      <p:sp>
        <p:nvSpPr>
          <p:cNvPr id="3" name="Content Placeholder 2"/>
          <p:cNvSpPr>
            <a:spLocks noGrp="1"/>
          </p:cNvSpPr>
          <p:nvPr>
            <p:ph idx="1"/>
          </p:nvPr>
        </p:nvSpPr>
        <p:spPr>
          <a:xfrm>
            <a:off x="677334" y="1408670"/>
            <a:ext cx="8596668" cy="5214551"/>
          </a:xfrm>
        </p:spPr>
        <p:txBody>
          <a:bodyPr>
            <a:normAutofit lnSpcReduction="10000"/>
          </a:bodyPr>
          <a:lstStyle/>
          <a:p>
            <a:r>
              <a:rPr lang="en-GB" dirty="0">
                <a:latin typeface="Arial" panose="020B0604020202020204" pitchFamily="34" charset="0"/>
                <a:cs typeface="Arial" panose="020B0604020202020204" pitchFamily="34" charset="0"/>
              </a:rPr>
              <a:t>Over the last few months our team have been developing new ways of helping and supporting our service users. Here are a few examples:</a:t>
            </a:r>
          </a:p>
          <a:p>
            <a:r>
              <a:rPr lang="en-GB" dirty="0">
                <a:latin typeface="Arial" panose="020B0604020202020204" pitchFamily="34" charset="0"/>
                <a:cs typeface="Arial" panose="020B0604020202020204" pitchFamily="34" charset="0"/>
              </a:rPr>
              <a:t>Our OT and Nursery Nurse have worked collaboratively to develop a new virtual mums group called ‘Stay in and Play in’, where a handful of mums could meet virtually and could learn new skills, exchange ideas and problem solve from the comfort of their own homes. There is also song/rhyme singing with the babies as well as a weekly theme which the group can discuss and share ideas like soothing babies or self care for mums. The first 2 sessions were completed recently and were a success so these will hopefully continue. </a:t>
            </a:r>
          </a:p>
          <a:p>
            <a:r>
              <a:rPr lang="en-GB" dirty="0">
                <a:latin typeface="Arial" panose="020B0604020202020204" pitchFamily="34" charset="0"/>
                <a:cs typeface="Arial" panose="020B0604020202020204" pitchFamily="34" charset="0"/>
              </a:rPr>
              <a:t>Our Psychology Team developed the Perinatal Toolkit for pregnant ladies and new mums, which details DBT skills and strategies to cope specifically during the Pandemic lockdown. This was an extremely helpful resource to our service users and helped them cope through an extremely anxious and worrying time, and continues to be a vital resource to them.  </a:t>
            </a:r>
          </a:p>
          <a:p>
            <a:r>
              <a:rPr lang="en-GB" dirty="0">
                <a:latin typeface="Arial" panose="020B0604020202020204" pitchFamily="34" charset="0"/>
                <a:cs typeface="Arial" panose="020B0604020202020204" pitchFamily="34" charset="0"/>
              </a:rPr>
              <a:t>Our Psychology Team have also developed virtual DBT groups with our service users to teach them DBT skills and strategies to help them through their struggles, as well as delivering 4 sessions of DBT skills training to other team members and other Perinatal Professionals from other services and health boards, using Microsoft Teams. </a:t>
            </a:r>
          </a:p>
          <a:p>
            <a:endParaRPr lang="en-GB" dirty="0">
              <a:latin typeface="Arial" panose="020B0604020202020204" pitchFamily="34" charset="0"/>
              <a:cs typeface="Arial" panose="020B0604020202020204" pitchFamily="34" charset="0"/>
            </a:endParaRPr>
          </a:p>
          <a:p>
            <a:pPr marL="0" indent="0">
              <a:buNone/>
            </a:pPr>
            <a:endParaRPr lang="en-GB" dirty="0">
              <a:latin typeface="Arial" panose="020B0604020202020204" pitchFamily="34" charset="0"/>
              <a:cs typeface="Arial" panose="020B0604020202020204" pitchFamily="34" charset="0"/>
            </a:endParaRPr>
          </a:p>
          <a:p>
            <a:endParaRPr lang="en-GB"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175416849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77334" y="407773"/>
            <a:ext cx="8596668" cy="5633589"/>
          </a:xfrm>
        </p:spPr>
        <p:txBody>
          <a:bodyPr/>
          <a:lstStyle/>
          <a:p>
            <a:r>
              <a:rPr lang="en-GB" dirty="0"/>
              <a:t>Our Specialist Midwife has been attending joint visits with other team members in order to help and support our more complex service users who have a variety of needs. </a:t>
            </a:r>
          </a:p>
          <a:p>
            <a:r>
              <a:rPr lang="en-GB" dirty="0"/>
              <a:t>Our Peer Mentors are in the process of developing a Wellbeing Group where service users can meet in a small group and receive peer support as well as share experiences with other mums and can play with their babies in a supportive environment. </a:t>
            </a:r>
          </a:p>
          <a:p>
            <a:r>
              <a:rPr lang="en-GB" dirty="0"/>
              <a:t>A few leaflets and information resources have been developed for service users about the OT service, the Peer Mentor service as well as information about mental health during parenthood. </a:t>
            </a:r>
          </a:p>
          <a:p>
            <a:r>
              <a:rPr lang="en-GB" dirty="0"/>
              <a:t>Our team is also continually adapting their ways of working to include virtual appointments with service users as well as virtual secure MDT meetings due to social distancing office rules. </a:t>
            </a:r>
          </a:p>
        </p:txBody>
      </p:sp>
    </p:spTree>
    <p:extLst>
      <p:ext uri="{BB962C8B-B14F-4D97-AF65-F5344CB8AC3E}">
        <p14:creationId xmlns:p14="http://schemas.microsoft.com/office/powerpoint/2010/main" val="115739670"/>
      </p:ext>
    </p:extLst>
  </p:cSld>
  <p:clrMapOvr>
    <a:masterClrMapping/>
  </p:clrMapOvr>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804480DD28E28D48BA0DCAAE9381AA60" ma:contentTypeVersion="4" ma:contentTypeDescription="Create a new document." ma:contentTypeScope="" ma:versionID="2765700a77b8a1e95d94b47062d45524">
  <xsd:schema xmlns:xsd="http://www.w3.org/2001/XMLSchema" xmlns:xs="http://www.w3.org/2001/XMLSchema" xmlns:p="http://schemas.microsoft.com/office/2006/metadata/properties" xmlns:ns3="137ca15d-9ca5-4969-9050-6a8af13b1758" targetNamespace="http://schemas.microsoft.com/office/2006/metadata/properties" ma:root="true" ma:fieldsID="98d5483c36c5988c5ebe37d0f615f95c" ns3:_="">
    <xsd:import namespace="137ca15d-9ca5-4969-9050-6a8af13b1758"/>
    <xsd:element name="properties">
      <xsd:complexType>
        <xsd:sequence>
          <xsd:element name="documentManagement">
            <xsd:complexType>
              <xsd:all>
                <xsd:element ref="ns3:MediaServiceMetadata" minOccurs="0"/>
                <xsd:element ref="ns3:MediaServiceFastMetadata" minOccurs="0"/>
                <xsd:element ref="ns3:MediaServiceAutoKeyPoints" minOccurs="0"/>
                <xsd:element ref="ns3:MediaServiceKeyPoint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37ca15d-9ca5-4969-9050-6a8af13b1758"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46BA61EF-8AAA-4DD5-B51F-C52B94BDAC64}">
  <ds:schemaRefs>
    <ds:schemaRef ds:uri="http://schemas.openxmlformats.org/package/2006/metadata/core-properties"/>
    <ds:schemaRef ds:uri="http://schemas.microsoft.com/office/2006/documentManagement/types"/>
    <ds:schemaRef ds:uri="137ca15d-9ca5-4969-9050-6a8af13b1758"/>
    <ds:schemaRef ds:uri="http://purl.org/dc/elements/1.1/"/>
    <ds:schemaRef ds:uri="http://schemas.microsoft.com/office/2006/metadata/properties"/>
    <ds:schemaRef ds:uri="http://purl.org/dc/terms/"/>
    <ds:schemaRef ds:uri="http://schemas.microsoft.com/office/infopath/2007/PartnerControls"/>
    <ds:schemaRef ds:uri="http://www.w3.org/XML/1998/namespace"/>
    <ds:schemaRef ds:uri="http://purl.org/dc/dcmitype/"/>
  </ds:schemaRefs>
</ds:datastoreItem>
</file>

<file path=customXml/itemProps2.xml><?xml version="1.0" encoding="utf-8"?>
<ds:datastoreItem xmlns:ds="http://schemas.openxmlformats.org/officeDocument/2006/customXml" ds:itemID="{27CE19C0-1291-4202-8CE8-6C073DF2CC45}">
  <ds:schemaRefs>
    <ds:schemaRef ds:uri="http://schemas.microsoft.com/sharepoint/v3/contenttype/forms"/>
  </ds:schemaRefs>
</ds:datastoreItem>
</file>

<file path=customXml/itemProps3.xml><?xml version="1.0" encoding="utf-8"?>
<ds:datastoreItem xmlns:ds="http://schemas.openxmlformats.org/officeDocument/2006/customXml" ds:itemID="{170738D8-4C9E-4240-9C8E-6A4CCC0927AC}">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137ca15d-9ca5-4969-9050-6a8af13b1758"/>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Facet</Template>
  <TotalTime>372</TotalTime>
  <Words>893</Words>
  <Application>Microsoft Office PowerPoint</Application>
  <PresentationFormat>Widescreen</PresentationFormat>
  <Paragraphs>45</Paragraphs>
  <Slides>7</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7</vt:i4>
      </vt:variant>
    </vt:vector>
  </HeadingPairs>
  <TitlesOfParts>
    <vt:vector size="11" baseType="lpstr">
      <vt:lpstr>Arial</vt:lpstr>
      <vt:lpstr>Trebuchet MS</vt:lpstr>
      <vt:lpstr>Wingdings 3</vt:lpstr>
      <vt:lpstr>Facet</vt:lpstr>
      <vt:lpstr>The Perinatal  Mental Health Team </vt:lpstr>
      <vt:lpstr>The Team </vt:lpstr>
      <vt:lpstr>Where we work</vt:lpstr>
      <vt:lpstr>    Recent Challenges</vt:lpstr>
      <vt:lpstr>Team Development</vt:lpstr>
      <vt:lpstr>Exciting New Projects</vt:lpstr>
      <vt:lpstr>PowerPoint Presentation</vt:lpstr>
    </vt:vector>
  </TitlesOfParts>
  <Company>Aneurin Bevan University Health Board</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Perinatal Mental Health Team</dc:title>
  <dc:creator>Rebecca James (Aneurin Bevan UHB - Mental Health)</dc:creator>
  <cp:lastModifiedBy>Ceinwen Parry (Aneurin Bevan UHB - Mental Health)</cp:lastModifiedBy>
  <cp:revision>25</cp:revision>
  <dcterms:created xsi:type="dcterms:W3CDTF">2020-10-27T09:48:24Z</dcterms:created>
  <dcterms:modified xsi:type="dcterms:W3CDTF">2020-10-28T11:14:46Z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0x010100804480DD28E28D48BA0DCAAE9381AA60</vt:lpwstr>
  </property>
</Properties>
</file>