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tiff" ContentType="image/tiff"/>
  <Default Extension="wav" ContentType="audio/x-wav"/>
  <Default Extension="wdp" ContentType="image/vnd.ms-photo"/>
  <Default Extension="xlsx" ContentType="application/vnd.openxmlformats-officedocument.spreadsheetml.sheet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charts/chart1.xml" ContentType="application/vnd.openxmlformats-officedocument.drawingml.chart+xml"/>
  <Override PartName="/ppt/charts/chart2.xml" ContentType="application/vnd.openxmlformats-officedocument.drawingml.chart+xml"/>
  <Override PartName="/ppt/ink/ink1.xml" ContentType="application/inkml+xml"/>
  <Override PartName="/ppt/ink/ink2.xml" ContentType="application/inkml+xml"/>
  <Override PartName="/ppt/ink/ink3.xml" ContentType="application/inkml+xml"/>
  <Override PartName="/ppt/ink/ink4.xml" ContentType="application/inkml+xml"/>
  <Override PartName="/ppt/ink/ink5.xml" ContentType="application/inkml+xml"/>
  <Override PartName="/ppt/ink/ink6.xml" ContentType="application/inkml+xml"/>
  <Override PartName="/ppt/ink/ink7.xml" ContentType="application/inkml+xml"/>
  <Override PartName="/ppt/ink/ink8.xml" ContentType="application/inkml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61" r:id="rId2"/>
    <p:sldId id="264" r:id="rId3"/>
    <p:sldId id="262" r:id="rId4"/>
    <p:sldId id="265" r:id="rId5"/>
    <p:sldId id="263" r:id="rId6"/>
    <p:sldId id="266" r:id="rId7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Nicola" initials="N" lastIdx="1" clrIdx="0"/>
  <p:cmAuthor id="1" name="Rachel Savory" initials="RS" lastIdx="10" clrIdx="1"/>
  <p:cmAuthor id="2" name="Katrina" initials="K" lastIdx="5" clrIdx="2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4" d="100"/>
          <a:sy n="64" d="100"/>
        </p:scale>
        <p:origin x="1566" y="60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commentAuthors" Target="commentAuthor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charts/_rels/chart1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Microsoft_Excel_Worksheet.xlsx"/></Relationships>
</file>

<file path=ppt/charts/_rels/chart2.xml.rels><?xml version="1.0" encoding="UTF-8" standalone="yes"?>
<Relationships xmlns="http://schemas.openxmlformats.org/package/2006/relationships"><Relationship Id="rId1" Type="http://schemas.openxmlformats.org/officeDocument/2006/relationships/oleObject" Target="Book1" TargetMode="Externa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200" b="0" i="0" u="none" strike="noStrike" kern="1200" spc="0" baseline="0">
                <a:solidFill>
                  <a:srgbClr val="002060"/>
                </a:solidFill>
                <a:latin typeface="+mn-lt"/>
                <a:ea typeface="+mn-ea"/>
                <a:cs typeface="+mn-cs"/>
              </a:defRPr>
            </a:pPr>
            <a:r>
              <a:rPr lang="en-US" sz="1200" b="0" i="0" u="none" strike="noStrike" baseline="0" dirty="0">
                <a:solidFill>
                  <a:srgbClr val="002060"/>
                </a:solidFill>
                <a:effectLst/>
              </a:rPr>
              <a:t>Generalised Anxiety Disorder-7 </a:t>
            </a:r>
            <a:endParaRPr lang="en-US" sz="1200" dirty="0">
              <a:solidFill>
                <a:srgbClr val="002060"/>
              </a:solidFill>
            </a:endParaRPr>
          </a:p>
        </c:rich>
      </c:tx>
      <c:layout>
        <c:manualLayout>
          <c:xMode val="edge"/>
          <c:yMode val="edge"/>
          <c:x val="0.16196190509004446"/>
          <c:y val="2.8602695617174496E-2"/>
        </c:manualLayout>
      </c:layout>
      <c:overlay val="0"/>
      <c:spPr>
        <a:noFill/>
        <a:ln>
          <a:noFill/>
        </a:ln>
        <a:effectLst/>
      </c:spPr>
    </c:title>
    <c:autoTitleDeleted val="0"/>
    <c:plotArea>
      <c:layout/>
      <c:pieChart>
        <c:varyColors val="1"/>
        <c:ser>
          <c:idx val="0"/>
          <c:order val="0"/>
          <c:tx>
            <c:strRef>
              <c:f>Sheet1!$B$16</c:f>
              <c:strCache>
                <c:ptCount val="1"/>
                <c:pt idx="0">
                  <c:v>GAD 7</c:v>
                </c:pt>
              </c:strCache>
            </c:strRef>
          </c:tx>
          <c:dPt>
            <c:idx val="0"/>
            <c:bubble3D val="0"/>
            <c:spPr>
              <a:solidFill>
                <a:schemeClr val="accent1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1-33CB-4C4C-89E6-D27A7D5D043C}"/>
              </c:ext>
            </c:extLst>
          </c:dPt>
          <c:dPt>
            <c:idx val="1"/>
            <c:bubble3D val="0"/>
            <c:spPr>
              <a:solidFill>
                <a:schemeClr val="accent2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3-33CB-4C4C-89E6-D27A7D5D043C}"/>
              </c:ext>
            </c:extLst>
          </c:dPt>
          <c:dPt>
            <c:idx val="2"/>
            <c:bubble3D val="0"/>
            <c:spPr>
              <a:solidFill>
                <a:schemeClr val="accent3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5-33CB-4C4C-89E6-D27A7D5D043C}"/>
              </c:ext>
            </c:extLst>
          </c:dPt>
          <c:dPt>
            <c:idx val="3"/>
            <c:bubble3D val="0"/>
            <c:spPr>
              <a:solidFill>
                <a:schemeClr val="accent4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7-33CB-4C4C-89E6-D27A7D5D043C}"/>
              </c:ext>
            </c:extLst>
          </c:dPt>
          <c:dPt>
            <c:idx val="4"/>
            <c:bubble3D val="0"/>
            <c:spPr>
              <a:solidFill>
                <a:schemeClr val="accent5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9-33CB-4C4C-89E6-D27A7D5D043C}"/>
              </c:ext>
            </c:extLst>
          </c:dPt>
          <c:dLbls>
            <c:dLbl>
              <c:idx val="0"/>
              <c:layout>
                <c:manualLayout>
                  <c:x val="-0.16120074977424162"/>
                  <c:y val="-0.14374732537475257"/>
                </c:manualLayout>
              </c:layout>
              <c:tx>
                <c:rich>
                  <a:bodyPr rot="0" spcFirstLastPara="1" vertOverflow="ellipsis" vert="horz" wrap="square" lIns="38100" tIns="19050" rIns="38100" bIns="19050" anchor="ctr" anchorCtr="1">
                    <a:spAutoFit/>
                  </a:bodyPr>
                  <a:lstStyle/>
                  <a:p>
                    <a:pPr>
                      <a:defRPr sz="1000" b="0" i="0" u="none" strike="noStrike" kern="1200" baseline="0">
                        <a:solidFill>
                          <a:schemeClr val="tx1"/>
                        </a:solidFill>
                        <a:latin typeface="+mn-lt"/>
                        <a:ea typeface="+mn-ea"/>
                        <a:cs typeface="+mn-cs"/>
                      </a:defRPr>
                    </a:pPr>
                    <a:r>
                      <a:rPr lang="en-US" sz="1000" baseline="0" dirty="0">
                        <a:solidFill>
                          <a:schemeClr val="tx1"/>
                        </a:solidFill>
                      </a:rPr>
                      <a:t>65.2%</a:t>
                    </a:r>
                    <a:endParaRPr lang="en-US" sz="1000" dirty="0"/>
                  </a:p>
                </c:rich>
              </c:tx>
              <c:spPr>
                <a:noFill/>
                <a:ln>
                  <a:noFill/>
                </a:ln>
                <a:effectLst/>
              </c:spPr>
              <c:dLblPos val="bestFit"/>
              <c:showLegendKey val="0"/>
              <c:showVal val="1"/>
              <c:showCatName val="0"/>
              <c:showSerName val="0"/>
              <c:showPercent val="0"/>
              <c:showBubbleSize val="0"/>
              <c:separator>. </c:separator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1-33CB-4C4C-89E6-D27A7D5D043C}"/>
                </c:ext>
              </c:extLst>
            </c:dLbl>
            <c:dLbl>
              <c:idx val="1"/>
              <c:tx>
                <c:rich>
                  <a:bodyPr/>
                  <a:lstStyle/>
                  <a:p>
                    <a:r>
                      <a:rPr lang="en-US" sz="1000" baseline="0" dirty="0">
                        <a:solidFill>
                          <a:schemeClr val="tx1"/>
                        </a:solidFill>
                      </a:rPr>
                      <a:t>24.2%</a:t>
                    </a:r>
                    <a:endParaRPr lang="en-US" dirty="0"/>
                  </a:p>
                </c:rich>
              </c:tx>
              <c:dLblPos val="bestFit"/>
              <c:showLegendKey val="0"/>
              <c:showVal val="1"/>
              <c:showCatName val="0"/>
              <c:showSerName val="0"/>
              <c:showPercent val="0"/>
              <c:showBubbleSize val="0"/>
              <c:separator>. </c:separator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3-33CB-4C4C-89E6-D27A7D5D043C}"/>
                </c:ext>
              </c:extLst>
            </c:dLbl>
            <c:dLbl>
              <c:idx val="2"/>
              <c:layout>
                <c:manualLayout>
                  <c:x val="-0.11348735039026944"/>
                  <c:y val="8.4538383717514987E-2"/>
                </c:manualLayout>
              </c:layout>
              <c:tx>
                <c:rich>
                  <a:bodyPr/>
                  <a:lstStyle/>
                  <a:p>
                    <a:r>
                      <a:rPr lang="en-US" sz="1000" baseline="0" dirty="0">
                        <a:solidFill>
                          <a:schemeClr val="tx1"/>
                        </a:solidFill>
                      </a:rPr>
                      <a:t>6.6%</a:t>
                    </a:r>
                    <a:endParaRPr lang="en-US" dirty="0"/>
                  </a:p>
                </c:rich>
              </c:tx>
              <c:dLblPos val="bestFit"/>
              <c:showLegendKey val="0"/>
              <c:showVal val="1"/>
              <c:showCatName val="0"/>
              <c:showSerName val="0"/>
              <c:showPercent val="0"/>
              <c:showBubbleSize val="0"/>
              <c:separator>. </c:separator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5-33CB-4C4C-89E6-D27A7D5D043C}"/>
                </c:ext>
              </c:extLst>
            </c:dLbl>
            <c:dLbl>
              <c:idx val="3"/>
              <c:layout>
                <c:manualLayout>
                  <c:x val="-6.8183328370220342E-2"/>
                  <c:y val="1.6012705733897549E-2"/>
                </c:manualLayout>
              </c:layout>
              <c:tx>
                <c:rich>
                  <a:bodyPr/>
                  <a:lstStyle/>
                  <a:p>
                    <a:r>
                      <a:rPr lang="en-US" sz="1000" baseline="0" dirty="0">
                        <a:solidFill>
                          <a:schemeClr val="tx1"/>
                        </a:solidFill>
                      </a:rPr>
                      <a:t>1.7%</a:t>
                    </a:r>
                    <a:endParaRPr lang="en-US" dirty="0"/>
                  </a:p>
                </c:rich>
              </c:tx>
              <c:dLblPos val="bestFit"/>
              <c:showLegendKey val="0"/>
              <c:showVal val="1"/>
              <c:showCatName val="0"/>
              <c:showSerName val="0"/>
              <c:showPercent val="0"/>
              <c:showBubbleSize val="0"/>
              <c:separator>. </c:separator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7-33CB-4C4C-89E6-D27A7D5D043C}"/>
                </c:ext>
              </c:extLst>
            </c:dLbl>
            <c:dLbl>
              <c:idx val="4"/>
              <c:layout>
                <c:manualLayout>
                  <c:x val="7.4410482375909581E-2"/>
                  <c:y val="2.3345915781000141E-2"/>
                </c:manualLayout>
              </c:layout>
              <c:tx>
                <c:rich>
                  <a:bodyPr/>
                  <a:lstStyle/>
                  <a:p>
                    <a:r>
                      <a:rPr lang="en-US" sz="1000" baseline="0" dirty="0">
                        <a:solidFill>
                          <a:schemeClr val="tx1"/>
                        </a:solidFill>
                      </a:rPr>
                      <a:t>2.3%</a:t>
                    </a:r>
                    <a:endParaRPr lang="en-US" dirty="0"/>
                  </a:p>
                </c:rich>
              </c:tx>
              <c:dLblPos val="bestFit"/>
              <c:showLegendKey val="0"/>
              <c:showVal val="1"/>
              <c:showCatName val="0"/>
              <c:showSerName val="0"/>
              <c:showPercent val="0"/>
              <c:showBubbleSize val="0"/>
              <c:separator>. </c:separator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9-33CB-4C4C-89E6-D27A7D5D043C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050" b="0" i="0" u="none" strike="noStrike" kern="1200" baseline="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bestFit"/>
            <c:showLegendKey val="0"/>
            <c:showVal val="1"/>
            <c:showCatName val="0"/>
            <c:showSerName val="0"/>
            <c:showPercent val="0"/>
            <c:showBubbleSize val="0"/>
            <c:separator>. </c:separator>
            <c:showLeaderLines val="1"/>
            <c:leaderLines>
              <c:spPr>
                <a:ln w="9525" cap="flat" cmpd="sng" algn="ctr">
                  <a:solidFill>
                    <a:schemeClr val="tx1">
                      <a:lumMod val="35000"/>
                      <a:lumOff val="65000"/>
                    </a:schemeClr>
                  </a:solidFill>
                  <a:round/>
                </a:ln>
                <a:effectLst/>
              </c:spPr>
            </c:leaderLines>
            <c:extLst>
              <c:ext xmlns:c15="http://schemas.microsoft.com/office/drawing/2012/chart" uri="{CE6537A1-D6FC-4f65-9D91-7224C49458BB}"/>
            </c:extLst>
          </c:dLbls>
          <c:cat>
            <c:strRef>
              <c:f>Sheet1!$A$17:$A$21</c:f>
              <c:strCache>
                <c:ptCount val="5"/>
                <c:pt idx="0">
                  <c:v>Nil</c:v>
                </c:pt>
                <c:pt idx="1">
                  <c:v>Mild</c:v>
                </c:pt>
                <c:pt idx="2">
                  <c:v>Moderate</c:v>
                </c:pt>
                <c:pt idx="3">
                  <c:v>Severe</c:v>
                </c:pt>
                <c:pt idx="4">
                  <c:v>Missing</c:v>
                </c:pt>
              </c:strCache>
            </c:strRef>
          </c:cat>
          <c:val>
            <c:numRef>
              <c:f>Sheet1!$B$17:$B$21</c:f>
              <c:numCache>
                <c:formatCode>General</c:formatCode>
                <c:ptCount val="5"/>
                <c:pt idx="0">
                  <c:v>65.2</c:v>
                </c:pt>
                <c:pt idx="1">
                  <c:v>24.2</c:v>
                </c:pt>
                <c:pt idx="2">
                  <c:v>6.6</c:v>
                </c:pt>
                <c:pt idx="3">
                  <c:v>1.7</c:v>
                </c:pt>
                <c:pt idx="4">
                  <c:v>2.2999999999999998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A-33CB-4C4C-89E6-D27A7D5D043C}"/>
            </c:ext>
          </c:extLst>
        </c:ser>
        <c:dLbls>
          <c:dLblPos val="bestFit"/>
          <c:showLegendKey val="0"/>
          <c:showVal val="1"/>
          <c:showCatName val="0"/>
          <c:showSerName val="0"/>
          <c:showPercent val="0"/>
          <c:showBubbleSize val="0"/>
          <c:showLeaderLines val="1"/>
        </c:dLbls>
        <c:firstSliceAng val="0"/>
      </c:pieChart>
      <c:spPr>
        <a:noFill/>
        <a:ln>
          <a:noFill/>
        </a:ln>
        <a:effectLst/>
      </c:spPr>
    </c:plotArea>
    <c:legend>
      <c:legendPos val="b"/>
      <c:layout>
        <c:manualLayout>
          <c:xMode val="edge"/>
          <c:yMode val="edge"/>
          <c:x val="3.8422932464981935E-2"/>
          <c:y val="0.87467359970411318"/>
          <c:w val="0.95264706487520834"/>
          <c:h val="6.970090996168582E-2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050" b="0" i="0" u="none" strike="noStrike" kern="1200" baseline="0">
              <a:solidFill>
                <a:schemeClr val="tx1"/>
              </a:solidFill>
              <a:latin typeface="+mn-lt"/>
              <a:ea typeface="+mn-ea"/>
              <a:cs typeface="+mn-cs"/>
            </a:defRPr>
          </a:pPr>
          <a:endParaRPr lang="en-US"/>
        </a:p>
      </c:txPr>
    </c:legend>
    <c:plotVisOnly val="1"/>
    <c:dispBlanksAs val="gap"/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1">
    <c:autoUpdate val="0"/>
  </c:externalData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10"/>
    </mc:Choice>
    <mc:Fallback>
      <c:style val="10"/>
    </mc:Fallback>
  </mc:AlternateContent>
  <c:chart>
    <c:title>
      <c:tx>
        <c:rich>
          <a:bodyPr/>
          <a:lstStyle/>
          <a:p>
            <a:pPr>
              <a:defRPr sz="1200" b="0">
                <a:solidFill>
                  <a:srgbClr val="002060"/>
                </a:solidFill>
              </a:defRPr>
            </a:pPr>
            <a:r>
              <a:rPr lang="en-GB" sz="1200" b="0" dirty="0">
                <a:solidFill>
                  <a:srgbClr val="002060"/>
                </a:solidFill>
              </a:rPr>
              <a:t>Edinburgh Postnatal Depression Scale</a:t>
            </a:r>
          </a:p>
        </c:rich>
      </c:tx>
      <c:layout>
        <c:manualLayout>
          <c:xMode val="edge"/>
          <c:yMode val="edge"/>
          <c:x val="0.11474882420471799"/>
          <c:y val="2.7557701922008664E-2"/>
        </c:manualLayout>
      </c:layout>
      <c:overlay val="0"/>
    </c:title>
    <c:autoTitleDeleted val="0"/>
    <c:plotArea>
      <c:layout/>
      <c:pieChart>
        <c:varyColors val="1"/>
        <c:ser>
          <c:idx val="0"/>
          <c:order val="0"/>
          <c:spPr>
            <a:effectLst/>
          </c:spPr>
          <c:dLbls>
            <c:dLbl>
              <c:idx val="2"/>
              <c:layout>
                <c:manualLayout>
                  <c:x val="-8.9176048340307863E-3"/>
                  <c:y val="1.357574852794134E-2"/>
                </c:manualLayout>
              </c:layout>
              <c:tx>
                <c:rich>
                  <a:bodyPr/>
                  <a:lstStyle/>
                  <a:p>
                    <a:r>
                      <a:rPr lang="en-US" dirty="0"/>
                      <a:t>7.3%</a:t>
                    </a:r>
                  </a:p>
                </c:rich>
              </c:tx>
              <c:dLblPos val="bestFit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0-6A6D-4D99-89F2-1A8C954E43DE}"/>
                </c:ext>
              </c:extLst>
            </c:dLbl>
            <c:dLbl>
              <c:idx val="3"/>
              <c:tx>
                <c:rich>
                  <a:bodyPr/>
                  <a:lstStyle/>
                  <a:p>
                    <a:r>
                      <a:rPr lang="en-US" dirty="0"/>
                      <a:t>1.3%</a:t>
                    </a:r>
                  </a:p>
                </c:rich>
              </c:tx>
              <c:dLblPos val="bestFit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showDataLabelsRange val="0"/>
                </c:ext>
                <c:ext xmlns:c16="http://schemas.microsoft.com/office/drawing/2014/chart" uri="{C3380CC4-5D6E-409C-BE32-E72D297353CC}">
                  <c16:uniqueId val="{00000001-6A6D-4D99-89F2-1A8C954E43DE}"/>
                </c:ext>
              </c:extLst>
            </c:dLbl>
            <c:spPr>
              <a:noFill/>
              <a:ln>
                <a:noFill/>
              </a:ln>
              <a:effectLst/>
            </c:spPr>
            <c:dLblPos val="bestFit"/>
            <c:showLegendKey val="0"/>
            <c:showVal val="1"/>
            <c:showCatName val="0"/>
            <c:showSerName val="0"/>
            <c:showPercent val="0"/>
            <c:showBubbleSize val="0"/>
            <c:showLeaderLines val="1"/>
            <c:extLst>
              <c:ext xmlns:c15="http://schemas.microsoft.com/office/drawing/2012/chart" uri="{CE6537A1-D6FC-4f65-9D91-7224C49458BB}"/>
            </c:extLst>
          </c:dLbls>
          <c:cat>
            <c:strRef>
              <c:f>Sheet1!$A$1:$A$4</c:f>
              <c:strCache>
                <c:ptCount val="4"/>
                <c:pt idx="0">
                  <c:v>Nil </c:v>
                </c:pt>
                <c:pt idx="1">
                  <c:v>Mild</c:v>
                </c:pt>
                <c:pt idx="2">
                  <c:v>Moderate</c:v>
                </c:pt>
                <c:pt idx="3">
                  <c:v>Severe</c:v>
                </c:pt>
              </c:strCache>
            </c:strRef>
          </c:cat>
          <c:val>
            <c:numRef>
              <c:f>Sheet1!$B$1:$B$4</c:f>
              <c:numCache>
                <c:formatCode>General</c:formatCode>
                <c:ptCount val="4"/>
                <c:pt idx="0">
                  <c:v>65.900000000000006</c:v>
                </c:pt>
                <c:pt idx="1">
                  <c:v>25.5</c:v>
                </c:pt>
                <c:pt idx="2">
                  <c:v>7.3</c:v>
                </c:pt>
                <c:pt idx="3">
                  <c:v>1.3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2-6A6D-4D99-89F2-1A8C954E43DE}"/>
            </c:ext>
          </c:extLst>
        </c:ser>
        <c:dLbls>
          <c:dLblPos val="bestFit"/>
          <c:showLegendKey val="0"/>
          <c:showVal val="1"/>
          <c:showCatName val="0"/>
          <c:showSerName val="0"/>
          <c:showPercent val="0"/>
          <c:showBubbleSize val="0"/>
          <c:showLeaderLines val="1"/>
        </c:dLbls>
        <c:firstSliceAng val="0"/>
      </c:pieChart>
    </c:plotArea>
    <c:legend>
      <c:legendPos val="b"/>
      <c:overlay val="0"/>
    </c:legend>
    <c:plotVisOnly val="1"/>
    <c:dispBlanksAs val="gap"/>
    <c:showDLblsOverMax val="0"/>
  </c:chart>
  <c:txPr>
    <a:bodyPr/>
    <a:lstStyle/>
    <a:p>
      <a:pPr>
        <a:defRPr sz="1050"/>
      </a:pPr>
      <a:endParaRPr lang="en-US"/>
    </a:p>
  </c:txPr>
  <c:externalData r:id="rId1">
    <c:autoUpdate val="0"/>
  </c:externalData>
</c:chartSpace>
</file>

<file path=ppt/ink/ink1.xml><?xml version="1.0" encoding="utf-8"?>
<inkml:ink xmlns:inkml="http://www.w3.org/2003/InkML">
  <inkml:definitions>
    <inkml:context xml:id="ctx0">
      <inkml:inkSource xml:id="inkSrc0">
        <inkml:traceFormat>
          <inkml:channel name="X" type="integer" max="1920" units="cm"/>
          <inkml:channel name="Y" type="integer" max="1080" units="cm"/>
        </inkml:traceFormat>
        <inkml:channelProperties>
          <inkml:channelProperty channel="X" name="resolution" value="62.13592" units="1/cm"/>
          <inkml:channelProperty channel="Y" name="resolution" value="62.42775" units="1/cm"/>
        </inkml:channelProperties>
      </inkml:inkSource>
      <inkml:timestamp xml:id="ts0" timeString="2020-10-26T12:51:04.803"/>
    </inkml:context>
    <inkml:brush xml:id="br0">
      <inkml:brushProperty name="width" value="0.29167" units="cm"/>
      <inkml:brushProperty name="height" value="0.58333" units="cm"/>
      <inkml:brushProperty name="color" value="#FFFFFF"/>
      <inkml:brushProperty name="tip" value="rectangle"/>
      <inkml:brushProperty name="rasterOp" value="maskPen"/>
      <inkml:brushProperty name="fitToCurve" value="1"/>
    </inkml:brush>
  </inkml:definitions>
  <inkml:trace contextRef="#ctx0" brushRef="#br0">424 1,'-53'0,"26"0,1 0,-1 0,1 0,-1 0,1 0,-1 0,1 0,0 0,-1 0,1 0,-27 0,26 0</inkml:trace>
</inkml:ink>
</file>

<file path=ppt/ink/ink2.xml><?xml version="1.0" encoding="utf-8"?>
<inkml:ink xmlns:inkml="http://www.w3.org/2003/InkML">
  <inkml:definitions>
    <inkml:context xml:id="ctx0">
      <inkml:inkSource xml:id="inkSrc0">
        <inkml:traceFormat>
          <inkml:channel name="X" type="integer" max="1920" units="cm"/>
          <inkml:channel name="Y" type="integer" max="1080" units="cm"/>
        </inkml:traceFormat>
        <inkml:channelProperties>
          <inkml:channelProperty channel="X" name="resolution" value="62.13592" units="1/cm"/>
          <inkml:channelProperty channel="Y" name="resolution" value="62.42775" units="1/cm"/>
        </inkml:channelProperties>
      </inkml:inkSource>
      <inkml:timestamp xml:id="ts0" timeString="2020-10-26T12:51:07.797"/>
    </inkml:context>
    <inkml:brush xml:id="br0">
      <inkml:brushProperty name="width" value="0.29167" units="cm"/>
      <inkml:brushProperty name="height" value="0.58333" units="cm"/>
      <inkml:brushProperty name="color" value="#FFFFFF"/>
      <inkml:brushProperty name="tip" value="rectangle"/>
      <inkml:brushProperty name="rasterOp" value="maskPen"/>
      <inkml:brushProperty name="fitToCurve" value="1"/>
    </inkml:brush>
  </inkml:definitions>
  <inkml:trace contextRef="#ctx0" brushRef="#br0">582 0,'-27'0,"1"0,26 26,-27-26,1 0,-1 0,-25 0,25 0,1 0,-1 0,1 0,-1 0,-26 0,27 0,-1 0,1 0,0 0,-1 0,1 0,-1 0,1 0</inkml:trace>
</inkml:ink>
</file>

<file path=ppt/ink/ink3.xml><?xml version="1.0" encoding="utf-8"?>
<inkml:ink xmlns:inkml="http://www.w3.org/2003/InkML">
  <inkml:definitions>
    <inkml:context xml:id="ctx0">
      <inkml:inkSource xml:id="inkSrc0">
        <inkml:traceFormat>
          <inkml:channel name="X" type="integer" max="1920" units="cm"/>
          <inkml:channel name="Y" type="integer" max="1080" units="cm"/>
        </inkml:traceFormat>
        <inkml:channelProperties>
          <inkml:channelProperty channel="X" name="resolution" value="62.13592" units="1/cm"/>
          <inkml:channelProperty channel="Y" name="resolution" value="62.42775" units="1/cm"/>
        </inkml:channelProperties>
      </inkml:inkSource>
      <inkml:timestamp xml:id="ts0" timeString="2020-10-26T13:28:00.042"/>
    </inkml:context>
    <inkml:brush xml:id="br0">
      <inkml:brushProperty name="width" value="0.33333" units="cm"/>
      <inkml:brushProperty name="height" value="0.66667" units="cm"/>
      <inkml:brushProperty name="color" value="#FF00FF"/>
      <inkml:brushProperty name="tip" value="rectangle"/>
      <inkml:brushProperty name="rasterOp" value="maskPen"/>
      <inkml:brushProperty name="fitToCurve" value="1"/>
    </inkml:brush>
  </inkml:definitions>
  <inkml:trace contextRef="#ctx0" brushRef="#br0">1 0,'27'0,"-1"0,1 0,-1 0,1 0,-1 0,1 0,-1 0,1 0,-1 0</inkml:trace>
</inkml:ink>
</file>

<file path=ppt/ink/ink4.xml><?xml version="1.0" encoding="utf-8"?>
<inkml:ink xmlns:inkml="http://www.w3.org/2003/InkML">
  <inkml:definitions>
    <inkml:context xml:id="ctx0">
      <inkml:inkSource xml:id="inkSrc0">
        <inkml:traceFormat>
          <inkml:channel name="X" type="integer" max="1920" units="cm"/>
          <inkml:channel name="Y" type="integer" max="1080" units="cm"/>
        </inkml:traceFormat>
        <inkml:channelProperties>
          <inkml:channelProperty channel="X" name="resolution" value="62.13592" units="1/cm"/>
          <inkml:channelProperty channel="Y" name="resolution" value="62.42775" units="1/cm"/>
        </inkml:channelProperties>
      </inkml:inkSource>
      <inkml:timestamp xml:id="ts0" timeString="2020-10-26T18:43:44.461"/>
    </inkml:context>
    <inkml:brush xml:id="br0">
      <inkml:brushProperty name="width" value="0.33333" units="cm"/>
      <inkml:brushProperty name="height" value="0.66667" units="cm"/>
      <inkml:brushProperty name="color" value="#FF00FF"/>
      <inkml:brushProperty name="tip" value="rectangle"/>
      <inkml:brushProperty name="rasterOp" value="maskPen"/>
      <inkml:brushProperty name="fitToCurve" value="1"/>
    </inkml:brush>
  </inkml:definitions>
  <inkml:trace contextRef="#ctx0" brushRef="#br0">1-1,'27'0,"25"0,-26 0,0 0,0 0,1 0,-1 0,26 0</inkml:trace>
</inkml:ink>
</file>

<file path=ppt/ink/ink5.xml><?xml version="1.0" encoding="utf-8"?>
<inkml:ink xmlns:inkml="http://www.w3.org/2003/InkML">
  <inkml:definitions>
    <inkml:context xml:id="ctx0">
      <inkml:inkSource xml:id="inkSrc0">
        <inkml:traceFormat>
          <inkml:channel name="X" type="integer" max="1920" units="cm"/>
          <inkml:channel name="Y" type="integer" max="1080" units="cm"/>
        </inkml:traceFormat>
        <inkml:channelProperties>
          <inkml:channelProperty channel="X" name="resolution" value="62.13592" units="1/cm"/>
          <inkml:channelProperty channel="Y" name="resolution" value="62.42775" units="1/cm"/>
        </inkml:channelProperties>
      </inkml:inkSource>
      <inkml:timestamp xml:id="ts0" timeString="2020-10-26T18:44:10.372"/>
    </inkml:context>
    <inkml:brush xml:id="br0">
      <inkml:brushProperty name="width" value="0.33333" units="cm"/>
      <inkml:brushProperty name="height" value="0.66667" units="cm"/>
      <inkml:brushProperty name="color" value="#FFFFFF"/>
      <inkml:brushProperty name="tip" value="rectangle"/>
      <inkml:brushProperty name="rasterOp" value="maskPen"/>
      <inkml:brushProperty name="fitToCurve" value="1"/>
    </inkml:brush>
  </inkml:definitions>
  <inkml:trace contextRef="#ctx0" brushRef="#br0">261 0,'-26'0,"0"0,0 0,-26 0,25 0,1 0,0 0,0 0,0 0</inkml:trace>
</inkml:ink>
</file>

<file path=ppt/ink/ink6.xml><?xml version="1.0" encoding="utf-8"?>
<inkml:ink xmlns:inkml="http://www.w3.org/2003/InkML">
  <inkml:definitions>
    <inkml:context xml:id="ctx0">
      <inkml:inkSource xml:id="inkSrc0">
        <inkml:traceFormat>
          <inkml:channel name="X" type="integer" max="1920" units="cm"/>
          <inkml:channel name="Y" type="integer" max="1080" units="cm"/>
        </inkml:traceFormat>
        <inkml:channelProperties>
          <inkml:channelProperty channel="X" name="resolution" value="62.13592" units="1/cm"/>
          <inkml:channelProperty channel="Y" name="resolution" value="62.42775" units="1/cm"/>
        </inkml:channelProperties>
      </inkml:inkSource>
      <inkml:timestamp xml:id="ts0" timeString="2020-10-26T18:44:28.205"/>
    </inkml:context>
    <inkml:brush xml:id="br0">
      <inkml:brushProperty name="width" value="0.33333" units="cm"/>
      <inkml:brushProperty name="height" value="0.66667" units="cm"/>
      <inkml:brushProperty name="color" value="#00FFFF"/>
      <inkml:brushProperty name="tip" value="rectangle"/>
      <inkml:brushProperty name="rasterOp" value="maskPen"/>
      <inkml:brushProperty name="fitToCurve" value="1"/>
    </inkml:brush>
  </inkml:definitions>
  <inkml:trace contextRef="#ctx0" brushRef="#br0">497-1,'-26'0,"0"0,0 0,0 0,0 0,-1 0,1 0,0 0,0 0,0 0,-1 0,1 0,0 0,-26 0,25 0,1 0,0 0,0 0</inkml:trace>
</inkml:ink>
</file>

<file path=ppt/ink/ink7.xml><?xml version="1.0" encoding="utf-8"?>
<inkml:ink xmlns:inkml="http://www.w3.org/2003/InkML">
  <inkml:definitions>
    <inkml:context xml:id="ctx0">
      <inkml:inkSource xml:id="inkSrc0">
        <inkml:traceFormat>
          <inkml:channel name="X" type="integer" max="1920" units="cm"/>
          <inkml:channel name="Y" type="integer" max="1080" units="cm"/>
        </inkml:traceFormat>
        <inkml:channelProperties>
          <inkml:channelProperty channel="X" name="resolution" value="62.13592" units="1/cm"/>
          <inkml:channelProperty channel="Y" name="resolution" value="62.42775" units="1/cm"/>
        </inkml:channelProperties>
      </inkml:inkSource>
      <inkml:timestamp xml:id="ts0" timeString="2020-10-26T18:44:52.685"/>
    </inkml:context>
    <inkml:brush xml:id="br0">
      <inkml:brushProperty name="width" value="0.33333" units="cm"/>
      <inkml:brushProperty name="height" value="0.66667" units="cm"/>
      <inkml:brushProperty name="color" value="#00FFFF"/>
      <inkml:brushProperty name="tip" value="rectangle"/>
      <inkml:brushProperty name="rasterOp" value="maskPen"/>
      <inkml:brushProperty name="fitToCurve" value="1"/>
    </inkml:brush>
  </inkml:definitions>
  <inkml:trace contextRef="#ctx0" brushRef="#br0">996-1,'-52'0,"26"0,0 0,-1 0,1 0,0 0,0 0,0 0,-27 0,27 0,0 0,0 0,0 0,-1 0,1 0,0 0,0 0,0 0,0 0,-1 0,1 0,0 0,-26 0,25 0,1 0,0 0,0 0,0 0,-27 0,27 0,0 0,0 0,0 0,-1 0</inkml:trace>
</inkml:ink>
</file>

<file path=ppt/ink/ink8.xml><?xml version="1.0" encoding="utf-8"?>
<inkml:ink xmlns:inkml="http://www.w3.org/2003/InkML">
  <inkml:definitions>
    <inkml:context xml:id="ctx0">
      <inkml:inkSource xml:id="inkSrc0">
        <inkml:traceFormat>
          <inkml:channel name="X" type="integer" max="1920" units="cm"/>
          <inkml:channel name="Y" type="integer" max="1080" units="cm"/>
        </inkml:traceFormat>
        <inkml:channelProperties>
          <inkml:channelProperty channel="X" name="resolution" value="62.13592" units="1/cm"/>
          <inkml:channelProperty channel="Y" name="resolution" value="62.42775" units="1/cm"/>
        </inkml:channelProperties>
      </inkml:inkSource>
      <inkml:timestamp xml:id="ts0" timeString="2020-10-26T18:44:59.340"/>
    </inkml:context>
    <inkml:brush xml:id="br0">
      <inkml:brushProperty name="width" value="0.33333" units="cm"/>
      <inkml:brushProperty name="height" value="0.66667" units="cm"/>
      <inkml:brushProperty name="color" value="#00FFFF"/>
      <inkml:brushProperty name="tip" value="rectangle"/>
      <inkml:brushProperty name="rasterOp" value="maskPen"/>
      <inkml:brushProperty name="fitToCurve" value="1"/>
    </inkml:brush>
  </inkml:definitions>
  <inkml:trace contextRef="#ctx0" brushRef="#br0">1337-1,'-53'0,"27"0,-52 0,-27 0,53 0,-1 0,-52 0,79 0,-26 0,26 0,-27 0,-25 0,52 0,-27 0,27 0,-53 0,1 0,52 0,-105 0,105 0,-1 0,1 0,0 0,0 0,-27 0,27 0</inkml:trace>
</inkml:ink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F51C7E-2815-4020-8D1D-6FEF03923DB7}" type="datetimeFigureOut">
              <a:rPr lang="en-GB" smtClean="0"/>
              <a:t>13/11/2020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BA82D-5575-4BEC-A2BF-71A4A4E2AC96}" type="slidenum">
              <a:rPr lang="en-GB" smtClean="0"/>
              <a:t>‹#›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506147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cut/>
      </p:transition>
    </mc:Choice>
    <mc:Fallback xmlns="">
      <p:transition spd="slow">
        <p:cut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F51C7E-2815-4020-8D1D-6FEF03923DB7}" type="datetimeFigureOut">
              <a:rPr lang="en-GB" smtClean="0"/>
              <a:t>13/11/2020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BA82D-5575-4BEC-A2BF-71A4A4E2AC96}" type="slidenum">
              <a:rPr lang="en-GB" smtClean="0"/>
              <a:t>‹#›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3366152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cut/>
      </p:transition>
    </mc:Choice>
    <mc:Fallback xmlns="">
      <p:transition spd="slow">
        <p:cut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F51C7E-2815-4020-8D1D-6FEF03923DB7}" type="datetimeFigureOut">
              <a:rPr lang="en-GB" smtClean="0"/>
              <a:t>13/11/2020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BA82D-5575-4BEC-A2BF-71A4A4E2AC96}" type="slidenum">
              <a:rPr lang="en-GB" smtClean="0"/>
              <a:t>‹#›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41632646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cut/>
      </p:transition>
    </mc:Choice>
    <mc:Fallback xmlns="">
      <p:transition spd="slow">
        <p:cut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F51C7E-2815-4020-8D1D-6FEF03923DB7}" type="datetimeFigureOut">
              <a:rPr lang="en-GB" smtClean="0"/>
              <a:t>13/11/2020</a:t>
            </a:fld>
            <a:endParaRPr lang="en-GB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BA82D-5575-4BEC-A2BF-71A4A4E2AC96}" type="slidenum">
              <a:rPr lang="en-GB" smtClean="0"/>
              <a:t>‹#›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57323633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cut/>
      </p:transition>
    </mc:Choice>
    <mc:Fallback xmlns="">
      <p:transition spd="slow">
        <p:cut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F51C7E-2815-4020-8D1D-6FEF03923DB7}" type="datetimeFigureOut">
              <a:rPr lang="en-GB" smtClean="0"/>
              <a:t>13/11/2020</a:t>
            </a:fld>
            <a:endParaRPr lang="en-GB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BA82D-5575-4BEC-A2BF-71A4A4E2AC96}" type="slidenum">
              <a:rPr lang="en-GB" smtClean="0"/>
              <a:t>‹#›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11922669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cut/>
      </p:transition>
    </mc:Choice>
    <mc:Fallback xmlns="">
      <p:transition spd="slow">
        <p:cut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F51C7E-2815-4020-8D1D-6FEF03923DB7}" type="datetimeFigureOut">
              <a:rPr lang="en-GB" smtClean="0"/>
              <a:t>13/11/2020</a:t>
            </a:fld>
            <a:endParaRPr lang="en-GB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BA82D-5575-4BEC-A2BF-71A4A4E2AC96}" type="slidenum">
              <a:rPr lang="en-GB" smtClean="0"/>
              <a:t>‹#›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96455311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cut/>
      </p:transition>
    </mc:Choice>
    <mc:Fallback xmlns="">
      <p:transition spd="slow">
        <p:cut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F51C7E-2815-4020-8D1D-6FEF03923DB7}" type="datetimeFigureOut">
              <a:rPr lang="en-GB" smtClean="0"/>
              <a:t>13/11/2020</a:t>
            </a:fld>
            <a:endParaRPr lang="en-GB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BA82D-5575-4BEC-A2BF-71A4A4E2AC96}" type="slidenum">
              <a:rPr lang="en-GB" smtClean="0"/>
              <a:t>‹#›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10957222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cut/>
      </p:transition>
    </mc:Choice>
    <mc:Fallback xmlns="">
      <p:transition spd="slow">
        <p:cut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F51C7E-2815-4020-8D1D-6FEF03923DB7}" type="datetimeFigureOut">
              <a:rPr lang="en-GB" smtClean="0"/>
              <a:t>13/11/2020</a:t>
            </a:fld>
            <a:endParaRPr lang="en-GB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BA82D-5575-4BEC-A2BF-71A4A4E2AC96}" type="slidenum">
              <a:rPr lang="en-GB" smtClean="0"/>
              <a:t>‹#›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47332833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cut/>
      </p:transition>
    </mc:Choice>
    <mc:Fallback xmlns="">
      <p:transition spd="slow">
        <p:cut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GB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F51C7E-2815-4020-8D1D-6FEF03923DB7}" type="datetimeFigureOut">
              <a:rPr lang="en-GB" smtClean="0"/>
              <a:t>13/11/2020</a:t>
            </a:fld>
            <a:endParaRPr lang="en-GB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BA82D-5575-4BEC-A2BF-71A4A4E2AC96}" type="slidenum">
              <a:rPr lang="en-GB" smtClean="0"/>
              <a:t>‹#›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1633818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cut/>
      </p:transition>
    </mc:Choice>
    <mc:Fallback xmlns="">
      <p:transition spd="slow">
        <p:cut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F51C7E-2815-4020-8D1D-6FEF03923DB7}" type="datetimeFigureOut">
              <a:rPr lang="en-GB" smtClean="0"/>
              <a:t>13/11/2020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BA82D-5575-4BEC-A2BF-71A4A4E2AC96}" type="slidenum">
              <a:rPr lang="en-GB" smtClean="0"/>
              <a:t>‹#›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98428907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cut/>
      </p:transition>
    </mc:Choice>
    <mc:Fallback xmlns="">
      <p:transition spd="slow">
        <p:cut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F51C7E-2815-4020-8D1D-6FEF03923DB7}" type="datetimeFigureOut">
              <a:rPr lang="en-GB" smtClean="0"/>
              <a:t>13/11/2020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BA82D-5575-4BEC-A2BF-71A4A4E2AC96}" type="slidenum">
              <a:rPr lang="en-GB" smtClean="0"/>
              <a:t>‹#›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59217197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cut/>
      </p:transition>
    </mc:Choice>
    <mc:Fallback xmlns="">
      <p:transition spd="slow">
        <p:cut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7F51C7E-2815-4020-8D1D-6FEF03923DB7}" type="datetimeFigureOut">
              <a:rPr lang="en-GB" smtClean="0"/>
              <a:t>13/11/2020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37BA82D-5575-4BEC-A2BF-71A4A4E2AC96}" type="slidenum">
              <a:rPr lang="en-GB" smtClean="0"/>
              <a:t>‹#›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56358613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mc:AlternateContent xmlns:mc="http://schemas.openxmlformats.org/markup-compatibility/2006" xmlns:p14="http://schemas.microsoft.com/office/powerpoint/2010/main">
    <mc:Choice Requires="p14">
      <p:transition spd="slow" p14:dur="2000">
        <p:cut/>
      </p:transition>
    </mc:Choice>
    <mc:Fallback xmlns="">
      <p:transition spd="slow">
        <p:cut/>
      </p:transition>
    </mc:Fallback>
  </mc:AlternateConten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png"/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4.png"/><Relationship Id="rId2" Type="http://schemas.openxmlformats.org/officeDocument/2006/relationships/audio" Target="../media/media1.wav"/><Relationship Id="rId1" Type="http://schemas.microsoft.com/office/2007/relationships/media" Target="../media/media1.wav"/><Relationship Id="rId6" Type="http://schemas.openxmlformats.org/officeDocument/2006/relationships/image" Target="../media/image3.jpeg"/><Relationship Id="rId5" Type="http://schemas.openxmlformats.org/officeDocument/2006/relationships/image" Target="../media/image2.tiff"/><Relationship Id="rId4" Type="http://schemas.openxmlformats.org/officeDocument/2006/relationships/image" Target="../media/image1.jpeg"/><Relationship Id="rId9" Type="http://schemas.openxmlformats.org/officeDocument/2006/relationships/image" Target="../media/image6.png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chart" Target="../charts/chart2.xml"/><Relationship Id="rId13" Type="http://schemas.openxmlformats.org/officeDocument/2006/relationships/image" Target="../media/image9.emf"/><Relationship Id="rId18" Type="http://schemas.openxmlformats.org/officeDocument/2006/relationships/customXml" Target="../ink/ink4.xml"/><Relationship Id="rId3" Type="http://schemas.openxmlformats.org/officeDocument/2006/relationships/slideLayout" Target="../slideLayouts/slideLayout2.xml"/><Relationship Id="rId7" Type="http://schemas.openxmlformats.org/officeDocument/2006/relationships/chart" Target="../charts/chart1.xml"/><Relationship Id="rId12" Type="http://schemas.openxmlformats.org/officeDocument/2006/relationships/customXml" Target="../ink/ink2.xml"/><Relationship Id="rId17" Type="http://schemas.openxmlformats.org/officeDocument/2006/relationships/image" Target="../media/image11.emf"/><Relationship Id="rId2" Type="http://schemas.openxmlformats.org/officeDocument/2006/relationships/audio" Target="../media/media2.wav"/><Relationship Id="rId1" Type="http://schemas.microsoft.com/office/2007/relationships/media" Target="../media/media2.wav"/><Relationship Id="rId6" Type="http://schemas.microsoft.com/office/2007/relationships/hdphoto" Target="../media/hdphoto1.wdp"/><Relationship Id="rId11" Type="http://schemas.openxmlformats.org/officeDocument/2006/relationships/image" Target="../media/image8.emf"/><Relationship Id="rId5" Type="http://schemas.openxmlformats.org/officeDocument/2006/relationships/image" Target="../media/image7.png"/><Relationship Id="rId10" Type="http://schemas.openxmlformats.org/officeDocument/2006/relationships/customXml" Target="../ink/ink1.xml"/><Relationship Id="rId19" Type="http://schemas.openxmlformats.org/officeDocument/2006/relationships/image" Target="../media/image12.emf"/><Relationship Id="rId4" Type="http://schemas.openxmlformats.org/officeDocument/2006/relationships/image" Target="../media/image1.jpeg"/><Relationship Id="rId9" Type="http://schemas.openxmlformats.org/officeDocument/2006/relationships/image" Target="../media/image6.png"/><Relationship Id="rId14" Type="http://schemas.openxmlformats.org/officeDocument/2006/relationships/customXml" Target="../ink/ink3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10.emf"/><Relationship Id="rId2" Type="http://schemas.openxmlformats.org/officeDocument/2006/relationships/audio" Target="../media/media3.wav"/><Relationship Id="rId1" Type="http://schemas.microsoft.com/office/2007/relationships/media" Target="../media/media3.wav"/><Relationship Id="rId6" Type="http://schemas.openxmlformats.org/officeDocument/2006/relationships/customXml" Target="../ink/ink5.xml"/><Relationship Id="rId5" Type="http://schemas.openxmlformats.org/officeDocument/2006/relationships/image" Target="../media/image6.png"/><Relationship Id="rId4" Type="http://schemas.openxmlformats.org/officeDocument/2006/relationships/image" Target="../media/image1.jpeg"/></Relationships>
</file>

<file path=ppt/slides/_rels/slide4.xml.rels><?xml version="1.0" encoding="UTF-8" standalone="yes"?>
<Relationships xmlns="http://schemas.openxmlformats.org/package/2006/relationships"><Relationship Id="rId13" Type="http://schemas.openxmlformats.org/officeDocument/2006/relationships/customXml" Target="../ink/ink7.xml"/><Relationship Id="rId18" Type="http://schemas.openxmlformats.org/officeDocument/2006/relationships/image" Target="../media/image20.emf"/><Relationship Id="rId3" Type="http://schemas.openxmlformats.org/officeDocument/2006/relationships/slideLayout" Target="../slideLayouts/slideLayout2.xml"/><Relationship Id="rId7" Type="http://schemas.openxmlformats.org/officeDocument/2006/relationships/customXml" Target="../ink/ink6.xml"/><Relationship Id="rId12" Type="http://schemas.openxmlformats.org/officeDocument/2006/relationships/image" Target="../media/image17.emf"/><Relationship Id="rId17" Type="http://schemas.openxmlformats.org/officeDocument/2006/relationships/customXml" Target="../ink/ink8.xml"/><Relationship Id="rId2" Type="http://schemas.openxmlformats.org/officeDocument/2006/relationships/audio" Target="../media/media4.wav"/><Relationship Id="rId16" Type="http://schemas.openxmlformats.org/officeDocument/2006/relationships/image" Target="../media/image19.emf"/><Relationship Id="rId1" Type="http://schemas.microsoft.com/office/2007/relationships/media" Target="../media/media4.wav"/><Relationship Id="rId6" Type="http://schemas.openxmlformats.org/officeDocument/2006/relationships/image" Target="../media/image6.png"/><Relationship Id="rId5" Type="http://schemas.openxmlformats.org/officeDocument/2006/relationships/image" Target="../media/image8.png"/><Relationship Id="rId4" Type="http://schemas.openxmlformats.org/officeDocument/2006/relationships/image" Target="../media/image1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6.png"/><Relationship Id="rId2" Type="http://schemas.openxmlformats.org/officeDocument/2006/relationships/audio" Target="../media/media5.wav"/><Relationship Id="rId1" Type="http://schemas.microsoft.com/office/2007/relationships/media" Target="../media/media5.wav"/><Relationship Id="rId6" Type="http://schemas.microsoft.com/office/2007/relationships/hdphoto" Target="../media/hdphoto1.wdp"/><Relationship Id="rId5" Type="http://schemas.openxmlformats.org/officeDocument/2006/relationships/image" Target="../media/image7.png"/><Relationship Id="rId4" Type="http://schemas.openxmlformats.org/officeDocument/2006/relationships/image" Target="../media/image1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6.wav"/><Relationship Id="rId1" Type="http://schemas.microsoft.com/office/2007/relationships/media" Target="../media/media6.wav"/><Relationship Id="rId5" Type="http://schemas.openxmlformats.org/officeDocument/2006/relationships/image" Target="../media/image6.png"/><Relationship Id="rId4" Type="http://schemas.openxmlformats.org/officeDocument/2006/relationships/image" Target="../media/image1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58791"/>
            <a:ext cx="9144000" cy="6814843"/>
          </a:xfrm>
          <a:prstGeom prst="rect">
            <a:avLst/>
          </a:prstGeom>
        </p:spPr>
      </p:pic>
      <p:pic>
        <p:nvPicPr>
          <p:cNvPr id="5" name="Picture 4" descr="C:\Users\c0617081.X00224D524648\AppData\Local\Microsoft\Windows\Temporary Internet Files\Content.IE5\82WD0WQP\universitylogo-cmyk.tif">
            <a:extLst>
              <a:ext uri="{FF2B5EF4-FFF2-40B4-BE49-F238E27FC236}">
                <a16:creationId xmlns:a16="http://schemas.microsoft.com/office/drawing/2014/main" id="{2FC3D540-AAC9-43AB-A704-27D88C8931EE}"/>
              </a:ext>
            </a:extLst>
          </p:cNvPr>
          <p:cNvPicPr/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94567" y="404664"/>
            <a:ext cx="589601" cy="529452"/>
          </a:xfrm>
          <a:prstGeom prst="rect">
            <a:avLst/>
          </a:prstGeom>
          <a:noFill/>
          <a:ln>
            <a:noFill/>
          </a:ln>
        </p:spPr>
      </p:pic>
      <p:pic>
        <p:nvPicPr>
          <p:cNvPr id="6" name="Picture 5"/>
          <p:cNvPicPr/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28184" y="476672"/>
            <a:ext cx="1499235" cy="42799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76EF2B61-983D-4F68-8FFB-AD2BC428DE9B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8854" y="404664"/>
            <a:ext cx="1171966" cy="525674"/>
          </a:xfrm>
          <a:prstGeom prst="rect">
            <a:avLst/>
          </a:prstGeom>
        </p:spPr>
      </p:pic>
      <p:sp>
        <p:nvSpPr>
          <p:cNvPr id="8" name="Rectangle 7"/>
          <p:cNvSpPr/>
          <p:nvPr/>
        </p:nvSpPr>
        <p:spPr>
          <a:xfrm>
            <a:off x="971599" y="1940639"/>
            <a:ext cx="7353237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ctr"/>
            <a:r>
              <a:rPr lang="en-GB" sz="2200" b="1" dirty="0">
                <a:solidFill>
                  <a:schemeClr val="tx2"/>
                </a:solidFill>
                <a:latin typeface="+mj-lt"/>
              </a:rPr>
              <a:t>Mothers Mood Study: women’s and midwives’ experiences of perinatal mental health and service provision</a:t>
            </a:r>
            <a:endParaRPr lang="en-GB" sz="2200" dirty="0">
              <a:solidFill>
                <a:schemeClr val="tx2"/>
              </a:solidFill>
              <a:latin typeface="+mj-lt"/>
            </a:endParaRPr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F486189D-A992-4210-96F3-2F96E8A4E58D}"/>
              </a:ext>
            </a:extLst>
          </p:cNvPr>
          <p:cNvSpPr/>
          <p:nvPr/>
        </p:nvSpPr>
        <p:spPr>
          <a:xfrm>
            <a:off x="1259632" y="3501008"/>
            <a:ext cx="6696744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ctr"/>
            <a:r>
              <a:rPr lang="en-GB" sz="1600" b="1" dirty="0">
                <a:solidFill>
                  <a:schemeClr val="tx2"/>
                </a:solidFill>
              </a:rPr>
              <a:t>Aim:</a:t>
            </a:r>
          </a:p>
          <a:p>
            <a:pPr lvl="0" algn="ctr"/>
            <a:r>
              <a:rPr lang="en-GB" sz="1600" dirty="0">
                <a:solidFill>
                  <a:schemeClr val="tx2"/>
                </a:solidFill>
              </a:rPr>
              <a:t>To explore the experiences of pregnant women with mild to moderate mental health issues and the midwives who care for them</a:t>
            </a:r>
          </a:p>
        </p:txBody>
      </p:sp>
      <p:sp>
        <p:nvSpPr>
          <p:cNvPr id="10" name="Rectangle 9"/>
          <p:cNvSpPr/>
          <p:nvPr/>
        </p:nvSpPr>
        <p:spPr>
          <a:xfrm>
            <a:off x="1979712" y="5589240"/>
            <a:ext cx="5328592" cy="43088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ctr"/>
            <a:r>
              <a:rPr lang="en-GB" sz="1100" dirty="0">
                <a:solidFill>
                  <a:schemeClr val="tx2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N. Savory, B. Hannigan, J. Sanders, R. John</a:t>
            </a:r>
          </a:p>
          <a:p>
            <a:pPr lvl="0" algn="ctr"/>
            <a:r>
              <a:rPr lang="en-GB" sz="1100" dirty="0">
                <a:solidFill>
                  <a:schemeClr val="tx2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School of Healthcare Sciences, Cardiff University, savoryna@cardiff.ac.uk</a:t>
            </a:r>
          </a:p>
        </p:txBody>
      </p:sp>
      <p:pic>
        <p:nvPicPr>
          <p:cNvPr id="11" name="Picture 10"/>
          <p:cNvPicPr/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5576" y="4780128"/>
            <a:ext cx="1008112" cy="1294532"/>
          </a:xfrm>
          <a:prstGeom prst="rect">
            <a:avLst/>
          </a:prstGeom>
          <a:noFill/>
          <a:ln>
            <a:noFill/>
          </a:ln>
        </p:spPr>
      </p:pic>
      <p:pic>
        <p:nvPicPr>
          <p:cNvPr id="3" name="Audio 2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9"/>
          <a:stretch>
            <a:fillRect/>
          </a:stretch>
        </p:blipFill>
        <p:spPr>
          <a:xfrm>
            <a:off x="8521700" y="6235700"/>
            <a:ext cx="406400" cy="406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0406470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33470">
        <p:cut/>
      </p:transition>
    </mc:Choice>
    <mc:Fallback xmlns="">
      <p:transition spd="slow" advTm="33470">
        <p:cut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58791"/>
            <a:ext cx="9144000" cy="6814843"/>
          </a:xfrm>
          <a:prstGeom prst="rect">
            <a:avLst/>
          </a:prstGeom>
        </p:spPr>
      </p:pic>
      <p:pic>
        <p:nvPicPr>
          <p:cNvPr id="7" name="Picture 6"/>
          <p:cNvPicPr/>
          <p:nvPr/>
        </p:nvPicPr>
        <p:blipFill>
          <a:blip r:embed="rId5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colorTemperature colorTemp="11200"/>
                    </a14:imgEffect>
                    <a14:imgEffect>
                      <a14:saturation sat="4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7741" y="5445224"/>
            <a:ext cx="706755" cy="728345"/>
          </a:xfrm>
          <a:prstGeom prst="rect">
            <a:avLst/>
          </a:prstGeom>
          <a:noFill/>
        </p:spPr>
      </p:pic>
      <p:sp>
        <p:nvSpPr>
          <p:cNvPr id="8" name="Text Box 289"/>
          <p:cNvSpPr txBox="1"/>
          <p:nvPr/>
        </p:nvSpPr>
        <p:spPr>
          <a:xfrm>
            <a:off x="1403647" y="5373216"/>
            <a:ext cx="4320481" cy="7920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en-GB" sz="1400" dirty="0">
                <a:solidFill>
                  <a:srgbClr val="002060"/>
                </a:solidFill>
                <a:effectLst/>
                <a:latin typeface="Calibri"/>
                <a:ea typeface="Calibri"/>
                <a:cs typeface="Times New Roman"/>
              </a:rPr>
              <a:t>Low</a:t>
            </a:r>
            <a:r>
              <a:rPr lang="en-GB" sz="1400" b="1" dirty="0">
                <a:solidFill>
                  <a:srgbClr val="002060"/>
                </a:solidFill>
                <a:effectLst/>
                <a:latin typeface="Calibri"/>
                <a:ea typeface="Calibri"/>
                <a:cs typeface="Times New Roman"/>
              </a:rPr>
              <a:t> self-efficacy, </a:t>
            </a:r>
            <a:r>
              <a:rPr lang="en-GB" sz="1400" dirty="0">
                <a:solidFill>
                  <a:srgbClr val="002060"/>
                </a:solidFill>
                <a:effectLst/>
                <a:latin typeface="Calibri"/>
                <a:ea typeface="Calibri"/>
                <a:cs typeface="Times New Roman"/>
              </a:rPr>
              <a:t>low</a:t>
            </a:r>
            <a:r>
              <a:rPr lang="en-GB" sz="1400" b="1" dirty="0">
                <a:solidFill>
                  <a:srgbClr val="002060"/>
                </a:solidFill>
                <a:effectLst/>
                <a:latin typeface="Calibri"/>
                <a:ea typeface="Calibri"/>
                <a:cs typeface="Times New Roman"/>
              </a:rPr>
              <a:t> support</a:t>
            </a:r>
            <a:r>
              <a:rPr lang="en-GB" sz="1400" dirty="0">
                <a:solidFill>
                  <a:srgbClr val="002060"/>
                </a:solidFill>
                <a:effectLst/>
                <a:latin typeface="Calibri"/>
                <a:ea typeface="Calibri"/>
                <a:cs typeface="Times New Roman"/>
              </a:rPr>
              <a:t> from </a:t>
            </a:r>
            <a:r>
              <a:rPr lang="en-GB" sz="1400" b="1" dirty="0">
                <a:solidFill>
                  <a:srgbClr val="002060"/>
                </a:solidFill>
                <a:effectLst/>
                <a:latin typeface="Calibri"/>
                <a:ea typeface="Calibri"/>
                <a:cs typeface="Times New Roman"/>
              </a:rPr>
              <a:t>family</a:t>
            </a:r>
            <a:r>
              <a:rPr lang="en-GB" sz="1400" dirty="0">
                <a:solidFill>
                  <a:srgbClr val="002060"/>
                </a:solidFill>
                <a:effectLst/>
                <a:latin typeface="Calibri"/>
                <a:ea typeface="Calibri"/>
                <a:cs typeface="Times New Roman"/>
              </a:rPr>
              <a:t> and a </a:t>
            </a:r>
            <a:r>
              <a:rPr lang="en-GB" sz="1400" b="1" dirty="0">
                <a:solidFill>
                  <a:srgbClr val="002060"/>
                </a:solidFill>
                <a:effectLst/>
                <a:latin typeface="Calibri"/>
                <a:ea typeface="Calibri"/>
                <a:cs typeface="Times New Roman"/>
              </a:rPr>
              <a:t>history of mental health disorders</a:t>
            </a:r>
            <a:r>
              <a:rPr lang="en-GB" sz="1400" dirty="0">
                <a:solidFill>
                  <a:srgbClr val="002060"/>
                </a:solidFill>
                <a:effectLst/>
                <a:latin typeface="Calibri"/>
                <a:ea typeface="Calibri"/>
                <a:cs typeface="Times New Roman"/>
              </a:rPr>
              <a:t> predicted anxiety and depression symptoms</a:t>
            </a:r>
            <a:endParaRPr lang="en-GB" sz="1200" dirty="0">
              <a:solidFill>
                <a:srgbClr val="002060"/>
              </a:solidFill>
              <a:effectLst/>
              <a:latin typeface="Calibri"/>
              <a:ea typeface="Calibri"/>
              <a:cs typeface="Times New Roman"/>
            </a:endParaRPr>
          </a:p>
        </p:txBody>
      </p:sp>
      <p:sp>
        <p:nvSpPr>
          <p:cNvPr id="10" name="Text Box 290"/>
          <p:cNvSpPr txBox="1"/>
          <p:nvPr/>
        </p:nvSpPr>
        <p:spPr>
          <a:xfrm>
            <a:off x="3347865" y="1484785"/>
            <a:ext cx="2736304" cy="2880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en-GB" sz="1200" b="1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302</a:t>
            </a:r>
            <a:r>
              <a:rPr lang="en-GB" sz="12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 at booking clinic  </a:t>
            </a:r>
            <a:r>
              <a:rPr lang="en-GB" sz="9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(Nov 2017 - Jan 2018)</a:t>
            </a:r>
            <a:endParaRPr lang="en-GB" sz="800" dirty="0">
              <a:effectLst/>
              <a:latin typeface="Calibri"/>
              <a:ea typeface="Calibri"/>
              <a:cs typeface="Times New Roman"/>
            </a:endParaRPr>
          </a:p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en-GB" sz="11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 </a:t>
            </a:r>
            <a:endParaRPr lang="en-GB" sz="1100" dirty="0">
              <a:effectLst/>
              <a:latin typeface="Calibri"/>
              <a:ea typeface="Calibri"/>
              <a:cs typeface="Times New Roman"/>
            </a:endParaRPr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F486189D-A992-4210-96F3-2F96E8A4E58D}"/>
              </a:ext>
            </a:extLst>
          </p:cNvPr>
          <p:cNvSpPr/>
          <p:nvPr/>
        </p:nvSpPr>
        <p:spPr>
          <a:xfrm>
            <a:off x="2231740" y="980728"/>
            <a:ext cx="5701279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914400">
              <a:spcAft>
                <a:spcPts val="1800"/>
              </a:spcAft>
            </a:pPr>
            <a:r>
              <a:rPr lang="en-GB" sz="2800" b="1" dirty="0">
                <a:solidFill>
                  <a:schemeClr val="tx2"/>
                </a:solidFill>
                <a:latin typeface="+mj-lt"/>
              </a:rPr>
              <a:t>Pregnant women – Questionnaires</a:t>
            </a:r>
          </a:p>
        </p:txBody>
      </p:sp>
      <p:graphicFrame>
        <p:nvGraphicFramePr>
          <p:cNvPr id="19" name="Chart 18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910751263"/>
              </p:ext>
            </p:extLst>
          </p:nvPr>
        </p:nvGraphicFramePr>
        <p:xfrm>
          <a:off x="6156176" y="3933056"/>
          <a:ext cx="2736304" cy="2304256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7"/>
          </a:graphicData>
        </a:graphic>
      </p:graphicFrame>
      <p:sp>
        <p:nvSpPr>
          <p:cNvPr id="13" name="Rectangle 12"/>
          <p:cNvSpPr/>
          <p:nvPr/>
        </p:nvSpPr>
        <p:spPr>
          <a:xfrm>
            <a:off x="6156176" y="3933056"/>
            <a:ext cx="2736304" cy="2304256"/>
          </a:xfrm>
          <a:prstGeom prst="rect">
            <a:avLst/>
          </a:prstGeom>
          <a:noFill/>
          <a:ln w="3175">
            <a:solidFill>
              <a:schemeClr val="bg1">
                <a:lumMod val="6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/>
          <a:lstStyle>
            <a:lvl1pPr marL="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dirty="0"/>
          </a:p>
        </p:txBody>
      </p:sp>
      <p:sp>
        <p:nvSpPr>
          <p:cNvPr id="14" name="Rectangle 13"/>
          <p:cNvSpPr/>
          <p:nvPr/>
        </p:nvSpPr>
        <p:spPr>
          <a:xfrm>
            <a:off x="6156176" y="1628800"/>
            <a:ext cx="2736304" cy="2232248"/>
          </a:xfrm>
          <a:prstGeom prst="rect">
            <a:avLst/>
          </a:prstGeom>
          <a:noFill/>
          <a:ln w="3175">
            <a:solidFill>
              <a:schemeClr val="bg1">
                <a:lumMod val="6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/>
          <a:lstStyle>
            <a:lvl1pPr marL="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1084157" y="2204864"/>
            <a:ext cx="3847883" cy="26776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400" b="1" dirty="0">
                <a:solidFill>
                  <a:srgbClr val="002060"/>
                </a:solidFill>
              </a:rPr>
              <a:t>Self-reported – Questionnaire</a:t>
            </a:r>
          </a:p>
          <a:p>
            <a:r>
              <a:rPr lang="en-GB" sz="1400" dirty="0">
                <a:solidFill>
                  <a:srgbClr val="002060"/>
                </a:solidFill>
              </a:rPr>
              <a:t>Mental health problems 32.5%</a:t>
            </a:r>
          </a:p>
          <a:p>
            <a:r>
              <a:rPr lang="en-GB" sz="1400" dirty="0">
                <a:solidFill>
                  <a:srgbClr val="002060"/>
                </a:solidFill>
              </a:rPr>
              <a:t>Depression 15.6%</a:t>
            </a:r>
          </a:p>
          <a:p>
            <a:r>
              <a:rPr lang="en-GB" sz="1400" dirty="0">
                <a:solidFill>
                  <a:srgbClr val="002060"/>
                </a:solidFill>
              </a:rPr>
              <a:t>Anxiety 22.2%</a:t>
            </a:r>
          </a:p>
          <a:p>
            <a:endParaRPr lang="en-GB" sz="1400" dirty="0">
              <a:solidFill>
                <a:srgbClr val="002060"/>
              </a:solidFill>
            </a:endParaRPr>
          </a:p>
          <a:p>
            <a:r>
              <a:rPr lang="en-GB" sz="1400" b="1" dirty="0">
                <a:solidFill>
                  <a:srgbClr val="002060"/>
                </a:solidFill>
              </a:rPr>
              <a:t>EPDS </a:t>
            </a:r>
            <a:r>
              <a:rPr lang="en-GB" sz="1400" dirty="0">
                <a:solidFill>
                  <a:srgbClr val="002060"/>
                </a:solidFill>
              </a:rPr>
              <a:t>8.6%    </a:t>
            </a:r>
            <a:r>
              <a:rPr lang="en-GB" sz="1400" b="1" dirty="0">
                <a:solidFill>
                  <a:srgbClr val="002060"/>
                </a:solidFill>
              </a:rPr>
              <a:t>GAD -7 </a:t>
            </a:r>
            <a:r>
              <a:rPr lang="en-GB" sz="1400" dirty="0">
                <a:solidFill>
                  <a:srgbClr val="002060"/>
                </a:solidFill>
              </a:rPr>
              <a:t>8.3%</a:t>
            </a:r>
          </a:p>
          <a:p>
            <a:endParaRPr lang="en-GB" sz="1400" dirty="0">
              <a:solidFill>
                <a:srgbClr val="002060"/>
              </a:solidFill>
            </a:endParaRPr>
          </a:p>
          <a:p>
            <a:r>
              <a:rPr lang="en-GB" sz="1400" b="1" dirty="0">
                <a:solidFill>
                  <a:srgbClr val="002060"/>
                </a:solidFill>
              </a:rPr>
              <a:t>Self-reported – Anonymised data 6312</a:t>
            </a:r>
            <a:r>
              <a:rPr lang="en-GB" sz="1400" dirty="0">
                <a:solidFill>
                  <a:srgbClr val="002060"/>
                </a:solidFill>
              </a:rPr>
              <a:t> </a:t>
            </a:r>
          </a:p>
          <a:p>
            <a:r>
              <a:rPr lang="en-GB" sz="1400" dirty="0">
                <a:solidFill>
                  <a:srgbClr val="002060"/>
                </a:solidFill>
              </a:rPr>
              <a:t>Mental health problems 23.6%</a:t>
            </a:r>
          </a:p>
          <a:p>
            <a:r>
              <a:rPr lang="en-GB" sz="1400" dirty="0">
                <a:solidFill>
                  <a:srgbClr val="002060"/>
                </a:solidFill>
              </a:rPr>
              <a:t>Depression 17.3%</a:t>
            </a:r>
          </a:p>
          <a:p>
            <a:r>
              <a:rPr lang="en-GB" sz="1400" dirty="0">
                <a:solidFill>
                  <a:srgbClr val="002060"/>
                </a:solidFill>
              </a:rPr>
              <a:t>Anxiety 12.8%</a:t>
            </a:r>
          </a:p>
          <a:p>
            <a:endParaRPr lang="en-GB" sz="1400" dirty="0">
              <a:solidFill>
                <a:srgbClr val="002060"/>
              </a:solidFill>
            </a:endParaRPr>
          </a:p>
        </p:txBody>
      </p:sp>
      <p:graphicFrame>
        <p:nvGraphicFramePr>
          <p:cNvPr id="15" name="Chart 14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847227130"/>
              </p:ext>
            </p:extLst>
          </p:nvPr>
        </p:nvGraphicFramePr>
        <p:xfrm>
          <a:off x="6228184" y="1628800"/>
          <a:ext cx="2664296" cy="2304256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8"/>
          </a:graphicData>
        </a:graphic>
      </p:graphicFrame>
      <p:pic>
        <p:nvPicPr>
          <p:cNvPr id="3" name="Audio 2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9"/>
          <a:stretch>
            <a:fillRect/>
          </a:stretch>
        </p:blipFill>
        <p:spPr>
          <a:xfrm>
            <a:off x="8521700" y="6235700"/>
            <a:ext cx="406400" cy="406400"/>
          </a:xfrm>
          <a:prstGeom prst="rect">
            <a:avLst/>
          </a:prstGeom>
        </p:spPr>
      </p:pic>
      <mc:AlternateContent xmlns:mc="http://schemas.openxmlformats.org/markup-compatibility/2006" xmlns:p14="http://schemas.microsoft.com/office/powerpoint/2010/main">
        <mc:Choice Requires="p14">
          <p:contentPart p14:bwMode="auto" r:id="rId10">
            <p14:nvContentPartPr>
              <p14:cNvPr id="12" name="Ink 11"/>
              <p14:cNvContentPartPr/>
              <p14:nvPr/>
            </p14:nvContentPartPr>
            <p14:xfrm>
              <a:off x="2123728" y="2348880"/>
              <a:ext cx="153360" cy="720"/>
            </p14:xfrm>
          </p:contentPart>
        </mc:Choice>
        <mc:Fallback xmlns="">
          <p:pic>
            <p:nvPicPr>
              <p:cNvPr id="12" name="Ink 11"/>
              <p:cNvPicPr/>
              <p:nvPr/>
            </p:nvPicPr>
            <p:blipFill>
              <a:blip r:embed="rId11"/>
              <a:stretch>
                <a:fillRect/>
              </a:stretch>
            </p:blipFill>
            <p:spPr>
              <a:xfrm>
                <a:off x="2071044" y="2138640"/>
                <a:ext cx="258727" cy="42120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 xmlns:p14="http://schemas.microsoft.com/office/powerpoint/2010/main">
        <mc:Choice Requires="p14">
          <p:contentPart p14:bwMode="auto" r:id="rId12">
            <p14:nvContentPartPr>
              <p14:cNvPr id="17" name="Ink 16"/>
              <p14:cNvContentPartPr/>
              <p14:nvPr/>
            </p14:nvContentPartPr>
            <p14:xfrm>
              <a:off x="2114655" y="3848175"/>
              <a:ext cx="209880" cy="10080"/>
            </p14:xfrm>
          </p:contentPart>
        </mc:Choice>
        <mc:Fallback xmlns="">
          <p:pic>
            <p:nvPicPr>
              <p:cNvPr id="17" name="Ink 16"/>
              <p:cNvPicPr/>
              <p:nvPr/>
            </p:nvPicPr>
            <p:blipFill>
              <a:blip r:embed="rId13"/>
              <a:stretch>
                <a:fillRect/>
              </a:stretch>
            </p:blipFill>
            <p:spPr>
              <a:xfrm>
                <a:off x="2062095" y="3743055"/>
                <a:ext cx="315000" cy="22032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 xmlns:p14="http://schemas.microsoft.com/office/powerpoint/2010/main">
        <mc:Choice Requires="p14">
          <p:contentPart p14:bwMode="auto" r:id="rId14">
            <p14:nvContentPartPr>
              <p14:cNvPr id="20" name="Ink 19"/>
              <p14:cNvContentPartPr/>
              <p14:nvPr/>
            </p14:nvContentPartPr>
            <p14:xfrm>
              <a:off x="5476335" y="1638135"/>
              <a:ext cx="96120" cy="0"/>
            </p14:xfrm>
          </p:contentPart>
        </mc:Choice>
        <mc:Fallback xmlns="">
          <p:pic>
            <p:nvPicPr>
              <p:cNvPr id="20" name="Ink 19"/>
              <p:cNvPicPr/>
              <p:nvPr/>
            </p:nvPicPr>
            <p:blipFill>
              <a:blip r:embed="rId17"/>
              <a:stretch>
                <a:fillRect/>
              </a:stretch>
            </p:blipFill>
            <p:spPr>
              <a:xfrm>
                <a:off x="0" y="0"/>
                <a:ext cx="96120" cy="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 xmlns:p14="http://schemas.microsoft.com/office/powerpoint/2010/main">
        <mc:Choice Requires="p14">
          <p:contentPart p14:bwMode="auto" r:id="rId18">
            <p14:nvContentPartPr>
              <p14:cNvPr id="21" name="Ink 20"/>
              <p14:cNvContentPartPr/>
              <p14:nvPr/>
            </p14:nvContentPartPr>
            <p14:xfrm>
              <a:off x="5457626" y="1650184"/>
              <a:ext cx="95040" cy="0"/>
            </p14:xfrm>
          </p:contentPart>
        </mc:Choice>
        <mc:Fallback xmlns="">
          <p:pic>
            <p:nvPicPr>
              <p:cNvPr id="21" name="Ink 20"/>
              <p:cNvPicPr/>
              <p:nvPr/>
            </p:nvPicPr>
            <p:blipFill>
              <a:blip r:embed="rId19"/>
              <a:stretch>
                <a:fillRect/>
              </a:stretch>
            </p:blipFill>
            <p:spPr>
              <a:xfrm>
                <a:off x="0" y="0"/>
                <a:ext cx="95040" cy="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271537169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57241">
        <p:cut/>
      </p:transition>
    </mc:Choice>
    <mc:Fallback xmlns="">
      <p:transition spd="slow" advTm="57241">
        <p:cut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11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14843"/>
          </a:xfrm>
          <a:prstGeom prst="rect">
            <a:avLst/>
          </a:prstGeom>
        </p:spPr>
      </p:pic>
      <p:sp>
        <p:nvSpPr>
          <p:cNvPr id="13" name="Text Box 21"/>
          <p:cNvSpPr txBox="1"/>
          <p:nvPr/>
        </p:nvSpPr>
        <p:spPr>
          <a:xfrm>
            <a:off x="3419872" y="1556792"/>
            <a:ext cx="2808312" cy="3397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en-GB" sz="12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 </a:t>
            </a:r>
            <a:r>
              <a:rPr lang="en-GB" sz="1200" b="1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20</a:t>
            </a:r>
            <a:r>
              <a:rPr lang="en-GB" sz="12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 over 34 weeks pregnant  </a:t>
            </a:r>
            <a:r>
              <a:rPr lang="en-GB" sz="9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(May </a:t>
            </a:r>
            <a:r>
              <a:rPr lang="en-GB" sz="900" dirty="0">
                <a:solidFill>
                  <a:srgbClr val="1F497D"/>
                </a:solidFill>
                <a:latin typeface="Calibri"/>
                <a:ea typeface="Calibri"/>
                <a:cs typeface="Times New Roman"/>
              </a:rPr>
              <a:t>- </a:t>
            </a:r>
            <a:r>
              <a:rPr lang="en-GB" sz="9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July 2018</a:t>
            </a:r>
            <a:r>
              <a:rPr lang="en-GB" sz="8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)</a:t>
            </a:r>
            <a:endParaRPr lang="en-GB" sz="1100" dirty="0">
              <a:effectLst/>
              <a:latin typeface="Calibri"/>
              <a:ea typeface="Calibri"/>
              <a:cs typeface="Times New Roman"/>
            </a:endParaRPr>
          </a:p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en-GB" sz="11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 </a:t>
            </a:r>
            <a:endParaRPr lang="en-GB" sz="1100" dirty="0">
              <a:effectLst/>
              <a:latin typeface="Calibri"/>
              <a:ea typeface="Calibri"/>
              <a:cs typeface="Times New Roman"/>
            </a:endParaRP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F486189D-A992-4210-96F3-2F96E8A4E58D}"/>
              </a:ext>
            </a:extLst>
          </p:cNvPr>
          <p:cNvSpPr/>
          <p:nvPr/>
        </p:nvSpPr>
        <p:spPr>
          <a:xfrm>
            <a:off x="1979712" y="1052736"/>
            <a:ext cx="5701279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914400">
              <a:spcAft>
                <a:spcPts val="1800"/>
              </a:spcAft>
            </a:pPr>
            <a:r>
              <a:rPr lang="en-GB" sz="2800" b="1" dirty="0">
                <a:solidFill>
                  <a:schemeClr val="tx2"/>
                </a:solidFill>
                <a:latin typeface="+mj-lt"/>
              </a:rPr>
              <a:t>Interviews</a:t>
            </a:r>
          </a:p>
        </p:txBody>
      </p:sp>
      <p:sp>
        <p:nvSpPr>
          <p:cNvPr id="15" name="Text Box 41"/>
          <p:cNvSpPr txBox="1"/>
          <p:nvPr/>
        </p:nvSpPr>
        <p:spPr>
          <a:xfrm>
            <a:off x="1259632" y="5199063"/>
            <a:ext cx="6624736" cy="111025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>
              <a:lnSpc>
                <a:spcPct val="115000"/>
              </a:lnSpc>
              <a:spcAft>
                <a:spcPts val="0"/>
              </a:spcAft>
            </a:pPr>
            <a:r>
              <a:rPr lang="en-GB" sz="1400" b="1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Stigma</a:t>
            </a:r>
            <a:r>
              <a:rPr lang="en-GB" sz="14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, lack of</a:t>
            </a:r>
            <a:r>
              <a:rPr lang="en-GB" sz="1400" b="1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 knowledge</a:t>
            </a:r>
            <a:r>
              <a:rPr lang="en-GB" sz="14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, appointments with </a:t>
            </a:r>
            <a:r>
              <a:rPr lang="en-GB" sz="1400" b="1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different </a:t>
            </a:r>
            <a:r>
              <a:rPr lang="en-GB" sz="14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health care professionals, limited </a:t>
            </a:r>
            <a:r>
              <a:rPr lang="en-GB" sz="1400" b="1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time </a:t>
            </a:r>
            <a:r>
              <a:rPr lang="en-GB" sz="14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and appointments focusing on </a:t>
            </a:r>
            <a:r>
              <a:rPr lang="en-GB" sz="1400" b="1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physical health</a:t>
            </a:r>
            <a:r>
              <a:rPr lang="en-GB" sz="14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 of mother and baby, all reduced the opportunity for women to discuss their moods and emotions </a:t>
            </a:r>
            <a:endParaRPr lang="en-GB" sz="1400" dirty="0">
              <a:effectLst/>
              <a:latin typeface="Calibri"/>
              <a:ea typeface="Calibri"/>
              <a:cs typeface="Times New Roman"/>
            </a:endParaRPr>
          </a:p>
        </p:txBody>
      </p:sp>
      <p:sp>
        <p:nvSpPr>
          <p:cNvPr id="16" name="Text Box 312"/>
          <p:cNvSpPr txBox="1"/>
          <p:nvPr/>
        </p:nvSpPr>
        <p:spPr>
          <a:xfrm>
            <a:off x="711933" y="2871787"/>
            <a:ext cx="2535555" cy="120528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en-GB" sz="1400" dirty="0">
                <a:solidFill>
                  <a:srgbClr val="1F497D"/>
                </a:solidFill>
                <a:latin typeface="Calibri"/>
                <a:ea typeface="Calibri"/>
                <a:cs typeface="Times New Roman"/>
              </a:rPr>
              <a:t>Many women d</a:t>
            </a:r>
            <a:r>
              <a:rPr lang="en-GB" sz="14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id</a:t>
            </a:r>
            <a:r>
              <a:rPr lang="en-GB" sz="1400" b="1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 not enjoy pregnancy</a:t>
            </a:r>
            <a:r>
              <a:rPr lang="en-GB" sz="14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, 2 women opted for an</a:t>
            </a:r>
            <a:r>
              <a:rPr lang="en-GB" sz="1400" b="1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 elective caesarean </a:t>
            </a:r>
            <a:r>
              <a:rPr lang="en-GB" sz="14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section due to </a:t>
            </a:r>
            <a:r>
              <a:rPr lang="en-GB" sz="1400" b="1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anxiety </a:t>
            </a:r>
            <a:r>
              <a:rPr lang="en-GB" sz="14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about birth</a:t>
            </a:r>
          </a:p>
          <a:p>
            <a:pPr>
              <a:lnSpc>
                <a:spcPct val="115000"/>
              </a:lnSpc>
              <a:spcAft>
                <a:spcPts val="1000"/>
              </a:spcAft>
            </a:pPr>
            <a:endParaRPr lang="en-GB" sz="1200" dirty="0">
              <a:effectLst/>
              <a:latin typeface="Calibri"/>
              <a:ea typeface="Calibri"/>
              <a:cs typeface="Times New Roman"/>
            </a:endParaRPr>
          </a:p>
        </p:txBody>
      </p:sp>
      <p:sp>
        <p:nvSpPr>
          <p:cNvPr id="17" name="Oval Callout 16"/>
          <p:cNvSpPr/>
          <p:nvPr/>
        </p:nvSpPr>
        <p:spPr>
          <a:xfrm>
            <a:off x="3491880" y="2871787"/>
            <a:ext cx="1933575" cy="1114425"/>
          </a:xfrm>
          <a:prstGeom prst="wedgeEllipseCallout">
            <a:avLst>
              <a:gd name="adj1" fmla="val 51698"/>
              <a:gd name="adj2" fmla="val -70731"/>
            </a:avLst>
          </a:prstGeom>
          <a:noFill/>
          <a:ln w="19050">
            <a:prstDash val="sysDot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en-GB" sz="1100" dirty="0">
                <a:effectLst/>
                <a:ea typeface="Calibri"/>
                <a:cs typeface="Times New Roman"/>
              </a:rPr>
              <a:t> </a:t>
            </a:r>
          </a:p>
        </p:txBody>
      </p:sp>
      <p:sp>
        <p:nvSpPr>
          <p:cNvPr id="18" name="Text Box 291"/>
          <p:cNvSpPr txBox="1"/>
          <p:nvPr/>
        </p:nvSpPr>
        <p:spPr>
          <a:xfrm>
            <a:off x="3635896" y="2996952"/>
            <a:ext cx="1654175" cy="1030605"/>
          </a:xfrm>
          <a:prstGeom prst="rect">
            <a:avLst/>
          </a:prstGeom>
          <a:noFill/>
          <a:ln w="6350">
            <a:noFill/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0"/>
              </a:spcAft>
            </a:pPr>
            <a:r>
              <a:rPr lang="en-GB" sz="1050" b="1" i="1" dirty="0">
                <a:solidFill>
                  <a:srgbClr val="1F497D"/>
                </a:solidFill>
                <a:effectLst/>
                <a:ea typeface="Calibri"/>
                <a:cs typeface="Arial"/>
              </a:rPr>
              <a:t>‘…but actually in my mind, it’s [anxiety and depression] something </a:t>
            </a:r>
            <a:endParaRPr lang="en-GB" sz="1200" dirty="0">
              <a:effectLst/>
              <a:ea typeface="Calibri"/>
              <a:cs typeface="Times New Roman"/>
            </a:endParaRPr>
          </a:p>
          <a:p>
            <a:pPr algn="ctr">
              <a:lnSpc>
                <a:spcPct val="115000"/>
              </a:lnSpc>
              <a:spcAft>
                <a:spcPts val="0"/>
              </a:spcAft>
            </a:pPr>
            <a:r>
              <a:rPr lang="en-GB" sz="1050" b="1" i="1" dirty="0">
                <a:solidFill>
                  <a:srgbClr val="1F497D"/>
                </a:solidFill>
                <a:effectLst/>
                <a:ea typeface="Calibri"/>
                <a:cs typeface="Arial"/>
              </a:rPr>
              <a:t>that happens maybe </a:t>
            </a:r>
            <a:endParaRPr lang="en-GB" sz="1200" dirty="0">
              <a:effectLst/>
              <a:ea typeface="Calibri"/>
              <a:cs typeface="Times New Roman"/>
            </a:endParaRPr>
          </a:p>
          <a:p>
            <a:pPr algn="ctr">
              <a:lnSpc>
                <a:spcPct val="115000"/>
              </a:lnSpc>
              <a:spcAft>
                <a:spcPts val="0"/>
              </a:spcAft>
            </a:pPr>
            <a:r>
              <a:rPr lang="en-GB" sz="1050" b="1" i="1" dirty="0">
                <a:solidFill>
                  <a:srgbClr val="1F497D"/>
                </a:solidFill>
                <a:effectLst/>
                <a:ea typeface="Calibri"/>
                <a:cs typeface="Arial"/>
              </a:rPr>
              <a:t>after…’</a:t>
            </a:r>
            <a:endParaRPr lang="en-GB" sz="1200" dirty="0">
              <a:effectLst/>
              <a:ea typeface="Calibri"/>
              <a:cs typeface="Times New Roman"/>
            </a:endParaRPr>
          </a:p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en-GB" sz="1050" b="1" dirty="0">
                <a:solidFill>
                  <a:srgbClr val="1F497D"/>
                </a:solidFill>
                <a:effectLst/>
                <a:ea typeface="Calibri"/>
                <a:cs typeface="Times New Roman"/>
              </a:rPr>
              <a:t> </a:t>
            </a:r>
            <a:endParaRPr lang="en-GB" sz="1200" dirty="0">
              <a:effectLst/>
              <a:ea typeface="Calibri"/>
              <a:cs typeface="Times New Roman"/>
            </a:endParaRPr>
          </a:p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en-GB" sz="1050" dirty="0">
                <a:effectLst/>
                <a:ea typeface="Calibri"/>
                <a:cs typeface="Times New Roman"/>
              </a:rPr>
              <a:t> </a:t>
            </a:r>
            <a:endParaRPr lang="en-GB" sz="1200" dirty="0">
              <a:effectLst/>
              <a:ea typeface="Calibri"/>
              <a:cs typeface="Times New Roman"/>
            </a:endParaRPr>
          </a:p>
        </p:txBody>
      </p:sp>
      <p:sp>
        <p:nvSpPr>
          <p:cNvPr id="19" name="Text Box 312"/>
          <p:cNvSpPr txBox="1"/>
          <p:nvPr/>
        </p:nvSpPr>
        <p:spPr>
          <a:xfrm>
            <a:off x="5946576" y="2426640"/>
            <a:ext cx="2535555" cy="251452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en-GB" sz="14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Women spent a lot of time </a:t>
            </a:r>
            <a:r>
              <a:rPr lang="en-GB" sz="1400" b="1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online</a:t>
            </a:r>
            <a:r>
              <a:rPr lang="en-GB" sz="14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 seeking information</a:t>
            </a:r>
            <a:r>
              <a:rPr lang="en-GB" sz="1400" b="1" dirty="0">
                <a:solidFill>
                  <a:srgbClr val="1F497D"/>
                </a:solidFill>
                <a:ea typeface="Calibri"/>
                <a:cs typeface="Times New Roman"/>
              </a:rPr>
              <a:t> </a:t>
            </a:r>
            <a:r>
              <a:rPr lang="en-GB" sz="1400" dirty="0">
                <a:solidFill>
                  <a:srgbClr val="1F497D"/>
                </a:solidFill>
                <a:ea typeface="Calibri"/>
                <a:cs typeface="Times New Roman"/>
              </a:rPr>
              <a:t>mostly around physical aspects of pregnancy</a:t>
            </a:r>
          </a:p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en-GB" sz="1400" b="1" dirty="0">
                <a:solidFill>
                  <a:srgbClr val="1F497D"/>
                </a:solidFill>
                <a:ea typeface="Calibri"/>
                <a:cs typeface="Times New Roman"/>
              </a:rPr>
              <a:t>Support networks </a:t>
            </a:r>
            <a:r>
              <a:rPr lang="en-GB" sz="1400" dirty="0">
                <a:solidFill>
                  <a:srgbClr val="1F497D"/>
                </a:solidFill>
                <a:ea typeface="Calibri"/>
                <a:cs typeface="Times New Roman"/>
              </a:rPr>
              <a:t>were important to women. Partners,  family, friends and antenatal groups were all mentioned</a:t>
            </a:r>
          </a:p>
          <a:p>
            <a:pPr>
              <a:lnSpc>
                <a:spcPct val="115000"/>
              </a:lnSpc>
              <a:spcAft>
                <a:spcPts val="1000"/>
              </a:spcAft>
            </a:pPr>
            <a:endParaRPr lang="en-GB" sz="1400" dirty="0">
              <a:effectLst/>
              <a:latin typeface="Calibri"/>
              <a:ea typeface="Calibri"/>
              <a:cs typeface="Times New Roman"/>
            </a:endParaRPr>
          </a:p>
        </p:txBody>
      </p:sp>
      <p:pic>
        <p:nvPicPr>
          <p:cNvPr id="3" name="Audio 2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8521700" y="6235700"/>
            <a:ext cx="406400" cy="406400"/>
          </a:xfrm>
          <a:prstGeom prst="rect">
            <a:avLst/>
          </a:prstGeom>
        </p:spPr>
      </p:pic>
      <mc:AlternateContent xmlns:mc="http://schemas.openxmlformats.org/markup-compatibility/2006" xmlns:p14="http://schemas.microsoft.com/office/powerpoint/2010/main">
        <mc:Choice Requires="p14">
          <p:contentPart p14:bwMode="auto" r:id="rId6">
            <p14:nvContentPartPr>
              <p14:cNvPr id="4" name="Ink 3"/>
              <p14:cNvContentPartPr/>
              <p14:nvPr/>
            </p14:nvContentPartPr>
            <p14:xfrm>
              <a:off x="5580112" y="1700808"/>
              <a:ext cx="94320" cy="360"/>
            </p14:xfrm>
          </p:contentPart>
        </mc:Choice>
        <mc:Fallback xmlns="">
          <p:pic>
            <p:nvPicPr>
              <p:cNvPr id="4" name="Ink 3"/>
              <p:cNvPicPr/>
              <p:nvPr/>
            </p:nvPicPr>
            <p:blipFill>
              <a:blip r:embed="rId7"/>
              <a:stretch>
                <a:fillRect/>
              </a:stretch>
            </p:blipFill>
            <p:spPr>
              <a:xfrm>
                <a:off x="5519992" y="1580928"/>
                <a:ext cx="214560" cy="24012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150778906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112790">
        <p:cut/>
      </p:transition>
    </mc:Choice>
    <mc:Fallback xmlns="">
      <p:transition spd="slow" advTm="112790">
        <p:cut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Picture 13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58791"/>
            <a:ext cx="9144000" cy="6814843"/>
          </a:xfrm>
          <a:prstGeom prst="rect">
            <a:avLst/>
          </a:prstGeom>
        </p:spPr>
      </p:pic>
      <p:sp>
        <p:nvSpPr>
          <p:cNvPr id="5" name="Rectangle 4">
            <a:extLst>
              <a:ext uri="{FF2B5EF4-FFF2-40B4-BE49-F238E27FC236}">
                <a16:creationId xmlns:a16="http://schemas.microsoft.com/office/drawing/2014/main" id="{F486189D-A992-4210-96F3-2F96E8A4E58D}"/>
              </a:ext>
            </a:extLst>
          </p:cNvPr>
          <p:cNvSpPr/>
          <p:nvPr/>
        </p:nvSpPr>
        <p:spPr>
          <a:xfrm>
            <a:off x="1475656" y="1419446"/>
            <a:ext cx="7056784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914400">
              <a:spcAft>
                <a:spcPts val="1800"/>
              </a:spcAft>
            </a:pPr>
            <a:r>
              <a:rPr lang="en-GB" sz="2800" b="1" dirty="0">
                <a:solidFill>
                  <a:schemeClr val="tx2"/>
                </a:solidFill>
                <a:latin typeface="+mj-lt"/>
              </a:rPr>
              <a:t>Midwives – Questionnaires and focus groups</a:t>
            </a:r>
          </a:p>
        </p:txBody>
      </p:sp>
      <p:sp>
        <p:nvSpPr>
          <p:cNvPr id="6" name="Text Box 290"/>
          <p:cNvSpPr txBox="1"/>
          <p:nvPr/>
        </p:nvSpPr>
        <p:spPr>
          <a:xfrm>
            <a:off x="2771800" y="2047110"/>
            <a:ext cx="4752528" cy="50990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en-GB" sz="1400" b="1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145 </a:t>
            </a:r>
            <a:r>
              <a:rPr lang="en-GB" sz="12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questionnaires and 3 focus groups with </a:t>
            </a:r>
            <a:r>
              <a:rPr lang="en-GB" sz="1400" b="1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15 </a:t>
            </a:r>
            <a:r>
              <a:rPr lang="en-GB" sz="12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midwives </a:t>
            </a:r>
            <a:r>
              <a:rPr lang="en-GB" sz="9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(Feb - Oct 2018)</a:t>
            </a:r>
            <a:endParaRPr lang="en-GB" sz="900" dirty="0">
              <a:effectLst/>
              <a:latin typeface="Calibri"/>
              <a:ea typeface="Calibri"/>
              <a:cs typeface="Times New Roman"/>
            </a:endParaRPr>
          </a:p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en-GB" sz="11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 </a:t>
            </a:r>
            <a:endParaRPr lang="en-GB" sz="1100" dirty="0">
              <a:effectLst/>
              <a:latin typeface="Calibri"/>
              <a:ea typeface="Calibri"/>
              <a:cs typeface="Times New Roman"/>
            </a:endParaRPr>
          </a:p>
        </p:txBody>
      </p:sp>
      <p:sp>
        <p:nvSpPr>
          <p:cNvPr id="8" name="Text Box 386"/>
          <p:cNvSpPr txBox="1"/>
          <p:nvPr/>
        </p:nvSpPr>
        <p:spPr>
          <a:xfrm>
            <a:off x="1475259" y="5517232"/>
            <a:ext cx="6449768" cy="71183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en-GB" sz="14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Midwives suggested </a:t>
            </a:r>
            <a:r>
              <a:rPr lang="en-GB" sz="1400" dirty="0">
                <a:solidFill>
                  <a:srgbClr val="002060"/>
                </a:solidFill>
                <a:effectLst/>
                <a:latin typeface="Calibri"/>
                <a:ea typeface="Calibri"/>
                <a:cs typeface="Times New Roman"/>
              </a:rPr>
              <a:t>the existing pre and post registration</a:t>
            </a:r>
            <a:r>
              <a:rPr lang="en-GB" sz="1400" b="1" dirty="0">
                <a:solidFill>
                  <a:srgbClr val="002060"/>
                </a:solidFill>
                <a:effectLst/>
                <a:latin typeface="Calibri"/>
                <a:ea typeface="Calibri"/>
                <a:cs typeface="Times New Roman"/>
              </a:rPr>
              <a:t> training did </a:t>
            </a:r>
            <a:r>
              <a:rPr lang="en-GB" sz="1400" b="1" dirty="0">
                <a:solidFill>
                  <a:srgbClr val="002060"/>
                </a:solidFill>
                <a:latin typeface="Calibri"/>
                <a:ea typeface="Calibri"/>
                <a:cs typeface="Times New Roman"/>
              </a:rPr>
              <a:t>not equip </a:t>
            </a:r>
            <a:r>
              <a:rPr lang="en-GB" sz="1400" dirty="0">
                <a:solidFill>
                  <a:srgbClr val="002060"/>
                </a:solidFill>
                <a:latin typeface="Calibri"/>
                <a:ea typeface="Calibri"/>
                <a:cs typeface="Times New Roman"/>
              </a:rPr>
              <a:t>them for day-to-day clinical practice</a:t>
            </a:r>
            <a:r>
              <a:rPr lang="en-GB" sz="1400" dirty="0">
                <a:solidFill>
                  <a:srgbClr val="002060"/>
                </a:solidFill>
                <a:effectLst/>
                <a:latin typeface="Calibri"/>
                <a:ea typeface="Calibri"/>
                <a:cs typeface="Times New Roman"/>
              </a:rPr>
              <a:t> </a:t>
            </a:r>
          </a:p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en-GB" sz="1400" dirty="0">
                <a:solidFill>
                  <a:srgbClr val="365F91"/>
                </a:solidFill>
                <a:effectLst/>
                <a:latin typeface="Calibri"/>
                <a:ea typeface="Calibri"/>
                <a:cs typeface="Times New Roman"/>
              </a:rPr>
              <a:t> </a:t>
            </a:r>
            <a:endParaRPr lang="en-GB" sz="1400" dirty="0">
              <a:effectLst/>
              <a:latin typeface="Calibri"/>
              <a:ea typeface="Calibri"/>
              <a:cs typeface="Times New Roman"/>
            </a:endParaRPr>
          </a:p>
        </p:txBody>
      </p:sp>
      <p:sp>
        <p:nvSpPr>
          <p:cNvPr id="9" name="Text Box 385"/>
          <p:cNvSpPr txBox="1"/>
          <p:nvPr/>
        </p:nvSpPr>
        <p:spPr>
          <a:xfrm>
            <a:off x="5381843" y="3933056"/>
            <a:ext cx="1782445" cy="10081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en-GB" sz="1400" b="1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Continuity</a:t>
            </a:r>
            <a:r>
              <a:rPr lang="en-GB" sz="14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 with women enabled them to notice changes in their mood</a:t>
            </a:r>
            <a:endParaRPr lang="en-GB" sz="1400" dirty="0">
              <a:effectLst/>
              <a:latin typeface="Calibri"/>
              <a:ea typeface="Calibri"/>
              <a:cs typeface="Times New Roman"/>
            </a:endParaRPr>
          </a:p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en-GB" sz="1400" dirty="0">
                <a:solidFill>
                  <a:srgbClr val="365F91"/>
                </a:solidFill>
                <a:effectLst/>
                <a:latin typeface="Calibri"/>
                <a:ea typeface="Calibri"/>
                <a:cs typeface="Times New Roman"/>
              </a:rPr>
              <a:t> </a:t>
            </a:r>
            <a:endParaRPr lang="en-GB" sz="1400" dirty="0">
              <a:effectLst/>
              <a:latin typeface="Calibri"/>
              <a:ea typeface="Calibri"/>
              <a:cs typeface="Times New Roman"/>
            </a:endParaRPr>
          </a:p>
        </p:txBody>
      </p:sp>
      <p:sp>
        <p:nvSpPr>
          <p:cNvPr id="10" name="Text Box 374"/>
          <p:cNvSpPr txBox="1"/>
          <p:nvPr/>
        </p:nvSpPr>
        <p:spPr>
          <a:xfrm>
            <a:off x="5940152" y="2691514"/>
            <a:ext cx="1811020" cy="92282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en-GB" sz="14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They were </a:t>
            </a:r>
            <a:r>
              <a:rPr lang="en-GB" sz="1400" b="1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not sure</a:t>
            </a:r>
            <a:r>
              <a:rPr lang="en-GB" sz="14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 where to send women for </a:t>
            </a:r>
            <a:r>
              <a:rPr lang="en-GB" sz="1400" b="1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extra support</a:t>
            </a:r>
            <a:endParaRPr lang="en-GB" sz="1400" dirty="0">
              <a:effectLst/>
              <a:latin typeface="Calibri"/>
              <a:ea typeface="Calibri"/>
              <a:cs typeface="Times New Roman"/>
            </a:endParaRPr>
          </a:p>
        </p:txBody>
      </p:sp>
      <p:sp>
        <p:nvSpPr>
          <p:cNvPr id="12" name="Text Box 384"/>
          <p:cNvSpPr txBox="1"/>
          <p:nvPr/>
        </p:nvSpPr>
        <p:spPr>
          <a:xfrm>
            <a:off x="1220520" y="2611622"/>
            <a:ext cx="2448272" cy="11054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en-GB" sz="14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They were happy talking to women about emotional health but were </a:t>
            </a:r>
            <a:r>
              <a:rPr lang="en-GB" sz="1400" b="1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not sure</a:t>
            </a:r>
            <a:r>
              <a:rPr lang="en-GB" sz="14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 if they were </a:t>
            </a:r>
            <a:r>
              <a:rPr lang="en-GB" sz="1400" b="1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‘doing it right’</a:t>
            </a:r>
            <a:endParaRPr lang="en-GB" sz="1400" dirty="0">
              <a:effectLst/>
              <a:latin typeface="Calibri"/>
              <a:ea typeface="Calibri"/>
              <a:cs typeface="Times New Roman"/>
            </a:endParaRPr>
          </a:p>
        </p:txBody>
      </p:sp>
      <p:pic>
        <p:nvPicPr>
          <p:cNvPr id="13" name="Picture 12"/>
          <p:cNvPicPr/>
          <p:nvPr/>
        </p:nvPicPr>
        <p:blipFill rotWithShape="1">
          <a:blip r:embed="rId5" cstate="print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4205" t="5946" r="29072"/>
          <a:stretch/>
        </p:blipFill>
        <p:spPr bwMode="auto">
          <a:xfrm>
            <a:off x="4211960" y="2924944"/>
            <a:ext cx="936104" cy="864096"/>
          </a:xfrm>
          <a:prstGeom prst="rect">
            <a:avLst/>
          </a:prstGeom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16" name="Text Box 386"/>
          <p:cNvSpPr txBox="1"/>
          <p:nvPr/>
        </p:nvSpPr>
        <p:spPr>
          <a:xfrm>
            <a:off x="2262892" y="3963743"/>
            <a:ext cx="1877060" cy="76140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en-GB" sz="1400" b="1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Limited time</a:t>
            </a:r>
            <a:r>
              <a:rPr lang="en-GB" sz="1400" dirty="0">
                <a:solidFill>
                  <a:srgbClr val="1F497D"/>
                </a:solidFill>
                <a:effectLst/>
                <a:latin typeface="Calibri"/>
                <a:ea typeface="Calibri"/>
                <a:cs typeface="Times New Roman"/>
              </a:rPr>
              <a:t> at appointments to ask questions </a:t>
            </a:r>
            <a:endParaRPr lang="en-GB" sz="1400" dirty="0">
              <a:effectLst/>
              <a:latin typeface="Calibri"/>
              <a:ea typeface="Calibri"/>
              <a:cs typeface="Times New Roman"/>
            </a:endParaRPr>
          </a:p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en-GB" sz="1400" dirty="0">
                <a:solidFill>
                  <a:srgbClr val="365F91"/>
                </a:solidFill>
                <a:effectLst/>
                <a:latin typeface="Calibri"/>
                <a:ea typeface="Calibri"/>
                <a:cs typeface="Times New Roman"/>
              </a:rPr>
              <a:t> </a:t>
            </a:r>
            <a:endParaRPr lang="en-GB" sz="1400" dirty="0">
              <a:effectLst/>
              <a:latin typeface="Calibri"/>
              <a:ea typeface="Calibri"/>
              <a:cs typeface="Times New Roman"/>
            </a:endParaRPr>
          </a:p>
        </p:txBody>
      </p:sp>
      <p:pic>
        <p:nvPicPr>
          <p:cNvPr id="3" name="Audio 2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8521700" y="6235700"/>
            <a:ext cx="406400" cy="406400"/>
          </a:xfrm>
          <a:prstGeom prst="rect">
            <a:avLst/>
          </a:prstGeom>
        </p:spPr>
      </p:pic>
      <mc:AlternateContent xmlns:mc="http://schemas.openxmlformats.org/markup-compatibility/2006" xmlns:p14="http://schemas.microsoft.com/office/powerpoint/2010/main">
        <mc:Choice Requires="p14">
          <p:contentPart p14:bwMode="auto" r:id="rId7">
            <p14:nvContentPartPr>
              <p14:cNvPr id="19" name="Ink 18"/>
              <p14:cNvContentPartPr/>
              <p14:nvPr/>
            </p14:nvContentPartPr>
            <p14:xfrm>
              <a:off x="6655346" y="2215744"/>
              <a:ext cx="179280" cy="0"/>
            </p14:xfrm>
          </p:contentPart>
        </mc:Choice>
        <mc:Fallback xmlns="">
          <p:pic>
            <p:nvPicPr>
              <p:cNvPr id="19" name="Ink 18"/>
              <p:cNvPicPr/>
              <p:nvPr/>
            </p:nvPicPr>
            <p:blipFill>
              <a:blip r:embed="rId12"/>
              <a:stretch>
                <a:fillRect/>
              </a:stretch>
            </p:blipFill>
            <p:spPr>
              <a:xfrm>
                <a:off x="0" y="0"/>
                <a:ext cx="179280" cy="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 xmlns:p14="http://schemas.microsoft.com/office/powerpoint/2010/main">
        <mc:Choice Requires="p14">
          <p:contentPart p14:bwMode="auto" r:id="rId13">
            <p14:nvContentPartPr>
              <p14:cNvPr id="21" name="Ink 20"/>
              <p14:cNvContentPartPr/>
              <p14:nvPr/>
            </p14:nvContentPartPr>
            <p14:xfrm>
              <a:off x="3119786" y="1650184"/>
              <a:ext cx="358920" cy="0"/>
            </p14:xfrm>
          </p:contentPart>
        </mc:Choice>
        <mc:Fallback xmlns="">
          <p:pic>
            <p:nvPicPr>
              <p:cNvPr id="21" name="Ink 20"/>
              <p:cNvPicPr/>
              <p:nvPr/>
            </p:nvPicPr>
            <p:blipFill>
              <a:blip r:embed="rId16"/>
              <a:stretch>
                <a:fillRect/>
              </a:stretch>
            </p:blipFill>
            <p:spPr>
              <a:xfrm>
                <a:off x="0" y="0"/>
                <a:ext cx="358920" cy="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 xmlns:p14="http://schemas.microsoft.com/office/powerpoint/2010/main">
        <mc:Choice Requires="p14">
          <p:contentPart p14:bwMode="auto" r:id="rId17">
            <p14:nvContentPartPr>
              <p14:cNvPr id="22" name="Ink 21"/>
              <p14:cNvContentPartPr/>
              <p14:nvPr/>
            </p14:nvContentPartPr>
            <p14:xfrm>
              <a:off x="3016106" y="1706704"/>
              <a:ext cx="482040" cy="0"/>
            </p14:xfrm>
          </p:contentPart>
        </mc:Choice>
        <mc:Fallback xmlns="">
          <p:pic>
            <p:nvPicPr>
              <p:cNvPr id="22" name="Ink 21"/>
              <p:cNvPicPr/>
              <p:nvPr/>
            </p:nvPicPr>
            <p:blipFill>
              <a:blip r:embed="rId18"/>
              <a:stretch>
                <a:fillRect/>
              </a:stretch>
            </p:blipFill>
            <p:spPr>
              <a:xfrm>
                <a:off x="0" y="0"/>
                <a:ext cx="482040" cy="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367429434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84921">
        <p:cut/>
      </p:transition>
    </mc:Choice>
    <mc:Fallback xmlns="">
      <p:transition spd="slow" advTm="84921">
        <p:cut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58791"/>
            <a:ext cx="9144000" cy="6814843"/>
          </a:xfrm>
          <a:prstGeom prst="rect">
            <a:avLst/>
          </a:prstGeom>
        </p:spPr>
      </p:pic>
      <p:grpSp>
        <p:nvGrpSpPr>
          <p:cNvPr id="5" name="Group 4"/>
          <p:cNvGrpSpPr/>
          <p:nvPr/>
        </p:nvGrpSpPr>
        <p:grpSpPr>
          <a:xfrm>
            <a:off x="467544" y="2493176"/>
            <a:ext cx="8208912" cy="2808032"/>
            <a:chOff x="467544" y="1772816"/>
            <a:chExt cx="8208912" cy="2520000"/>
          </a:xfrm>
        </p:grpSpPr>
        <p:sp>
          <p:nvSpPr>
            <p:cNvPr id="6" name="Rectangle 5"/>
            <p:cNvSpPr/>
            <p:nvPr/>
          </p:nvSpPr>
          <p:spPr>
            <a:xfrm>
              <a:off x="467544" y="1772816"/>
              <a:ext cx="4104456" cy="2520000"/>
            </a:xfrm>
            <a:prstGeom prst="rect">
              <a:avLst/>
            </a:prstGeom>
            <a:solidFill>
              <a:schemeClr val="bg1"/>
            </a:solidFill>
            <a:ln w="3175"/>
            <a:effectLst>
              <a:outerShdw blurRad="50800" dist="38100" dir="8100000" algn="tr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  <p:sp>
          <p:nvSpPr>
            <p:cNvPr id="7" name="Rectangle 6"/>
            <p:cNvSpPr/>
            <p:nvPr/>
          </p:nvSpPr>
          <p:spPr>
            <a:xfrm>
              <a:off x="4572000" y="1772816"/>
              <a:ext cx="4104456" cy="2520000"/>
            </a:xfrm>
            <a:prstGeom prst="rect">
              <a:avLst/>
            </a:prstGeom>
            <a:solidFill>
              <a:schemeClr val="accent1">
                <a:lumMod val="20000"/>
                <a:lumOff val="80000"/>
              </a:schemeClr>
            </a:solidFill>
            <a:ln w="3175"/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</p:grpSp>
      <p:sp>
        <p:nvSpPr>
          <p:cNvPr id="8" name="TextBox 7"/>
          <p:cNvSpPr txBox="1"/>
          <p:nvPr/>
        </p:nvSpPr>
        <p:spPr>
          <a:xfrm>
            <a:off x="4716016" y="2560836"/>
            <a:ext cx="3816424" cy="26776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GB" sz="1600" b="1" dirty="0">
                <a:solidFill>
                  <a:schemeClr val="tx2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Stigma and a lack of knowledge</a:t>
            </a:r>
          </a:p>
          <a:p>
            <a:pPr marL="285750" indent="-285750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GB" sz="1600" b="1" dirty="0">
                <a:solidFill>
                  <a:schemeClr val="tx2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Appointments – emphasis on physical health, lack of time and continuity</a:t>
            </a:r>
          </a:p>
          <a:p>
            <a:pPr marL="285750" indent="-285750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GB" sz="1600" b="1" dirty="0">
                <a:solidFill>
                  <a:schemeClr val="tx2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Midwives lacked confidence and asked for training</a:t>
            </a:r>
          </a:p>
          <a:p>
            <a:pPr marL="285750" indent="-285750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GB" sz="1600" b="1" dirty="0">
                <a:solidFill>
                  <a:schemeClr val="tx2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Services for women </a:t>
            </a:r>
          </a:p>
        </p:txBody>
      </p:sp>
      <p:pic>
        <p:nvPicPr>
          <p:cNvPr id="9" name="Picture 8"/>
          <p:cNvPicPr/>
          <p:nvPr/>
        </p:nvPicPr>
        <p:blipFill>
          <a:blip r:embed="rId5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saturation sat="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51720" y="3284984"/>
            <a:ext cx="936104" cy="936104"/>
          </a:xfrm>
          <a:prstGeom prst="rect">
            <a:avLst/>
          </a:prstGeom>
          <a:noFill/>
        </p:spPr>
      </p:pic>
      <p:sp>
        <p:nvSpPr>
          <p:cNvPr id="10" name="Rectangle 9">
            <a:extLst>
              <a:ext uri="{FF2B5EF4-FFF2-40B4-BE49-F238E27FC236}">
                <a16:creationId xmlns:a16="http://schemas.microsoft.com/office/drawing/2014/main" id="{F486189D-A992-4210-96F3-2F96E8A4E58D}"/>
              </a:ext>
            </a:extLst>
          </p:cNvPr>
          <p:cNvSpPr/>
          <p:nvPr/>
        </p:nvSpPr>
        <p:spPr>
          <a:xfrm>
            <a:off x="2411760" y="1537628"/>
            <a:ext cx="4248472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914400">
              <a:spcAft>
                <a:spcPts val="1800"/>
              </a:spcAft>
            </a:pPr>
            <a:r>
              <a:rPr lang="en-GB" sz="2800" b="1" dirty="0">
                <a:solidFill>
                  <a:schemeClr val="tx2"/>
                </a:solidFill>
                <a:latin typeface="+mj-lt"/>
              </a:rPr>
              <a:t>Conclusion</a:t>
            </a:r>
          </a:p>
        </p:txBody>
      </p:sp>
      <p:pic>
        <p:nvPicPr>
          <p:cNvPr id="3" name="Audio 2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8521700" y="6235700"/>
            <a:ext cx="406400" cy="406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434756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36271">
        <p:cut/>
      </p:transition>
    </mc:Choice>
    <mc:Fallback xmlns="">
      <p:transition spd="slow" advTm="36271">
        <p:cut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58791"/>
            <a:ext cx="9144000" cy="6814843"/>
          </a:xfrm>
          <a:prstGeom prst="rect">
            <a:avLst/>
          </a:prstGeom>
        </p:spPr>
      </p:pic>
      <p:sp>
        <p:nvSpPr>
          <p:cNvPr id="10" name="Rectangle 9">
            <a:extLst>
              <a:ext uri="{FF2B5EF4-FFF2-40B4-BE49-F238E27FC236}">
                <a16:creationId xmlns:a16="http://schemas.microsoft.com/office/drawing/2014/main" id="{F486189D-A992-4210-96F3-2F96E8A4E58D}"/>
              </a:ext>
            </a:extLst>
          </p:cNvPr>
          <p:cNvSpPr/>
          <p:nvPr/>
        </p:nvSpPr>
        <p:spPr>
          <a:xfrm>
            <a:off x="2051720" y="2636912"/>
            <a:ext cx="5364596" cy="235449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914400">
              <a:spcAft>
                <a:spcPts val="1800"/>
              </a:spcAft>
            </a:pPr>
            <a:r>
              <a:rPr lang="en-GB" sz="3600" b="1" dirty="0">
                <a:solidFill>
                  <a:schemeClr val="tx2"/>
                </a:solidFill>
                <a:latin typeface="+mj-lt"/>
              </a:rPr>
              <a:t>Thank you</a:t>
            </a:r>
          </a:p>
          <a:p>
            <a:pPr algn="ctr" defTabSz="914400">
              <a:spcAft>
                <a:spcPts val="1800"/>
              </a:spcAft>
            </a:pPr>
            <a:endParaRPr lang="en-GB" sz="2800" b="1" dirty="0">
              <a:solidFill>
                <a:schemeClr val="tx2"/>
              </a:solidFill>
              <a:latin typeface="+mj-lt"/>
            </a:endParaRPr>
          </a:p>
          <a:p>
            <a:pPr algn="ctr" defTabSz="914400">
              <a:spcAft>
                <a:spcPts val="1800"/>
              </a:spcAft>
            </a:pPr>
            <a:r>
              <a:rPr lang="en-GB" sz="2000" b="1" dirty="0">
                <a:solidFill>
                  <a:schemeClr val="tx2"/>
                </a:solidFill>
                <a:latin typeface="+mj-lt"/>
              </a:rPr>
              <a:t>Nicola </a:t>
            </a:r>
            <a:r>
              <a:rPr lang="en-GB" sz="2000" b="1" dirty="0" err="1">
                <a:solidFill>
                  <a:schemeClr val="tx2"/>
                </a:solidFill>
                <a:latin typeface="+mj-lt"/>
              </a:rPr>
              <a:t>Savory</a:t>
            </a:r>
            <a:endParaRPr lang="en-GB" sz="2000" b="1" dirty="0">
              <a:solidFill>
                <a:schemeClr val="tx2"/>
              </a:solidFill>
              <a:latin typeface="+mj-lt"/>
            </a:endParaRPr>
          </a:p>
          <a:p>
            <a:pPr algn="ctr" defTabSz="914400">
              <a:spcAft>
                <a:spcPts val="1800"/>
              </a:spcAft>
            </a:pPr>
            <a:r>
              <a:rPr lang="en-GB" b="1" dirty="0">
                <a:solidFill>
                  <a:schemeClr val="tx2"/>
                </a:solidFill>
                <a:latin typeface="+mj-lt"/>
              </a:rPr>
              <a:t>For further information email: savoryna@cardiff.ac.uk</a:t>
            </a:r>
          </a:p>
        </p:txBody>
      </p:sp>
      <p:pic>
        <p:nvPicPr>
          <p:cNvPr id="5" name="Audio 4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8521700" y="6235700"/>
            <a:ext cx="406400" cy="406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389857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9351">
        <p:cut/>
      </p:transition>
    </mc:Choice>
    <mc:Fallback xmlns="">
      <p:transition spd="slow" advTm="9351">
        <p:cut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5"/>
                </p:tgtEl>
              </p:cMediaNode>
            </p:audio>
          </p:childTnLst>
        </p:cTn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2934</TotalTime>
  <Words>427</Words>
  <Application>Microsoft Office PowerPoint</Application>
  <PresentationFormat>On-screen Show (4:3)</PresentationFormat>
  <Paragraphs>62</Paragraphs>
  <Slides>6</Slides>
  <Notes>0</Notes>
  <HiddenSlides>0</HiddenSlides>
  <MMClips>6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6</vt:i4>
      </vt:variant>
    </vt:vector>
  </HeadingPairs>
  <TitlesOfParts>
    <vt:vector size="10" baseType="lpstr">
      <vt:lpstr>Arial</vt:lpstr>
      <vt:lpstr>Calibri</vt:lpstr>
      <vt:lpstr>Wingdings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Microsoft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Nicola</dc:creator>
  <cp:lastModifiedBy>Oliver John</cp:lastModifiedBy>
  <cp:revision>83</cp:revision>
  <dcterms:created xsi:type="dcterms:W3CDTF">2020-08-15T19:34:16Z</dcterms:created>
  <dcterms:modified xsi:type="dcterms:W3CDTF">2020-11-13T09:36:55Z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MSIP_Label_bd238a98-5de3-4afa-b492-e6339810853c_Enabled">
    <vt:lpwstr>True</vt:lpwstr>
  </property>
  <property fmtid="{D5CDD505-2E9C-101B-9397-08002B2CF9AE}" pid="3" name="MSIP_Label_bd238a98-5de3-4afa-b492-e6339810853c_SiteId">
    <vt:lpwstr>75aac48a-29ab-4230-adac-69d3e7ed3e77</vt:lpwstr>
  </property>
  <property fmtid="{D5CDD505-2E9C-101B-9397-08002B2CF9AE}" pid="4" name="MSIP_Label_bd238a98-5de3-4afa-b492-e6339810853c_Owner">
    <vt:lpwstr>Oliver.John@rcpsych.ac.uk</vt:lpwstr>
  </property>
  <property fmtid="{D5CDD505-2E9C-101B-9397-08002B2CF9AE}" pid="5" name="MSIP_Label_bd238a98-5de3-4afa-b492-e6339810853c_SetDate">
    <vt:lpwstr>2020-11-13T09:36:38.6731729Z</vt:lpwstr>
  </property>
  <property fmtid="{D5CDD505-2E9C-101B-9397-08002B2CF9AE}" pid="6" name="MSIP_Label_bd238a98-5de3-4afa-b492-e6339810853c_Name">
    <vt:lpwstr>General</vt:lpwstr>
  </property>
  <property fmtid="{D5CDD505-2E9C-101B-9397-08002B2CF9AE}" pid="7" name="MSIP_Label_bd238a98-5de3-4afa-b492-e6339810853c_Application">
    <vt:lpwstr>Microsoft Azure Information Protection</vt:lpwstr>
  </property>
  <property fmtid="{D5CDD505-2E9C-101B-9397-08002B2CF9AE}" pid="8" name="MSIP_Label_bd238a98-5de3-4afa-b492-e6339810853c_ActionId">
    <vt:lpwstr>6910a92b-6a61-4951-91d7-02efb18dc101</vt:lpwstr>
  </property>
  <property fmtid="{D5CDD505-2E9C-101B-9397-08002B2CF9AE}" pid="9" name="MSIP_Label_bd238a98-5de3-4afa-b492-e6339810853c_Extended_MSFT_Method">
    <vt:lpwstr>Automatic</vt:lpwstr>
  </property>
  <property fmtid="{D5CDD505-2E9C-101B-9397-08002B2CF9AE}" pid="10" name="Sensitivity">
    <vt:lpwstr>General</vt:lpwstr>
  </property>
</Properties>
</file>