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sldIdLst>
    <p:sldId id="265" r:id="rId5"/>
    <p:sldId id="267" r:id="rId6"/>
    <p:sldId id="264" r:id="rId7"/>
    <p:sldId id="261" r:id="rId8"/>
    <p:sldId id="258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5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4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0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0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7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7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0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4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B9B5-DC04-4EE2-BC36-227E6CEA17EB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1FF3-AD66-4F72-9361-770A836ED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34C4-901C-CA47-B37D-57EB24CE0716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C486-264E-A54B-93AA-A3B561FE535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erger pp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5"/>
          <a:stretch/>
        </p:blipFill>
        <p:spPr>
          <a:xfrm>
            <a:off x="0" y="1014608"/>
            <a:ext cx="9144000" cy="584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9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CEO Perspective of Consultant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General reflections and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Leadership frameworks 3 lenses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Summary and conclusions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Questions and conversation</a:t>
            </a:r>
          </a:p>
        </p:txBody>
      </p:sp>
    </p:spTree>
    <p:extLst>
      <p:ext uri="{BB962C8B-B14F-4D97-AF65-F5344CB8AC3E}">
        <p14:creationId xmlns:p14="http://schemas.microsoft.com/office/powerpoint/2010/main" val="358535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sz="1800" dirty="0"/>
            </a:br>
            <a:r>
              <a:rPr lang="en-GB" sz="1800" dirty="0"/>
              <a:t>Leadership is the art of motivating a group of people to act toward achieving a common goal. 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There is not one </a:t>
            </a:r>
            <a:r>
              <a:rPr lang="en-GB" sz="2000" dirty="0"/>
              <a:t>type of leader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964" y="2456684"/>
            <a:ext cx="5504872" cy="330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22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lenses…………..</a:t>
            </a:r>
            <a:br>
              <a:rPr lang="en-GB" dirty="0"/>
            </a:br>
            <a:br>
              <a:rPr lang="en-GB" dirty="0"/>
            </a:br>
            <a:r>
              <a:rPr lang="en-GB" sz="4000" dirty="0"/>
              <a:t>1.	Leadership Framework (The cake)</a:t>
            </a:r>
            <a:br>
              <a:rPr lang="en-GB" sz="4000" dirty="0"/>
            </a:br>
            <a:r>
              <a:rPr lang="en-GB" sz="4000" dirty="0"/>
              <a:t>2.	Engagement (The Icing)</a:t>
            </a:r>
            <a:br>
              <a:rPr lang="en-GB" sz="4000" dirty="0"/>
            </a:br>
            <a:r>
              <a:rPr lang="en-GB" sz="4000" dirty="0"/>
              <a:t>3. Shifting the Paradigm(The Cherry)</a:t>
            </a:r>
          </a:p>
        </p:txBody>
      </p:sp>
    </p:spTree>
    <p:extLst>
      <p:ext uri="{BB962C8B-B14F-4D97-AF65-F5344CB8AC3E}">
        <p14:creationId xmlns:p14="http://schemas.microsoft.com/office/powerpoint/2010/main" val="404922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 Medical Leadership Framework</a:t>
            </a:r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412" y="1178573"/>
            <a:ext cx="5053176" cy="502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25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8992"/>
            <a:ext cx="8229600" cy="4730262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Strategic Narrative</a:t>
            </a:r>
          </a:p>
          <a:p>
            <a:pPr lvl="1"/>
            <a:r>
              <a:rPr lang="en-GB" dirty="0"/>
              <a:t>Visible, empowering leadership providing a strong strategic narrative about the service, where it’s come from and where it’s going.  </a:t>
            </a:r>
          </a:p>
          <a:p>
            <a:pPr lvl="1"/>
            <a:r>
              <a:rPr lang="en-GB" dirty="0"/>
              <a:t>Advocating, contributing to debate about the future of the service</a:t>
            </a:r>
          </a:p>
          <a:p>
            <a:r>
              <a:rPr lang="en-GB" b="1" dirty="0">
                <a:solidFill>
                  <a:schemeClr val="tx2"/>
                </a:solidFill>
              </a:rPr>
              <a:t>Engaging as Clinical Leaders</a:t>
            </a:r>
          </a:p>
          <a:p>
            <a:pPr lvl="1"/>
            <a:r>
              <a:rPr lang="en-GB" dirty="0"/>
              <a:t>Engaging consultants  focus their people, treat their people as individuals and coach and stretch their people.</a:t>
            </a:r>
          </a:p>
          <a:p>
            <a:r>
              <a:rPr lang="en-GB" b="1" dirty="0">
                <a:solidFill>
                  <a:schemeClr val="tx2"/>
                </a:solidFill>
              </a:rPr>
              <a:t>Employee and Service Users Voice</a:t>
            </a:r>
          </a:p>
          <a:p>
            <a:pPr lvl="1"/>
            <a:r>
              <a:rPr lang="en-GB" dirty="0"/>
              <a:t>Valuing all voices throughout the service, for reinforcing and challenging views, </a:t>
            </a:r>
          </a:p>
          <a:p>
            <a:pPr lvl="1"/>
            <a:r>
              <a:rPr lang="en-GB" dirty="0"/>
              <a:t>Differing opinions are seen not as the problem, rather as central to the solution, </a:t>
            </a:r>
          </a:p>
          <a:p>
            <a:pPr lvl="1"/>
            <a:r>
              <a:rPr lang="en-GB" dirty="0"/>
              <a:t>colleagues and patients are involved, listened to, and invited to contribute their experience, expertise and ideas.</a:t>
            </a:r>
          </a:p>
          <a:p>
            <a:r>
              <a:rPr lang="en-GB" b="1" dirty="0">
                <a:solidFill>
                  <a:schemeClr val="tx2"/>
                </a:solidFill>
              </a:rPr>
              <a:t>Organisational Integrity </a:t>
            </a:r>
          </a:p>
          <a:p>
            <a:pPr lvl="1"/>
            <a:r>
              <a:rPr lang="en-GB" dirty="0"/>
              <a:t>The values on the wall are reflected in day to day behaviours.  There is no ‘say – do’ gap.  Promises made and promises kept, or an explanation given as to why not.</a:t>
            </a:r>
          </a:p>
        </p:txBody>
      </p:sp>
    </p:spTree>
    <p:extLst>
      <p:ext uri="{BB962C8B-B14F-4D97-AF65-F5344CB8AC3E}">
        <p14:creationId xmlns:p14="http://schemas.microsoft.com/office/powerpoint/2010/main" val="44970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Shifting the Paradigm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Ideas and excitement about the future</a:t>
            </a:r>
          </a:p>
          <a:p>
            <a:r>
              <a:rPr lang="en-GB" dirty="0"/>
              <a:t>Horizon scanning – interests in:</a:t>
            </a:r>
          </a:p>
          <a:p>
            <a:pPr lvl="1"/>
            <a:r>
              <a:rPr lang="en-GB" dirty="0"/>
              <a:t>Data science</a:t>
            </a:r>
          </a:p>
          <a:p>
            <a:pPr lvl="1"/>
            <a:r>
              <a:rPr lang="en-GB" dirty="0"/>
              <a:t>Application of  new technologies – protocol-</a:t>
            </a:r>
            <a:r>
              <a:rPr lang="en-GB" dirty="0" err="1"/>
              <a:t>isation</a:t>
            </a:r>
            <a:r>
              <a:rPr lang="en-GB" dirty="0"/>
              <a:t> of care?</a:t>
            </a:r>
          </a:p>
          <a:p>
            <a:pPr lvl="1"/>
            <a:r>
              <a:rPr lang="en-GB" dirty="0"/>
              <a:t>Understanding of how work will change and what that means to medical leaders</a:t>
            </a:r>
          </a:p>
          <a:p>
            <a:pPr lvl="1"/>
            <a:r>
              <a:rPr lang="en-GB" dirty="0"/>
              <a:t>R&amp;D and commercial partnerships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09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CEO will be interested in your leadership approach – this can come in many forms</a:t>
            </a:r>
          </a:p>
          <a:p>
            <a:r>
              <a:rPr lang="en-GB" dirty="0"/>
              <a:t>CEO will not have much data to assess this – think about building your evidence base and raising your profile</a:t>
            </a:r>
          </a:p>
          <a:p>
            <a:r>
              <a:rPr lang="en-GB" dirty="0"/>
              <a:t>Use a framework to assess yourself and form your articulation of your leadership approach</a:t>
            </a:r>
          </a:p>
          <a:p>
            <a:r>
              <a:rPr lang="en-GB" dirty="0"/>
              <a:t>Set yourself apart from the competition by showing development and set your ambition to shift the paradigm</a:t>
            </a:r>
          </a:p>
        </p:txBody>
      </p:sp>
    </p:spTree>
    <p:extLst>
      <p:ext uri="{BB962C8B-B14F-4D97-AF65-F5344CB8AC3E}">
        <p14:creationId xmlns:p14="http://schemas.microsoft.com/office/powerpoint/2010/main" val="147361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Thanks for listening …….any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6421121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661D775E54849BBEDD5C226FBE2BF" ma:contentTypeVersion="13" ma:contentTypeDescription="Create a new document." ma:contentTypeScope="" ma:versionID="c526158384b39382721adef1378ade35">
  <xsd:schema xmlns:xsd="http://www.w3.org/2001/XMLSchema" xmlns:xs="http://www.w3.org/2001/XMLSchema" xmlns:p="http://schemas.microsoft.com/office/2006/metadata/properties" xmlns:ns2="6474a834-5e65-44ce-8127-a6df45a264b3" xmlns:ns3="343eeb84-b836-42c3-955a-ae67ad144aa0" targetNamespace="http://schemas.microsoft.com/office/2006/metadata/properties" ma:root="true" ma:fieldsID="9763c62ab968992c6c0819a19c92cd70" ns2:_="" ns3:_="">
    <xsd:import namespace="6474a834-5e65-44ce-8127-a6df45a264b3"/>
    <xsd:import namespace="343eeb84-b836-42c3-955a-ae67ad144a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4a834-5e65-44ce-8127-a6df45a264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eeb84-b836-42c3-955a-ae67ad144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DC5A71-BA09-4AA2-9D2B-D3768D923F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658BED-3542-421B-9E26-1F0F3C3F8B37}"/>
</file>

<file path=customXml/itemProps3.xml><?xml version="1.0" encoding="utf-8"?>
<ds:datastoreItem xmlns:ds="http://schemas.openxmlformats.org/officeDocument/2006/customXml" ds:itemID="{A86D3020-1DC1-4571-B280-F54650FD61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1010</TotalTime>
  <Words>355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Theme2</vt:lpstr>
      <vt:lpstr>CEO Perspective of Consultant Interviews</vt:lpstr>
      <vt:lpstr> Leadership is the art of motivating a group of people to act toward achieving a common goal.   There is not one type of leader</vt:lpstr>
      <vt:lpstr>3 lenses…………..  1. Leadership Framework (The cake) 2. Engagement (The Icing) 3. Shifting the Paradigm(The Cherry)</vt:lpstr>
      <vt:lpstr>NHS Medical Leadership Framework</vt:lpstr>
      <vt:lpstr>Engagement</vt:lpstr>
      <vt:lpstr>Shifting the Paradigm</vt:lpstr>
      <vt:lpstr>Summary</vt:lpstr>
      <vt:lpstr>PowerPoint Presentation</vt:lpstr>
    </vt:vector>
  </TitlesOfParts>
  <Company>SEPT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</dc:creator>
  <cp:lastModifiedBy>Moinul Mannan</cp:lastModifiedBy>
  <cp:revision>14</cp:revision>
  <dcterms:created xsi:type="dcterms:W3CDTF">2017-03-16T17:32:17Z</dcterms:created>
  <dcterms:modified xsi:type="dcterms:W3CDTF">2021-05-12T15:39:31Z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0x010100AD3661D775E54849BBEDD5C226FBE2BF</vt:lpwstr>
  </property>
  <property fmtid="{D5CDD505-2E9C-101B-9397-08002B2CF9AE}" pid="3" name="MSIP_Label_bd238a98-5de3-4afa-b492-e6339810853c_Enabled">
    <vt:lpwstr>True</vt:lpwstr>
  </property>
  <property fmtid="{D5CDD505-2E9C-101B-9397-08002B2CF9AE}" pid="4" name="MSIP_Label_bd238a98-5de3-4afa-b492-e6339810853c_SiteId">
    <vt:lpwstr>75aac48a-29ab-4230-adac-69d3e7ed3e77</vt:lpwstr>
  </property>
  <property fmtid="{D5CDD505-2E9C-101B-9397-08002B2CF9AE}" pid="5" name="MSIP_Label_bd238a98-5de3-4afa-b492-e6339810853c_Owner">
    <vt:lpwstr>Moinul.Mannan@rcpsych.ac.uk</vt:lpwstr>
  </property>
  <property fmtid="{D5CDD505-2E9C-101B-9397-08002B2CF9AE}" pid="6" name="MSIP_Label_bd238a98-5de3-4afa-b492-e6339810853c_SetDate">
    <vt:lpwstr>2021-05-12T15:39:31.1347981Z</vt:lpwstr>
  </property>
  <property fmtid="{D5CDD505-2E9C-101B-9397-08002B2CF9AE}" pid="7" name="MSIP_Label_bd238a98-5de3-4afa-b492-e6339810853c_Name">
    <vt:lpwstr>General</vt:lpwstr>
  </property>
  <property fmtid="{D5CDD505-2E9C-101B-9397-08002B2CF9AE}" pid="8" name="MSIP_Label_bd238a98-5de3-4afa-b492-e6339810853c_Application">
    <vt:lpwstr>Microsoft Azure Information Protection</vt:lpwstr>
  </property>
  <property fmtid="{D5CDD505-2E9C-101B-9397-08002B2CF9AE}" pid="9" name="MSIP_Label_bd238a98-5de3-4afa-b492-e6339810853c_ActionId">
    <vt:lpwstr>d37624fa-ebd6-4033-8538-8bc96e5a6e44</vt:lpwstr>
  </property>
  <property fmtid="{D5CDD505-2E9C-101B-9397-08002B2CF9AE}" pid="10" name="MSIP_Label_bd238a98-5de3-4afa-b492-e6339810853c_Extended_MSFT_Method">
    <vt:lpwstr>Automatic</vt:lpwstr>
  </property>
  <property fmtid="{D5CDD505-2E9C-101B-9397-08002B2CF9AE}" pid="11" name="Sensitivity">
    <vt:lpwstr>General</vt:lpwstr>
  </property>
</Properties>
</file>