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21383625" cy="30275213"/>
  <p:notesSz cx="6858000" cy="9144000"/>
  <p:defaultTextStyle>
    <a:defPPr>
      <a:defRPr lang="en-US"/>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p15:clr>
            <a:srgbClr val="A4A3A4"/>
          </p15:clr>
        </p15:guide>
        <p15:guide id="2" pos="67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C"/>
    <a:srgbClr val="F2F2F1"/>
    <a:srgbClr val="004A86"/>
    <a:srgbClr val="008CBF"/>
    <a:srgbClr val="EC912D"/>
    <a:srgbClr val="AD1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704"/>
  </p:normalViewPr>
  <p:slideViewPr>
    <p:cSldViewPr snapToGrid="0" snapToObjects="1">
      <p:cViewPr varScale="1">
        <p:scale>
          <a:sx n="16" d="100"/>
          <a:sy n="16" d="100"/>
        </p:scale>
        <p:origin x="2340" y="138"/>
      </p:cViewPr>
      <p:guideLst>
        <p:guide orient="horz" pos="9535"/>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0C0375-5D36-524B-83C1-131E59C92C76}"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4150228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C0375-5D36-524B-83C1-131E59C92C76}"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241827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C0375-5D36-524B-83C1-131E59C92C76}"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93377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C0375-5D36-524B-83C1-131E59C92C76}"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282686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0C0375-5D36-524B-83C1-131E59C92C76}"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166547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0C0375-5D36-524B-83C1-131E59C92C76}"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402801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0C0375-5D36-524B-83C1-131E59C92C76}" type="datetimeFigureOut">
              <a:rPr lang="en-US" smtClean="0"/>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233176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0C0375-5D36-524B-83C1-131E59C92C76}" type="datetimeFigureOut">
              <a:rPr lang="en-US" smtClean="0"/>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2955845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C0375-5D36-524B-83C1-131E59C92C76}" type="datetimeFigureOut">
              <a:rPr lang="en-US" smtClean="0"/>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102628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9B0C0375-5D36-524B-83C1-131E59C92C76}"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352347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9B0C0375-5D36-524B-83C1-131E59C92C76}"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2ED3E-4A00-D04E-B5DE-2F017B2BA930}" type="slidenum">
              <a:rPr lang="en-US" smtClean="0"/>
              <a:t>‹#›</a:t>
            </a:fld>
            <a:endParaRPr lang="en-US"/>
          </a:p>
        </p:txBody>
      </p:sp>
    </p:spTree>
    <p:extLst>
      <p:ext uri="{BB962C8B-B14F-4D97-AF65-F5344CB8AC3E}">
        <p14:creationId xmlns:p14="http://schemas.microsoft.com/office/powerpoint/2010/main" val="407354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9B0C0375-5D36-524B-83C1-131E59C92C76}" type="datetimeFigureOut">
              <a:rPr lang="en-US" smtClean="0"/>
              <a:t>11/15/2021</a:t>
            </a:fld>
            <a:endParaRPr lang="en-US"/>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2A72ED3E-4A00-D04E-B5DE-2F017B2BA930}" type="slidenum">
              <a:rPr lang="en-US" smtClean="0"/>
              <a:t>‹#›</a:t>
            </a:fld>
            <a:endParaRPr lang="en-US"/>
          </a:p>
        </p:txBody>
      </p:sp>
    </p:spTree>
    <p:extLst>
      <p:ext uri="{BB962C8B-B14F-4D97-AF65-F5344CB8AC3E}">
        <p14:creationId xmlns:p14="http://schemas.microsoft.com/office/powerpoint/2010/main" val="126783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7E7003-7E9B-4801-AC71-12382AEA2712}"/>
              </a:ext>
            </a:extLst>
          </p:cNvPr>
          <p:cNvSpPr>
            <a:spLocks noGrp="1"/>
          </p:cNvSpPr>
          <p:nvPr>
            <p:ph type="title"/>
          </p:nvPr>
        </p:nvSpPr>
        <p:spPr>
          <a:xfrm>
            <a:off x="1472909" y="1611882"/>
            <a:ext cx="18443377" cy="3637228"/>
          </a:xfrm>
        </p:spPr>
        <p:txBody>
          <a:bodyPr>
            <a:normAutofit fontScale="90000"/>
          </a:bodyPr>
          <a:lstStyle/>
          <a:p>
            <a:r>
              <a:rPr lang="en-GB" sz="9600" dirty="0"/>
              <a:t>FASD PSYCHIATRIC PRESENTATIONS</a:t>
            </a:r>
            <a:br>
              <a:rPr lang="en-GB" sz="9600" dirty="0"/>
            </a:br>
            <a:r>
              <a:rPr lang="en-GB" sz="9600" dirty="0"/>
              <a:t>OFFENDING BEHAVIOURS</a:t>
            </a:r>
            <a:br>
              <a:rPr lang="en-GB" sz="9600" dirty="0"/>
            </a:br>
            <a:r>
              <a:rPr lang="en-GB" sz="4400" dirty="0"/>
              <a:t>Author:</a:t>
            </a:r>
            <a:br>
              <a:rPr lang="en-GB" sz="9600" dirty="0"/>
            </a:br>
            <a:r>
              <a:rPr lang="en-GB" sz="6000" dirty="0" err="1"/>
              <a:t>Dr.</a:t>
            </a:r>
            <a:r>
              <a:rPr lang="en-GB" sz="6000" dirty="0"/>
              <a:t> G K Simon Speciality Doctor KMPT  NHS Trust Dartford KENT</a:t>
            </a:r>
          </a:p>
        </p:txBody>
      </p:sp>
      <p:sp>
        <p:nvSpPr>
          <p:cNvPr id="5" name="Text Placeholder 4">
            <a:extLst>
              <a:ext uri="{FF2B5EF4-FFF2-40B4-BE49-F238E27FC236}">
                <a16:creationId xmlns:a16="http://schemas.microsoft.com/office/drawing/2014/main" id="{89859F4E-F613-4A6E-B74C-4CB633D2BEBD}"/>
              </a:ext>
            </a:extLst>
          </p:cNvPr>
          <p:cNvSpPr>
            <a:spLocks noGrp="1"/>
          </p:cNvSpPr>
          <p:nvPr>
            <p:ph type="body" idx="1"/>
          </p:nvPr>
        </p:nvSpPr>
        <p:spPr>
          <a:xfrm>
            <a:off x="1472912" y="5852160"/>
            <a:ext cx="9046274" cy="2987040"/>
          </a:xfrm>
        </p:spPr>
        <p:txBody>
          <a:bodyPr>
            <a:normAutofit fontScale="92500"/>
          </a:bodyPr>
          <a:lstStyle/>
          <a:p>
            <a:r>
              <a:rPr lang="en-GB" dirty="0"/>
              <a:t>FASD PSYCHIATRIC PRESENTATIONS</a:t>
            </a:r>
          </a:p>
          <a:p>
            <a:r>
              <a:rPr lang="en-GB" dirty="0"/>
              <a:t>COMORBIDITIES COMPLEXTITES</a:t>
            </a:r>
          </a:p>
        </p:txBody>
      </p:sp>
      <p:sp>
        <p:nvSpPr>
          <p:cNvPr id="6" name="Content Placeholder 5">
            <a:extLst>
              <a:ext uri="{FF2B5EF4-FFF2-40B4-BE49-F238E27FC236}">
                <a16:creationId xmlns:a16="http://schemas.microsoft.com/office/drawing/2014/main" id="{91199AD9-C3A3-4D3F-9F62-0FEC310BA914}"/>
              </a:ext>
            </a:extLst>
          </p:cNvPr>
          <p:cNvSpPr>
            <a:spLocks noGrp="1"/>
          </p:cNvSpPr>
          <p:nvPr>
            <p:ph sz="half" idx="2"/>
          </p:nvPr>
        </p:nvSpPr>
        <p:spPr>
          <a:xfrm>
            <a:off x="1472912" y="8839200"/>
            <a:ext cx="9046274" cy="19824131"/>
          </a:xfrm>
        </p:spPr>
        <p:txBody>
          <a:bodyPr>
            <a:normAutofit fontScale="92500" lnSpcReduction="10000"/>
          </a:bodyPr>
          <a:lstStyle/>
          <a:p>
            <a:r>
              <a:rPr lang="en-GB" sz="4000" dirty="0"/>
              <a:t>This poster is done following literature search undertaken by me for a narrative review of FASD and offending behaviours.</a:t>
            </a:r>
          </a:p>
          <a:p>
            <a:endParaRPr lang="en-GB" sz="4000" dirty="0"/>
          </a:p>
          <a:p>
            <a:r>
              <a:rPr lang="en-GB" sz="4000" dirty="0"/>
              <a:t>FASD Spectrum FAS, </a:t>
            </a:r>
            <a:r>
              <a:rPr lang="en-GB" sz="4000" dirty="0" err="1"/>
              <a:t>pFAS</a:t>
            </a:r>
            <a:r>
              <a:rPr lang="en-GB" sz="4000" dirty="0"/>
              <a:t>, ARND,ARBD</a:t>
            </a:r>
          </a:p>
          <a:p>
            <a:r>
              <a:rPr lang="en-GB" sz="4000" dirty="0"/>
              <a:t>Diagnosis in mild cases needs scanning of the face</a:t>
            </a:r>
          </a:p>
          <a:p>
            <a:r>
              <a:rPr lang="en-GB" sz="4000" dirty="0"/>
              <a:t>Alcohol use even to a small amount can cause mild forms of FASD</a:t>
            </a:r>
          </a:p>
          <a:p>
            <a:r>
              <a:rPr lang="en-GB" sz="4000" dirty="0"/>
              <a:t>Psychiatric presentations include Autism, ADD, ADHD, ODD, Personality disorders and LD</a:t>
            </a:r>
          </a:p>
          <a:p>
            <a:endParaRPr lang="en-GB" sz="4000" dirty="0"/>
          </a:p>
          <a:p>
            <a:endParaRPr lang="en-GB" sz="4000" dirty="0"/>
          </a:p>
          <a:p>
            <a:endParaRPr lang="en-GB" sz="4000" dirty="0"/>
          </a:p>
          <a:p>
            <a:endParaRPr lang="en-GB" sz="4000" dirty="0"/>
          </a:p>
          <a:p>
            <a:r>
              <a:rPr lang="en-GB" sz="4000" dirty="0"/>
              <a:t>Other diagnosis including psychotic illnesses, mood disorders and illicit drug use can complicate the picture.</a:t>
            </a:r>
          </a:p>
          <a:p>
            <a:r>
              <a:rPr lang="en-GB" sz="4000" dirty="0"/>
              <a:t>Overlapping symptoms ADHD has many overlapping symptoms.</a:t>
            </a:r>
          </a:p>
          <a:p>
            <a:endParaRPr lang="en-GB" sz="4000" dirty="0"/>
          </a:p>
          <a:p>
            <a:endParaRPr lang="en-GB" sz="4000" dirty="0"/>
          </a:p>
          <a:p>
            <a:endParaRPr lang="en-GB" sz="4000" dirty="0"/>
          </a:p>
          <a:p>
            <a:endParaRPr lang="en-GB" sz="4000" dirty="0"/>
          </a:p>
          <a:p>
            <a:r>
              <a:rPr lang="en-GB" sz="4000" dirty="0"/>
              <a:t>Cause of the presentations is hidden in the other diagnosis due to near normal face not making clinician suspect anything.</a:t>
            </a:r>
          </a:p>
          <a:p>
            <a:r>
              <a:rPr lang="en-GB" sz="4000" dirty="0"/>
              <a:t>These patient group may present in various services and also with the criminal justice system.</a:t>
            </a:r>
          </a:p>
          <a:p>
            <a:endParaRPr lang="en-GB" sz="4000" dirty="0"/>
          </a:p>
        </p:txBody>
      </p:sp>
      <p:sp>
        <p:nvSpPr>
          <p:cNvPr id="7" name="Text Placeholder 6">
            <a:extLst>
              <a:ext uri="{FF2B5EF4-FFF2-40B4-BE49-F238E27FC236}">
                <a16:creationId xmlns:a16="http://schemas.microsoft.com/office/drawing/2014/main" id="{42EA53E7-1E0B-4A2A-8686-DA7C99D2208B}"/>
              </a:ext>
            </a:extLst>
          </p:cNvPr>
          <p:cNvSpPr>
            <a:spLocks noGrp="1"/>
          </p:cNvSpPr>
          <p:nvPr>
            <p:ph type="body" sz="quarter" idx="3"/>
          </p:nvPr>
        </p:nvSpPr>
        <p:spPr>
          <a:xfrm>
            <a:off x="10825461" y="5249110"/>
            <a:ext cx="9090826" cy="3637228"/>
          </a:xfrm>
        </p:spPr>
        <p:txBody>
          <a:bodyPr>
            <a:normAutofit fontScale="92500"/>
          </a:bodyPr>
          <a:lstStyle/>
          <a:p>
            <a:r>
              <a:rPr lang="en-GB" dirty="0"/>
              <a:t>OFFENDING BEHAVIOURS</a:t>
            </a:r>
          </a:p>
          <a:p>
            <a:r>
              <a:rPr lang="en-GB" dirty="0"/>
              <a:t>RESEARCH, PUBLIC HEALTH IMPLICARIONS FUTURE</a:t>
            </a:r>
          </a:p>
        </p:txBody>
      </p:sp>
      <p:sp>
        <p:nvSpPr>
          <p:cNvPr id="8" name="Content Placeholder 7">
            <a:extLst>
              <a:ext uri="{FF2B5EF4-FFF2-40B4-BE49-F238E27FC236}">
                <a16:creationId xmlns:a16="http://schemas.microsoft.com/office/drawing/2014/main" id="{BD5F6760-6407-4EEC-87CE-FCD55FFBC8DA}"/>
              </a:ext>
            </a:extLst>
          </p:cNvPr>
          <p:cNvSpPr>
            <a:spLocks noGrp="1"/>
          </p:cNvSpPr>
          <p:nvPr>
            <p:ph sz="quarter" idx="4"/>
          </p:nvPr>
        </p:nvSpPr>
        <p:spPr>
          <a:xfrm>
            <a:off x="10825461" y="8839201"/>
            <a:ext cx="9090826" cy="18485584"/>
          </a:xfrm>
        </p:spPr>
        <p:txBody>
          <a:bodyPr>
            <a:normAutofit fontScale="92500" lnSpcReduction="10000"/>
          </a:bodyPr>
          <a:lstStyle/>
          <a:p>
            <a:r>
              <a:rPr lang="en-GB" sz="4000" dirty="0"/>
              <a:t>Various presentations with LD ad impulsivity with communication difficulties leads to arrests.</a:t>
            </a:r>
          </a:p>
          <a:p>
            <a:r>
              <a:rPr lang="en-GB" sz="4000" dirty="0"/>
              <a:t>The main offences are traffic offences, assault, threat, robbery and sexual offences.</a:t>
            </a:r>
          </a:p>
          <a:p>
            <a:r>
              <a:rPr lang="en-GB" sz="4000" dirty="0"/>
              <a:t>The FASD population will have difficulty engaging the CJS </a:t>
            </a:r>
            <a:r>
              <a:rPr lang="en-GB" sz="4300" dirty="0"/>
              <a:t>Poor memory, difficulty to plan, difficulty to understand cause and effect, medicating depression and illicit drug use along with trouble in school will make the FASD sufferer more vulnerable in the criminal justice system and have difficulty to give evidence in court</a:t>
            </a:r>
          </a:p>
          <a:p>
            <a:endParaRPr lang="en-GB" sz="4000" dirty="0"/>
          </a:p>
          <a:p>
            <a:r>
              <a:rPr lang="en-GB" sz="4000" dirty="0"/>
              <a:t>Management after release from prison also will be complicated by their various impairments.</a:t>
            </a:r>
          </a:p>
          <a:p>
            <a:r>
              <a:rPr lang="en-GB" sz="4000" dirty="0"/>
              <a:t>Most research is done in Aboriginal populations of Canada, USA, Australia and New Zealand.</a:t>
            </a:r>
          </a:p>
          <a:p>
            <a:r>
              <a:rPr lang="en-GB" sz="4000" dirty="0"/>
              <a:t>Further research is needed in other populations.</a:t>
            </a:r>
          </a:p>
          <a:p>
            <a:r>
              <a:rPr lang="en-GB" sz="4000" dirty="0"/>
              <a:t>No current NICE guidelines for FASD</a:t>
            </a:r>
          </a:p>
          <a:p>
            <a:r>
              <a:rPr lang="en-GB" sz="4000" dirty="0"/>
              <a:t>The cost runs into billions and millions in various countries depending on the </a:t>
            </a:r>
            <a:r>
              <a:rPr lang="en-GB" sz="4000" dirty="0" err="1"/>
              <a:t>siz</a:t>
            </a:r>
            <a:r>
              <a:rPr lang="en-GB" sz="4000" dirty="0"/>
              <a:t> of the country and estimate in UK is about 2 billion annually.</a:t>
            </a:r>
          </a:p>
          <a:p>
            <a:r>
              <a:rPr lang="en-GB" sz="4000" dirty="0"/>
              <a:t>This is a great opportunity for preventive medicine in Psychiatry.</a:t>
            </a:r>
          </a:p>
        </p:txBody>
      </p:sp>
      <p:pic>
        <p:nvPicPr>
          <p:cNvPr id="11" name="Picture 10" descr="Image result for fasd offending behaviours">
            <a:extLst>
              <a:ext uri="{FF2B5EF4-FFF2-40B4-BE49-F238E27FC236}">
                <a16:creationId xmlns:a16="http://schemas.microsoft.com/office/drawing/2014/main" id="{E5F7D5E8-EE49-442A-8089-91D4FF02C77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69920" y="15768848"/>
            <a:ext cx="6644640" cy="3130337"/>
          </a:xfrm>
          <a:prstGeom prst="rect">
            <a:avLst/>
          </a:prstGeom>
          <a:noFill/>
          <a:ln>
            <a:noFill/>
          </a:ln>
        </p:spPr>
      </p:pic>
      <p:pic>
        <p:nvPicPr>
          <p:cNvPr id="14" name="Picture 13" descr="Image result for FASD ECONOMIC IMPACT">
            <a:extLst>
              <a:ext uri="{FF2B5EF4-FFF2-40B4-BE49-F238E27FC236}">
                <a16:creationId xmlns:a16="http://schemas.microsoft.com/office/drawing/2014/main" id="{AFC5EFFF-C1BB-498C-A4B6-586EF9F90B1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4634" y="21754624"/>
            <a:ext cx="5731510" cy="2488099"/>
          </a:xfrm>
          <a:prstGeom prst="rect">
            <a:avLst/>
          </a:prstGeom>
          <a:noFill/>
          <a:ln>
            <a:noFill/>
          </a:ln>
        </p:spPr>
      </p:pic>
    </p:spTree>
    <p:extLst>
      <p:ext uri="{BB962C8B-B14F-4D97-AF65-F5344CB8AC3E}">
        <p14:creationId xmlns:p14="http://schemas.microsoft.com/office/powerpoint/2010/main" val="35492337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A59B8CDB7E30458C4256EFB611B8F3" ma:contentTypeVersion="13" ma:contentTypeDescription="Create a new document." ma:contentTypeScope="" ma:versionID="7cef69babdae1f23550c8146b5b1424b">
  <xsd:schema xmlns:xsd="http://www.w3.org/2001/XMLSchema" xmlns:xs="http://www.w3.org/2001/XMLSchema" xmlns:p="http://schemas.microsoft.com/office/2006/metadata/properties" xmlns:ns2="4b76f36b-060c-4efd-82ce-61953a71530e" xmlns:ns3="c547d238-e516-448d-b813-b1f0443d26bc" targetNamespace="http://schemas.microsoft.com/office/2006/metadata/properties" ma:root="true" ma:fieldsID="ff8e71b5faae2f2435955c0747196ebe" ns2:_="" ns3:_="">
    <xsd:import namespace="4b76f36b-060c-4efd-82ce-61953a71530e"/>
    <xsd:import namespace="c547d238-e516-448d-b813-b1f0443d26b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76f36b-060c-4efd-82ce-61953a71530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47d238-e516-448d-b813-b1f0443d26b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5671B0-1E47-4255-8CF8-1528113B9993}"/>
</file>

<file path=customXml/itemProps2.xml><?xml version="1.0" encoding="utf-8"?>
<ds:datastoreItem xmlns:ds="http://schemas.openxmlformats.org/officeDocument/2006/customXml" ds:itemID="{229D4794-058E-4CFE-A53B-EF6F4307F220}"/>
</file>

<file path=customXml/itemProps3.xml><?xml version="1.0" encoding="utf-8"?>
<ds:datastoreItem xmlns:ds="http://schemas.openxmlformats.org/officeDocument/2006/customXml" ds:itemID="{0B71F04E-C33A-4E0E-A98A-0A28D6A3229D}"/>
</file>

<file path=docProps/app.xml><?xml version="1.0" encoding="utf-8"?>
<Properties xmlns="http://schemas.openxmlformats.org/officeDocument/2006/extended-properties" xmlns:vt="http://schemas.openxmlformats.org/officeDocument/2006/docPropsVTypes">
  <Template>Office Theme</Template>
  <TotalTime>296</TotalTime>
  <Words>329</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FASD PSYCHIATRIC PRESENTATIONS OFFENDING BEHAVIOURS Author: Dr. G K Simon Speciality Doctor KMPT  NHS Trust Dartford KENT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Devon Puttick</dc:creator>
  <cp:lastModifiedBy>SIMON Gracious</cp:lastModifiedBy>
  <cp:revision>24</cp:revision>
  <dcterms:created xsi:type="dcterms:W3CDTF">2018-05-04T09:16:30Z</dcterms:created>
  <dcterms:modified xsi:type="dcterms:W3CDTF">2021-11-15T13:37:45Z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0x01010006A59B8CDB7E30458C4256EFB611B8F3</vt:lpwstr>
  </property>
</Properties>
</file>