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0" r:id="rId5"/>
    <p:sldId id="261" r:id="rId6"/>
    <p:sldId id="266" r:id="rId7"/>
    <p:sldId id="270" r:id="rId8"/>
    <p:sldId id="267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Thompsell" initials="AT" lastIdx="1" clrIdx="0">
    <p:extLst>
      <p:ext uri="{19B8F6BF-5375-455C-9EA6-DF929625EA0E}">
        <p15:presenceInfo xmlns:p15="http://schemas.microsoft.com/office/powerpoint/2012/main" userId="d6a3e4140371ff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5B29A-94CD-4501-8977-4EAAEDA25DFF}" v="3" dt="2021-03-07T15:38:54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0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3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20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95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09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0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3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5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3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7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2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E6AE-6257-4BA8-9ECD-85B301731E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F7714-9725-44D0-B163-3B056BE89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3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bipolar_disorder/#/id/5a21651c94153f9262de73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Bipolar disorder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9549"/>
            <a:ext cx="9144000" cy="708705"/>
          </a:xfrm>
        </p:spPr>
        <p:txBody>
          <a:bodyPr>
            <a:normAutofit/>
          </a:bodyPr>
          <a:lstStyle/>
          <a:p>
            <a:r>
              <a:rPr lang="en-GB" sz="2800" dirty="0"/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415975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37"/>
            <a:ext cx="10515600" cy="100341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845" y="1011505"/>
            <a:ext cx="10515600" cy="5846495"/>
          </a:xfrm>
        </p:spPr>
        <p:txBody>
          <a:bodyPr>
            <a:normAutofit/>
          </a:bodyPr>
          <a:lstStyle/>
          <a:p>
            <a:pPr marL="711200" indent="-711200">
              <a:lnSpc>
                <a:spcPct val="120000"/>
              </a:lnSpc>
            </a:pPr>
            <a:r>
              <a:rPr lang="en-GB" dirty="0"/>
              <a:t>Check medication packs to check for compliance as they may not believe they are unwell .Monitor for side effects of medication.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If at all possible liaise with a family member to ensure that they are alerted and know who to call in a crisis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Ask the older person  about their Sleep - Advise re sleep hygiene 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Check on their Hydration - Are they drinking enough fluids?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Check on their Nutrition - Are they eating enough?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Monitor risks -Ensure that the patient is safe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68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64" y="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395"/>
            <a:ext cx="10515600" cy="4647568"/>
          </a:xfrm>
        </p:spPr>
        <p:txBody>
          <a:bodyPr/>
          <a:lstStyle/>
          <a:p>
            <a:r>
              <a:rPr lang="en-GB" dirty="0">
                <a:hlinkClick r:id="rId2"/>
              </a:rPr>
              <a:t>MPC_09_01 - Bipolar Disorder | Bipolar Disorder (mindedforfamilies.org.uk)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 about  symptoms and treatment of Bipolar disorder in older adults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9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2425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952"/>
            <a:ext cx="10515600" cy="5656333"/>
          </a:xfrm>
        </p:spPr>
        <p:txBody>
          <a:bodyPr>
            <a:normAutofit fontScale="92500" lnSpcReduction="10000"/>
          </a:bodyPr>
          <a:lstStyle/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Characterised by episodes of mania interspersed with episodes of depression.  Older adults can also present with recurrent depressive episodes followed by episode of mania.</a:t>
            </a:r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Older adults can have a pre-existing diagnosis of bipolar disorder or they may present with late onset bipolar disorder.</a:t>
            </a:r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Research suggests that late onset bipolar disorder usually presents after the age of 50 years.</a:t>
            </a:r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It is more common in females than males. </a:t>
            </a:r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endParaRPr lang="en-GB" dirty="0"/>
          </a:p>
          <a:p>
            <a:pPr marL="758825" indent="-758825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Older adults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present with functional and cognitive impairment which means the diagnosis can be missed. </a:t>
            </a:r>
          </a:p>
        </p:txBody>
      </p:sp>
    </p:spTree>
    <p:extLst>
      <p:ext uri="{BB962C8B-B14F-4D97-AF65-F5344CB8AC3E}">
        <p14:creationId xmlns:p14="http://schemas.microsoft.com/office/powerpoint/2010/main" val="103249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CDCD-6A4D-6E43-9F24-3396D0F4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1571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Symptoms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4544C-5AF9-674C-8D23-63835E9D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1572"/>
            <a:ext cx="10927619" cy="5947646"/>
          </a:xfrm>
        </p:spPr>
        <p:txBody>
          <a:bodyPr numCol="2" spcCol="144000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GB" sz="3300" dirty="0"/>
              <a:t>Symptoms of mania can include</a:t>
            </a:r>
          </a:p>
          <a:p>
            <a:pPr marL="711200" indent="-711200">
              <a:lnSpc>
                <a:spcPct val="100000"/>
              </a:lnSpc>
            </a:pPr>
            <a:r>
              <a:rPr lang="en-GB" sz="3300" dirty="0"/>
              <a:t>Excessive energy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Inability to sleep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Racing thoughts </a:t>
            </a:r>
            <a:endParaRPr lang="en-GB" sz="3300" dirty="0">
              <a:solidFill>
                <a:srgbClr val="FF0000"/>
              </a:solidFill>
            </a:endParaRP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Pressured speech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Inability to concentrate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Delusional thoughts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Ideas of high self-importance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Hallucinations</a:t>
            </a:r>
          </a:p>
          <a:p>
            <a:pPr marL="711200" indent="-71120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Excessive spending or reckless behaviour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GB" sz="33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3300" dirty="0"/>
              <a:t>Symptoms of depression can include:</a:t>
            </a:r>
          </a:p>
          <a:p>
            <a:pPr marL="628650" indent="-628650">
              <a:lnSpc>
                <a:spcPct val="100000"/>
              </a:lnSpc>
            </a:pPr>
            <a:r>
              <a:rPr lang="en-GB" sz="3300" dirty="0"/>
              <a:t>Sleep disturbance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Fatigue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Psychomotor retardation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Poor memory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Loss of interest 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Hopelessness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Feelings of guilt</a:t>
            </a:r>
          </a:p>
          <a:p>
            <a:pPr marL="628650" indent="-628650">
              <a:lnSpc>
                <a:spcPct val="100000"/>
              </a:lnSpc>
              <a:spcBef>
                <a:spcPts val="400"/>
              </a:spcBef>
            </a:pPr>
            <a:r>
              <a:rPr lang="en-GB" sz="3300" dirty="0"/>
              <a:t>Suicidal thoughts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GB" sz="3300" dirty="0"/>
          </a:p>
          <a:p>
            <a:endParaRPr lang="en-GB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672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7274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Difference between later onset bipolar disorder and early onset bipolar disorder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056860"/>
              </p:ext>
            </p:extLst>
          </p:nvPr>
        </p:nvGraphicFramePr>
        <p:xfrm>
          <a:off x="942703" y="1982378"/>
          <a:ext cx="10515600" cy="395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5282516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56795812"/>
                    </a:ext>
                  </a:extLst>
                </a:gridCol>
              </a:tblGrid>
              <a:tr h="61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Late onset Bipolar</a:t>
                      </a:r>
                      <a:r>
                        <a:rPr lang="en-GB" baseline="0" dirty="0"/>
                        <a:t> disorder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Early</a:t>
                      </a:r>
                      <a:r>
                        <a:rPr lang="en-GB" baseline="0" dirty="0"/>
                        <a:t> onset Bipolar disorder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880248"/>
                  </a:ext>
                </a:extLst>
              </a:tr>
              <a:tr h="613027">
                <a:tc>
                  <a:txBody>
                    <a:bodyPr/>
                    <a:lstStyle/>
                    <a:p>
                      <a:r>
                        <a:rPr lang="en-GB" dirty="0"/>
                        <a:t>Develops around</a:t>
                      </a:r>
                      <a:r>
                        <a:rPr lang="en-GB" baseline="0" dirty="0"/>
                        <a:t> the age of 50 years or later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Usually before the age of 40 years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085066"/>
                  </a:ext>
                </a:extLst>
              </a:tr>
              <a:tr h="613027">
                <a:tc>
                  <a:txBody>
                    <a:bodyPr/>
                    <a:lstStyle/>
                    <a:p>
                      <a:r>
                        <a:rPr lang="en-GB" dirty="0"/>
                        <a:t>Lower</a:t>
                      </a:r>
                      <a:r>
                        <a:rPr lang="en-GB" baseline="0" dirty="0"/>
                        <a:t> rate of familial illness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Higher rate of</a:t>
                      </a:r>
                      <a:r>
                        <a:rPr lang="en-GB" baseline="0" dirty="0"/>
                        <a:t> familial illness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56991"/>
                  </a:ext>
                </a:extLst>
              </a:tr>
              <a:tr h="1058101">
                <a:tc>
                  <a:txBody>
                    <a:bodyPr/>
                    <a:lstStyle/>
                    <a:p>
                      <a:r>
                        <a:rPr lang="en-GB" dirty="0"/>
                        <a:t>Higher rate of neurological and medical morbidity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  <a:r>
                        <a:rPr lang="en-GB" baseline="0" dirty="0"/>
                        <a:t> associated with higher rates of neurological or medical morbidity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35574"/>
                  </a:ext>
                </a:extLst>
              </a:tr>
              <a:tr h="1058101">
                <a:tc>
                  <a:txBody>
                    <a:bodyPr/>
                    <a:lstStyle/>
                    <a:p>
                      <a:r>
                        <a:rPr lang="en-GB" dirty="0"/>
                        <a:t>Higher</a:t>
                      </a:r>
                      <a:r>
                        <a:rPr lang="en-GB" baseline="0" dirty="0"/>
                        <a:t> rates</a:t>
                      </a:r>
                      <a:r>
                        <a:rPr lang="en-GB" dirty="0"/>
                        <a:t> of relapses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Although there are relapses the</a:t>
                      </a:r>
                      <a:r>
                        <a:rPr lang="en-GB" baseline="0" dirty="0"/>
                        <a:t> rates of relapses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are </a:t>
                      </a:r>
                      <a:r>
                        <a:rPr lang="en-GB" baseline="0" dirty="0"/>
                        <a:t>not as high as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GB" baseline="0" dirty="0"/>
                        <a:t> late onset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14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52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295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88" y="736375"/>
            <a:ext cx="10515600" cy="5996198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00000"/>
              </a:lnSpc>
            </a:pPr>
            <a:r>
              <a:rPr lang="en-GB" dirty="0"/>
              <a:t>Early stages of dementia can present with symptoms suggestive of mania such as irritable mood, emotional lability, sleep disturbance, and impaired social judgment</a:t>
            </a:r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Alcohol and drug misuse/ withdrawals</a:t>
            </a:r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Delirium</a:t>
            </a:r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Medications such as steroids, Parkinson’s medications</a:t>
            </a:r>
            <a:r>
              <a:rPr lang="en-GB" dirty="0">
                <a:solidFill>
                  <a:srgbClr val="FF0000"/>
                </a:solidFill>
              </a:rPr>
              <a:t>,</a:t>
            </a:r>
            <a:r>
              <a:rPr lang="en-GB" dirty="0"/>
              <a:t> anti-hypertensive medications such as captopril, and antidepressants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can precipitate mania</a:t>
            </a:r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Physical causes - thyroid issues including hyperthyroidism, infections, metabolic disturbances, neoplasm, stroke, encephalitis, epilepsy, and toxins can precipitate mania</a:t>
            </a:r>
          </a:p>
        </p:txBody>
      </p:sp>
    </p:spTree>
    <p:extLst>
      <p:ext uri="{BB962C8B-B14F-4D97-AF65-F5344CB8AC3E}">
        <p14:creationId xmlns:p14="http://schemas.microsoft.com/office/powerpoint/2010/main" val="362928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7621"/>
          </a:xfrm>
        </p:spPr>
        <p:txBody>
          <a:bodyPr>
            <a:noAutofit/>
          </a:bodyPr>
          <a:lstStyle/>
          <a:p>
            <a:pPr algn="ctr"/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Impact of having Bipolar disorder on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185"/>
            <a:ext cx="10515600" cy="5462125"/>
          </a:xfrm>
        </p:spPr>
        <p:txBody>
          <a:bodyPr>
            <a:normAutofit lnSpcReduction="10000"/>
          </a:bodyPr>
          <a:lstStyle/>
          <a:p>
            <a:pPr marL="758825" indent="-758825">
              <a:lnSpc>
                <a:spcPct val="100000"/>
              </a:lnSpc>
            </a:pPr>
            <a:r>
              <a:rPr lang="en-GB" dirty="0"/>
              <a:t>Higher rates of cardiovascular disease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Diabetes and Hypertension are more common</a:t>
            </a:r>
          </a:p>
          <a:p>
            <a:pPr marL="758825" indent="-758825">
              <a:lnSpc>
                <a:spcPct val="100000"/>
              </a:lnSpc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Higher rates of cognitive issues </a:t>
            </a:r>
          </a:p>
          <a:p>
            <a:pPr marL="758825" indent="-758825">
              <a:lnSpc>
                <a:spcPct val="100000"/>
              </a:lnSpc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Symptoms as a result of being on medications </a:t>
            </a:r>
            <a:r>
              <a:rPr lang="en-GB" dirty="0" err="1"/>
              <a:t>eg</a:t>
            </a:r>
            <a:r>
              <a:rPr lang="en-GB" dirty="0"/>
              <a:t> lithium - tremor of hands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Death occurs an average of 10 years earlier than the general population.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63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906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Risks to watch out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6308"/>
            <a:ext cx="10515600" cy="5862680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10000"/>
              </a:lnSpc>
            </a:pPr>
            <a:r>
              <a:rPr lang="en-GB" dirty="0"/>
              <a:t>Wandering risk / going out late in the night or early hours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Not eating / drinking - self-neglect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Risky behaviour - excessive spending / excessive drinking alcohol 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Driving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Non-compliance with medications including physical health medications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Loss of support network due to disorganised / odd behaviour</a:t>
            </a:r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Vulnerability to exploitation</a:t>
            </a:r>
            <a:endParaRPr lang="en-GB" strike="sngStrike" dirty="0"/>
          </a:p>
          <a:p>
            <a:pPr marL="628650" indent="-628650">
              <a:lnSpc>
                <a:spcPct val="110000"/>
              </a:lnSpc>
            </a:pPr>
            <a:r>
              <a:rPr lang="en-GB" dirty="0"/>
              <a:t>Risk of suicide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0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336"/>
            <a:ext cx="10515600" cy="5391581"/>
          </a:xfrm>
        </p:spPr>
        <p:txBody>
          <a:bodyPr>
            <a:normAutofit/>
          </a:bodyPr>
          <a:lstStyle/>
          <a:p>
            <a:pPr marL="806450" indent="-806450">
              <a:lnSpc>
                <a:spcPct val="120000"/>
              </a:lnSpc>
            </a:pPr>
            <a:r>
              <a:rPr lang="en-GB" dirty="0"/>
              <a:t>Contact the GP immediately for a check up as there can be a number of physical health issues</a:t>
            </a:r>
          </a:p>
          <a:p>
            <a:pPr marL="806450" indent="-806450">
              <a:lnSpc>
                <a:spcPct val="120000"/>
              </a:lnSpc>
            </a:pPr>
            <a:r>
              <a:rPr lang="en-GB" dirty="0"/>
              <a:t>Check the medication packs if they have a known diagnosis of bipolar they may have stopped their medication  </a:t>
            </a:r>
          </a:p>
          <a:p>
            <a:pPr marL="806450" indent="-806450">
              <a:lnSpc>
                <a:spcPct val="120000"/>
              </a:lnSpc>
            </a:pPr>
            <a:r>
              <a:rPr lang="en-GB" dirty="0"/>
              <a:t>If at all possible liaise with a family member to check what symptoms they have noticed and to ensure that they are alerted</a:t>
            </a:r>
          </a:p>
          <a:p>
            <a:pPr marL="806450" indent="-806450">
              <a:lnSpc>
                <a:spcPct val="120000"/>
              </a:lnSpc>
            </a:pPr>
            <a:r>
              <a:rPr lang="en-GB" dirty="0"/>
              <a:t>Assess for any risks and ensure that the older person is safe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0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4737"/>
            <a:ext cx="10515600" cy="80920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dirty="0">
                <a:latin typeface="+mn-lt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3940"/>
            <a:ext cx="10515600" cy="583435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GB" sz="3200" dirty="0"/>
              <a:t>Treatment includes referral to an Old Age Psychiatrist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Medications including mood stabilisers and anti-psychotic medications can help with regulation of the mood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Anti-depressants can be used for depression along with mood stabilisers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If they are on Lithium make sure that they have information leaflet about lithium and how physical ill health can impact on lithium levels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Serum lithium levels to be monitored 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Try to reduce any psychosocial stressors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Support them with understanding of their illness and need for treatment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Psychological therapies can be useful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5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0C4C2D-C1D5-453D-BC45-D2498814C9A0}"/>
</file>

<file path=customXml/itemProps2.xml><?xml version="1.0" encoding="utf-8"?>
<ds:datastoreItem xmlns:ds="http://schemas.openxmlformats.org/officeDocument/2006/customXml" ds:itemID="{DB73A4AB-E1D2-4512-B972-C697A70AF3B5}"/>
</file>

<file path=customXml/itemProps3.xml><?xml version="1.0" encoding="utf-8"?>
<ds:datastoreItem xmlns:ds="http://schemas.openxmlformats.org/officeDocument/2006/customXml" ds:itemID="{AA1315C7-C711-4C1D-A516-023860C12C51}"/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712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Bipolar disorder in older adults</vt:lpstr>
      <vt:lpstr>Bipolar disorder</vt:lpstr>
      <vt:lpstr>Symptoms </vt:lpstr>
      <vt:lpstr>Difference between later onset bipolar disorder and early onset bipolar disorder</vt:lpstr>
      <vt:lpstr>Differential diagnosis</vt:lpstr>
      <vt:lpstr> Impact of having Bipolar disorder on older adults</vt:lpstr>
      <vt:lpstr>Risks to watch out for</vt:lpstr>
      <vt:lpstr>What to do?</vt:lpstr>
      <vt:lpstr>Treatment</vt:lpstr>
      <vt:lpstr>Monitoring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 in older adults</dc:title>
  <dc:creator>SACHDEV, Kapila (EAST LONDON NHS FOUNDATION TRUST)</dc:creator>
  <cp:lastModifiedBy>Kitti</cp:lastModifiedBy>
  <cp:revision>19</cp:revision>
  <dcterms:created xsi:type="dcterms:W3CDTF">2021-02-21T19:45:30Z</dcterms:created>
  <dcterms:modified xsi:type="dcterms:W3CDTF">2021-03-19T13:40:59Z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2021-03-19T13:40:58.3364111Z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3a89503d-c2d5-4bee-9d64-67bcbe2cc0d6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