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71" r:id="rId3"/>
    <p:sldId id="272" r:id="rId4"/>
    <p:sldId id="268" r:id="rId5"/>
    <p:sldId id="269" r:id="rId6"/>
    <p:sldId id="273" r:id="rId7"/>
    <p:sldId id="263" r:id="rId8"/>
    <p:sldId id="266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3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3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4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8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5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AD8E-6C21-A84A-B732-D39834B6EE0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088CF-9F7A-2545-91E9-B9E8669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bridg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conditions/eating-disorde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518475"/>
            <a:ext cx="6858000" cy="991487"/>
          </a:xfrm>
        </p:spPr>
        <p:txBody>
          <a:bodyPr>
            <a:noAutofit/>
          </a:bodyPr>
          <a:lstStyle/>
          <a:p>
            <a:r>
              <a:rPr lang="en-US" sz="4400" dirty="0">
                <a:latin typeface="+mn-lt"/>
              </a:rPr>
              <a:t>Eating Disorders in older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947523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80591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References</a:t>
            </a:r>
            <a:br>
              <a:rPr lang="en-US" sz="4400" dirty="0">
                <a:latin typeface="+mn-lt"/>
              </a:rPr>
            </a:b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1892"/>
            <a:ext cx="7886700" cy="518507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GB" sz="2800" dirty="0"/>
              <a:t>Disordered eating in older people: Some causes and treatments - Volume 23 Issue 5 - Victor M. Aziz, </a:t>
            </a:r>
            <a:r>
              <a:rPr lang="en-GB" sz="2800" dirty="0" err="1"/>
              <a:t>Danika</a:t>
            </a:r>
            <a:r>
              <a:rPr lang="en-GB" sz="2800" dirty="0"/>
              <a:t> Rafferty, Isabella </a:t>
            </a:r>
            <a:r>
              <a:rPr lang="en-GB" sz="2800" dirty="0" err="1"/>
              <a:t>Jurewicz</a:t>
            </a:r>
            <a:endParaRPr lang="en-GB" sz="2800" dirty="0"/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www.cambridge.org</a:t>
            </a: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040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22888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Eating disorder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5396"/>
            <a:ext cx="7886700" cy="5695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An eating disorder is when the person has an unhealthy attitude to food which can over their life and make them ill.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can involve eating too much or too little, and/ or becoming obsessed with their body and shape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There are treatment that can help recovery from an eating disorder</a:t>
            </a:r>
          </a:p>
          <a:p>
            <a:pPr marL="0" indent="0">
              <a:buNone/>
            </a:pPr>
            <a:r>
              <a:rPr lang="en-US" sz="2400" dirty="0"/>
              <a:t>Men and women of any age can get an eating disorder, but they most commonly affect young women aged 13 to 17 years of age.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https://www.nhs.uk/conditions/eating-disorders/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5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4245"/>
            <a:ext cx="7886700" cy="1061634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Types of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1892"/>
            <a:ext cx="7886700" cy="5185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Eating disorders include </a:t>
            </a:r>
          </a:p>
          <a:p>
            <a:pPr lvl="1"/>
            <a:r>
              <a:rPr lang="en-GB" sz="2800" dirty="0"/>
              <a:t>anorexia nervosa </a:t>
            </a:r>
          </a:p>
          <a:p>
            <a:pPr lvl="1"/>
            <a:r>
              <a:rPr lang="en-GB" sz="2800" dirty="0"/>
              <a:t>bulimia nervosa </a:t>
            </a:r>
          </a:p>
          <a:p>
            <a:pPr lvl="1"/>
            <a:r>
              <a:rPr lang="en-GB" sz="2800" dirty="0"/>
              <a:t>binge eating disorder</a:t>
            </a:r>
          </a:p>
          <a:p>
            <a:pPr lvl="1"/>
            <a:r>
              <a:rPr lang="en-GB" sz="2800" dirty="0"/>
              <a:t>other less common ones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sz="2800" dirty="0"/>
              <a:t>They have significant physical and mental health consequences, even life-threatening ones.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846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46136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Symptoms of eating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3369"/>
            <a:ext cx="7886700" cy="498359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Eating disorder should be considered in older adults if there is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Weight loss</a:t>
            </a:r>
          </a:p>
          <a:p>
            <a:endParaRPr lang="en-GB" sz="2800" dirty="0"/>
          </a:p>
          <a:p>
            <a:r>
              <a:rPr lang="en-GB" sz="2800" dirty="0"/>
              <a:t>Weight Phobia</a:t>
            </a:r>
          </a:p>
          <a:p>
            <a:endParaRPr lang="en-GB" sz="2800" dirty="0"/>
          </a:p>
          <a:p>
            <a:r>
              <a:rPr lang="en-GB" sz="2800" dirty="0"/>
              <a:t>Vomiting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58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0185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Other signs and symptoms of eating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1858"/>
            <a:ext cx="7886700" cy="5501897"/>
          </a:xfrm>
        </p:spPr>
        <p:txBody>
          <a:bodyPr>
            <a:normAutofit/>
          </a:bodyPr>
          <a:lstStyle/>
          <a:p>
            <a:r>
              <a:rPr lang="en-US" sz="2400" dirty="0"/>
              <a:t>an increase or decrease in weight over a short period </a:t>
            </a:r>
          </a:p>
          <a:p>
            <a:r>
              <a:rPr lang="en-US" sz="2400" dirty="0"/>
              <a:t>changes in behavior e.g. disappearing after a meal, using the toilet immediately after eating </a:t>
            </a:r>
            <a:endParaRPr lang="en-GB" sz="2400" dirty="0"/>
          </a:p>
          <a:p>
            <a:r>
              <a:rPr lang="en-US" sz="2400" dirty="0"/>
              <a:t>use of laxatives, diet pills or diuretics </a:t>
            </a:r>
            <a:endParaRPr lang="en-GB" sz="2400" dirty="0"/>
          </a:p>
          <a:p>
            <a:r>
              <a:rPr lang="en-US" sz="2400" dirty="0"/>
              <a:t>a desire to eat alone </a:t>
            </a:r>
            <a:endParaRPr lang="en-GB" sz="2400" dirty="0"/>
          </a:p>
          <a:p>
            <a:r>
              <a:rPr lang="en-US" sz="2400" dirty="0"/>
              <a:t>avoiding meals </a:t>
            </a:r>
          </a:p>
          <a:p>
            <a:r>
              <a:rPr lang="en-US" sz="2400" dirty="0"/>
              <a:t>rigid rituals and routines around food and exercise</a:t>
            </a:r>
          </a:p>
          <a:p>
            <a:r>
              <a:rPr lang="en-US" sz="2400" dirty="0"/>
              <a:t>distorted body image</a:t>
            </a:r>
            <a:endParaRPr lang="en-GB" sz="2400" dirty="0"/>
          </a:p>
          <a:p>
            <a:r>
              <a:rPr lang="en-US" sz="2400" dirty="0"/>
              <a:t>physical signs such as excessive hair loss, dental damage, heart or gastrointestinal problems </a:t>
            </a:r>
            <a:endParaRPr lang="en-GB" sz="2400" dirty="0"/>
          </a:p>
          <a:p>
            <a:r>
              <a:rPr lang="en-US" sz="2400" dirty="0"/>
              <a:t>anxiety and depression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241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25D3-8B35-408C-985A-B1C574EEC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38386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Types of eating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A57C-7C24-4550-A1DA-EE7CDAB6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8387"/>
            <a:ext cx="7886700" cy="5138576"/>
          </a:xfrm>
        </p:spPr>
        <p:txBody>
          <a:bodyPr/>
          <a:lstStyle/>
          <a:p>
            <a:pPr marL="3429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Older adults with eating disorder belong to three different categories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with a chronic eating disorder from a much younger age, </a:t>
            </a:r>
            <a:endParaRPr lang="en-GB" sz="2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that who had been treated and the disorder has recurred, </a:t>
            </a:r>
            <a:endParaRPr lang="en-GB" sz="2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that first develop eating disorder in later life. 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0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546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+mn-lt"/>
              </a:rPr>
              <a:t>Causes of weight loss in older adu</a:t>
            </a:r>
            <a:r>
              <a:rPr lang="en-US" dirty="0">
                <a:latin typeface="+mn-lt"/>
              </a:rPr>
              <a:t>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2889"/>
            <a:ext cx="8229601" cy="494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Other causes of weight loss  in older adults must be ruled out before a diagnosis of eating disorder is made: </a:t>
            </a:r>
          </a:p>
          <a:p>
            <a:pPr marL="34925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Physical health – Gastrointestinal tract problems, cardiovascular problems, malignancy, dysphagia, poorly fitting dentures</a:t>
            </a:r>
          </a:p>
          <a:p>
            <a:pPr lvl="1"/>
            <a:r>
              <a:rPr lang="en-US" sz="2800" dirty="0"/>
              <a:t>Polypharmacy may cause lack of appetite</a:t>
            </a:r>
          </a:p>
          <a:p>
            <a:pPr lvl="1"/>
            <a:r>
              <a:rPr lang="en-US" sz="2800" dirty="0"/>
              <a:t>Mental health: depression, dementia </a:t>
            </a:r>
          </a:p>
          <a:p>
            <a:pPr lvl="1"/>
            <a:r>
              <a:rPr lang="en-US" sz="2800" dirty="0"/>
              <a:t>Socio economic factors</a:t>
            </a:r>
          </a:p>
        </p:txBody>
      </p:sp>
    </p:spTree>
    <p:extLst>
      <p:ext uri="{BB962C8B-B14F-4D97-AF65-F5344CB8AC3E}">
        <p14:creationId xmlns:p14="http://schemas.microsoft.com/office/powerpoint/2010/main" val="144254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294108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+mn-lt"/>
              </a:rPr>
              <a:t>Risks for older adults with eating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115"/>
            <a:ext cx="7886700" cy="4944848"/>
          </a:xfrm>
        </p:spPr>
        <p:txBody>
          <a:bodyPr>
            <a:normAutofit/>
          </a:bodyPr>
          <a:lstStyle/>
          <a:p>
            <a:r>
              <a:rPr lang="en-GB" sz="2800" b="1" dirty="0"/>
              <a:t>Anorexia</a:t>
            </a:r>
            <a:r>
              <a:rPr lang="en-GB" sz="2800" dirty="0"/>
              <a:t> – older adults are at higher risk of bone fractures, heart rhythm problems and infection</a:t>
            </a:r>
          </a:p>
          <a:p>
            <a:r>
              <a:rPr lang="en-GB" sz="2800" b="1" dirty="0"/>
              <a:t>Bulimia nervosa </a:t>
            </a:r>
            <a:r>
              <a:rPr lang="en-GB" sz="2800" dirty="0"/>
              <a:t>– higher risk of cardiovascular problems and gastro intestinal problems (especially those who overuse laxatives)</a:t>
            </a:r>
          </a:p>
          <a:p>
            <a:r>
              <a:rPr lang="en-GB" sz="2800" dirty="0"/>
              <a:t>Increased frailty and falls can be due  to the muscle wasting, dizziness, cardiovascular problems</a:t>
            </a:r>
          </a:p>
          <a:p>
            <a:r>
              <a:rPr lang="en-GB" sz="2800" dirty="0"/>
              <a:t>Increased incidence of cognitive impairment and confusion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722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68644"/>
          </a:xfrm>
        </p:spPr>
        <p:txBody>
          <a:bodyPr/>
          <a:lstStyle/>
          <a:p>
            <a:pPr algn="ctr"/>
            <a:r>
              <a:rPr lang="en-US" sz="4400" dirty="0">
                <a:latin typeface="+mn-lt"/>
              </a:rPr>
              <a:t>Management and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644"/>
            <a:ext cx="7886700" cy="5819613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There is always challenge in treating chronic eating disorders </a:t>
            </a:r>
            <a:r>
              <a:rPr lang="mr-IN" sz="3100" dirty="0"/>
              <a:t>–</a:t>
            </a:r>
            <a:r>
              <a:rPr lang="en-US" sz="3100" dirty="0"/>
              <a:t> especially in older adults</a:t>
            </a:r>
          </a:p>
          <a:p>
            <a:r>
              <a:rPr lang="en-US" sz="3100" dirty="0"/>
              <a:t>Treatment of comorbid physical and mental illness is important</a:t>
            </a:r>
          </a:p>
          <a:p>
            <a:r>
              <a:rPr lang="en-US" sz="3100" dirty="0"/>
              <a:t>Both pharmacological and psychological treatments are essential</a:t>
            </a:r>
          </a:p>
          <a:p>
            <a:r>
              <a:rPr lang="en-US" sz="3100" dirty="0"/>
              <a:t>Treatment of older adults with eating disorder should include liaison with eating disorder services, gastroenterology team/geriatricians and old age psychiatry services. </a:t>
            </a:r>
          </a:p>
          <a:p>
            <a:r>
              <a:rPr lang="en-US" sz="3100" dirty="0"/>
              <a:t>Consider the risks of refeeding syndrome when treating older adults with eating disorders</a:t>
            </a:r>
          </a:p>
          <a:p>
            <a:r>
              <a:rPr lang="en-US" sz="3100" dirty="0"/>
              <a:t>Old Age Psychiatry services are not always geared to identify, manage or treat these disorders - joint working </a:t>
            </a:r>
            <a:r>
              <a:rPr lang="en-GB" sz="3100" dirty="0"/>
              <a:t>should be encouraged</a:t>
            </a:r>
          </a:p>
          <a:p>
            <a:endParaRPr lang="en-GB" sz="3100" dirty="0"/>
          </a:p>
          <a:p>
            <a:pPr marL="0" indent="0">
              <a:buNone/>
            </a:pPr>
            <a:r>
              <a:rPr lang="en-GB" sz="3100" b="1" dirty="0"/>
              <a:t>Resource: </a:t>
            </a:r>
            <a:r>
              <a:rPr lang="en-GB" sz="3100" dirty="0"/>
              <a:t>Beateatingdisorders.org.uk</a:t>
            </a:r>
            <a:endParaRPr lang="en-US" sz="3100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5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C609BE-77FD-450C-9964-4F1949811D01}"/>
</file>

<file path=customXml/itemProps2.xml><?xml version="1.0" encoding="utf-8"?>
<ds:datastoreItem xmlns:ds="http://schemas.openxmlformats.org/officeDocument/2006/customXml" ds:itemID="{C2395595-05E1-4C23-91D2-E25EF10ADCCE}"/>
</file>

<file path=customXml/itemProps3.xml><?xml version="1.0" encoding="utf-8"?>
<ds:datastoreItem xmlns:ds="http://schemas.openxmlformats.org/officeDocument/2006/customXml" ds:itemID="{1CED65D1-CBAA-42E7-8489-F99CAC91C0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540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Eating Disorders in older adults</vt:lpstr>
      <vt:lpstr>Eating disorder </vt:lpstr>
      <vt:lpstr>Types of eating disorders</vt:lpstr>
      <vt:lpstr>Symptoms of eating disorder</vt:lpstr>
      <vt:lpstr>Other signs and symptoms of eating disorder</vt:lpstr>
      <vt:lpstr>Types of eating disorder</vt:lpstr>
      <vt:lpstr>Causes of weight loss in older adults </vt:lpstr>
      <vt:lpstr>Risks for older adults with eating disorder</vt:lpstr>
      <vt:lpstr>Management and Treatment</vt:lpstr>
      <vt:lpstr> 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 Tier 3</dc:title>
  <dc:creator>JOY ROY CHOWDHURY</dc:creator>
  <cp:lastModifiedBy>Kitti Kottasz</cp:lastModifiedBy>
  <cp:revision>34</cp:revision>
  <dcterms:created xsi:type="dcterms:W3CDTF">2021-01-28T08:21:30Z</dcterms:created>
  <dcterms:modified xsi:type="dcterms:W3CDTF">2021-03-22T12:50:15Z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2021-03-22T12:50:14.5110803Z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b5c325f6-506f-437b-9af0-ed8ddc665a1f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