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tiff" ContentType="image/tiff"/>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5"/>
  </p:notesMasterIdLst>
  <p:sldIdLst>
    <p:sldId id="256" r:id="rId2"/>
    <p:sldId id="569" r:id="rId3"/>
    <p:sldId id="570" r:id="rId4"/>
    <p:sldId id="257" r:id="rId5"/>
    <p:sldId id="1198" r:id="rId6"/>
    <p:sldId id="1204" r:id="rId7"/>
    <p:sldId id="1202" r:id="rId8"/>
    <p:sldId id="534" r:id="rId9"/>
    <p:sldId id="557" r:id="rId10"/>
    <p:sldId id="261" r:id="rId11"/>
    <p:sldId id="260" r:id="rId12"/>
    <p:sldId id="495" r:id="rId13"/>
    <p:sldId id="1186" r:id="rId14"/>
    <p:sldId id="445" r:id="rId15"/>
    <p:sldId id="524" r:id="rId16"/>
    <p:sldId id="1187" r:id="rId17"/>
    <p:sldId id="745" r:id="rId18"/>
    <p:sldId id="439" r:id="rId19"/>
    <p:sldId id="964" r:id="rId20"/>
    <p:sldId id="1188" r:id="rId21"/>
    <p:sldId id="1185" r:id="rId22"/>
    <p:sldId id="492" r:id="rId23"/>
    <p:sldId id="493" r:id="rId24"/>
    <p:sldId id="494" r:id="rId25"/>
    <p:sldId id="496" r:id="rId26"/>
    <p:sldId id="497" r:id="rId27"/>
    <p:sldId id="498" r:id="rId28"/>
    <p:sldId id="499" r:id="rId29"/>
    <p:sldId id="352" r:id="rId30"/>
    <p:sldId id="353" r:id="rId31"/>
    <p:sldId id="520" r:id="rId32"/>
    <p:sldId id="383" r:id="rId33"/>
    <p:sldId id="258" r:id="rId34"/>
    <p:sldId id="506" r:id="rId35"/>
    <p:sldId id="1195" r:id="rId36"/>
    <p:sldId id="1196" r:id="rId37"/>
    <p:sldId id="698" r:id="rId38"/>
    <p:sldId id="466" r:id="rId39"/>
    <p:sldId id="531" r:id="rId40"/>
    <p:sldId id="522" r:id="rId41"/>
    <p:sldId id="473" r:id="rId42"/>
    <p:sldId id="1189" r:id="rId43"/>
    <p:sldId id="755" r:id="rId44"/>
    <p:sldId id="1193" r:id="rId45"/>
    <p:sldId id="1190" r:id="rId46"/>
    <p:sldId id="1191" r:id="rId47"/>
    <p:sldId id="1055" r:id="rId48"/>
    <p:sldId id="387" r:id="rId49"/>
    <p:sldId id="259" r:id="rId50"/>
    <p:sldId id="1203" r:id="rId51"/>
    <p:sldId id="537" r:id="rId52"/>
    <p:sldId id="415" r:id="rId53"/>
    <p:sldId id="538" r:id="rId54"/>
    <p:sldId id="535" r:id="rId55"/>
    <p:sldId id="529" r:id="rId56"/>
    <p:sldId id="553" r:id="rId57"/>
    <p:sldId id="1201" r:id="rId58"/>
    <p:sldId id="1168" r:id="rId59"/>
    <p:sldId id="515" r:id="rId60"/>
    <p:sldId id="1205" r:id="rId61"/>
    <p:sldId id="1199" r:id="rId62"/>
    <p:sldId id="1200" r:id="rId63"/>
    <p:sldId id="1197" r:id="rId64"/>
    <p:sldId id="669" r:id="rId65"/>
    <p:sldId id="676" r:id="rId66"/>
    <p:sldId id="668" r:id="rId67"/>
    <p:sldId id="670" r:id="rId68"/>
    <p:sldId id="718" r:id="rId69"/>
    <p:sldId id="812" r:id="rId70"/>
    <p:sldId id="1169" r:id="rId71"/>
    <p:sldId id="1194" r:id="rId72"/>
    <p:sldId id="262" r:id="rId73"/>
    <p:sldId id="469"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758"/>
    <p:restoredTop sz="94689"/>
  </p:normalViewPr>
  <p:slideViewPr>
    <p:cSldViewPr snapToGrid="0" snapToObjects="1">
      <p:cViewPr>
        <p:scale>
          <a:sx n="94" d="100"/>
          <a:sy n="94" d="100"/>
        </p:scale>
        <p:origin x="1080" y="680"/>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5605313971092662E-2"/>
          <c:y val="5.9507981663546719E-2"/>
          <c:w val="0.90439468602890705"/>
          <c:h val="0.82939368181766004"/>
        </c:manualLayout>
      </c:layout>
      <c:lineChart>
        <c:grouping val="standard"/>
        <c:varyColors val="0"/>
        <c:ser>
          <c:idx val="0"/>
          <c:order val="0"/>
          <c:tx>
            <c:strRef>
              <c:f>Sheet1!$B$1</c:f>
              <c:strCache>
                <c:ptCount val="1"/>
                <c:pt idx="0">
                  <c:v>% Skunk</c:v>
                </c:pt>
              </c:strCache>
            </c:strRef>
          </c:tx>
          <c:spPr>
            <a:ln w="50800" cap="rnd">
              <a:solidFill>
                <a:srgbClr val="FF0000"/>
              </a:solidFill>
              <a:round/>
            </a:ln>
            <a:effectLst/>
          </c:spPr>
          <c:marker>
            <c:symbol val="none"/>
          </c:marker>
          <c:cat>
            <c:numRef>
              <c:f>Sheet1!$A$2:$A$5</c:f>
              <c:numCache>
                <c:formatCode>General</c:formatCode>
                <c:ptCount val="4"/>
                <c:pt idx="0">
                  <c:v>2002</c:v>
                </c:pt>
                <c:pt idx="1">
                  <c:v>2005</c:v>
                </c:pt>
                <c:pt idx="2">
                  <c:v>2008</c:v>
                </c:pt>
                <c:pt idx="3">
                  <c:v>2011</c:v>
                </c:pt>
              </c:numCache>
            </c:numRef>
          </c:cat>
          <c:val>
            <c:numRef>
              <c:f>Sheet1!$B$2:$B$5</c:f>
              <c:numCache>
                <c:formatCode>General</c:formatCode>
                <c:ptCount val="4"/>
                <c:pt idx="0">
                  <c:v>30</c:v>
                </c:pt>
                <c:pt idx="1">
                  <c:v>55</c:v>
                </c:pt>
                <c:pt idx="2">
                  <c:v>80</c:v>
                </c:pt>
                <c:pt idx="3">
                  <c:v>75</c:v>
                </c:pt>
              </c:numCache>
            </c:numRef>
          </c:val>
          <c:smooth val="0"/>
          <c:extLst>
            <c:ext xmlns:c16="http://schemas.microsoft.com/office/drawing/2014/chart" uri="{C3380CC4-5D6E-409C-BE32-E72D297353CC}">
              <c16:uniqueId val="{00000000-1DB1-DA41-8CAE-356AFA81530B}"/>
            </c:ext>
          </c:extLst>
        </c:ser>
        <c:ser>
          <c:idx val="1"/>
          <c:order val="1"/>
          <c:tx>
            <c:strRef>
              <c:f>Sheet1!$C$1</c:f>
              <c:strCache>
                <c:ptCount val="1"/>
                <c:pt idx="0">
                  <c:v>Column1</c:v>
                </c:pt>
              </c:strCache>
            </c:strRef>
          </c:tx>
          <c:spPr>
            <a:ln w="28575" cap="rnd">
              <a:solidFill>
                <a:schemeClr val="accent2"/>
              </a:solidFill>
              <a:round/>
            </a:ln>
            <a:effectLst/>
          </c:spPr>
          <c:marker>
            <c:symbol val="none"/>
          </c:marker>
          <c:cat>
            <c:numRef>
              <c:f>Sheet1!$A$2:$A$5</c:f>
              <c:numCache>
                <c:formatCode>General</c:formatCode>
                <c:ptCount val="4"/>
                <c:pt idx="0">
                  <c:v>2002</c:v>
                </c:pt>
                <c:pt idx="1">
                  <c:v>2005</c:v>
                </c:pt>
                <c:pt idx="2">
                  <c:v>2008</c:v>
                </c:pt>
                <c:pt idx="3">
                  <c:v>2011</c:v>
                </c:pt>
              </c:numCache>
            </c:numRef>
          </c:cat>
          <c:val>
            <c:numRef>
              <c:f>Sheet1!$C$2:$C$5</c:f>
              <c:numCache>
                <c:formatCode>General</c:formatCode>
                <c:ptCount val="4"/>
              </c:numCache>
            </c:numRef>
          </c:val>
          <c:smooth val="0"/>
          <c:extLst>
            <c:ext xmlns:c16="http://schemas.microsoft.com/office/drawing/2014/chart" uri="{C3380CC4-5D6E-409C-BE32-E72D297353CC}">
              <c16:uniqueId val="{00000001-1DB1-DA41-8CAE-356AFA81530B}"/>
            </c:ext>
          </c:extLst>
        </c:ser>
        <c:ser>
          <c:idx val="2"/>
          <c:order val="2"/>
          <c:tx>
            <c:strRef>
              <c:f>Sheet1!$D$1</c:f>
              <c:strCache>
                <c:ptCount val="1"/>
                <c:pt idx="0">
                  <c:v>Column2</c:v>
                </c:pt>
              </c:strCache>
            </c:strRef>
          </c:tx>
          <c:spPr>
            <a:ln w="28575" cap="rnd">
              <a:solidFill>
                <a:schemeClr val="accent3"/>
              </a:solidFill>
              <a:round/>
            </a:ln>
            <a:effectLst/>
          </c:spPr>
          <c:marker>
            <c:symbol val="none"/>
          </c:marker>
          <c:cat>
            <c:numRef>
              <c:f>Sheet1!$A$2:$A$5</c:f>
              <c:numCache>
                <c:formatCode>General</c:formatCode>
                <c:ptCount val="4"/>
                <c:pt idx="0">
                  <c:v>2002</c:v>
                </c:pt>
                <c:pt idx="1">
                  <c:v>2005</c:v>
                </c:pt>
                <c:pt idx="2">
                  <c:v>2008</c:v>
                </c:pt>
                <c:pt idx="3">
                  <c:v>2011</c:v>
                </c:pt>
              </c:numCache>
            </c:numRef>
          </c:cat>
          <c:val>
            <c:numRef>
              <c:f>Sheet1!$D$2:$D$5</c:f>
              <c:numCache>
                <c:formatCode>General</c:formatCode>
                <c:ptCount val="4"/>
              </c:numCache>
            </c:numRef>
          </c:val>
          <c:smooth val="0"/>
          <c:extLst>
            <c:ext xmlns:c16="http://schemas.microsoft.com/office/drawing/2014/chart" uri="{C3380CC4-5D6E-409C-BE32-E72D297353CC}">
              <c16:uniqueId val="{00000002-1DB1-DA41-8CAE-356AFA81530B}"/>
            </c:ext>
          </c:extLst>
        </c:ser>
        <c:dLbls>
          <c:showLegendKey val="0"/>
          <c:showVal val="0"/>
          <c:showCatName val="0"/>
          <c:showSerName val="0"/>
          <c:showPercent val="0"/>
          <c:showBubbleSize val="0"/>
        </c:dLbls>
        <c:smooth val="0"/>
        <c:axId val="1788700760"/>
        <c:axId val="1788704472"/>
      </c:lineChart>
      <c:catAx>
        <c:axId val="1788700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88704472"/>
        <c:crosses val="autoZero"/>
        <c:auto val="1"/>
        <c:lblAlgn val="ctr"/>
        <c:lblOffset val="100"/>
        <c:noMultiLvlLbl val="0"/>
      </c:catAx>
      <c:valAx>
        <c:axId val="1788704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887007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CECB8C-5020-0D45-97B3-56B33483B667}" type="doc">
      <dgm:prSet loTypeId="urn:microsoft.com/office/officeart/2005/8/layout/cycle1" loCatId="" qsTypeId="urn:microsoft.com/office/officeart/2005/8/quickstyle/simple4" qsCatId="simple" csTypeId="urn:microsoft.com/office/officeart/2005/8/colors/accent1_2" csCatId="accent1" phldr="1"/>
      <dgm:spPr/>
      <dgm:t>
        <a:bodyPr/>
        <a:lstStyle/>
        <a:p>
          <a:endParaRPr lang="en-US"/>
        </a:p>
      </dgm:t>
    </dgm:pt>
    <dgm:pt modelId="{4C36C0A2-01C5-8F4F-9F43-9653297BCF65}">
      <dgm:prSet phldrT="[Text]" custT="1"/>
      <dgm:spPr>
        <a:solidFill>
          <a:srgbClr val="FFFF00"/>
        </a:solidFill>
        <a:ln>
          <a:solidFill>
            <a:srgbClr val="000000"/>
          </a:solidFill>
        </a:ln>
      </dgm:spPr>
      <dgm:t>
        <a:bodyPr/>
        <a:lstStyle/>
        <a:p>
          <a:r>
            <a:rPr lang="en-US" sz="2000" b="1" dirty="0"/>
            <a:t>Cannabis is banned </a:t>
          </a:r>
        </a:p>
      </dgm:t>
    </dgm:pt>
    <dgm:pt modelId="{C7DCEA9E-27A2-6A4A-AB9D-E10C5436ACB0}" type="parTrans" cxnId="{9969970F-AF80-F84B-BA4B-09AFD85AAAA9}">
      <dgm:prSet/>
      <dgm:spPr/>
      <dgm:t>
        <a:bodyPr/>
        <a:lstStyle/>
        <a:p>
          <a:endParaRPr lang="en-US" sz="2400" b="1"/>
        </a:p>
      </dgm:t>
    </dgm:pt>
    <dgm:pt modelId="{63CE242A-36E7-3240-A96E-007B77D61F69}" type="sibTrans" cxnId="{9969970F-AF80-F84B-BA4B-09AFD85AAAA9}">
      <dgm:prSet/>
      <dgm:spPr>
        <a:solidFill>
          <a:srgbClr val="FF0000"/>
        </a:solidFill>
      </dgm:spPr>
      <dgm:t>
        <a:bodyPr/>
        <a:lstStyle/>
        <a:p>
          <a:endParaRPr lang="en-US" sz="2400" b="1"/>
        </a:p>
      </dgm:t>
    </dgm:pt>
    <dgm:pt modelId="{729DEC4B-C877-6147-9D2E-737D7953CB30}">
      <dgm:prSet phldrT="[Text]" custT="1"/>
      <dgm:spPr/>
      <dgm:t>
        <a:bodyPr/>
        <a:lstStyle/>
        <a:p>
          <a:r>
            <a:rPr lang="en-US" sz="2000" b="1" dirty="0"/>
            <a:t>In Schedule1 so almost impossible to research </a:t>
          </a:r>
        </a:p>
      </dgm:t>
    </dgm:pt>
    <dgm:pt modelId="{6279E616-6C9B-684F-9D67-203B95FAA430}" type="parTrans" cxnId="{97E2DA1A-F640-0E4C-BD6F-345201C1C41C}">
      <dgm:prSet/>
      <dgm:spPr/>
      <dgm:t>
        <a:bodyPr/>
        <a:lstStyle/>
        <a:p>
          <a:endParaRPr lang="en-US" sz="2400" b="1"/>
        </a:p>
      </dgm:t>
    </dgm:pt>
    <dgm:pt modelId="{55562A1B-F475-0C45-8B36-85A07FFA71F0}" type="sibTrans" cxnId="{97E2DA1A-F640-0E4C-BD6F-345201C1C41C}">
      <dgm:prSet/>
      <dgm:spPr>
        <a:solidFill>
          <a:srgbClr val="FF0000"/>
        </a:solidFill>
      </dgm:spPr>
      <dgm:t>
        <a:bodyPr/>
        <a:lstStyle/>
        <a:p>
          <a:endParaRPr lang="en-US" sz="2400" b="1"/>
        </a:p>
      </dgm:t>
    </dgm:pt>
    <dgm:pt modelId="{00A1E7D9-C171-4342-9701-DB2CDDFFE3C8}">
      <dgm:prSet phldrT="[Text]" custT="1"/>
      <dgm:spPr/>
      <dgm:t>
        <a:bodyPr/>
        <a:lstStyle/>
        <a:p>
          <a:r>
            <a:rPr lang="en-US" sz="2000" b="1" dirty="0"/>
            <a:t>No research on health benefits </a:t>
          </a:r>
        </a:p>
      </dgm:t>
    </dgm:pt>
    <dgm:pt modelId="{B065B79F-A004-4F49-9AB2-3A7945D34FAC}" type="parTrans" cxnId="{C1A8C769-62A7-6B44-B925-B225C038E589}">
      <dgm:prSet/>
      <dgm:spPr/>
      <dgm:t>
        <a:bodyPr/>
        <a:lstStyle/>
        <a:p>
          <a:endParaRPr lang="en-US" sz="2400" b="1"/>
        </a:p>
      </dgm:t>
    </dgm:pt>
    <dgm:pt modelId="{4A298DFA-AD6C-8C48-8070-29A106D7FE06}" type="sibTrans" cxnId="{C1A8C769-62A7-6B44-B925-B225C038E589}">
      <dgm:prSet/>
      <dgm:spPr>
        <a:solidFill>
          <a:srgbClr val="FF0000"/>
        </a:solidFill>
      </dgm:spPr>
      <dgm:t>
        <a:bodyPr/>
        <a:lstStyle/>
        <a:p>
          <a:endParaRPr lang="en-US" sz="2400" b="1"/>
        </a:p>
      </dgm:t>
    </dgm:pt>
    <dgm:pt modelId="{55B20C0A-511E-1F40-BA56-F22B81C0A4AF}">
      <dgm:prSet phldrT="[Text]" custT="1"/>
      <dgm:spPr/>
      <dgm:t>
        <a:bodyPr/>
        <a:lstStyle/>
        <a:p>
          <a:r>
            <a:rPr lang="en-US" sz="2000" b="1" dirty="0"/>
            <a:t>Opponents claim no health benefits</a:t>
          </a:r>
        </a:p>
      </dgm:t>
    </dgm:pt>
    <dgm:pt modelId="{1906F7F1-0F99-AA42-900B-3D07E4723239}" type="parTrans" cxnId="{6F197F59-0FB8-074C-988E-D9F077C8E4BE}">
      <dgm:prSet/>
      <dgm:spPr/>
      <dgm:t>
        <a:bodyPr/>
        <a:lstStyle/>
        <a:p>
          <a:endParaRPr lang="en-US" sz="2400" b="1"/>
        </a:p>
      </dgm:t>
    </dgm:pt>
    <dgm:pt modelId="{1425916A-1458-974C-9CAC-D63992E2F26B}" type="sibTrans" cxnId="{6F197F59-0FB8-074C-988E-D9F077C8E4BE}">
      <dgm:prSet/>
      <dgm:spPr>
        <a:solidFill>
          <a:srgbClr val="FF0000"/>
        </a:solidFill>
      </dgm:spPr>
      <dgm:t>
        <a:bodyPr/>
        <a:lstStyle/>
        <a:p>
          <a:endParaRPr lang="en-US" sz="2400" b="1"/>
        </a:p>
      </dgm:t>
    </dgm:pt>
    <dgm:pt modelId="{6E70E5B2-C89C-1C42-9092-223127515A98}">
      <dgm:prSet phldrT="[Text]" custT="1"/>
      <dgm:spPr/>
      <dgm:t>
        <a:bodyPr/>
        <a:lstStyle/>
        <a:p>
          <a:r>
            <a:rPr lang="en-US" sz="2000" b="1" dirty="0"/>
            <a:t>And exaggerate harms </a:t>
          </a:r>
        </a:p>
      </dgm:t>
    </dgm:pt>
    <dgm:pt modelId="{6D6F972F-3A4B-1F4F-9128-C46175165E0B}" type="parTrans" cxnId="{96AD8162-F251-B542-A820-24E512BD090C}">
      <dgm:prSet/>
      <dgm:spPr/>
      <dgm:t>
        <a:bodyPr/>
        <a:lstStyle/>
        <a:p>
          <a:endParaRPr lang="en-US" sz="2400" b="1"/>
        </a:p>
      </dgm:t>
    </dgm:pt>
    <dgm:pt modelId="{F9B91BF6-E08E-8040-9C1C-5B9C2B9EB1D4}" type="sibTrans" cxnId="{96AD8162-F251-B542-A820-24E512BD090C}">
      <dgm:prSet/>
      <dgm:spPr>
        <a:solidFill>
          <a:srgbClr val="FF0000"/>
        </a:solidFill>
      </dgm:spPr>
      <dgm:t>
        <a:bodyPr/>
        <a:lstStyle/>
        <a:p>
          <a:endParaRPr lang="en-US" sz="2400" b="1"/>
        </a:p>
      </dgm:t>
    </dgm:pt>
    <dgm:pt modelId="{F12D64D4-A97F-7D4F-9C82-045FC84F7A82}" type="pres">
      <dgm:prSet presAssocID="{B0CECB8C-5020-0D45-97B3-56B33483B667}" presName="cycle" presStyleCnt="0">
        <dgm:presLayoutVars>
          <dgm:dir/>
          <dgm:resizeHandles val="exact"/>
        </dgm:presLayoutVars>
      </dgm:prSet>
      <dgm:spPr/>
    </dgm:pt>
    <dgm:pt modelId="{A9882DAA-AB96-BB4E-829D-9491DAC2FB45}" type="pres">
      <dgm:prSet presAssocID="{4C36C0A2-01C5-8F4F-9F43-9653297BCF65}" presName="dummy" presStyleCnt="0"/>
      <dgm:spPr/>
    </dgm:pt>
    <dgm:pt modelId="{C6FF0A02-2BCB-2243-856F-F05A679219B9}" type="pres">
      <dgm:prSet presAssocID="{4C36C0A2-01C5-8F4F-9F43-9653297BCF65}" presName="node" presStyleLbl="revTx" presStyleIdx="0" presStyleCnt="5" custScaleX="87512" custScaleY="65935" custRadScaleRad="86460" custRadScaleInc="-63928">
        <dgm:presLayoutVars>
          <dgm:bulletEnabled val="1"/>
        </dgm:presLayoutVars>
      </dgm:prSet>
      <dgm:spPr/>
    </dgm:pt>
    <dgm:pt modelId="{A73D6FAD-2D22-FF41-B684-A52D808F7C23}" type="pres">
      <dgm:prSet presAssocID="{63CE242A-36E7-3240-A96E-007B77D61F69}" presName="sibTrans" presStyleLbl="node1" presStyleIdx="0" presStyleCnt="5" custLinFactNeighborX="13120" custLinFactNeighborY="5641"/>
      <dgm:spPr/>
    </dgm:pt>
    <dgm:pt modelId="{CDB41620-D8FE-4348-A70F-42DB2B9909F7}" type="pres">
      <dgm:prSet presAssocID="{729DEC4B-C877-6147-9D2E-737D7953CB30}" presName="dummy" presStyleCnt="0"/>
      <dgm:spPr/>
    </dgm:pt>
    <dgm:pt modelId="{96FF7B89-F958-C94D-92F1-8D4718848E60}" type="pres">
      <dgm:prSet presAssocID="{729DEC4B-C877-6147-9D2E-737D7953CB30}" presName="node" presStyleLbl="revTx" presStyleIdx="1" presStyleCnt="5" custScaleX="235536">
        <dgm:presLayoutVars>
          <dgm:bulletEnabled val="1"/>
        </dgm:presLayoutVars>
      </dgm:prSet>
      <dgm:spPr/>
    </dgm:pt>
    <dgm:pt modelId="{4E9ACA88-B4B2-2B4D-A0BE-A7969EB63648}" type="pres">
      <dgm:prSet presAssocID="{55562A1B-F475-0C45-8B36-85A07FFA71F0}" presName="sibTrans" presStyleLbl="node1" presStyleIdx="1" presStyleCnt="5"/>
      <dgm:spPr/>
    </dgm:pt>
    <dgm:pt modelId="{088F3E47-D84A-494D-BCEA-69D00B0246A4}" type="pres">
      <dgm:prSet presAssocID="{00A1E7D9-C171-4342-9701-DB2CDDFFE3C8}" presName="dummy" presStyleCnt="0"/>
      <dgm:spPr/>
    </dgm:pt>
    <dgm:pt modelId="{DDD6B378-1DCC-DF4E-833E-717F7E25CB88}" type="pres">
      <dgm:prSet presAssocID="{00A1E7D9-C171-4342-9701-DB2CDDFFE3C8}" presName="node" presStyleLbl="revTx" presStyleIdx="2" presStyleCnt="5">
        <dgm:presLayoutVars>
          <dgm:bulletEnabled val="1"/>
        </dgm:presLayoutVars>
      </dgm:prSet>
      <dgm:spPr/>
    </dgm:pt>
    <dgm:pt modelId="{A633757F-336A-F344-8FA4-B6876CB3DCD1}" type="pres">
      <dgm:prSet presAssocID="{4A298DFA-AD6C-8C48-8070-29A106D7FE06}" presName="sibTrans" presStyleLbl="node1" presStyleIdx="2" presStyleCnt="5"/>
      <dgm:spPr/>
    </dgm:pt>
    <dgm:pt modelId="{0F6A8405-3A5C-3B40-A5F7-42289F8EDC7B}" type="pres">
      <dgm:prSet presAssocID="{55B20C0A-511E-1F40-BA56-F22B81C0A4AF}" presName="dummy" presStyleCnt="0"/>
      <dgm:spPr/>
    </dgm:pt>
    <dgm:pt modelId="{D1EA6BF2-FE88-6946-B36D-9AA9A24996D7}" type="pres">
      <dgm:prSet presAssocID="{55B20C0A-511E-1F40-BA56-F22B81C0A4AF}" presName="node" presStyleLbl="revTx" presStyleIdx="3" presStyleCnt="5" custScaleX="190769">
        <dgm:presLayoutVars>
          <dgm:bulletEnabled val="1"/>
        </dgm:presLayoutVars>
      </dgm:prSet>
      <dgm:spPr/>
    </dgm:pt>
    <dgm:pt modelId="{90E7DD6A-F92D-4446-9D09-A863C4E4EE45}" type="pres">
      <dgm:prSet presAssocID="{1425916A-1458-974C-9CAC-D63992E2F26B}" presName="sibTrans" presStyleLbl="node1" presStyleIdx="3" presStyleCnt="5"/>
      <dgm:spPr/>
    </dgm:pt>
    <dgm:pt modelId="{C664163F-A07C-9F45-890F-CE1958D447BD}" type="pres">
      <dgm:prSet presAssocID="{6E70E5B2-C89C-1C42-9092-223127515A98}" presName="dummy" presStyleCnt="0"/>
      <dgm:spPr/>
    </dgm:pt>
    <dgm:pt modelId="{DC5A3778-8A47-434A-86CD-2C2FA13F2324}" type="pres">
      <dgm:prSet presAssocID="{6E70E5B2-C89C-1C42-9092-223127515A98}" presName="node" presStyleLbl="revTx" presStyleIdx="4" presStyleCnt="5" custScaleX="196034" custScaleY="67776" custRadScaleRad="87525" custRadScaleInc="-83530">
        <dgm:presLayoutVars>
          <dgm:bulletEnabled val="1"/>
        </dgm:presLayoutVars>
      </dgm:prSet>
      <dgm:spPr/>
    </dgm:pt>
    <dgm:pt modelId="{D42A6669-95DD-CB47-B873-1FB35EA7FC68}" type="pres">
      <dgm:prSet presAssocID="{F9B91BF6-E08E-8040-9C1C-5B9C2B9EB1D4}" presName="sibTrans" presStyleLbl="node1" presStyleIdx="4" presStyleCnt="5" custLinFactNeighborX="-5539" custLinFactNeighborY="4936"/>
      <dgm:spPr/>
    </dgm:pt>
  </dgm:ptLst>
  <dgm:cxnLst>
    <dgm:cxn modelId="{9969970F-AF80-F84B-BA4B-09AFD85AAAA9}" srcId="{B0CECB8C-5020-0D45-97B3-56B33483B667}" destId="{4C36C0A2-01C5-8F4F-9F43-9653297BCF65}" srcOrd="0" destOrd="0" parTransId="{C7DCEA9E-27A2-6A4A-AB9D-E10C5436ACB0}" sibTransId="{63CE242A-36E7-3240-A96E-007B77D61F69}"/>
    <dgm:cxn modelId="{97E2DA1A-F640-0E4C-BD6F-345201C1C41C}" srcId="{B0CECB8C-5020-0D45-97B3-56B33483B667}" destId="{729DEC4B-C877-6147-9D2E-737D7953CB30}" srcOrd="1" destOrd="0" parTransId="{6279E616-6C9B-684F-9D67-203B95FAA430}" sibTransId="{55562A1B-F475-0C45-8B36-85A07FFA71F0}"/>
    <dgm:cxn modelId="{3C103F22-A2DD-ED48-82E0-9EA6510B61CE}" type="presOf" srcId="{55562A1B-F475-0C45-8B36-85A07FFA71F0}" destId="{4E9ACA88-B4B2-2B4D-A0BE-A7969EB63648}" srcOrd="0" destOrd="0" presId="urn:microsoft.com/office/officeart/2005/8/layout/cycle1"/>
    <dgm:cxn modelId="{B8261050-1566-904C-8DAB-36AB320F7CD7}" type="presOf" srcId="{B0CECB8C-5020-0D45-97B3-56B33483B667}" destId="{F12D64D4-A97F-7D4F-9C82-045FC84F7A82}" srcOrd="0" destOrd="0" presId="urn:microsoft.com/office/officeart/2005/8/layout/cycle1"/>
    <dgm:cxn modelId="{6F197F59-0FB8-074C-988E-D9F077C8E4BE}" srcId="{B0CECB8C-5020-0D45-97B3-56B33483B667}" destId="{55B20C0A-511E-1F40-BA56-F22B81C0A4AF}" srcOrd="3" destOrd="0" parTransId="{1906F7F1-0F99-AA42-900B-3D07E4723239}" sibTransId="{1425916A-1458-974C-9CAC-D63992E2F26B}"/>
    <dgm:cxn modelId="{96AD8162-F251-B542-A820-24E512BD090C}" srcId="{B0CECB8C-5020-0D45-97B3-56B33483B667}" destId="{6E70E5B2-C89C-1C42-9092-223127515A98}" srcOrd="4" destOrd="0" parTransId="{6D6F972F-3A4B-1F4F-9128-C46175165E0B}" sibTransId="{F9B91BF6-E08E-8040-9C1C-5B9C2B9EB1D4}"/>
    <dgm:cxn modelId="{C1A8C769-62A7-6B44-B925-B225C038E589}" srcId="{B0CECB8C-5020-0D45-97B3-56B33483B667}" destId="{00A1E7D9-C171-4342-9701-DB2CDDFFE3C8}" srcOrd="2" destOrd="0" parTransId="{B065B79F-A004-4F49-9AB2-3A7945D34FAC}" sibTransId="{4A298DFA-AD6C-8C48-8070-29A106D7FE06}"/>
    <dgm:cxn modelId="{39F9B76E-97AB-0D4F-8466-6559734F50BC}" type="presOf" srcId="{55B20C0A-511E-1F40-BA56-F22B81C0A4AF}" destId="{D1EA6BF2-FE88-6946-B36D-9AA9A24996D7}" srcOrd="0" destOrd="0" presId="urn:microsoft.com/office/officeart/2005/8/layout/cycle1"/>
    <dgm:cxn modelId="{8DA88588-F7BC-9D40-856D-DD98FDC774CD}" type="presOf" srcId="{4C36C0A2-01C5-8F4F-9F43-9653297BCF65}" destId="{C6FF0A02-2BCB-2243-856F-F05A679219B9}" srcOrd="0" destOrd="0" presId="urn:microsoft.com/office/officeart/2005/8/layout/cycle1"/>
    <dgm:cxn modelId="{2041638C-D2B4-5C41-8FC6-2CBE59221A92}" type="presOf" srcId="{F9B91BF6-E08E-8040-9C1C-5B9C2B9EB1D4}" destId="{D42A6669-95DD-CB47-B873-1FB35EA7FC68}" srcOrd="0" destOrd="0" presId="urn:microsoft.com/office/officeart/2005/8/layout/cycle1"/>
    <dgm:cxn modelId="{6490C197-5331-6D42-B697-FEE9648FEF43}" type="presOf" srcId="{6E70E5B2-C89C-1C42-9092-223127515A98}" destId="{DC5A3778-8A47-434A-86CD-2C2FA13F2324}" srcOrd="0" destOrd="0" presId="urn:microsoft.com/office/officeart/2005/8/layout/cycle1"/>
    <dgm:cxn modelId="{CFF2529A-5FBF-3B44-9DC7-C9EAB9B13795}" type="presOf" srcId="{4A298DFA-AD6C-8C48-8070-29A106D7FE06}" destId="{A633757F-336A-F344-8FA4-B6876CB3DCD1}" srcOrd="0" destOrd="0" presId="urn:microsoft.com/office/officeart/2005/8/layout/cycle1"/>
    <dgm:cxn modelId="{279837A9-7890-D74D-9810-A7D040FBA889}" type="presOf" srcId="{729DEC4B-C877-6147-9D2E-737D7953CB30}" destId="{96FF7B89-F958-C94D-92F1-8D4718848E60}" srcOrd="0" destOrd="0" presId="urn:microsoft.com/office/officeart/2005/8/layout/cycle1"/>
    <dgm:cxn modelId="{820BDAAE-92D0-8748-B865-0C1544A7995B}" type="presOf" srcId="{63CE242A-36E7-3240-A96E-007B77D61F69}" destId="{A73D6FAD-2D22-FF41-B684-A52D808F7C23}" srcOrd="0" destOrd="0" presId="urn:microsoft.com/office/officeart/2005/8/layout/cycle1"/>
    <dgm:cxn modelId="{857C49D8-4555-534D-B26C-BFEE3A160A4A}" type="presOf" srcId="{1425916A-1458-974C-9CAC-D63992E2F26B}" destId="{90E7DD6A-F92D-4446-9D09-A863C4E4EE45}" srcOrd="0" destOrd="0" presId="urn:microsoft.com/office/officeart/2005/8/layout/cycle1"/>
    <dgm:cxn modelId="{1E819FE3-4031-7E4E-8B47-25F61578FAC6}" type="presOf" srcId="{00A1E7D9-C171-4342-9701-DB2CDDFFE3C8}" destId="{DDD6B378-1DCC-DF4E-833E-717F7E25CB88}" srcOrd="0" destOrd="0" presId="urn:microsoft.com/office/officeart/2005/8/layout/cycle1"/>
    <dgm:cxn modelId="{DB9141F8-57AB-BD43-8595-2B0FA4741160}" type="presParOf" srcId="{F12D64D4-A97F-7D4F-9C82-045FC84F7A82}" destId="{A9882DAA-AB96-BB4E-829D-9491DAC2FB45}" srcOrd="0" destOrd="0" presId="urn:microsoft.com/office/officeart/2005/8/layout/cycle1"/>
    <dgm:cxn modelId="{073D48FD-0301-924F-B132-5E9B3B3EA691}" type="presParOf" srcId="{F12D64D4-A97F-7D4F-9C82-045FC84F7A82}" destId="{C6FF0A02-2BCB-2243-856F-F05A679219B9}" srcOrd="1" destOrd="0" presId="urn:microsoft.com/office/officeart/2005/8/layout/cycle1"/>
    <dgm:cxn modelId="{7A4EE0C0-0844-8843-86E4-1BC07BB08DE0}" type="presParOf" srcId="{F12D64D4-A97F-7D4F-9C82-045FC84F7A82}" destId="{A73D6FAD-2D22-FF41-B684-A52D808F7C23}" srcOrd="2" destOrd="0" presId="urn:microsoft.com/office/officeart/2005/8/layout/cycle1"/>
    <dgm:cxn modelId="{C04D6AF2-C733-5F40-8C67-CAE1CB77932E}" type="presParOf" srcId="{F12D64D4-A97F-7D4F-9C82-045FC84F7A82}" destId="{CDB41620-D8FE-4348-A70F-42DB2B9909F7}" srcOrd="3" destOrd="0" presId="urn:microsoft.com/office/officeart/2005/8/layout/cycle1"/>
    <dgm:cxn modelId="{134D49A7-680C-9F40-BFD9-79DD1DE75995}" type="presParOf" srcId="{F12D64D4-A97F-7D4F-9C82-045FC84F7A82}" destId="{96FF7B89-F958-C94D-92F1-8D4718848E60}" srcOrd="4" destOrd="0" presId="urn:microsoft.com/office/officeart/2005/8/layout/cycle1"/>
    <dgm:cxn modelId="{B8502D8D-B4A4-5144-89D5-C71621049D35}" type="presParOf" srcId="{F12D64D4-A97F-7D4F-9C82-045FC84F7A82}" destId="{4E9ACA88-B4B2-2B4D-A0BE-A7969EB63648}" srcOrd="5" destOrd="0" presId="urn:microsoft.com/office/officeart/2005/8/layout/cycle1"/>
    <dgm:cxn modelId="{09F964D1-A4D2-F54F-8C76-09AE8AEA8CD8}" type="presParOf" srcId="{F12D64D4-A97F-7D4F-9C82-045FC84F7A82}" destId="{088F3E47-D84A-494D-BCEA-69D00B0246A4}" srcOrd="6" destOrd="0" presId="urn:microsoft.com/office/officeart/2005/8/layout/cycle1"/>
    <dgm:cxn modelId="{22ACB5A9-E860-014F-9182-D8DFBCACD266}" type="presParOf" srcId="{F12D64D4-A97F-7D4F-9C82-045FC84F7A82}" destId="{DDD6B378-1DCC-DF4E-833E-717F7E25CB88}" srcOrd="7" destOrd="0" presId="urn:microsoft.com/office/officeart/2005/8/layout/cycle1"/>
    <dgm:cxn modelId="{194CF9F4-010C-744E-860D-5E66477E8BB3}" type="presParOf" srcId="{F12D64D4-A97F-7D4F-9C82-045FC84F7A82}" destId="{A633757F-336A-F344-8FA4-B6876CB3DCD1}" srcOrd="8" destOrd="0" presId="urn:microsoft.com/office/officeart/2005/8/layout/cycle1"/>
    <dgm:cxn modelId="{EA785551-9D24-DA4C-91FD-24E75BABB7B8}" type="presParOf" srcId="{F12D64D4-A97F-7D4F-9C82-045FC84F7A82}" destId="{0F6A8405-3A5C-3B40-A5F7-42289F8EDC7B}" srcOrd="9" destOrd="0" presId="urn:microsoft.com/office/officeart/2005/8/layout/cycle1"/>
    <dgm:cxn modelId="{CFC4A091-629A-0241-A98F-C22C7353B33B}" type="presParOf" srcId="{F12D64D4-A97F-7D4F-9C82-045FC84F7A82}" destId="{D1EA6BF2-FE88-6946-B36D-9AA9A24996D7}" srcOrd="10" destOrd="0" presId="urn:microsoft.com/office/officeart/2005/8/layout/cycle1"/>
    <dgm:cxn modelId="{BA4F69EE-83B3-6843-95F9-D07E76876486}" type="presParOf" srcId="{F12D64D4-A97F-7D4F-9C82-045FC84F7A82}" destId="{90E7DD6A-F92D-4446-9D09-A863C4E4EE45}" srcOrd="11" destOrd="0" presId="urn:microsoft.com/office/officeart/2005/8/layout/cycle1"/>
    <dgm:cxn modelId="{93D6BEAC-610E-D344-9278-D1F22DF50FFA}" type="presParOf" srcId="{F12D64D4-A97F-7D4F-9C82-045FC84F7A82}" destId="{C664163F-A07C-9F45-890F-CE1958D447BD}" srcOrd="12" destOrd="0" presId="urn:microsoft.com/office/officeart/2005/8/layout/cycle1"/>
    <dgm:cxn modelId="{7C92BCB5-48AB-AD41-ADEB-1841B2C54240}" type="presParOf" srcId="{F12D64D4-A97F-7D4F-9C82-045FC84F7A82}" destId="{DC5A3778-8A47-434A-86CD-2C2FA13F2324}" srcOrd="13" destOrd="0" presId="urn:microsoft.com/office/officeart/2005/8/layout/cycle1"/>
    <dgm:cxn modelId="{74B9B2C5-A65D-3342-AD44-9C93DE721D27}" type="presParOf" srcId="{F12D64D4-A97F-7D4F-9C82-045FC84F7A82}" destId="{D42A6669-95DD-CB47-B873-1FB35EA7FC68}" srcOrd="14"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FF0A02-2BCB-2243-856F-F05A679219B9}">
      <dsp:nvSpPr>
        <dsp:cNvPr id="0" name=""/>
        <dsp:cNvSpPr/>
      </dsp:nvSpPr>
      <dsp:spPr>
        <a:xfrm>
          <a:off x="4296436" y="292161"/>
          <a:ext cx="1277020" cy="962157"/>
        </a:xfrm>
        <a:prstGeom prst="rect">
          <a:avLst/>
        </a:prstGeom>
        <a:solidFill>
          <a:srgbClr val="FFFF00"/>
        </a:solidFill>
        <a:ln>
          <a:solidFill>
            <a:srgbClr val="000000"/>
          </a:solid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t>Cannabis is banned </a:t>
          </a:r>
        </a:p>
      </dsp:txBody>
      <dsp:txXfrm>
        <a:off x="4296436" y="292161"/>
        <a:ext cx="1277020" cy="962157"/>
      </dsp:txXfrm>
    </dsp:sp>
    <dsp:sp modelId="{A73D6FAD-2D22-FF41-B684-A52D808F7C23}">
      <dsp:nvSpPr>
        <dsp:cNvPr id="0" name=""/>
        <dsp:cNvSpPr/>
      </dsp:nvSpPr>
      <dsp:spPr>
        <a:xfrm>
          <a:off x="2208183" y="750245"/>
          <a:ext cx="5480477" cy="5480477"/>
        </a:xfrm>
        <a:prstGeom prst="circularArrow">
          <a:avLst>
            <a:gd name="adj1" fmla="val 5192"/>
            <a:gd name="adj2" fmla="val 335329"/>
            <a:gd name="adj3" fmla="val 20669850"/>
            <a:gd name="adj4" fmla="val 18213016"/>
            <a:gd name="adj5" fmla="val 6057"/>
          </a:avLst>
        </a:prstGeom>
        <a:solidFill>
          <a:srgbClr val="FF0000"/>
        </a:solidFill>
        <a:ln>
          <a:noFill/>
        </a:ln>
        <a:effectLst/>
      </dsp:spPr>
      <dsp:style>
        <a:lnRef idx="0">
          <a:scrgbClr r="0" g="0" b="0"/>
        </a:lnRef>
        <a:fillRef idx="3">
          <a:scrgbClr r="0" g="0" b="0"/>
        </a:fillRef>
        <a:effectRef idx="2">
          <a:scrgbClr r="0" g="0" b="0"/>
        </a:effectRef>
        <a:fontRef idx="minor">
          <a:schemeClr val="lt1"/>
        </a:fontRef>
      </dsp:style>
    </dsp:sp>
    <dsp:sp modelId="{96FF7B89-F958-C94D-92F1-8D4718848E60}">
      <dsp:nvSpPr>
        <dsp:cNvPr id="0" name=""/>
        <dsp:cNvSpPr/>
      </dsp:nvSpPr>
      <dsp:spPr>
        <a:xfrm>
          <a:off x="4787578" y="2762631"/>
          <a:ext cx="3437063" cy="14592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t>In Schedule1 so almost impossible to research </a:t>
          </a:r>
        </a:p>
      </dsp:txBody>
      <dsp:txXfrm>
        <a:off x="4787578" y="2762631"/>
        <a:ext cx="3437063" cy="1459251"/>
      </dsp:txXfrm>
    </dsp:sp>
    <dsp:sp modelId="{4E9ACA88-B4B2-2B4D-A0BE-A7969EB63648}">
      <dsp:nvSpPr>
        <dsp:cNvPr id="0" name=""/>
        <dsp:cNvSpPr/>
      </dsp:nvSpPr>
      <dsp:spPr>
        <a:xfrm>
          <a:off x="1452929" y="497"/>
          <a:ext cx="5480477" cy="5480477"/>
        </a:xfrm>
        <a:prstGeom prst="circularArrow">
          <a:avLst>
            <a:gd name="adj1" fmla="val 5192"/>
            <a:gd name="adj2" fmla="val 335329"/>
            <a:gd name="adj3" fmla="val 4017164"/>
            <a:gd name="adj4" fmla="val 2251169"/>
            <a:gd name="adj5" fmla="val 6057"/>
          </a:avLst>
        </a:prstGeom>
        <a:solidFill>
          <a:srgbClr val="FF0000"/>
        </a:solidFill>
        <a:ln>
          <a:noFill/>
        </a:ln>
        <a:effectLst/>
      </dsp:spPr>
      <dsp:style>
        <a:lnRef idx="0">
          <a:scrgbClr r="0" g="0" b="0"/>
        </a:lnRef>
        <a:fillRef idx="3">
          <a:scrgbClr r="0" g="0" b="0"/>
        </a:fillRef>
        <a:effectRef idx="2">
          <a:scrgbClr r="0" g="0" b="0"/>
        </a:effectRef>
        <a:fontRef idx="minor">
          <a:schemeClr val="lt1"/>
        </a:fontRef>
      </dsp:style>
    </dsp:sp>
    <dsp:sp modelId="{DDD6B378-1DCC-DF4E-833E-717F7E25CB88}">
      <dsp:nvSpPr>
        <dsp:cNvPr id="0" name=""/>
        <dsp:cNvSpPr/>
      </dsp:nvSpPr>
      <dsp:spPr>
        <a:xfrm>
          <a:off x="3463542" y="4443082"/>
          <a:ext cx="1459251" cy="14592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t>No research on health benefits </a:t>
          </a:r>
        </a:p>
      </dsp:txBody>
      <dsp:txXfrm>
        <a:off x="3463542" y="4443082"/>
        <a:ext cx="1459251" cy="1459251"/>
      </dsp:txXfrm>
    </dsp:sp>
    <dsp:sp modelId="{A633757F-336A-F344-8FA4-B6876CB3DCD1}">
      <dsp:nvSpPr>
        <dsp:cNvPr id="0" name=""/>
        <dsp:cNvSpPr/>
      </dsp:nvSpPr>
      <dsp:spPr>
        <a:xfrm>
          <a:off x="1452929" y="497"/>
          <a:ext cx="5480477" cy="5480477"/>
        </a:xfrm>
        <a:prstGeom prst="circularArrow">
          <a:avLst>
            <a:gd name="adj1" fmla="val 5192"/>
            <a:gd name="adj2" fmla="val 335329"/>
            <a:gd name="adj3" fmla="val 8213502"/>
            <a:gd name="adj4" fmla="val 6447507"/>
            <a:gd name="adj5" fmla="val 6057"/>
          </a:avLst>
        </a:prstGeom>
        <a:solidFill>
          <a:srgbClr val="FF0000"/>
        </a:solidFill>
        <a:ln>
          <a:noFill/>
        </a:ln>
        <a:effectLst/>
      </dsp:spPr>
      <dsp:style>
        <a:lnRef idx="0">
          <a:scrgbClr r="0" g="0" b="0"/>
        </a:lnRef>
        <a:fillRef idx="3">
          <a:scrgbClr r="0" g="0" b="0"/>
        </a:fillRef>
        <a:effectRef idx="2">
          <a:scrgbClr r="0" g="0" b="0"/>
        </a:effectRef>
        <a:fontRef idx="minor">
          <a:schemeClr val="lt1"/>
        </a:fontRef>
      </dsp:style>
    </dsp:sp>
    <dsp:sp modelId="{D1EA6BF2-FE88-6946-B36D-9AA9A24996D7}">
      <dsp:nvSpPr>
        <dsp:cNvPr id="0" name=""/>
        <dsp:cNvSpPr/>
      </dsp:nvSpPr>
      <dsp:spPr>
        <a:xfrm>
          <a:off x="488325" y="2762631"/>
          <a:ext cx="2783800" cy="14592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t>Opponents claim no health benefits</a:t>
          </a:r>
        </a:p>
      </dsp:txBody>
      <dsp:txXfrm>
        <a:off x="488325" y="2762631"/>
        <a:ext cx="2783800" cy="1459251"/>
      </dsp:txXfrm>
    </dsp:sp>
    <dsp:sp modelId="{90E7DD6A-F92D-4446-9D09-A863C4E4EE45}">
      <dsp:nvSpPr>
        <dsp:cNvPr id="0" name=""/>
        <dsp:cNvSpPr/>
      </dsp:nvSpPr>
      <dsp:spPr>
        <a:xfrm>
          <a:off x="1298360" y="875839"/>
          <a:ext cx="5480477" cy="5480477"/>
        </a:xfrm>
        <a:prstGeom prst="circularArrow">
          <a:avLst>
            <a:gd name="adj1" fmla="val 5192"/>
            <a:gd name="adj2" fmla="val 335329"/>
            <a:gd name="adj3" fmla="val 12876541"/>
            <a:gd name="adj4" fmla="val 12032645"/>
            <a:gd name="adj5" fmla="val 6057"/>
          </a:avLst>
        </a:prstGeom>
        <a:solidFill>
          <a:srgbClr val="FF0000"/>
        </a:solidFill>
        <a:ln>
          <a:noFill/>
        </a:ln>
        <a:effectLst/>
      </dsp:spPr>
      <dsp:style>
        <a:lnRef idx="0">
          <a:scrgbClr r="0" g="0" b="0"/>
        </a:lnRef>
        <a:fillRef idx="3">
          <a:scrgbClr r="0" g="0" b="0"/>
        </a:fillRef>
        <a:effectRef idx="2">
          <a:scrgbClr r="0" g="0" b="0"/>
        </a:effectRef>
        <a:fontRef idx="minor">
          <a:schemeClr val="lt1"/>
        </a:fontRef>
      </dsp:style>
    </dsp:sp>
    <dsp:sp modelId="{DC5A3778-8A47-434A-86CD-2C2FA13F2324}">
      <dsp:nvSpPr>
        <dsp:cNvPr id="0" name=""/>
        <dsp:cNvSpPr/>
      </dsp:nvSpPr>
      <dsp:spPr>
        <a:xfrm>
          <a:off x="997197" y="1057390"/>
          <a:ext cx="2860629" cy="989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t>And exaggerate harms </a:t>
          </a:r>
        </a:p>
      </dsp:txBody>
      <dsp:txXfrm>
        <a:off x="997197" y="1057390"/>
        <a:ext cx="2860629" cy="989022"/>
      </dsp:txXfrm>
    </dsp:sp>
    <dsp:sp modelId="{D42A6669-95DD-CB47-B873-1FB35EA7FC68}">
      <dsp:nvSpPr>
        <dsp:cNvPr id="0" name=""/>
        <dsp:cNvSpPr/>
      </dsp:nvSpPr>
      <dsp:spPr>
        <a:xfrm>
          <a:off x="1208641" y="602442"/>
          <a:ext cx="5480477" cy="5480477"/>
        </a:xfrm>
        <a:prstGeom prst="circularArrow">
          <a:avLst>
            <a:gd name="adj1" fmla="val 5192"/>
            <a:gd name="adj2" fmla="val 335329"/>
            <a:gd name="adj3" fmla="val 15926861"/>
            <a:gd name="adj4" fmla="val 14156409"/>
            <a:gd name="adj5" fmla="val 6057"/>
          </a:avLst>
        </a:prstGeom>
        <a:solidFill>
          <a:srgbClr val="FF0000"/>
        </a:solidFill>
        <a:ln>
          <a:noFill/>
        </a:ln>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4.vml.rels><?xml version="1.0" encoding="UTF-8" standalone="yes"?>
<Relationships xmlns="http://schemas.openxmlformats.org/package/2006/relationships"><Relationship Id="rId8" Type="http://schemas.openxmlformats.org/officeDocument/2006/relationships/image" Target="../media/image48.emf"/><Relationship Id="rId13" Type="http://schemas.openxmlformats.org/officeDocument/2006/relationships/image" Target="../media/image53.emf"/><Relationship Id="rId18" Type="http://schemas.openxmlformats.org/officeDocument/2006/relationships/image" Target="../media/image58.emf"/><Relationship Id="rId26" Type="http://schemas.openxmlformats.org/officeDocument/2006/relationships/image" Target="../media/image66.emf"/><Relationship Id="rId3" Type="http://schemas.openxmlformats.org/officeDocument/2006/relationships/image" Target="../media/image43.emf"/><Relationship Id="rId21" Type="http://schemas.openxmlformats.org/officeDocument/2006/relationships/image" Target="../media/image61.emf"/><Relationship Id="rId7" Type="http://schemas.openxmlformats.org/officeDocument/2006/relationships/image" Target="../media/image47.emf"/><Relationship Id="rId12" Type="http://schemas.openxmlformats.org/officeDocument/2006/relationships/image" Target="../media/image52.emf"/><Relationship Id="rId17" Type="http://schemas.openxmlformats.org/officeDocument/2006/relationships/image" Target="../media/image57.emf"/><Relationship Id="rId25" Type="http://schemas.openxmlformats.org/officeDocument/2006/relationships/image" Target="../media/image65.emf"/><Relationship Id="rId2" Type="http://schemas.openxmlformats.org/officeDocument/2006/relationships/image" Target="../media/image42.emf"/><Relationship Id="rId16" Type="http://schemas.openxmlformats.org/officeDocument/2006/relationships/image" Target="../media/image56.emf"/><Relationship Id="rId20" Type="http://schemas.openxmlformats.org/officeDocument/2006/relationships/image" Target="../media/image60.emf"/><Relationship Id="rId29" Type="http://schemas.openxmlformats.org/officeDocument/2006/relationships/image" Target="../media/image69.emf"/><Relationship Id="rId1" Type="http://schemas.openxmlformats.org/officeDocument/2006/relationships/image" Target="../media/image41.emf"/><Relationship Id="rId6" Type="http://schemas.openxmlformats.org/officeDocument/2006/relationships/image" Target="../media/image46.emf"/><Relationship Id="rId11" Type="http://schemas.openxmlformats.org/officeDocument/2006/relationships/image" Target="../media/image51.emf"/><Relationship Id="rId24" Type="http://schemas.openxmlformats.org/officeDocument/2006/relationships/image" Target="../media/image64.emf"/><Relationship Id="rId5" Type="http://schemas.openxmlformats.org/officeDocument/2006/relationships/image" Target="../media/image45.emf"/><Relationship Id="rId15" Type="http://schemas.openxmlformats.org/officeDocument/2006/relationships/image" Target="../media/image55.emf"/><Relationship Id="rId23" Type="http://schemas.openxmlformats.org/officeDocument/2006/relationships/image" Target="../media/image63.emf"/><Relationship Id="rId28" Type="http://schemas.openxmlformats.org/officeDocument/2006/relationships/image" Target="../media/image68.emf"/><Relationship Id="rId10" Type="http://schemas.openxmlformats.org/officeDocument/2006/relationships/image" Target="../media/image50.emf"/><Relationship Id="rId19" Type="http://schemas.openxmlformats.org/officeDocument/2006/relationships/image" Target="../media/image59.emf"/><Relationship Id="rId4" Type="http://schemas.openxmlformats.org/officeDocument/2006/relationships/image" Target="../media/image44.emf"/><Relationship Id="rId9" Type="http://schemas.openxmlformats.org/officeDocument/2006/relationships/image" Target="../media/image49.emf"/><Relationship Id="rId14" Type="http://schemas.openxmlformats.org/officeDocument/2006/relationships/image" Target="../media/image54.emf"/><Relationship Id="rId22" Type="http://schemas.openxmlformats.org/officeDocument/2006/relationships/image" Target="../media/image62.emf"/><Relationship Id="rId27" Type="http://schemas.openxmlformats.org/officeDocument/2006/relationships/image" Target="../media/image6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247A72-AE73-C049-8075-3E41BA40B44D}" type="datetimeFigureOut">
              <a:rPr lang="en-US" smtClean="0"/>
              <a:t>1/22/19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5CDF8C-0A1C-4843-975F-8347D5150287}" type="slidenum">
              <a:rPr lang="en-US" smtClean="0"/>
              <a:t>‹#›</a:t>
            </a:fld>
            <a:endParaRPr lang="en-US"/>
          </a:p>
        </p:txBody>
      </p:sp>
    </p:spTree>
    <p:extLst>
      <p:ext uri="{BB962C8B-B14F-4D97-AF65-F5344CB8AC3E}">
        <p14:creationId xmlns:p14="http://schemas.microsoft.com/office/powerpoint/2010/main" val="38392602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169520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5FA3509-9C6D-7C4C-B01D-06A19DF0DCC9}"/>
              </a:ext>
            </a:extLst>
          </p:cNvPr>
          <p:cNvSpPr>
            <a:spLocks noGrp="1" noChangeArrowheads="1"/>
          </p:cNvSpPr>
          <p:nvPr>
            <p:ph type="sldNum" sz="quarter" idx="5"/>
          </p:nvPr>
        </p:nvSpPr>
        <p:spPr>
          <a:ln/>
        </p:spPr>
        <p:txBody>
          <a:bodyPr/>
          <a:lstStyle/>
          <a:p>
            <a:fld id="{D54904F3-8605-2043-87B5-C0FD72A121C0}" type="slidenum">
              <a:rPr lang="en-GB" altLang="en-US"/>
              <a:pPr/>
              <a:t>48</a:t>
            </a:fld>
            <a:endParaRPr lang="en-GB" altLang="en-US"/>
          </a:p>
        </p:txBody>
      </p:sp>
      <p:sp>
        <p:nvSpPr>
          <p:cNvPr id="60418" name="Rectangle 2">
            <a:extLst>
              <a:ext uri="{FF2B5EF4-FFF2-40B4-BE49-F238E27FC236}">
                <a16:creationId xmlns:a16="http://schemas.microsoft.com/office/drawing/2014/main" id="{2025ED53-A232-2140-B9B1-0A8FEA11DD1E}"/>
              </a:ext>
            </a:extLst>
          </p:cNvPr>
          <p:cNvSpPr>
            <a:spLocks noGrp="1" noRot="1" noChangeAspect="1" noChangeArrowheads="1" noTextEdit="1"/>
          </p:cNvSpPr>
          <p:nvPr>
            <p:ph type="sldImg"/>
          </p:nvPr>
        </p:nvSpPr>
        <p:spPr>
          <a:ln/>
        </p:spPr>
      </p:sp>
      <p:sp>
        <p:nvSpPr>
          <p:cNvPr id="60419" name="Rectangle 3">
            <a:extLst>
              <a:ext uri="{FF2B5EF4-FFF2-40B4-BE49-F238E27FC236}">
                <a16:creationId xmlns:a16="http://schemas.microsoft.com/office/drawing/2014/main" id="{AFB740D3-423A-5A4C-A9B8-364043EB0A55}"/>
              </a:ext>
            </a:extLst>
          </p:cNvPr>
          <p:cNvSpPr>
            <a:spLocks noGrp="1" noChangeArrowheads="1"/>
          </p:cNvSpPr>
          <p:nvPr>
            <p:ph type="body" idx="1"/>
          </p:nvPr>
        </p:nvSpPr>
        <p:spPr>
          <a:xfrm>
            <a:off x="914400" y="4343400"/>
            <a:ext cx="5029200" cy="4114800"/>
          </a:xfrm>
        </p:spPr>
        <p:txBody>
          <a:bodyPr/>
          <a:lstStyle/>
          <a:p>
            <a:endParaRPr lang="en-US" altLang="en-US"/>
          </a:p>
        </p:txBody>
      </p:sp>
    </p:spTree>
    <p:extLst>
      <p:ext uri="{BB962C8B-B14F-4D97-AF65-F5344CB8AC3E}">
        <p14:creationId xmlns:p14="http://schemas.microsoft.com/office/powerpoint/2010/main" val="21451577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97A6B513-F317-45D2-9F71-D4DE6C35B270}" type="slidenum">
              <a:rPr lang="en-GB" smtClean="0"/>
              <a:t>64</a:t>
            </a:fld>
            <a:endParaRPr lang="en-GB"/>
          </a:p>
        </p:txBody>
      </p:sp>
    </p:spTree>
    <p:extLst>
      <p:ext uri="{BB962C8B-B14F-4D97-AF65-F5344CB8AC3E}">
        <p14:creationId xmlns:p14="http://schemas.microsoft.com/office/powerpoint/2010/main" val="29863539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97A6B513-F317-45D2-9F71-D4DE6C35B270}" type="slidenum">
              <a:rPr lang="en-GB" smtClean="0"/>
              <a:t>65</a:t>
            </a:fld>
            <a:endParaRPr lang="en-GB"/>
          </a:p>
        </p:txBody>
      </p:sp>
    </p:spTree>
    <p:extLst>
      <p:ext uri="{BB962C8B-B14F-4D97-AF65-F5344CB8AC3E}">
        <p14:creationId xmlns:p14="http://schemas.microsoft.com/office/powerpoint/2010/main" val="37475149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97A6B513-F317-45D2-9F71-D4DE6C35B270}" type="slidenum">
              <a:rPr lang="en-GB" smtClean="0"/>
              <a:t>66</a:t>
            </a:fld>
            <a:endParaRPr lang="en-GB"/>
          </a:p>
        </p:txBody>
      </p:sp>
    </p:spTree>
    <p:extLst>
      <p:ext uri="{BB962C8B-B14F-4D97-AF65-F5344CB8AC3E}">
        <p14:creationId xmlns:p14="http://schemas.microsoft.com/office/powerpoint/2010/main" val="3574006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97A6B513-F317-45D2-9F71-D4DE6C35B270}" type="slidenum">
              <a:rPr lang="en-GB" smtClean="0"/>
              <a:t>67</a:t>
            </a:fld>
            <a:endParaRPr lang="en-GB"/>
          </a:p>
        </p:txBody>
      </p:sp>
    </p:spTree>
    <p:extLst>
      <p:ext uri="{BB962C8B-B14F-4D97-AF65-F5344CB8AC3E}">
        <p14:creationId xmlns:p14="http://schemas.microsoft.com/office/powerpoint/2010/main" val="15638140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97A6B513-F317-45D2-9F71-D4DE6C35B270}" type="slidenum">
              <a:rPr lang="en-GB" smtClean="0"/>
              <a:t>68</a:t>
            </a:fld>
            <a:endParaRPr lang="en-GB"/>
          </a:p>
        </p:txBody>
      </p:sp>
    </p:spTree>
    <p:extLst>
      <p:ext uri="{BB962C8B-B14F-4D97-AF65-F5344CB8AC3E}">
        <p14:creationId xmlns:p14="http://schemas.microsoft.com/office/powerpoint/2010/main" val="6905445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a:extLst>
              <a:ext uri="{FF2B5EF4-FFF2-40B4-BE49-F238E27FC236}">
                <a16:creationId xmlns:a16="http://schemas.microsoft.com/office/drawing/2014/main" id="{50231A14-9A8E-7A47-8DA4-58B2E1BCD7B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6309EAEB-0EC4-EF4B-B165-185AA2C2370D}" type="slidenum">
              <a:rPr lang="en-GB" altLang="en-US" smtClean="0"/>
              <a:pPr>
                <a:spcBef>
                  <a:spcPct val="0"/>
                </a:spcBef>
              </a:pPr>
              <a:t>21</a:t>
            </a:fld>
            <a:endParaRPr lang="en-GB" altLang="en-US"/>
          </a:p>
        </p:txBody>
      </p:sp>
      <p:sp>
        <p:nvSpPr>
          <p:cNvPr id="25602" name="Slide Image Placeholder 1">
            <a:extLst>
              <a:ext uri="{FF2B5EF4-FFF2-40B4-BE49-F238E27FC236}">
                <a16:creationId xmlns:a16="http://schemas.microsoft.com/office/drawing/2014/main" id="{A3C3C985-FD54-6643-8C61-A3ED6910DD72}"/>
              </a:ext>
            </a:extLst>
          </p:cNvPr>
          <p:cNvSpPr>
            <a:spLocks noGrp="1" noRot="1" noChangeAspect="1" noChangeArrowheads="1" noTextEdit="1"/>
          </p:cNvSpPr>
          <p:nvPr>
            <p:ph type="sldImg"/>
          </p:nvPr>
        </p:nvSpPr>
        <p:spPr>
          <a:ln/>
        </p:spPr>
      </p:sp>
      <p:sp>
        <p:nvSpPr>
          <p:cNvPr id="25603" name="Notes Placeholder 2">
            <a:extLst>
              <a:ext uri="{FF2B5EF4-FFF2-40B4-BE49-F238E27FC236}">
                <a16:creationId xmlns:a16="http://schemas.microsoft.com/office/drawing/2014/main" id="{0F0B404B-0C48-3741-A96D-4073492EE2B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a:latin typeface="Arial" panose="020B0604020202020204" pitchFamily="34" charset="0"/>
                <a:ea typeface="ＭＳ Ｐゴシック" panose="020B0600070205080204" pitchFamily="34" charset="-128"/>
                <a:cs typeface="Arial" panose="020B0604020202020204" pitchFamily="34" charset="0"/>
              </a:rPr>
              <a:t>Cannabis use in 16-59 year olds in England obtained from British Crime Surveys 1996 – 2005/2006 (%)</a:t>
            </a:r>
          </a:p>
          <a:p>
            <a:pPr eaLnBrk="1" hangingPunct="1">
              <a:spcBef>
                <a:spcPct val="0"/>
              </a:spcBef>
            </a:pPr>
            <a:r>
              <a:rPr lang="en-GB" altLang="en-US">
                <a:latin typeface="Arial" panose="020B0604020202020204" pitchFamily="34" charset="0"/>
                <a:ea typeface="ＭＳ Ｐゴシック" panose="020B0600070205080204" pitchFamily="34" charset="-128"/>
                <a:cs typeface="Arial" panose="020B0604020202020204" pitchFamily="34" charset="0"/>
              </a:rPr>
              <a:t>Prevalence and incidence rates of schizophrenia obtained from Frisher et al (2009), shown in terms of patient years of exposure (PYE)</a:t>
            </a:r>
          </a:p>
        </p:txBody>
      </p:sp>
      <p:sp>
        <p:nvSpPr>
          <p:cNvPr id="25604" name="Slide Number Placeholder 3">
            <a:extLst>
              <a:ext uri="{FF2B5EF4-FFF2-40B4-BE49-F238E27FC236}">
                <a16:creationId xmlns:a16="http://schemas.microsoft.com/office/drawing/2014/main" id="{187F4A1A-6B7D-4E46-95D5-CB8CFBAA1A0B}"/>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pPr>
            <a:fld id="{042B14A5-1774-5549-A144-79CE6D9A1746}" type="slidenum">
              <a:rPr lang="en-GB" altLang="en-US">
                <a:latin typeface="Calibri" panose="020F0502020204030204" pitchFamily="34" charset="0"/>
              </a:rPr>
              <a:pPr algn="r" eaLnBrk="1" hangingPunct="1">
                <a:spcBef>
                  <a:spcPct val="0"/>
                </a:spcBef>
              </a:pPr>
              <a:t>21</a:t>
            </a:fld>
            <a:endParaRPr lang="en-GB" altLang="en-US">
              <a:latin typeface="Calibri" panose="020F0502020204030204" pitchFamily="34" charset="0"/>
            </a:endParaRPr>
          </a:p>
        </p:txBody>
      </p:sp>
    </p:spTree>
    <p:extLst>
      <p:ext uri="{BB962C8B-B14F-4D97-AF65-F5344CB8AC3E}">
        <p14:creationId xmlns:p14="http://schemas.microsoft.com/office/powerpoint/2010/main" val="1725919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2965F03E-0454-8140-806A-46C47A3297FD}"/>
              </a:ext>
            </a:extLst>
          </p:cNvPr>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24BBD430-043B-E742-8116-67CC66B778A1}" type="slidenum">
              <a:rPr lang="en-GB" altLang="en-US" sz="1200"/>
              <a:pPr eaLnBrk="1" hangingPunct="1"/>
              <a:t>30</a:t>
            </a:fld>
            <a:endParaRPr lang="en-GB" altLang="en-US" sz="1200"/>
          </a:p>
        </p:txBody>
      </p:sp>
      <p:sp>
        <p:nvSpPr>
          <p:cNvPr id="54274" name="Slide Image Placeholder 1">
            <a:extLst>
              <a:ext uri="{FF2B5EF4-FFF2-40B4-BE49-F238E27FC236}">
                <a16:creationId xmlns:a16="http://schemas.microsoft.com/office/drawing/2014/main" id="{7FB9C2A9-2262-504F-BBD9-811A4489F0BD}"/>
              </a:ext>
            </a:extLst>
          </p:cNvPr>
          <p:cNvSpPr>
            <a:spLocks noGrp="1" noRot="1" noChangeAspect="1" noTextEdit="1"/>
          </p:cNvSpPr>
          <p:nvPr>
            <p:ph type="sldImg"/>
          </p:nvPr>
        </p:nvSpPr>
        <p:spPr>
          <a:ln/>
        </p:spPr>
      </p:sp>
      <p:sp>
        <p:nvSpPr>
          <p:cNvPr id="54275" name="Notes Placeholder 2">
            <a:extLst>
              <a:ext uri="{FF2B5EF4-FFF2-40B4-BE49-F238E27FC236}">
                <a16:creationId xmlns:a16="http://schemas.microsoft.com/office/drawing/2014/main" id="{14D1DE6E-59DC-714E-9CE5-5A06449490EE}"/>
              </a:ext>
            </a:extLst>
          </p:cNvPr>
          <p:cNvSpPr>
            <a:spLocks noGrp="1"/>
          </p:cNvSpPr>
          <p:nvPr>
            <p:ph type="body" idx="1"/>
          </p:nvPr>
        </p:nvSpPr>
        <p:spPr>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lnSpc>
                <a:spcPct val="80000"/>
              </a:lnSpc>
              <a:spcBef>
                <a:spcPct val="0"/>
              </a:spcBef>
            </a:pPr>
            <a:r>
              <a:rPr lang="en-GB" altLang="en-US" sz="300">
                <a:latin typeface="Times New Roman" panose="02020603050405020304" pitchFamily="18" charset="0"/>
                <a:ea typeface="ＭＳ Ｐゴシック" panose="020B0600070205080204" pitchFamily="34" charset="-128"/>
              </a:rPr>
              <a:t>Hickman M, Vickerman P, Macleod J, Kirkbride J and Jones PB (2007) Cannabis and schizophrenia: model projections of the impact of the rise in cannabis use on historical and future trends in schizophrenia in England and Wales. </a:t>
            </a:r>
            <a:r>
              <a:rPr lang="en-GB" altLang="en-US" sz="300" i="1">
                <a:latin typeface="Times New Roman" panose="02020603050405020304" pitchFamily="18" charset="0"/>
                <a:ea typeface="ＭＳ Ｐゴシック" panose="020B0600070205080204" pitchFamily="34" charset="-128"/>
              </a:rPr>
              <a:t>Addiction</a:t>
            </a:r>
            <a:r>
              <a:rPr lang="en-GB" altLang="en-US" sz="300">
                <a:latin typeface="Times New Roman" panose="02020603050405020304" pitchFamily="18" charset="0"/>
                <a:ea typeface="ＭＳ Ｐゴシック" panose="020B0600070205080204" pitchFamily="34" charset="-128"/>
              </a:rPr>
              <a:t> 102, 597-606</a:t>
            </a:r>
          </a:p>
          <a:p>
            <a:pPr eaLnBrk="1" hangingPunct="1">
              <a:lnSpc>
                <a:spcPct val="80000"/>
              </a:lnSpc>
              <a:spcBef>
                <a:spcPct val="0"/>
              </a:spcBef>
            </a:pPr>
            <a:r>
              <a:rPr lang="en-GB" altLang="en-US" sz="300">
                <a:latin typeface="Times New Roman" panose="02020603050405020304" pitchFamily="18" charset="0"/>
                <a:ea typeface="ＭＳ Ｐゴシック" panose="020B0600070205080204" pitchFamily="34" charset="-128"/>
              </a:rPr>
              <a:t>This is an estimate of prevalence,  incidence and trends based on the 2003 Offending, Crime and Justice Survey. OCJS asked a number of questions on cannabis use including ever use, use last year, age at first and last use to a sample of approx. 10000, stratified so that just under half were aged 10-25. Response rate was 74%, and estimates were re-weighted against the England/Wales population and for differences in response rate by age and gender, assuming a design effect of 1.3. The data were converted to year at first and last use and allowed the estimation of the number of new initiates by year, the annual number of cannabis users over time, the length of reported use, the cessation rate and number and proportion of people who report first use at specific ages. </a:t>
            </a:r>
          </a:p>
          <a:p>
            <a:pPr eaLnBrk="1" hangingPunct="1">
              <a:lnSpc>
                <a:spcPct val="80000"/>
              </a:lnSpc>
              <a:spcBef>
                <a:spcPct val="0"/>
              </a:spcBef>
            </a:pPr>
            <a:r>
              <a:rPr lang="en-GB" altLang="en-US" sz="300">
                <a:latin typeface="Times New Roman" panose="02020603050405020304" pitchFamily="18" charset="0"/>
                <a:ea typeface="ＭＳ Ｐゴシック" panose="020B0600070205080204" pitchFamily="34" charset="-128"/>
              </a:rPr>
              <a:t> </a:t>
            </a:r>
          </a:p>
        </p:txBody>
      </p:sp>
      <p:sp>
        <p:nvSpPr>
          <p:cNvPr id="32772" name="Slide Number Placeholder 3">
            <a:extLst>
              <a:ext uri="{FF2B5EF4-FFF2-40B4-BE49-F238E27FC236}">
                <a16:creationId xmlns:a16="http://schemas.microsoft.com/office/drawing/2014/main" id="{5E85A758-56A3-674A-9C8D-84C68E9588D6}"/>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9F2F84C0-3BCE-7B45-8774-BE8DFE8CB8EA}" type="slidenum">
              <a:rPr lang="en-GB" altLang="en-US" sz="1200">
                <a:latin typeface="Calibri" panose="020F0502020204030204" pitchFamily="34" charset="0"/>
              </a:rPr>
              <a:pPr algn="r" eaLnBrk="1" hangingPunct="1"/>
              <a:t>30</a:t>
            </a:fld>
            <a:endParaRPr lang="en-GB" altLang="en-US" sz="1200">
              <a:latin typeface="Calibri" panose="020F0502020204030204" pitchFamily="34" charset="0"/>
            </a:endParaRPr>
          </a:p>
        </p:txBody>
      </p:sp>
    </p:spTree>
    <p:extLst>
      <p:ext uri="{BB962C8B-B14F-4D97-AF65-F5344CB8AC3E}">
        <p14:creationId xmlns:p14="http://schemas.microsoft.com/office/powerpoint/2010/main" val="18158249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a:extLst>
              <a:ext uri="{FF2B5EF4-FFF2-40B4-BE49-F238E27FC236}">
                <a16:creationId xmlns:a16="http://schemas.microsoft.com/office/drawing/2014/main" id="{90E3B5FF-EB2C-DA45-A991-039AA4B2EB26}"/>
              </a:ext>
            </a:extLst>
          </p:cNvPr>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9FF907C5-D3E6-FC49-93D1-DB5CA8B3A47F}" type="slidenum">
              <a:rPr lang="en-GB" altLang="en-US" sz="1200"/>
              <a:pPr eaLnBrk="1" hangingPunct="1"/>
              <a:t>32</a:t>
            </a:fld>
            <a:endParaRPr lang="en-GB" altLang="en-US" sz="1200"/>
          </a:p>
        </p:txBody>
      </p:sp>
      <p:sp>
        <p:nvSpPr>
          <p:cNvPr id="56322" name="Slide Image Placeholder 1">
            <a:extLst>
              <a:ext uri="{FF2B5EF4-FFF2-40B4-BE49-F238E27FC236}">
                <a16:creationId xmlns:a16="http://schemas.microsoft.com/office/drawing/2014/main" id="{F33126EF-FC02-D245-81F0-8A2F57EE2DA0}"/>
              </a:ext>
            </a:extLst>
          </p:cNvPr>
          <p:cNvSpPr>
            <a:spLocks noGrp="1" noRot="1" noChangeAspect="1" noTextEdit="1"/>
          </p:cNvSpPr>
          <p:nvPr>
            <p:ph type="sldImg"/>
          </p:nvPr>
        </p:nvSpPr>
        <p:spPr>
          <a:ln/>
        </p:spPr>
      </p:sp>
      <p:sp>
        <p:nvSpPr>
          <p:cNvPr id="56323" name="Notes Placeholder 2">
            <a:extLst>
              <a:ext uri="{FF2B5EF4-FFF2-40B4-BE49-F238E27FC236}">
                <a16:creationId xmlns:a16="http://schemas.microsoft.com/office/drawing/2014/main" id="{8D74634C-B04E-144C-B28B-4E9A210F123C}"/>
              </a:ext>
            </a:extLst>
          </p:cNvPr>
          <p:cNvSpPr>
            <a:spLocks noGrp="1"/>
          </p:cNvSpPr>
          <p:nvPr>
            <p:ph type="body" idx="1"/>
          </p:nvPr>
        </p:nvSpPr>
        <p:spPr>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a:latin typeface="Arial" panose="020B0604020202020204" pitchFamily="34" charset="0"/>
                <a:ea typeface="ＭＳ Ｐゴシック" panose="020B0600070205080204" pitchFamily="34" charset="-128"/>
              </a:rPr>
              <a:t>Cannabis use in 16-59 year olds in England obtained from British Crime Surveys 1996 – 2005/2006 (%)</a:t>
            </a:r>
          </a:p>
          <a:p>
            <a:pPr eaLnBrk="1" hangingPunct="1">
              <a:spcBef>
                <a:spcPct val="0"/>
              </a:spcBef>
            </a:pPr>
            <a:r>
              <a:rPr lang="en-GB" altLang="en-US">
                <a:latin typeface="Arial" panose="020B0604020202020204" pitchFamily="34" charset="0"/>
                <a:ea typeface="ＭＳ Ｐゴシック" panose="020B0600070205080204" pitchFamily="34" charset="-128"/>
              </a:rPr>
              <a:t>Prevalence and incidence rates of schizophrenia obtained from Frisher et al (2009), shown in terms of patient years of exposure (PYE)</a:t>
            </a:r>
          </a:p>
        </p:txBody>
      </p:sp>
      <p:sp>
        <p:nvSpPr>
          <p:cNvPr id="36868" name="Slide Number Placeholder 3">
            <a:extLst>
              <a:ext uri="{FF2B5EF4-FFF2-40B4-BE49-F238E27FC236}">
                <a16:creationId xmlns:a16="http://schemas.microsoft.com/office/drawing/2014/main" id="{AC901A5D-DE8A-D540-B7B3-B38D93B70389}"/>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1270EAA0-122C-2249-A414-F435F7866AFB}" type="slidenum">
              <a:rPr lang="en-GB" altLang="en-US" sz="1200">
                <a:latin typeface="Calibri" panose="020F0502020204030204" pitchFamily="34" charset="0"/>
              </a:rPr>
              <a:pPr algn="r" eaLnBrk="1" hangingPunct="1"/>
              <a:t>32</a:t>
            </a:fld>
            <a:endParaRPr lang="en-GB" altLang="en-US" sz="1200">
              <a:latin typeface="Calibri" panose="020F0502020204030204" pitchFamily="34" charset="0"/>
            </a:endParaRPr>
          </a:p>
        </p:txBody>
      </p:sp>
    </p:spTree>
    <p:extLst>
      <p:ext uri="{BB962C8B-B14F-4D97-AF65-F5344CB8AC3E}">
        <p14:creationId xmlns:p14="http://schemas.microsoft.com/office/powerpoint/2010/main" val="2184624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a:extLst>
              <a:ext uri="{FF2B5EF4-FFF2-40B4-BE49-F238E27FC236}">
                <a16:creationId xmlns:a16="http://schemas.microsoft.com/office/drawing/2014/main" id="{CC5A4115-C94A-5342-B3CC-64065B48C4C8}"/>
              </a:ext>
            </a:extLst>
          </p:cNvPr>
          <p:cNvSpPr>
            <a:spLocks noGrp="1" noRot="1" noChangeAspect="1" noChangeArrowheads="1" noTextEdit="1"/>
          </p:cNvSpPr>
          <p:nvPr>
            <p:ph type="sldImg"/>
          </p:nvPr>
        </p:nvSpPr>
        <p:spPr>
          <a:ln/>
        </p:spPr>
      </p:sp>
      <p:sp>
        <p:nvSpPr>
          <p:cNvPr id="90114" name="Notes Placeholder 2">
            <a:extLst>
              <a:ext uri="{FF2B5EF4-FFF2-40B4-BE49-F238E27FC236}">
                <a16:creationId xmlns:a16="http://schemas.microsoft.com/office/drawing/2014/main" id="{94E6AC80-AC7E-774F-ABE6-74D82BB6ACF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
        <p:nvSpPr>
          <p:cNvPr id="90115" name="Slide Number Placeholder 3">
            <a:extLst>
              <a:ext uri="{FF2B5EF4-FFF2-40B4-BE49-F238E27FC236}">
                <a16:creationId xmlns:a16="http://schemas.microsoft.com/office/drawing/2014/main" id="{459076CA-825B-BC4A-92A7-86C832A75A4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DAEA6074-D283-564D-A6A1-257A3D5A6031}" type="slidenum">
              <a:rPr lang="en-GB" altLang="en-US" smtClean="0"/>
              <a:pPr>
                <a:spcBef>
                  <a:spcPct val="0"/>
                </a:spcBef>
              </a:pPr>
              <a:t>34</a:t>
            </a:fld>
            <a:endParaRPr lang="en-GB" altLang="en-US"/>
          </a:p>
        </p:txBody>
      </p:sp>
    </p:spTree>
    <p:extLst>
      <p:ext uri="{BB962C8B-B14F-4D97-AF65-F5344CB8AC3E}">
        <p14:creationId xmlns:p14="http://schemas.microsoft.com/office/powerpoint/2010/main" val="14304010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xfrm>
            <a:off x="3884613" y="8685213"/>
            <a:ext cx="2971800" cy="457200"/>
          </a:xfrm>
          <a:prstGeom prst="rect">
            <a:avLst/>
          </a:prstGeom>
          <a:noFill/>
        </p:spPr>
        <p:txBody>
          <a:bodyPr/>
          <a:lstStyle/>
          <a:p>
            <a:fld id="{866BF9FA-CD84-442A-8BF9-60DC379D7DD0}" type="slidenum">
              <a:rPr lang="en-US" smtClean="0">
                <a:cs typeface="Arial" charset="0"/>
              </a:rPr>
              <a:pPr/>
              <a:t>38</a:t>
            </a:fld>
            <a:endParaRPr lang="en-US">
              <a:cs typeface="Arial" charset="0"/>
            </a:endParaRPr>
          </a:p>
        </p:txBody>
      </p:sp>
      <p:sp>
        <p:nvSpPr>
          <p:cNvPr id="45058" name="Rectangle 2"/>
          <p:cNvSpPr>
            <a:spLocks noGrp="1" noRot="1" noChangeAspect="1" noChangeArrowheads="1" noTextEdit="1"/>
          </p:cNvSpPr>
          <p:nvPr>
            <p:ph type="sldImg"/>
          </p:nvPr>
        </p:nvSpPr>
        <p:spPr>
          <a:xfrm>
            <a:off x="381000" y="685800"/>
            <a:ext cx="6096000" cy="3430588"/>
          </a:xfrm>
          <a:ln/>
        </p:spPr>
      </p:sp>
      <p:sp>
        <p:nvSpPr>
          <p:cNvPr id="45059" name="Rectangle 3"/>
          <p:cNvSpPr>
            <a:spLocks noGrp="1" noChangeArrowheads="1"/>
          </p:cNvSpPr>
          <p:nvPr>
            <p:ph type="body" idx="1"/>
          </p:nvPr>
        </p:nvSpPr>
        <p:spPr>
          <a:noFill/>
          <a:ln/>
        </p:spPr>
        <p:txBody>
          <a:bodyPr/>
          <a:lstStyle/>
          <a:p>
            <a:pPr eaLnBrk="1" hangingPunct="1"/>
            <a:r>
              <a:rPr lang="en-GB" dirty="0"/>
              <a:t>Cb1 receptor agonist – CBD inhibits the reuptake and hydrolysis of </a:t>
            </a:r>
            <a:r>
              <a:rPr lang="en-GB" dirty="0" err="1"/>
              <a:t>ananadamide</a:t>
            </a:r>
            <a:r>
              <a:rPr lang="en-GB" dirty="0"/>
              <a:t>, inverse </a:t>
            </a:r>
            <a:r>
              <a:rPr lang="en-GB" dirty="0" err="1"/>
              <a:t>nggonist</a:t>
            </a:r>
            <a:endParaRPr lang="en-GB" dirty="0"/>
          </a:p>
          <a:p>
            <a:pPr eaLnBrk="1" hangingPunct="1"/>
            <a:r>
              <a:rPr lang="en-GB" dirty="0"/>
              <a:t>Given CBD </a:t>
            </a:r>
            <a:r>
              <a:rPr lang="en-GB" dirty="0" err="1"/>
              <a:t>attentuates</a:t>
            </a:r>
            <a:r>
              <a:rPr lang="en-GB" dirty="0"/>
              <a:t> the psychotomimetic effects of THC in the laboratory in healthy volunteers, </a:t>
            </a:r>
          </a:p>
        </p:txBody>
      </p:sp>
    </p:spTree>
    <p:extLst>
      <p:ext uri="{BB962C8B-B14F-4D97-AF65-F5344CB8AC3E}">
        <p14:creationId xmlns:p14="http://schemas.microsoft.com/office/powerpoint/2010/main" val="10818373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xfrm>
            <a:off x="3884613" y="8685213"/>
            <a:ext cx="2971800" cy="457200"/>
          </a:xfrm>
          <a:prstGeom prst="rect">
            <a:avLst/>
          </a:prstGeom>
          <a:noFill/>
        </p:spPr>
        <p:txBody>
          <a:bodyPr/>
          <a:lstStyle/>
          <a:p>
            <a:fld id="{FEE1DE30-1C88-4832-AF2E-C0E879129462}" type="slidenum">
              <a:rPr lang="en-US" smtClean="0">
                <a:cs typeface="Arial" charset="0"/>
              </a:rPr>
              <a:pPr/>
              <a:t>41</a:t>
            </a:fld>
            <a:endParaRPr lang="en-US">
              <a:cs typeface="Arial" charset="0"/>
            </a:endParaRPr>
          </a:p>
        </p:txBody>
      </p:sp>
      <p:sp>
        <p:nvSpPr>
          <p:cNvPr id="52226" name="Rectangle 2"/>
          <p:cNvSpPr>
            <a:spLocks noGrp="1" noRot="1" noChangeAspect="1" noChangeArrowheads="1" noTextEdit="1"/>
          </p:cNvSpPr>
          <p:nvPr>
            <p:ph type="sldImg"/>
          </p:nvPr>
        </p:nvSpPr>
        <p:spPr>
          <a:xfrm>
            <a:off x="381000" y="685800"/>
            <a:ext cx="6096000" cy="3430588"/>
          </a:xfrm>
          <a:ln/>
        </p:spPr>
      </p:sp>
      <p:sp>
        <p:nvSpPr>
          <p:cNvPr id="52227"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3913538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5" name="Slide Image Placeholder 1"/>
          <p:cNvSpPr>
            <a:spLocks noGrp="1" noRot="1" noChangeAspect="1"/>
          </p:cNvSpPr>
          <p:nvPr>
            <p:ph type="sldImg"/>
          </p:nvPr>
        </p:nvSpPr>
        <p:spPr>
          <a:ln/>
        </p:spPr>
      </p:sp>
      <p:sp>
        <p:nvSpPr>
          <p:cNvPr id="441346" name="Notes Placeholder 2"/>
          <p:cNvSpPr>
            <a:spLocks noGrp="1"/>
          </p:cNvSpPr>
          <p:nvPr>
            <p:ph type="body" idx="1"/>
          </p:nvPr>
        </p:nvSpPr>
        <p:spPr>
          <a:noFill/>
          <a:ln/>
        </p:spPr>
        <p:txBody>
          <a:bodyPr/>
          <a:lstStyle/>
          <a:p>
            <a:r>
              <a:rPr lang="en-GB" dirty="0"/>
              <a:t>Group</a:t>
            </a:r>
            <a:r>
              <a:rPr lang="en-GB" baseline="0" dirty="0"/>
              <a:t> split according to the CBD:THC ratio in the cannabis they actually smoked on </a:t>
            </a:r>
            <a:r>
              <a:rPr lang="en-GB" baseline="0"/>
              <a:t>the intoxicated day.</a:t>
            </a:r>
            <a:endParaRPr lang="en-GB"/>
          </a:p>
          <a:p>
            <a:r>
              <a:rPr lang="en-GB" dirty="0"/>
              <a:t>Our results consistent with Wise et al 2009 who showed that the THC induced memory deficits in rats were reversed by the CB1 receptor antagonist </a:t>
            </a:r>
            <a:r>
              <a:rPr lang="en-GB" dirty="0" err="1"/>
              <a:t>rimonabant</a:t>
            </a:r>
            <a:endParaRPr lang="en-US" dirty="0"/>
          </a:p>
        </p:txBody>
      </p:sp>
      <p:sp>
        <p:nvSpPr>
          <p:cNvPr id="4" name="Slide Number Placeholder 3"/>
          <p:cNvSpPr>
            <a:spLocks noGrp="1"/>
          </p:cNvSpPr>
          <p:nvPr>
            <p:ph type="sldNum" sz="quarter" idx="5"/>
          </p:nvPr>
        </p:nvSpPr>
        <p:spPr/>
        <p:txBody>
          <a:bodyPr/>
          <a:lstStyle/>
          <a:p>
            <a:pPr>
              <a:defRPr/>
            </a:pPr>
            <a:fld id="{990EE3B4-57C0-4077-8561-92BEA131D0B1}" type="slidenum">
              <a:rPr lang="en-US" smtClean="0"/>
              <a:pPr>
                <a:defRPr/>
              </a:pPr>
              <a:t>42</a:t>
            </a:fld>
            <a:endParaRPr lang="en-US"/>
          </a:p>
        </p:txBody>
      </p:sp>
    </p:spTree>
    <p:extLst>
      <p:ext uri="{BB962C8B-B14F-4D97-AF65-F5344CB8AC3E}">
        <p14:creationId xmlns:p14="http://schemas.microsoft.com/office/powerpoint/2010/main" val="31699063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a:extLst>
              <a:ext uri="{FF2B5EF4-FFF2-40B4-BE49-F238E27FC236}">
                <a16:creationId xmlns:a16="http://schemas.microsoft.com/office/drawing/2014/main" id="{163A4D75-B9FA-514C-A595-4DE6A866230A}"/>
              </a:ext>
            </a:extLst>
          </p:cNvPr>
          <p:cNvSpPr>
            <a:spLocks noGrp="1" noRot="1" noChangeAspect="1" noTextEdit="1"/>
          </p:cNvSpPr>
          <p:nvPr>
            <p:ph type="sldImg"/>
          </p:nvPr>
        </p:nvSpPr>
        <p:spPr>
          <a:ln/>
        </p:spPr>
      </p:sp>
      <p:sp>
        <p:nvSpPr>
          <p:cNvPr id="87042" name="Notes Placeholder 2">
            <a:extLst>
              <a:ext uri="{FF2B5EF4-FFF2-40B4-BE49-F238E27FC236}">
                <a16:creationId xmlns:a16="http://schemas.microsoft.com/office/drawing/2014/main" id="{B6CD9F2F-7303-EA45-9397-F674A1B4E46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7200"/>
            <a:br>
              <a:rPr lang="en-US" altLang="en-US">
                <a:latin typeface="Arial" panose="020B0604020202020204" pitchFamily="34" charset="0"/>
                <a:ea typeface="ＭＳ Ｐゴシック" panose="020B0600070205080204" pitchFamily="34" charset="-128"/>
                <a:cs typeface="Arial" panose="020B0604020202020204" pitchFamily="34" charset="0"/>
              </a:rPr>
            </a:br>
            <a:endParaRPr lang="en-US" altLang="en-US">
              <a:latin typeface="Arial" panose="020B0604020202020204" pitchFamily="34" charset="0"/>
              <a:ea typeface="ＭＳ Ｐゴシック" panose="020B0600070205080204" pitchFamily="34" charset="-128"/>
              <a:cs typeface="Arial" panose="020B0604020202020204" pitchFamily="34" charset="0"/>
            </a:endParaRPr>
          </a:p>
          <a:p>
            <a:pPr defTabSz="457200"/>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
        <p:nvSpPr>
          <p:cNvPr id="87043" name="Slide Number Placeholder 3">
            <a:extLst>
              <a:ext uri="{FF2B5EF4-FFF2-40B4-BE49-F238E27FC236}">
                <a16:creationId xmlns:a16="http://schemas.microsoft.com/office/drawing/2014/main" id="{B2DDF4F4-EDB9-684D-A938-9D2C893C81D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panose="020B0604020202020204" pitchFamily="34" charset="0"/>
                <a:ea typeface="ＭＳ Ｐゴシック" panose="020B0600070205080204" pitchFamily="34" charset="-128"/>
              </a:defRPr>
            </a:lvl1pPr>
            <a:lvl2pPr marL="742950" indent="-285750">
              <a:defRPr sz="1400" b="1">
                <a:solidFill>
                  <a:schemeClr val="tx1"/>
                </a:solidFill>
                <a:latin typeface="Arial" panose="020B0604020202020204" pitchFamily="34" charset="0"/>
                <a:ea typeface="ＭＳ Ｐゴシック" panose="020B0600070205080204" pitchFamily="34" charset="-128"/>
              </a:defRPr>
            </a:lvl2pPr>
            <a:lvl3pPr marL="1143000" indent="-228600">
              <a:defRPr sz="1400" b="1">
                <a:solidFill>
                  <a:schemeClr val="tx1"/>
                </a:solidFill>
                <a:latin typeface="Arial" panose="020B0604020202020204" pitchFamily="34" charset="0"/>
                <a:ea typeface="ＭＳ Ｐゴシック" panose="020B0600070205080204" pitchFamily="34" charset="-128"/>
              </a:defRPr>
            </a:lvl3pPr>
            <a:lvl4pPr marL="1600200" indent="-228600">
              <a:defRPr sz="1400" b="1">
                <a:solidFill>
                  <a:schemeClr val="tx1"/>
                </a:solidFill>
                <a:latin typeface="Arial" panose="020B0604020202020204" pitchFamily="34" charset="0"/>
                <a:ea typeface="ＭＳ Ｐゴシック" panose="020B0600070205080204" pitchFamily="34" charset="-128"/>
              </a:defRPr>
            </a:lvl4pPr>
            <a:lvl5pPr marL="2057400" indent="-228600">
              <a:defRPr sz="1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9pPr>
          </a:lstStyle>
          <a:p>
            <a:fld id="{C1012A62-86BE-0441-8D17-087EEFCA259F}" type="slidenum">
              <a:rPr lang="en-US" altLang="en-US" sz="1200" b="0" smtClean="0"/>
              <a:pPr/>
              <a:t>44</a:t>
            </a:fld>
            <a:endParaRPr lang="en-US" altLang="en-US" sz="1200" b="0"/>
          </a:p>
        </p:txBody>
      </p:sp>
    </p:spTree>
    <p:extLst>
      <p:ext uri="{BB962C8B-B14F-4D97-AF65-F5344CB8AC3E}">
        <p14:creationId xmlns:p14="http://schemas.microsoft.com/office/powerpoint/2010/main" val="10059918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AB6EE-4806-F04F-B8C4-A2A328BE0D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8D45D0C-A6DC-1840-9A8A-C7A8CF0949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1D9DA37-C283-074F-A99E-5FAE4985732E}"/>
              </a:ext>
            </a:extLst>
          </p:cNvPr>
          <p:cNvSpPr>
            <a:spLocks noGrp="1"/>
          </p:cNvSpPr>
          <p:nvPr>
            <p:ph type="dt" sz="half" idx="10"/>
          </p:nvPr>
        </p:nvSpPr>
        <p:spPr/>
        <p:txBody>
          <a:bodyPr/>
          <a:lstStyle/>
          <a:p>
            <a:fld id="{18CCC124-EF2F-B444-B6C8-5D4381FAEBEE}" type="datetimeFigureOut">
              <a:rPr lang="en-US" smtClean="0"/>
              <a:t>1/22/19</a:t>
            </a:fld>
            <a:endParaRPr lang="en-US"/>
          </a:p>
        </p:txBody>
      </p:sp>
      <p:sp>
        <p:nvSpPr>
          <p:cNvPr id="5" name="Footer Placeholder 4">
            <a:extLst>
              <a:ext uri="{FF2B5EF4-FFF2-40B4-BE49-F238E27FC236}">
                <a16:creationId xmlns:a16="http://schemas.microsoft.com/office/drawing/2014/main" id="{53953CB8-613A-5946-BBE1-57B376355D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3529EE-16AF-AC48-AC0B-41BFD7B4808E}"/>
              </a:ext>
            </a:extLst>
          </p:cNvPr>
          <p:cNvSpPr>
            <a:spLocks noGrp="1"/>
          </p:cNvSpPr>
          <p:nvPr>
            <p:ph type="sldNum" sz="quarter" idx="12"/>
          </p:nvPr>
        </p:nvSpPr>
        <p:spPr/>
        <p:txBody>
          <a:bodyPr/>
          <a:lstStyle/>
          <a:p>
            <a:fld id="{EA549C06-D799-0742-9590-72BEF045A5DB}" type="slidenum">
              <a:rPr lang="en-US" smtClean="0"/>
              <a:t>‹#›</a:t>
            </a:fld>
            <a:endParaRPr lang="en-US"/>
          </a:p>
        </p:txBody>
      </p:sp>
    </p:spTree>
    <p:extLst>
      <p:ext uri="{BB962C8B-B14F-4D97-AF65-F5344CB8AC3E}">
        <p14:creationId xmlns:p14="http://schemas.microsoft.com/office/powerpoint/2010/main" val="27718092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A15EE-7B27-9648-89F6-1872F8BB172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49FA76-60F3-9349-9D31-28836BEA41E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3F1FE9-BB29-F649-B769-75109F88F10C}"/>
              </a:ext>
            </a:extLst>
          </p:cNvPr>
          <p:cNvSpPr>
            <a:spLocks noGrp="1"/>
          </p:cNvSpPr>
          <p:nvPr>
            <p:ph type="dt" sz="half" idx="10"/>
          </p:nvPr>
        </p:nvSpPr>
        <p:spPr/>
        <p:txBody>
          <a:bodyPr/>
          <a:lstStyle/>
          <a:p>
            <a:fld id="{18CCC124-EF2F-B444-B6C8-5D4381FAEBEE}" type="datetimeFigureOut">
              <a:rPr lang="en-US" smtClean="0"/>
              <a:t>1/22/19</a:t>
            </a:fld>
            <a:endParaRPr lang="en-US"/>
          </a:p>
        </p:txBody>
      </p:sp>
      <p:sp>
        <p:nvSpPr>
          <p:cNvPr id="5" name="Footer Placeholder 4">
            <a:extLst>
              <a:ext uri="{FF2B5EF4-FFF2-40B4-BE49-F238E27FC236}">
                <a16:creationId xmlns:a16="http://schemas.microsoft.com/office/drawing/2014/main" id="{B9CD14B2-BC1C-E14C-8D6A-346A9ACC76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27B73-EE00-0D4D-A991-E7D7844597E4}"/>
              </a:ext>
            </a:extLst>
          </p:cNvPr>
          <p:cNvSpPr>
            <a:spLocks noGrp="1"/>
          </p:cNvSpPr>
          <p:nvPr>
            <p:ph type="sldNum" sz="quarter" idx="12"/>
          </p:nvPr>
        </p:nvSpPr>
        <p:spPr/>
        <p:txBody>
          <a:bodyPr/>
          <a:lstStyle/>
          <a:p>
            <a:fld id="{EA549C06-D799-0742-9590-72BEF045A5DB}" type="slidenum">
              <a:rPr lang="en-US" smtClean="0"/>
              <a:t>‹#›</a:t>
            </a:fld>
            <a:endParaRPr lang="en-US"/>
          </a:p>
        </p:txBody>
      </p:sp>
    </p:spTree>
    <p:extLst>
      <p:ext uri="{BB962C8B-B14F-4D97-AF65-F5344CB8AC3E}">
        <p14:creationId xmlns:p14="http://schemas.microsoft.com/office/powerpoint/2010/main" val="1016112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7FCBC6-D086-3949-9BDF-55F1F57E686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C3139EB-BE92-FB42-9A12-82FC2C4A318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0E70B9-E217-ED4D-8E21-409EBC839317}"/>
              </a:ext>
            </a:extLst>
          </p:cNvPr>
          <p:cNvSpPr>
            <a:spLocks noGrp="1"/>
          </p:cNvSpPr>
          <p:nvPr>
            <p:ph type="dt" sz="half" idx="10"/>
          </p:nvPr>
        </p:nvSpPr>
        <p:spPr/>
        <p:txBody>
          <a:bodyPr/>
          <a:lstStyle/>
          <a:p>
            <a:fld id="{18CCC124-EF2F-B444-B6C8-5D4381FAEBEE}" type="datetimeFigureOut">
              <a:rPr lang="en-US" smtClean="0"/>
              <a:t>1/22/19</a:t>
            </a:fld>
            <a:endParaRPr lang="en-US"/>
          </a:p>
        </p:txBody>
      </p:sp>
      <p:sp>
        <p:nvSpPr>
          <p:cNvPr id="5" name="Footer Placeholder 4">
            <a:extLst>
              <a:ext uri="{FF2B5EF4-FFF2-40B4-BE49-F238E27FC236}">
                <a16:creationId xmlns:a16="http://schemas.microsoft.com/office/drawing/2014/main" id="{089AA1B4-83F1-5E49-8564-BF24D9CDD7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4A8798-8A81-F84E-8796-E78790CC4241}"/>
              </a:ext>
            </a:extLst>
          </p:cNvPr>
          <p:cNvSpPr>
            <a:spLocks noGrp="1"/>
          </p:cNvSpPr>
          <p:nvPr>
            <p:ph type="sldNum" sz="quarter" idx="12"/>
          </p:nvPr>
        </p:nvSpPr>
        <p:spPr/>
        <p:txBody>
          <a:bodyPr/>
          <a:lstStyle/>
          <a:p>
            <a:fld id="{EA549C06-D799-0742-9590-72BEF045A5DB}" type="slidenum">
              <a:rPr lang="en-US" smtClean="0"/>
              <a:t>‹#›</a:t>
            </a:fld>
            <a:endParaRPr lang="en-US"/>
          </a:p>
        </p:txBody>
      </p:sp>
    </p:spTree>
    <p:extLst>
      <p:ext uri="{BB962C8B-B14F-4D97-AF65-F5344CB8AC3E}">
        <p14:creationId xmlns:p14="http://schemas.microsoft.com/office/powerpoint/2010/main" val="36709941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FBD0FA1-41C9-2146-B5BF-366A473B18D6}"/>
              </a:ext>
            </a:extLst>
          </p:cNvPr>
          <p:cNvSpPr>
            <a:spLocks noChangeArrowheads="1"/>
          </p:cNvSpPr>
          <p:nvPr/>
        </p:nvSpPr>
        <p:spPr bwMode="auto">
          <a:xfrm>
            <a:off x="1" y="6410325"/>
            <a:ext cx="12206817" cy="457200"/>
          </a:xfrm>
          <a:prstGeom prst="rect">
            <a:avLst/>
          </a:prstGeom>
          <a:solidFill>
            <a:srgbClr val="8C1515"/>
          </a:solidFill>
          <a:ln w="9525">
            <a:solidFill>
              <a:srgbClr val="8C1515"/>
            </a:solidFill>
            <a:miter lim="800000"/>
            <a:headEnd/>
            <a:tailEnd/>
          </a:ln>
          <a:effectLst>
            <a:outerShdw blurRad="38100" dist="25401" dir="2700000" algn="br" rotWithShape="0">
              <a:srgbClr val="808080">
                <a:alpha val="59998"/>
              </a:srgbClr>
            </a:outerShdw>
          </a:effectLst>
        </p:spPr>
        <p:txBody>
          <a:bodyPr anchor="ctr"/>
          <a:lstStyle>
            <a:lvl1pPr>
              <a:defRPr sz="1400" b="1">
                <a:solidFill>
                  <a:schemeClr val="tx1"/>
                </a:solidFill>
                <a:latin typeface="Arial" panose="020B0604020202020204" pitchFamily="34" charset="0"/>
                <a:ea typeface="ＭＳ Ｐゴシック" panose="020B0600070205080204" pitchFamily="34" charset="-128"/>
              </a:defRPr>
            </a:lvl1pPr>
            <a:lvl2pPr marL="742950" indent="-285750">
              <a:defRPr sz="1400" b="1">
                <a:solidFill>
                  <a:schemeClr val="tx1"/>
                </a:solidFill>
                <a:latin typeface="Arial" panose="020B0604020202020204" pitchFamily="34" charset="0"/>
                <a:ea typeface="ＭＳ Ｐゴシック" panose="020B0600070205080204" pitchFamily="34" charset="-128"/>
              </a:defRPr>
            </a:lvl2pPr>
            <a:lvl3pPr marL="1143000" indent="-228600">
              <a:defRPr sz="1400" b="1">
                <a:solidFill>
                  <a:schemeClr val="tx1"/>
                </a:solidFill>
                <a:latin typeface="Arial" panose="020B0604020202020204" pitchFamily="34" charset="0"/>
                <a:ea typeface="ＭＳ Ｐゴシック" panose="020B0600070205080204" pitchFamily="34" charset="-128"/>
              </a:defRPr>
            </a:lvl3pPr>
            <a:lvl4pPr marL="1600200" indent="-228600">
              <a:defRPr sz="1400" b="1">
                <a:solidFill>
                  <a:schemeClr val="tx1"/>
                </a:solidFill>
                <a:latin typeface="Arial" panose="020B0604020202020204" pitchFamily="34" charset="0"/>
                <a:ea typeface="ＭＳ Ｐゴシック" panose="020B0600070205080204" pitchFamily="34" charset="-128"/>
              </a:defRPr>
            </a:lvl4pPr>
            <a:lvl5pPr marL="2057400" indent="-228600">
              <a:defRPr sz="1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tx1"/>
                </a:solidFill>
                <a:latin typeface="Arial" panose="020B0604020202020204" pitchFamily="34" charset="0"/>
                <a:ea typeface="ＭＳ Ｐゴシック" panose="020B0600070205080204" pitchFamily="34" charset="-128"/>
              </a:defRPr>
            </a:lvl9pPr>
          </a:lstStyle>
          <a:p>
            <a:pPr algn="ctr"/>
            <a:endParaRPr lang="en-US" altLang="en-US" sz="1800">
              <a:solidFill>
                <a:srgbClr val="FFFFFF"/>
              </a:solidFill>
            </a:endParaRPr>
          </a:p>
        </p:txBody>
      </p:sp>
      <p:pic>
        <p:nvPicPr>
          <p:cNvPr id="6" name="Picture 14">
            <a:extLst>
              <a:ext uri="{FF2B5EF4-FFF2-40B4-BE49-F238E27FC236}">
                <a16:creationId xmlns:a16="http://schemas.microsoft.com/office/drawing/2014/main" id="{9748CA00-55E9-E243-911C-7D525DD55259}"/>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68885" y="6510339"/>
            <a:ext cx="2425700"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09600" y="2397167"/>
            <a:ext cx="10972800" cy="824631"/>
          </a:xfrm>
          <a:prstGeom prst="rect">
            <a:avLst/>
          </a:prstGeom>
        </p:spPr>
        <p:txBody>
          <a:bodyPr>
            <a:noAutofit/>
          </a:bodyPr>
          <a:lstStyle>
            <a:lvl1pPr algn="ctr">
              <a:defRPr sz="3600">
                <a:solidFill>
                  <a:schemeClr val="tx1"/>
                </a:solidFill>
              </a:defRPr>
            </a:lvl1pPr>
          </a:lstStyle>
          <a:p>
            <a:r>
              <a:rPr lang="en-US"/>
              <a:t>Click to edit Master title style</a:t>
            </a:r>
            <a:endParaRPr lang="en-US" dirty="0"/>
          </a:p>
        </p:txBody>
      </p:sp>
      <p:sp>
        <p:nvSpPr>
          <p:cNvPr id="12" name="Text Placeholder 33"/>
          <p:cNvSpPr>
            <a:spLocks noGrp="1"/>
          </p:cNvSpPr>
          <p:nvPr>
            <p:ph type="body" sz="quarter" idx="18"/>
          </p:nvPr>
        </p:nvSpPr>
        <p:spPr>
          <a:xfrm>
            <a:off x="2137834" y="4798696"/>
            <a:ext cx="8079317" cy="274320"/>
          </a:xfrm>
          <a:prstGeom prst="rect">
            <a:avLst/>
          </a:prstGeom>
        </p:spPr>
        <p:txBody>
          <a:bodyPr wrap="none" anchor="ctr" anchorCtr="1">
            <a:noAutofit/>
          </a:bodyPr>
          <a:lstStyle>
            <a:lvl1pPr algn="ctr">
              <a:buNone/>
              <a:defRPr sz="1800" cap="none" spc="0" baseline="0">
                <a:solidFill>
                  <a:schemeClr val="tx1">
                    <a:lumMod val="65000"/>
                    <a:lumOff val="35000"/>
                  </a:schemeClr>
                </a:solidFill>
              </a:defRPr>
            </a:lvl1pPr>
            <a:lvl2pPr>
              <a:buNone/>
              <a:defRPr/>
            </a:lvl2pPr>
            <a:lvl3pPr>
              <a:buNone/>
              <a:defRPr/>
            </a:lvl3pPr>
            <a:lvl4pPr>
              <a:buNone/>
              <a:defRPr/>
            </a:lvl4pPr>
            <a:lvl5pPr>
              <a:buNone/>
              <a:defRPr/>
            </a:lvl5pPr>
          </a:lstStyle>
          <a:p>
            <a:pPr lvl="0"/>
            <a:r>
              <a:rPr lang="en-US"/>
              <a:t>Click to edit Master text styles</a:t>
            </a:r>
          </a:p>
        </p:txBody>
      </p:sp>
      <p:sp>
        <p:nvSpPr>
          <p:cNvPr id="13" name="Subtitle 2"/>
          <p:cNvSpPr>
            <a:spLocks noGrp="1"/>
          </p:cNvSpPr>
          <p:nvPr>
            <p:ph type="subTitle" idx="1"/>
          </p:nvPr>
        </p:nvSpPr>
        <p:spPr>
          <a:xfrm>
            <a:off x="609600" y="3221798"/>
            <a:ext cx="10972800" cy="615863"/>
          </a:xfrm>
          <a:prstGeom prst="rect">
            <a:avLst/>
          </a:prstGeom>
        </p:spPr>
        <p:txBody>
          <a:bodyPr>
            <a:noAutofit/>
          </a:bodyPr>
          <a:lstStyle>
            <a:lvl1pPr marL="0" indent="0" algn="ctr">
              <a:buNone/>
              <a:defRPr sz="2000" cap="small" spc="300">
                <a:solidFill>
                  <a:srgbClr val="A4001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904851726"/>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6340A8A-DE07-DA4A-B685-E685C9283B9F}"/>
              </a:ext>
            </a:extLst>
          </p:cNvPr>
          <p:cNvSpPr>
            <a:spLocks noGrp="1"/>
          </p:cNvSpPr>
          <p:nvPr>
            <p:ph/>
          </p:nvPr>
        </p:nvSpPr>
        <p:spPr>
          <a:xfrm>
            <a:off x="609600" y="274639"/>
            <a:ext cx="10972800" cy="5851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9985E87A-0285-504E-AB08-41F5DD3813DC}"/>
              </a:ext>
            </a:extLst>
          </p:cNvPr>
          <p:cNvSpPr>
            <a:spLocks noGrp="1"/>
          </p:cNvSpPr>
          <p:nvPr>
            <p:ph type="dt" sz="half" idx="10"/>
          </p:nvPr>
        </p:nvSpPr>
        <p:spPr>
          <a:xfrm>
            <a:off x="609600" y="6245225"/>
            <a:ext cx="2844800" cy="476250"/>
          </a:xfrm>
        </p:spPr>
        <p:txBody>
          <a:bodyPr/>
          <a:lstStyle>
            <a:lvl1pPr>
              <a:defRPr/>
            </a:lvl1pPr>
          </a:lstStyle>
          <a:p>
            <a:endParaRPr lang="en-GB" altLang="en-US"/>
          </a:p>
        </p:txBody>
      </p:sp>
      <p:sp>
        <p:nvSpPr>
          <p:cNvPr id="4" name="Footer Placeholder 3">
            <a:extLst>
              <a:ext uri="{FF2B5EF4-FFF2-40B4-BE49-F238E27FC236}">
                <a16:creationId xmlns:a16="http://schemas.microsoft.com/office/drawing/2014/main" id="{C92489C9-0680-254F-A755-7AFBBB7280AF}"/>
              </a:ext>
            </a:extLst>
          </p:cNvPr>
          <p:cNvSpPr>
            <a:spLocks noGrp="1"/>
          </p:cNvSpPr>
          <p:nvPr>
            <p:ph type="ftr" sz="quarter" idx="11"/>
          </p:nvPr>
        </p:nvSpPr>
        <p:spPr>
          <a:xfrm>
            <a:off x="4165600" y="6245225"/>
            <a:ext cx="3860800" cy="476250"/>
          </a:xfrm>
        </p:spPr>
        <p:txBody>
          <a:bodyPr/>
          <a:lstStyle>
            <a:lvl1pPr>
              <a:defRPr/>
            </a:lvl1pPr>
          </a:lstStyle>
          <a:p>
            <a:endParaRPr lang="en-GB" altLang="en-US"/>
          </a:p>
        </p:txBody>
      </p:sp>
      <p:sp>
        <p:nvSpPr>
          <p:cNvPr id="5" name="Slide Number Placeholder 4">
            <a:extLst>
              <a:ext uri="{FF2B5EF4-FFF2-40B4-BE49-F238E27FC236}">
                <a16:creationId xmlns:a16="http://schemas.microsoft.com/office/drawing/2014/main" id="{4CEB086B-3583-E94E-AC32-31AD3988B15D}"/>
              </a:ext>
            </a:extLst>
          </p:cNvPr>
          <p:cNvSpPr>
            <a:spLocks noGrp="1"/>
          </p:cNvSpPr>
          <p:nvPr>
            <p:ph type="sldNum" sz="quarter" idx="12"/>
          </p:nvPr>
        </p:nvSpPr>
        <p:spPr>
          <a:xfrm>
            <a:off x="8737600" y="6245225"/>
            <a:ext cx="2844800" cy="476250"/>
          </a:xfrm>
        </p:spPr>
        <p:txBody>
          <a:bodyPr/>
          <a:lstStyle>
            <a:lvl1pPr>
              <a:defRPr/>
            </a:lvl1pPr>
          </a:lstStyle>
          <a:p>
            <a:fld id="{F4A00398-12EC-A245-B019-4A3FB3A21090}" type="slidenum">
              <a:rPr lang="en-GB" altLang="en-US"/>
              <a:pPr/>
              <a:t>‹#›</a:t>
            </a:fld>
            <a:endParaRPr lang="en-GB" altLang="en-US"/>
          </a:p>
        </p:txBody>
      </p:sp>
    </p:spTree>
    <p:extLst>
      <p:ext uri="{BB962C8B-B14F-4D97-AF65-F5344CB8AC3E}">
        <p14:creationId xmlns:p14="http://schemas.microsoft.com/office/powerpoint/2010/main" val="26357335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ACE56-504A-174E-9D79-009309D049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2A99DF-7C41-9A42-ACFF-9FBD1811571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C13690-FCAD-8042-B535-1CF1CD89A6C3}"/>
              </a:ext>
            </a:extLst>
          </p:cNvPr>
          <p:cNvSpPr>
            <a:spLocks noGrp="1"/>
          </p:cNvSpPr>
          <p:nvPr>
            <p:ph type="dt" sz="half" idx="10"/>
          </p:nvPr>
        </p:nvSpPr>
        <p:spPr/>
        <p:txBody>
          <a:bodyPr/>
          <a:lstStyle/>
          <a:p>
            <a:fld id="{18CCC124-EF2F-B444-B6C8-5D4381FAEBEE}" type="datetimeFigureOut">
              <a:rPr lang="en-US" smtClean="0"/>
              <a:t>1/22/19</a:t>
            </a:fld>
            <a:endParaRPr lang="en-US"/>
          </a:p>
        </p:txBody>
      </p:sp>
      <p:sp>
        <p:nvSpPr>
          <p:cNvPr id="5" name="Footer Placeholder 4">
            <a:extLst>
              <a:ext uri="{FF2B5EF4-FFF2-40B4-BE49-F238E27FC236}">
                <a16:creationId xmlns:a16="http://schemas.microsoft.com/office/drawing/2014/main" id="{2E833C26-262D-4E46-9392-324C7E11D5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E19CB9-56E7-6544-A5A5-20E401A2D10B}"/>
              </a:ext>
            </a:extLst>
          </p:cNvPr>
          <p:cNvSpPr>
            <a:spLocks noGrp="1"/>
          </p:cNvSpPr>
          <p:nvPr>
            <p:ph type="sldNum" sz="quarter" idx="12"/>
          </p:nvPr>
        </p:nvSpPr>
        <p:spPr/>
        <p:txBody>
          <a:bodyPr/>
          <a:lstStyle/>
          <a:p>
            <a:fld id="{EA549C06-D799-0742-9590-72BEF045A5DB}" type="slidenum">
              <a:rPr lang="en-US" smtClean="0"/>
              <a:t>‹#›</a:t>
            </a:fld>
            <a:endParaRPr lang="en-US"/>
          </a:p>
        </p:txBody>
      </p:sp>
    </p:spTree>
    <p:extLst>
      <p:ext uri="{BB962C8B-B14F-4D97-AF65-F5344CB8AC3E}">
        <p14:creationId xmlns:p14="http://schemas.microsoft.com/office/powerpoint/2010/main" val="3728802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3C3F6-BCD1-F048-A226-CA51EA7913E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4D8F4F-55FD-7945-A645-CC78D215150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D79D3B4-E8E2-A34C-A824-8ABCC02E18E2}"/>
              </a:ext>
            </a:extLst>
          </p:cNvPr>
          <p:cNvSpPr>
            <a:spLocks noGrp="1"/>
          </p:cNvSpPr>
          <p:nvPr>
            <p:ph type="dt" sz="half" idx="10"/>
          </p:nvPr>
        </p:nvSpPr>
        <p:spPr/>
        <p:txBody>
          <a:bodyPr/>
          <a:lstStyle/>
          <a:p>
            <a:fld id="{18CCC124-EF2F-B444-B6C8-5D4381FAEBEE}" type="datetimeFigureOut">
              <a:rPr lang="en-US" smtClean="0"/>
              <a:t>1/22/19</a:t>
            </a:fld>
            <a:endParaRPr lang="en-US"/>
          </a:p>
        </p:txBody>
      </p:sp>
      <p:sp>
        <p:nvSpPr>
          <p:cNvPr id="5" name="Footer Placeholder 4">
            <a:extLst>
              <a:ext uri="{FF2B5EF4-FFF2-40B4-BE49-F238E27FC236}">
                <a16:creationId xmlns:a16="http://schemas.microsoft.com/office/drawing/2014/main" id="{3BF38E11-3BF1-C345-B065-4C7A210A81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D850EB-C2DD-0040-9361-F0DB2AFF6938}"/>
              </a:ext>
            </a:extLst>
          </p:cNvPr>
          <p:cNvSpPr>
            <a:spLocks noGrp="1"/>
          </p:cNvSpPr>
          <p:nvPr>
            <p:ph type="sldNum" sz="quarter" idx="12"/>
          </p:nvPr>
        </p:nvSpPr>
        <p:spPr/>
        <p:txBody>
          <a:bodyPr/>
          <a:lstStyle/>
          <a:p>
            <a:fld id="{EA549C06-D799-0742-9590-72BEF045A5DB}" type="slidenum">
              <a:rPr lang="en-US" smtClean="0"/>
              <a:t>‹#›</a:t>
            </a:fld>
            <a:endParaRPr lang="en-US"/>
          </a:p>
        </p:txBody>
      </p:sp>
    </p:spTree>
    <p:extLst>
      <p:ext uri="{BB962C8B-B14F-4D97-AF65-F5344CB8AC3E}">
        <p14:creationId xmlns:p14="http://schemas.microsoft.com/office/powerpoint/2010/main" val="568859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1E3E9-3DFE-3D49-9769-38A0DDFCAD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40B1B6-96D1-9543-846A-220A7532243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FA90D8-F2C1-F745-84E3-14D06EEE5D4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BE635A-1020-004E-B563-62FCEF8E5B0E}"/>
              </a:ext>
            </a:extLst>
          </p:cNvPr>
          <p:cNvSpPr>
            <a:spLocks noGrp="1"/>
          </p:cNvSpPr>
          <p:nvPr>
            <p:ph type="dt" sz="half" idx="10"/>
          </p:nvPr>
        </p:nvSpPr>
        <p:spPr/>
        <p:txBody>
          <a:bodyPr/>
          <a:lstStyle/>
          <a:p>
            <a:fld id="{18CCC124-EF2F-B444-B6C8-5D4381FAEBEE}" type="datetimeFigureOut">
              <a:rPr lang="en-US" smtClean="0"/>
              <a:t>1/22/19</a:t>
            </a:fld>
            <a:endParaRPr lang="en-US"/>
          </a:p>
        </p:txBody>
      </p:sp>
      <p:sp>
        <p:nvSpPr>
          <p:cNvPr id="6" name="Footer Placeholder 5">
            <a:extLst>
              <a:ext uri="{FF2B5EF4-FFF2-40B4-BE49-F238E27FC236}">
                <a16:creationId xmlns:a16="http://schemas.microsoft.com/office/drawing/2014/main" id="{DF247D90-43E4-6F47-B3F6-DFCCE18846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F385CC-F181-4F45-9EC5-EEAFB0E355D5}"/>
              </a:ext>
            </a:extLst>
          </p:cNvPr>
          <p:cNvSpPr>
            <a:spLocks noGrp="1"/>
          </p:cNvSpPr>
          <p:nvPr>
            <p:ph type="sldNum" sz="quarter" idx="12"/>
          </p:nvPr>
        </p:nvSpPr>
        <p:spPr/>
        <p:txBody>
          <a:bodyPr/>
          <a:lstStyle/>
          <a:p>
            <a:fld id="{EA549C06-D799-0742-9590-72BEF045A5DB}" type="slidenum">
              <a:rPr lang="en-US" smtClean="0"/>
              <a:t>‹#›</a:t>
            </a:fld>
            <a:endParaRPr lang="en-US"/>
          </a:p>
        </p:txBody>
      </p:sp>
    </p:spTree>
    <p:extLst>
      <p:ext uri="{BB962C8B-B14F-4D97-AF65-F5344CB8AC3E}">
        <p14:creationId xmlns:p14="http://schemas.microsoft.com/office/powerpoint/2010/main" val="3276758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101BF-4EEE-5449-A400-C2343FDE4DF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1AFAFF-8FC1-6B48-AF1B-93F21F5BB7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E10F0A8-A0F2-1443-927C-3A6928E0B79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889610-0199-CE40-B53E-39EA730EDD8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589E267-DDDD-5C4B-A806-7EB4B1250F7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73C7C2C-1CB2-C94B-B754-0E1A52E9A7C3}"/>
              </a:ext>
            </a:extLst>
          </p:cNvPr>
          <p:cNvSpPr>
            <a:spLocks noGrp="1"/>
          </p:cNvSpPr>
          <p:nvPr>
            <p:ph type="dt" sz="half" idx="10"/>
          </p:nvPr>
        </p:nvSpPr>
        <p:spPr/>
        <p:txBody>
          <a:bodyPr/>
          <a:lstStyle/>
          <a:p>
            <a:fld id="{18CCC124-EF2F-B444-B6C8-5D4381FAEBEE}" type="datetimeFigureOut">
              <a:rPr lang="en-US" smtClean="0"/>
              <a:t>1/22/19</a:t>
            </a:fld>
            <a:endParaRPr lang="en-US"/>
          </a:p>
        </p:txBody>
      </p:sp>
      <p:sp>
        <p:nvSpPr>
          <p:cNvPr id="8" name="Footer Placeholder 7">
            <a:extLst>
              <a:ext uri="{FF2B5EF4-FFF2-40B4-BE49-F238E27FC236}">
                <a16:creationId xmlns:a16="http://schemas.microsoft.com/office/drawing/2014/main" id="{976C899D-F187-DA48-8AFC-6BE58DD816D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B667FF3-580E-174C-9BC6-B66B1AC11070}"/>
              </a:ext>
            </a:extLst>
          </p:cNvPr>
          <p:cNvSpPr>
            <a:spLocks noGrp="1"/>
          </p:cNvSpPr>
          <p:nvPr>
            <p:ph type="sldNum" sz="quarter" idx="12"/>
          </p:nvPr>
        </p:nvSpPr>
        <p:spPr/>
        <p:txBody>
          <a:bodyPr/>
          <a:lstStyle/>
          <a:p>
            <a:fld id="{EA549C06-D799-0742-9590-72BEF045A5DB}" type="slidenum">
              <a:rPr lang="en-US" smtClean="0"/>
              <a:t>‹#›</a:t>
            </a:fld>
            <a:endParaRPr lang="en-US"/>
          </a:p>
        </p:txBody>
      </p:sp>
    </p:spTree>
    <p:extLst>
      <p:ext uri="{BB962C8B-B14F-4D97-AF65-F5344CB8AC3E}">
        <p14:creationId xmlns:p14="http://schemas.microsoft.com/office/powerpoint/2010/main" val="14647278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F3538-609C-804D-808C-EF559163D87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BB27220-7DFF-DC41-8210-083E78103B48}"/>
              </a:ext>
            </a:extLst>
          </p:cNvPr>
          <p:cNvSpPr>
            <a:spLocks noGrp="1"/>
          </p:cNvSpPr>
          <p:nvPr>
            <p:ph type="dt" sz="half" idx="10"/>
          </p:nvPr>
        </p:nvSpPr>
        <p:spPr/>
        <p:txBody>
          <a:bodyPr/>
          <a:lstStyle/>
          <a:p>
            <a:fld id="{18CCC124-EF2F-B444-B6C8-5D4381FAEBEE}" type="datetimeFigureOut">
              <a:rPr lang="en-US" smtClean="0"/>
              <a:t>1/22/19</a:t>
            </a:fld>
            <a:endParaRPr lang="en-US"/>
          </a:p>
        </p:txBody>
      </p:sp>
      <p:sp>
        <p:nvSpPr>
          <p:cNvPr id="4" name="Footer Placeholder 3">
            <a:extLst>
              <a:ext uri="{FF2B5EF4-FFF2-40B4-BE49-F238E27FC236}">
                <a16:creationId xmlns:a16="http://schemas.microsoft.com/office/drawing/2014/main" id="{71D67B26-FD77-A24D-AD9E-11D5C796B38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EDDE5DF-F7D9-3147-BBCC-E527B0BB2E4A}"/>
              </a:ext>
            </a:extLst>
          </p:cNvPr>
          <p:cNvSpPr>
            <a:spLocks noGrp="1"/>
          </p:cNvSpPr>
          <p:nvPr>
            <p:ph type="sldNum" sz="quarter" idx="12"/>
          </p:nvPr>
        </p:nvSpPr>
        <p:spPr/>
        <p:txBody>
          <a:bodyPr/>
          <a:lstStyle/>
          <a:p>
            <a:fld id="{EA549C06-D799-0742-9590-72BEF045A5DB}" type="slidenum">
              <a:rPr lang="en-US" smtClean="0"/>
              <a:t>‹#›</a:t>
            </a:fld>
            <a:endParaRPr lang="en-US"/>
          </a:p>
        </p:txBody>
      </p:sp>
    </p:spTree>
    <p:extLst>
      <p:ext uri="{BB962C8B-B14F-4D97-AF65-F5344CB8AC3E}">
        <p14:creationId xmlns:p14="http://schemas.microsoft.com/office/powerpoint/2010/main" val="2410199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603CB3-A72A-F547-852B-E660FD844698}"/>
              </a:ext>
            </a:extLst>
          </p:cNvPr>
          <p:cNvSpPr>
            <a:spLocks noGrp="1"/>
          </p:cNvSpPr>
          <p:nvPr>
            <p:ph type="dt" sz="half" idx="10"/>
          </p:nvPr>
        </p:nvSpPr>
        <p:spPr/>
        <p:txBody>
          <a:bodyPr/>
          <a:lstStyle/>
          <a:p>
            <a:fld id="{18CCC124-EF2F-B444-B6C8-5D4381FAEBEE}" type="datetimeFigureOut">
              <a:rPr lang="en-US" smtClean="0"/>
              <a:t>1/22/19</a:t>
            </a:fld>
            <a:endParaRPr lang="en-US"/>
          </a:p>
        </p:txBody>
      </p:sp>
      <p:sp>
        <p:nvSpPr>
          <p:cNvPr id="3" name="Footer Placeholder 2">
            <a:extLst>
              <a:ext uri="{FF2B5EF4-FFF2-40B4-BE49-F238E27FC236}">
                <a16:creationId xmlns:a16="http://schemas.microsoft.com/office/drawing/2014/main" id="{841415C6-7A8E-8947-9D83-1B5F2CB85AA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7D1C53D-6C34-7940-BD2B-3DAA1BAFD24F}"/>
              </a:ext>
            </a:extLst>
          </p:cNvPr>
          <p:cNvSpPr>
            <a:spLocks noGrp="1"/>
          </p:cNvSpPr>
          <p:nvPr>
            <p:ph type="sldNum" sz="quarter" idx="12"/>
          </p:nvPr>
        </p:nvSpPr>
        <p:spPr/>
        <p:txBody>
          <a:bodyPr/>
          <a:lstStyle/>
          <a:p>
            <a:fld id="{EA549C06-D799-0742-9590-72BEF045A5DB}" type="slidenum">
              <a:rPr lang="en-US" smtClean="0"/>
              <a:t>‹#›</a:t>
            </a:fld>
            <a:endParaRPr lang="en-US"/>
          </a:p>
        </p:txBody>
      </p:sp>
    </p:spTree>
    <p:extLst>
      <p:ext uri="{BB962C8B-B14F-4D97-AF65-F5344CB8AC3E}">
        <p14:creationId xmlns:p14="http://schemas.microsoft.com/office/powerpoint/2010/main" val="1870372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1EC3D-F35E-D645-882B-27F622377F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D20A8C-8FAB-924E-81FA-983E7B0E3E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7070E0-19E3-F741-839D-C27769E227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E93B170-D59C-C648-BF4B-CD6ADBA8D7ED}"/>
              </a:ext>
            </a:extLst>
          </p:cNvPr>
          <p:cNvSpPr>
            <a:spLocks noGrp="1"/>
          </p:cNvSpPr>
          <p:nvPr>
            <p:ph type="dt" sz="half" idx="10"/>
          </p:nvPr>
        </p:nvSpPr>
        <p:spPr/>
        <p:txBody>
          <a:bodyPr/>
          <a:lstStyle/>
          <a:p>
            <a:fld id="{18CCC124-EF2F-B444-B6C8-5D4381FAEBEE}" type="datetimeFigureOut">
              <a:rPr lang="en-US" smtClean="0"/>
              <a:t>1/22/19</a:t>
            </a:fld>
            <a:endParaRPr lang="en-US"/>
          </a:p>
        </p:txBody>
      </p:sp>
      <p:sp>
        <p:nvSpPr>
          <p:cNvPr id="6" name="Footer Placeholder 5">
            <a:extLst>
              <a:ext uri="{FF2B5EF4-FFF2-40B4-BE49-F238E27FC236}">
                <a16:creationId xmlns:a16="http://schemas.microsoft.com/office/drawing/2014/main" id="{13B52F48-6016-C04E-BA17-666C7E0194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0CC570-D05D-E247-B61D-94EFA9F53B00}"/>
              </a:ext>
            </a:extLst>
          </p:cNvPr>
          <p:cNvSpPr>
            <a:spLocks noGrp="1"/>
          </p:cNvSpPr>
          <p:nvPr>
            <p:ph type="sldNum" sz="quarter" idx="12"/>
          </p:nvPr>
        </p:nvSpPr>
        <p:spPr/>
        <p:txBody>
          <a:bodyPr/>
          <a:lstStyle/>
          <a:p>
            <a:fld id="{EA549C06-D799-0742-9590-72BEF045A5DB}" type="slidenum">
              <a:rPr lang="en-US" smtClean="0"/>
              <a:t>‹#›</a:t>
            </a:fld>
            <a:endParaRPr lang="en-US"/>
          </a:p>
        </p:txBody>
      </p:sp>
    </p:spTree>
    <p:extLst>
      <p:ext uri="{BB962C8B-B14F-4D97-AF65-F5344CB8AC3E}">
        <p14:creationId xmlns:p14="http://schemas.microsoft.com/office/powerpoint/2010/main" val="2228339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21CB2-814D-5344-BE8A-5FD3858549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3F65AE0-42DA-9347-8695-E1819285F8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456F4AB-95C4-2D4B-9470-C5B8407177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459638E-8C3E-E040-9C4E-35918FBB0763}"/>
              </a:ext>
            </a:extLst>
          </p:cNvPr>
          <p:cNvSpPr>
            <a:spLocks noGrp="1"/>
          </p:cNvSpPr>
          <p:nvPr>
            <p:ph type="dt" sz="half" idx="10"/>
          </p:nvPr>
        </p:nvSpPr>
        <p:spPr/>
        <p:txBody>
          <a:bodyPr/>
          <a:lstStyle/>
          <a:p>
            <a:fld id="{18CCC124-EF2F-B444-B6C8-5D4381FAEBEE}" type="datetimeFigureOut">
              <a:rPr lang="en-US" smtClean="0"/>
              <a:t>1/22/19</a:t>
            </a:fld>
            <a:endParaRPr lang="en-US"/>
          </a:p>
        </p:txBody>
      </p:sp>
      <p:sp>
        <p:nvSpPr>
          <p:cNvPr id="6" name="Footer Placeholder 5">
            <a:extLst>
              <a:ext uri="{FF2B5EF4-FFF2-40B4-BE49-F238E27FC236}">
                <a16:creationId xmlns:a16="http://schemas.microsoft.com/office/drawing/2014/main" id="{52F064B1-ED60-AA48-BB83-7347AE0B83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74285A-D04D-FA4B-8269-645EFAE680E3}"/>
              </a:ext>
            </a:extLst>
          </p:cNvPr>
          <p:cNvSpPr>
            <a:spLocks noGrp="1"/>
          </p:cNvSpPr>
          <p:nvPr>
            <p:ph type="sldNum" sz="quarter" idx="12"/>
          </p:nvPr>
        </p:nvSpPr>
        <p:spPr/>
        <p:txBody>
          <a:bodyPr/>
          <a:lstStyle/>
          <a:p>
            <a:fld id="{EA549C06-D799-0742-9590-72BEF045A5DB}" type="slidenum">
              <a:rPr lang="en-US" smtClean="0"/>
              <a:t>‹#›</a:t>
            </a:fld>
            <a:endParaRPr lang="en-US"/>
          </a:p>
        </p:txBody>
      </p:sp>
    </p:spTree>
    <p:extLst>
      <p:ext uri="{BB962C8B-B14F-4D97-AF65-F5344CB8AC3E}">
        <p14:creationId xmlns:p14="http://schemas.microsoft.com/office/powerpoint/2010/main" val="15229062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E1AFBF-55C8-DF4B-886C-DA820A066F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63D398-0973-1944-BFCA-64EFF17E09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6F848C-E81D-604B-AAD4-E0C177A78D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CCC124-EF2F-B444-B6C8-5D4381FAEBEE}" type="datetimeFigureOut">
              <a:rPr lang="en-US" smtClean="0"/>
              <a:t>1/22/19</a:t>
            </a:fld>
            <a:endParaRPr lang="en-US"/>
          </a:p>
        </p:txBody>
      </p:sp>
      <p:sp>
        <p:nvSpPr>
          <p:cNvPr id="5" name="Footer Placeholder 4">
            <a:extLst>
              <a:ext uri="{FF2B5EF4-FFF2-40B4-BE49-F238E27FC236}">
                <a16:creationId xmlns:a16="http://schemas.microsoft.com/office/drawing/2014/main" id="{0D1CA6AC-CB3E-0643-A0FD-5C8FB543FD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7BA2B9E-AB26-584F-9C5B-3B37A08E23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549C06-D799-0742-9590-72BEF045A5DB}" type="slidenum">
              <a:rPr lang="en-US" smtClean="0"/>
              <a:t>‹#›</a:t>
            </a:fld>
            <a:endParaRPr lang="en-US"/>
          </a:p>
        </p:txBody>
      </p:sp>
    </p:spTree>
    <p:extLst>
      <p:ext uri="{BB962C8B-B14F-4D97-AF65-F5344CB8AC3E}">
        <p14:creationId xmlns:p14="http://schemas.microsoft.com/office/powerpoint/2010/main" val="17735767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profdavidnutt@twitter.com" TargetMode="External"/><Relationship Id="rId2" Type="http://schemas.openxmlformats.org/officeDocument/2006/relationships/hyperlink" Target="mailto:d.nutt@imperial.ac.uk"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Layout" Target="../slideLayouts/slideLayout2.xml"/><Relationship Id="rId4" Type="http://schemas.openxmlformats.org/officeDocument/2006/relationships/image" Target="../media/image14.tiff"/></Relationships>
</file>

<file path=ppt/slides/_rels/slide11.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2.xml"/><Relationship Id="rId4" Type="http://schemas.openxmlformats.org/officeDocument/2006/relationships/hyperlink" Target="http://www.druglibrary.org/schaffer/history/e1850/gunjah.htm"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tiff"/><Relationship Id="rId1" Type="http://schemas.openxmlformats.org/officeDocument/2006/relationships/slideLayout" Target="../slideLayouts/slideLayout2.xml"/><Relationship Id="rId5" Type="http://schemas.openxmlformats.org/officeDocument/2006/relationships/image" Target="../media/image22.tiff"/><Relationship Id="rId4" Type="http://schemas.openxmlformats.org/officeDocument/2006/relationships/image" Target="../media/image21.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5.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w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www.guardian.co.uk/profile/marktownsend" TargetMode="External"/><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hyperlink" Target="http://observer.guardian.co.uk/"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www.spectator.co.uk/essays/10024/top-judge.thtml"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35.emf"/><Relationship Id="rId4" Type="http://schemas.openxmlformats.org/officeDocument/2006/relationships/oleObject" Target="../embeddings/oleObject1.bin"/></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www.texample.net/media/tikz/examples/PDF/yin-and-yang.pdf"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www.texample.net/media/tikz/examples/PDF/yin-and-yang.pdf"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38.emf"/><Relationship Id="rId4" Type="http://schemas.openxmlformats.org/officeDocument/2006/relationships/oleObject" Target="../embeddings/oleObject2.bin"/></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39.emf"/><Relationship Id="rId4" Type="http://schemas.openxmlformats.org/officeDocument/2006/relationships/oleObject" Target="../embeddings/oleObject3.bin"/></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3" Type="http://schemas.openxmlformats.org/officeDocument/2006/relationships/image" Target="../media/image45.emf"/><Relationship Id="rId18" Type="http://schemas.openxmlformats.org/officeDocument/2006/relationships/oleObject" Target="../embeddings/oleObject11.bin"/><Relationship Id="rId26" Type="http://schemas.openxmlformats.org/officeDocument/2006/relationships/oleObject" Target="../embeddings/oleObject15.bin"/><Relationship Id="rId39" Type="http://schemas.openxmlformats.org/officeDocument/2006/relationships/image" Target="../media/image58.emf"/><Relationship Id="rId21" Type="http://schemas.openxmlformats.org/officeDocument/2006/relationships/image" Target="../media/image49.emf"/><Relationship Id="rId34" Type="http://schemas.openxmlformats.org/officeDocument/2006/relationships/oleObject" Target="../embeddings/oleObject19.bin"/><Relationship Id="rId42" Type="http://schemas.openxmlformats.org/officeDocument/2006/relationships/oleObject" Target="../embeddings/oleObject23.bin"/><Relationship Id="rId47" Type="http://schemas.openxmlformats.org/officeDocument/2006/relationships/image" Target="../media/image62.emf"/><Relationship Id="rId50" Type="http://schemas.openxmlformats.org/officeDocument/2006/relationships/oleObject" Target="../embeddings/oleObject27.bin"/><Relationship Id="rId55" Type="http://schemas.openxmlformats.org/officeDocument/2006/relationships/image" Target="../media/image66.emf"/><Relationship Id="rId7" Type="http://schemas.openxmlformats.org/officeDocument/2006/relationships/image" Target="../media/image42.emf"/><Relationship Id="rId2" Type="http://schemas.openxmlformats.org/officeDocument/2006/relationships/slideLayout" Target="../slideLayouts/slideLayout12.xml"/><Relationship Id="rId16" Type="http://schemas.openxmlformats.org/officeDocument/2006/relationships/oleObject" Target="../embeddings/oleObject10.bin"/><Relationship Id="rId29" Type="http://schemas.openxmlformats.org/officeDocument/2006/relationships/image" Target="../media/image53.emf"/><Relationship Id="rId11" Type="http://schemas.openxmlformats.org/officeDocument/2006/relationships/image" Target="../media/image44.emf"/><Relationship Id="rId24" Type="http://schemas.openxmlformats.org/officeDocument/2006/relationships/oleObject" Target="../embeddings/oleObject14.bin"/><Relationship Id="rId32" Type="http://schemas.openxmlformats.org/officeDocument/2006/relationships/oleObject" Target="../embeddings/oleObject18.bin"/><Relationship Id="rId37" Type="http://schemas.openxmlformats.org/officeDocument/2006/relationships/image" Target="../media/image57.emf"/><Relationship Id="rId40" Type="http://schemas.openxmlformats.org/officeDocument/2006/relationships/oleObject" Target="../embeddings/oleObject22.bin"/><Relationship Id="rId45" Type="http://schemas.openxmlformats.org/officeDocument/2006/relationships/image" Target="../media/image61.emf"/><Relationship Id="rId53" Type="http://schemas.openxmlformats.org/officeDocument/2006/relationships/image" Target="../media/image65.emf"/><Relationship Id="rId58" Type="http://schemas.openxmlformats.org/officeDocument/2006/relationships/oleObject" Target="../embeddings/oleObject31.bin"/><Relationship Id="rId5" Type="http://schemas.openxmlformats.org/officeDocument/2006/relationships/image" Target="../media/image41.emf"/><Relationship Id="rId61" Type="http://schemas.openxmlformats.org/officeDocument/2006/relationships/image" Target="../media/image69.emf"/><Relationship Id="rId19" Type="http://schemas.openxmlformats.org/officeDocument/2006/relationships/image" Target="../media/image48.emf"/><Relationship Id="rId14" Type="http://schemas.openxmlformats.org/officeDocument/2006/relationships/oleObject" Target="../embeddings/oleObject9.bin"/><Relationship Id="rId22" Type="http://schemas.openxmlformats.org/officeDocument/2006/relationships/oleObject" Target="../embeddings/oleObject13.bin"/><Relationship Id="rId27" Type="http://schemas.openxmlformats.org/officeDocument/2006/relationships/image" Target="../media/image52.emf"/><Relationship Id="rId30" Type="http://schemas.openxmlformats.org/officeDocument/2006/relationships/oleObject" Target="../embeddings/oleObject17.bin"/><Relationship Id="rId35" Type="http://schemas.openxmlformats.org/officeDocument/2006/relationships/image" Target="../media/image56.emf"/><Relationship Id="rId43" Type="http://schemas.openxmlformats.org/officeDocument/2006/relationships/image" Target="../media/image60.emf"/><Relationship Id="rId48" Type="http://schemas.openxmlformats.org/officeDocument/2006/relationships/oleObject" Target="../embeddings/oleObject26.bin"/><Relationship Id="rId56" Type="http://schemas.openxmlformats.org/officeDocument/2006/relationships/oleObject" Target="../embeddings/oleObject30.bin"/><Relationship Id="rId8" Type="http://schemas.openxmlformats.org/officeDocument/2006/relationships/oleObject" Target="../embeddings/oleObject6.bin"/><Relationship Id="rId51" Type="http://schemas.openxmlformats.org/officeDocument/2006/relationships/image" Target="../media/image64.emf"/><Relationship Id="rId3" Type="http://schemas.openxmlformats.org/officeDocument/2006/relationships/notesSlide" Target="../notesSlides/notesSlide9.xml"/><Relationship Id="rId12" Type="http://schemas.openxmlformats.org/officeDocument/2006/relationships/oleObject" Target="../embeddings/oleObject8.bin"/><Relationship Id="rId17" Type="http://schemas.openxmlformats.org/officeDocument/2006/relationships/image" Target="../media/image47.emf"/><Relationship Id="rId25" Type="http://schemas.openxmlformats.org/officeDocument/2006/relationships/image" Target="../media/image51.emf"/><Relationship Id="rId33" Type="http://schemas.openxmlformats.org/officeDocument/2006/relationships/image" Target="../media/image55.emf"/><Relationship Id="rId38" Type="http://schemas.openxmlformats.org/officeDocument/2006/relationships/oleObject" Target="../embeddings/oleObject21.bin"/><Relationship Id="rId46" Type="http://schemas.openxmlformats.org/officeDocument/2006/relationships/oleObject" Target="../embeddings/oleObject25.bin"/><Relationship Id="rId59" Type="http://schemas.openxmlformats.org/officeDocument/2006/relationships/image" Target="../media/image68.emf"/><Relationship Id="rId20" Type="http://schemas.openxmlformats.org/officeDocument/2006/relationships/oleObject" Target="../embeddings/oleObject12.bin"/><Relationship Id="rId41" Type="http://schemas.openxmlformats.org/officeDocument/2006/relationships/image" Target="../media/image59.emf"/><Relationship Id="rId54" Type="http://schemas.openxmlformats.org/officeDocument/2006/relationships/oleObject" Target="../embeddings/oleObject29.bin"/><Relationship Id="rId1" Type="http://schemas.openxmlformats.org/officeDocument/2006/relationships/vmlDrawing" Target="../drawings/vmlDrawing4.vml"/><Relationship Id="rId6" Type="http://schemas.openxmlformats.org/officeDocument/2006/relationships/oleObject" Target="../embeddings/oleObject5.bin"/><Relationship Id="rId15" Type="http://schemas.openxmlformats.org/officeDocument/2006/relationships/image" Target="../media/image46.emf"/><Relationship Id="rId23" Type="http://schemas.openxmlformats.org/officeDocument/2006/relationships/image" Target="../media/image50.emf"/><Relationship Id="rId28" Type="http://schemas.openxmlformats.org/officeDocument/2006/relationships/oleObject" Target="../embeddings/oleObject16.bin"/><Relationship Id="rId36" Type="http://schemas.openxmlformats.org/officeDocument/2006/relationships/oleObject" Target="../embeddings/oleObject20.bin"/><Relationship Id="rId49" Type="http://schemas.openxmlformats.org/officeDocument/2006/relationships/image" Target="../media/image63.emf"/><Relationship Id="rId57" Type="http://schemas.openxmlformats.org/officeDocument/2006/relationships/image" Target="../media/image67.emf"/><Relationship Id="rId10" Type="http://schemas.openxmlformats.org/officeDocument/2006/relationships/oleObject" Target="../embeddings/oleObject7.bin"/><Relationship Id="rId31" Type="http://schemas.openxmlformats.org/officeDocument/2006/relationships/image" Target="../media/image54.emf"/><Relationship Id="rId44" Type="http://schemas.openxmlformats.org/officeDocument/2006/relationships/oleObject" Target="../embeddings/oleObject24.bin"/><Relationship Id="rId52" Type="http://schemas.openxmlformats.org/officeDocument/2006/relationships/oleObject" Target="../embeddings/oleObject28.bin"/><Relationship Id="rId60" Type="http://schemas.openxmlformats.org/officeDocument/2006/relationships/oleObject" Target="../embeddings/oleObject32.bin"/><Relationship Id="rId4" Type="http://schemas.openxmlformats.org/officeDocument/2006/relationships/oleObject" Target="../embeddings/oleObject4.bin"/><Relationship Id="rId9" Type="http://schemas.openxmlformats.org/officeDocument/2006/relationships/image" Target="../media/image43.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70.tif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4.tif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www.pnas.org/search?author1=Judith+Segall&amp;sortspec=date&amp;submit=Submit" TargetMode="External"/><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hyperlink" Target="http://www.google.com/url?sa=i&amp;rct=j&amp;q=&amp;esrc=s&amp;frm=1&amp;source=images&amp;cd=&amp;cad=rja&amp;docid=Y8Jb0HFixyKPUM&amp;tbnid=4XGY18UVbwDSsM:&amp;ved=0CAUQjRw&amp;url=http://www.clker.com/clipart-pirate-treasure-chest-with-coins.html&amp;ei=NJQHU6yKJunK0AX-roG4Cw&amp;bvm=bv.61725948,d.ZG4&amp;psig=AFQjCNGkEAHJkhKaQGA2jdGLQSGeChhzHA&amp;ust=1393091986606036" TargetMode="External"/><Relationship Id="rId1" Type="http://schemas.openxmlformats.org/officeDocument/2006/relationships/slideLayout" Target="../slideLayouts/slideLayout7.xml"/><Relationship Id="rId5" Type="http://schemas.openxmlformats.org/officeDocument/2006/relationships/image" Target="../media/image81.jpeg"/><Relationship Id="rId4" Type="http://schemas.openxmlformats.org/officeDocument/2006/relationships/image" Target="../media/image80.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3.tiff"/><Relationship Id="rId2" Type="http://schemas.openxmlformats.org/officeDocument/2006/relationships/image" Target="../media/image82.tiff"/><Relationship Id="rId1" Type="http://schemas.openxmlformats.org/officeDocument/2006/relationships/slideLayout" Target="../slideLayouts/slideLayout2.xml"/><Relationship Id="rId5" Type="http://schemas.openxmlformats.org/officeDocument/2006/relationships/image" Target="../media/image85.tiff"/><Relationship Id="rId4" Type="http://schemas.openxmlformats.org/officeDocument/2006/relationships/image" Target="../media/image84.tif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6.tif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8.tiff"/><Relationship Id="rId2" Type="http://schemas.openxmlformats.org/officeDocument/2006/relationships/image" Target="../media/image87.tif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90.png"/></Relationships>
</file>

<file path=ppt/slides/_rels/slide6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hyperlink" Target="https://www.libdems.org.uk/a_regulated_cannabis_market_for_the_uk" TargetMode="Externa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hyperlink" Target="http://images.google.com/imgres?imgurl=http://images2.layoutsparks.com/1/45338/Bob-marley-cigar-colorful.jpg&amp;imgrefurl=http://www.layoutsparks.com/1/45338/Bob-marley-cigar-colorful.html&amp;usg=__rYVYCWqYGdU2HqDJYh9SULjUV7k=&amp;h=500&amp;w=423&amp;sz=40&amp;hl=en&amp;start=20&amp;um=1&amp;tbnid=SPpStXTLSoAlBM:&amp;tbnh=130&amp;tbnw=110&amp;prev=/images?q=bob+marley&amp;imgtbs=f&amp;hl=en&amp;lr=&amp;rls=com.microsoft:en-US&amp;um=1"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hyperlink" Target="mailto:profdavidnutt@twitter.com"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ll7C2rFWVH-wrM&amp;tbnid=UU0Bu8iRr4k27M:&amp;ved=0CAUQjRw&amp;url=http://www.pinterest.com/karenlhl/digz-archeology-history-and-cool-old-stuff/&amp;ei=ckoHU7eWF_Hs0gX_hYCABw&amp;bvm=bv.61725948,d.ZG4&amp;psig=AFQjCNGkwme8XsQcNo_3c4l3Wno0pA5K8g&amp;ust=1393073050784811" TargetMode="External"/><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CEEFC-4DF8-3142-88D0-46CF4FD4B4BB}"/>
              </a:ext>
            </a:extLst>
          </p:cNvPr>
          <p:cNvSpPr>
            <a:spLocks noGrp="1"/>
          </p:cNvSpPr>
          <p:nvPr>
            <p:ph type="ctrTitle"/>
          </p:nvPr>
        </p:nvSpPr>
        <p:spPr>
          <a:xfrm>
            <a:off x="546100" y="1122363"/>
            <a:ext cx="10121900" cy="2387600"/>
          </a:xfrm>
        </p:spPr>
        <p:txBody>
          <a:bodyPr>
            <a:normAutofit fontScale="90000"/>
          </a:bodyPr>
          <a:lstStyle/>
          <a:p>
            <a:r>
              <a:rPr lang="en-US" dirty="0" err="1">
                <a:solidFill>
                  <a:srgbClr val="7030A0"/>
                </a:solidFill>
              </a:rPr>
              <a:t>RCPsych</a:t>
            </a:r>
            <a:r>
              <a:rPr lang="en-US" dirty="0">
                <a:solidFill>
                  <a:srgbClr val="7030A0"/>
                </a:solidFill>
              </a:rPr>
              <a:t> President’s Lecture 2018</a:t>
            </a:r>
            <a:br>
              <a:rPr lang="en-US" dirty="0">
                <a:solidFill>
                  <a:srgbClr val="7030A0"/>
                </a:solidFill>
              </a:rPr>
            </a:br>
            <a:br>
              <a:rPr lang="en-US" b="1" dirty="0">
                <a:solidFill>
                  <a:srgbClr val="7030A0"/>
                </a:solidFill>
              </a:rPr>
            </a:br>
            <a:r>
              <a:rPr lang="en-US" b="1" dirty="0">
                <a:solidFill>
                  <a:srgbClr val="7030A0"/>
                </a:solidFill>
              </a:rPr>
              <a:t> The cannabis revolution and its implications for psychiatry </a:t>
            </a:r>
          </a:p>
        </p:txBody>
      </p:sp>
      <p:sp>
        <p:nvSpPr>
          <p:cNvPr id="4" name="Subtitle 2">
            <a:extLst>
              <a:ext uri="{FF2B5EF4-FFF2-40B4-BE49-F238E27FC236}">
                <a16:creationId xmlns:a16="http://schemas.microsoft.com/office/drawing/2014/main" id="{4E7FEC11-EDBB-4440-9861-661392A03BB8}"/>
              </a:ext>
            </a:extLst>
          </p:cNvPr>
          <p:cNvSpPr txBox="1">
            <a:spLocks noGrp="1"/>
          </p:cNvSpPr>
          <p:nvPr>
            <p:ph type="subTitle" idx="1"/>
          </p:nvPr>
        </p:nvSpPr>
        <p:spPr>
          <a:xfrm>
            <a:off x="342900" y="4212512"/>
            <a:ext cx="10401300" cy="1883487"/>
          </a:xfrm>
          <a:prstGeom prst="rect">
            <a:avLst/>
          </a:prstGeom>
        </p:spPr>
        <p:txBody>
          <a:bodyPr vert="horz" lIns="91440" tIns="45720" rIns="91440" bIns="45720" rtlCol="0">
            <a:normAutofit fontScale="92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800" dirty="0">
                <a:solidFill>
                  <a:schemeClr val="tx1"/>
                </a:solidFill>
              </a:rPr>
              <a:t>David Nutt DM FRCP FRCPsych FMedSci </a:t>
            </a:r>
            <a:r>
              <a:rPr lang="en-US" sz="2800" dirty="0" err="1">
                <a:solidFill>
                  <a:schemeClr val="tx1"/>
                </a:solidFill>
              </a:rPr>
              <a:t>Dlaws</a:t>
            </a:r>
            <a:endParaRPr lang="en-US" sz="2800" dirty="0">
              <a:solidFill>
                <a:schemeClr val="tx1"/>
              </a:solidFill>
            </a:endParaRPr>
          </a:p>
          <a:p>
            <a:r>
              <a:rPr lang="en-US" sz="2800" dirty="0">
                <a:solidFill>
                  <a:schemeClr val="tx1"/>
                </a:solidFill>
              </a:rPr>
              <a:t>Edmond J. Safra Prof of Neuropsychopharmacology </a:t>
            </a:r>
          </a:p>
          <a:p>
            <a:r>
              <a:rPr lang="en-US" sz="2800" dirty="0">
                <a:solidFill>
                  <a:schemeClr val="tx1"/>
                </a:solidFill>
              </a:rPr>
              <a:t>Imperial College London</a:t>
            </a:r>
          </a:p>
          <a:p>
            <a:r>
              <a:rPr lang="en-US" sz="2800" dirty="0">
                <a:solidFill>
                  <a:schemeClr val="tx1"/>
                </a:solidFill>
                <a:hlinkClick r:id="rId2"/>
              </a:rPr>
              <a:t>d.nutt@imperial.ac.uk</a:t>
            </a:r>
            <a:endParaRPr lang="en-US" sz="2800" dirty="0">
              <a:solidFill>
                <a:schemeClr val="tx1"/>
              </a:solidFill>
            </a:endParaRPr>
          </a:p>
          <a:p>
            <a:r>
              <a:rPr lang="en-US" sz="2800" dirty="0">
                <a:solidFill>
                  <a:schemeClr val="tx1"/>
                </a:solidFill>
                <a:hlinkClick r:id="rId3"/>
              </a:rPr>
              <a:t>profdavidnutt@twitter.com</a:t>
            </a:r>
            <a:r>
              <a:rPr lang="en-US" sz="2800" dirty="0">
                <a:solidFill>
                  <a:schemeClr val="tx1"/>
                </a:solidFill>
              </a:rPr>
              <a:t>  </a:t>
            </a:r>
          </a:p>
          <a:p>
            <a:endParaRPr lang="en-US" sz="2400" dirty="0">
              <a:solidFill>
                <a:schemeClr val="tx1"/>
              </a:solidFill>
            </a:endParaRPr>
          </a:p>
        </p:txBody>
      </p:sp>
    </p:spTree>
    <p:extLst>
      <p:ext uri="{BB962C8B-B14F-4D97-AF65-F5344CB8AC3E}">
        <p14:creationId xmlns:p14="http://schemas.microsoft.com/office/powerpoint/2010/main" val="17270551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713A42-CCCE-0B48-8286-0172A4A5FBD3}"/>
              </a:ext>
            </a:extLst>
          </p:cNvPr>
          <p:cNvPicPr>
            <a:picLocks noChangeAspect="1"/>
          </p:cNvPicPr>
          <p:nvPr/>
        </p:nvPicPr>
        <p:blipFill>
          <a:blip r:embed="rId2"/>
          <a:stretch>
            <a:fillRect/>
          </a:stretch>
        </p:blipFill>
        <p:spPr>
          <a:xfrm>
            <a:off x="-195637" y="504670"/>
            <a:ext cx="3992796" cy="6111422"/>
          </a:xfrm>
          <a:prstGeom prst="rect">
            <a:avLst/>
          </a:prstGeom>
        </p:spPr>
      </p:pic>
      <p:pic>
        <p:nvPicPr>
          <p:cNvPr id="5" name="Picture 4">
            <a:extLst>
              <a:ext uri="{FF2B5EF4-FFF2-40B4-BE49-F238E27FC236}">
                <a16:creationId xmlns:a16="http://schemas.microsoft.com/office/drawing/2014/main" id="{8307BE53-776B-1C4E-BAC6-ABFE5DE81D8E}"/>
              </a:ext>
            </a:extLst>
          </p:cNvPr>
          <p:cNvPicPr>
            <a:picLocks noChangeAspect="1"/>
          </p:cNvPicPr>
          <p:nvPr/>
        </p:nvPicPr>
        <p:blipFill>
          <a:blip r:embed="rId3"/>
          <a:stretch>
            <a:fillRect/>
          </a:stretch>
        </p:blipFill>
        <p:spPr>
          <a:xfrm>
            <a:off x="3797159" y="0"/>
            <a:ext cx="3810000" cy="2146300"/>
          </a:xfrm>
          <a:prstGeom prst="rect">
            <a:avLst/>
          </a:prstGeom>
        </p:spPr>
      </p:pic>
      <p:pic>
        <p:nvPicPr>
          <p:cNvPr id="6" name="Picture 5">
            <a:extLst>
              <a:ext uri="{FF2B5EF4-FFF2-40B4-BE49-F238E27FC236}">
                <a16:creationId xmlns:a16="http://schemas.microsoft.com/office/drawing/2014/main" id="{02E634EE-B762-3D45-B743-7465C2992002}"/>
              </a:ext>
            </a:extLst>
          </p:cNvPr>
          <p:cNvPicPr>
            <a:picLocks noChangeAspect="1"/>
          </p:cNvPicPr>
          <p:nvPr/>
        </p:nvPicPr>
        <p:blipFill>
          <a:blip r:embed="rId4"/>
          <a:stretch>
            <a:fillRect/>
          </a:stretch>
        </p:blipFill>
        <p:spPr>
          <a:xfrm>
            <a:off x="3306581" y="1824166"/>
            <a:ext cx="9020159" cy="5114061"/>
          </a:xfrm>
          <a:prstGeom prst="rect">
            <a:avLst/>
          </a:prstGeom>
        </p:spPr>
      </p:pic>
      <p:sp>
        <p:nvSpPr>
          <p:cNvPr id="2" name="TextBox 1">
            <a:extLst>
              <a:ext uri="{FF2B5EF4-FFF2-40B4-BE49-F238E27FC236}">
                <a16:creationId xmlns:a16="http://schemas.microsoft.com/office/drawing/2014/main" id="{2EB103D5-7B7D-BE4C-841D-03E02DEBF7AE}"/>
              </a:ext>
            </a:extLst>
          </p:cNvPr>
          <p:cNvSpPr txBox="1"/>
          <p:nvPr/>
        </p:nvSpPr>
        <p:spPr>
          <a:xfrm>
            <a:off x="7823200" y="491067"/>
            <a:ext cx="3286177" cy="1077218"/>
          </a:xfrm>
          <a:prstGeom prst="rect">
            <a:avLst/>
          </a:prstGeom>
          <a:noFill/>
        </p:spPr>
        <p:txBody>
          <a:bodyPr wrap="square" rtlCol="0">
            <a:spAutoFit/>
          </a:bodyPr>
          <a:lstStyle/>
          <a:p>
            <a:r>
              <a:rPr lang="en-US" sz="3200" dirty="0" err="1">
                <a:solidFill>
                  <a:srgbClr val="7030A0"/>
                </a:solidFill>
              </a:rPr>
              <a:t>Ist</a:t>
            </a:r>
            <a:r>
              <a:rPr lang="en-US" sz="3200" dirty="0">
                <a:solidFill>
                  <a:srgbClr val="7030A0"/>
                </a:solidFill>
              </a:rPr>
              <a:t> UK report –Royal Society 1689  </a:t>
            </a:r>
          </a:p>
        </p:txBody>
      </p:sp>
    </p:spTree>
    <p:extLst>
      <p:ext uri="{BB962C8B-B14F-4D97-AF65-F5344CB8AC3E}">
        <p14:creationId xmlns:p14="http://schemas.microsoft.com/office/powerpoint/2010/main" val="17129646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BAF2E-EE51-7840-AEE7-FB4A0B57A1A3}"/>
              </a:ext>
            </a:extLst>
          </p:cNvPr>
          <p:cNvSpPr>
            <a:spLocks noGrp="1"/>
          </p:cNvSpPr>
          <p:nvPr>
            <p:ph type="title"/>
          </p:nvPr>
        </p:nvSpPr>
        <p:spPr>
          <a:xfrm>
            <a:off x="1684365" y="-19603"/>
            <a:ext cx="10515600" cy="1325563"/>
          </a:xfrm>
        </p:spPr>
        <p:txBody>
          <a:bodyPr/>
          <a:lstStyle/>
          <a:p>
            <a:r>
              <a:rPr lang="en-US" dirty="0">
                <a:solidFill>
                  <a:srgbClr val="7030A0"/>
                </a:solidFill>
              </a:rPr>
              <a:t>OTC cannabis products in the 1800s</a:t>
            </a:r>
          </a:p>
        </p:txBody>
      </p:sp>
      <p:pic>
        <p:nvPicPr>
          <p:cNvPr id="4" name="Picture 3">
            <a:extLst>
              <a:ext uri="{FF2B5EF4-FFF2-40B4-BE49-F238E27FC236}">
                <a16:creationId xmlns:a16="http://schemas.microsoft.com/office/drawing/2014/main" id="{229FFF9F-9847-CF41-9F32-ED5B28E77E72}"/>
              </a:ext>
            </a:extLst>
          </p:cNvPr>
          <p:cNvPicPr>
            <a:picLocks noChangeAspect="1"/>
          </p:cNvPicPr>
          <p:nvPr/>
        </p:nvPicPr>
        <p:blipFill>
          <a:blip r:embed="rId2"/>
          <a:stretch>
            <a:fillRect/>
          </a:stretch>
        </p:blipFill>
        <p:spPr>
          <a:xfrm>
            <a:off x="6096000" y="1416050"/>
            <a:ext cx="3810000" cy="2882900"/>
          </a:xfrm>
          <a:prstGeom prst="rect">
            <a:avLst/>
          </a:prstGeom>
        </p:spPr>
      </p:pic>
      <p:pic>
        <p:nvPicPr>
          <p:cNvPr id="5" name="Picture 4">
            <a:extLst>
              <a:ext uri="{FF2B5EF4-FFF2-40B4-BE49-F238E27FC236}">
                <a16:creationId xmlns:a16="http://schemas.microsoft.com/office/drawing/2014/main" id="{EBF71A3A-0814-894F-AD10-CB190D3C1C40}"/>
              </a:ext>
            </a:extLst>
          </p:cNvPr>
          <p:cNvPicPr>
            <a:picLocks noChangeAspect="1"/>
          </p:cNvPicPr>
          <p:nvPr/>
        </p:nvPicPr>
        <p:blipFill>
          <a:blip r:embed="rId3"/>
          <a:stretch>
            <a:fillRect/>
          </a:stretch>
        </p:blipFill>
        <p:spPr>
          <a:xfrm>
            <a:off x="610821" y="1649741"/>
            <a:ext cx="2866036" cy="4998900"/>
          </a:xfrm>
          <a:prstGeom prst="rect">
            <a:avLst/>
          </a:prstGeom>
        </p:spPr>
      </p:pic>
      <p:sp>
        <p:nvSpPr>
          <p:cNvPr id="6" name="TextBox 5">
            <a:extLst>
              <a:ext uri="{FF2B5EF4-FFF2-40B4-BE49-F238E27FC236}">
                <a16:creationId xmlns:a16="http://schemas.microsoft.com/office/drawing/2014/main" id="{E92FD4C1-0283-4647-AD01-A5D2467DEA4C}"/>
              </a:ext>
            </a:extLst>
          </p:cNvPr>
          <p:cNvSpPr txBox="1"/>
          <p:nvPr/>
        </p:nvSpPr>
        <p:spPr>
          <a:xfrm>
            <a:off x="4362138" y="5276538"/>
            <a:ext cx="7959777" cy="1200329"/>
          </a:xfrm>
          <a:prstGeom prst="rect">
            <a:avLst/>
          </a:prstGeom>
          <a:noFill/>
        </p:spPr>
        <p:txBody>
          <a:bodyPr wrap="square" rtlCol="0">
            <a:spAutoFit/>
          </a:bodyPr>
          <a:lstStyle/>
          <a:p>
            <a:r>
              <a:rPr lang="en-GB" dirty="0">
                <a:hlinkClick r:id="rId4"/>
              </a:rPr>
              <a:t>1843 records</a:t>
            </a:r>
            <a:r>
              <a:rPr lang="en-GB" dirty="0"/>
              <a:t> by William O’ Shaughnessy with the even more epic title:</a:t>
            </a:r>
            <a:br>
              <a:rPr lang="en-GB" dirty="0"/>
            </a:br>
            <a:r>
              <a:rPr lang="en-GB" dirty="0"/>
              <a:t>“On the preparations of the Indian hemp, or </a:t>
            </a:r>
            <a:r>
              <a:rPr lang="en-GB" dirty="0" err="1"/>
              <a:t>Gunjah</a:t>
            </a:r>
            <a:r>
              <a:rPr lang="en-GB" dirty="0"/>
              <a:t> (Cannabis </a:t>
            </a:r>
            <a:r>
              <a:rPr lang="en-GB" dirty="0" err="1"/>
              <a:t>indica</a:t>
            </a:r>
            <a:r>
              <a:rPr lang="en-GB" dirty="0"/>
              <a:t>): their effects on the animal system in health, and their utility in the treatment of tetanus and other convulsive diseases”</a:t>
            </a:r>
            <a:endParaRPr lang="en-US" dirty="0"/>
          </a:p>
        </p:txBody>
      </p:sp>
    </p:spTree>
    <p:extLst>
      <p:ext uri="{BB962C8B-B14F-4D97-AF65-F5344CB8AC3E}">
        <p14:creationId xmlns:p14="http://schemas.microsoft.com/office/powerpoint/2010/main" val="487553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a:extLst>
              <a:ext uri="{FF2B5EF4-FFF2-40B4-BE49-F238E27FC236}">
                <a16:creationId xmlns:a16="http://schemas.microsoft.com/office/drawing/2014/main" id="{18C067AB-F2FB-EC44-8815-71AF34E52D78}"/>
              </a:ext>
            </a:extLst>
          </p:cNvPr>
          <p:cNvSpPr>
            <a:spLocks noGrp="1"/>
          </p:cNvSpPr>
          <p:nvPr>
            <p:ph type="title"/>
          </p:nvPr>
        </p:nvSpPr>
        <p:spPr>
          <a:xfrm>
            <a:off x="838200" y="2515"/>
            <a:ext cx="10515600" cy="1325563"/>
          </a:xfrm>
        </p:spPr>
        <p:txBody>
          <a:bodyPr/>
          <a:lstStyle/>
          <a:p>
            <a:pPr>
              <a:defRPr/>
            </a:pPr>
            <a:r>
              <a:rPr lang="en-US" dirty="0">
                <a:solidFill>
                  <a:srgbClr val="7030A0"/>
                </a:solidFill>
              </a:rPr>
              <a:t>Medicinal cannabis </a:t>
            </a:r>
          </a:p>
        </p:txBody>
      </p:sp>
      <p:sp>
        <p:nvSpPr>
          <p:cNvPr id="57346" name="Content Placeholder 2">
            <a:extLst>
              <a:ext uri="{FF2B5EF4-FFF2-40B4-BE49-F238E27FC236}">
                <a16:creationId xmlns:a16="http://schemas.microsoft.com/office/drawing/2014/main" id="{7B30B61B-CADB-E24B-BA55-D3B015287DF5}"/>
              </a:ext>
            </a:extLst>
          </p:cNvPr>
          <p:cNvSpPr>
            <a:spLocks noGrp="1"/>
          </p:cNvSpPr>
          <p:nvPr>
            <p:ph idx="1"/>
          </p:nvPr>
        </p:nvSpPr>
        <p:spPr>
          <a:xfrm>
            <a:off x="520263" y="1600201"/>
            <a:ext cx="7677254" cy="4525963"/>
          </a:xfrm>
        </p:spPr>
        <p:txBody>
          <a:bodyPr>
            <a:normAutofit/>
          </a:bodyPr>
          <a:lstStyle/>
          <a:p>
            <a:r>
              <a:rPr lang="en-US" altLang="en-US" sz="3200" dirty="0"/>
              <a:t>Much valued by Queen Victoria for gynae problems</a:t>
            </a:r>
          </a:p>
          <a:p>
            <a:pPr lvl="1"/>
            <a:r>
              <a:rPr lang="en-US" altLang="en-US" sz="1800" dirty="0">
                <a:ea typeface="Arial" panose="020B0604020202020204" pitchFamily="34" charset="0"/>
              </a:rPr>
              <a:t>J Russell Reynolds was her physician and was a noted advocate </a:t>
            </a:r>
            <a:endParaRPr lang="en-GB" altLang="en-US" sz="1800" dirty="0">
              <a:ea typeface="Arial" panose="020B0604020202020204" pitchFamily="34" charset="0"/>
            </a:endParaRPr>
          </a:p>
          <a:p>
            <a:pPr lvl="1">
              <a:buFontTx/>
              <a:buNone/>
            </a:pPr>
            <a:r>
              <a:rPr lang="en-US" altLang="en-US" sz="1800" dirty="0">
                <a:ea typeface="Arial" panose="020B0604020202020204" pitchFamily="34" charset="0"/>
              </a:rPr>
              <a:t>of medicinal</a:t>
            </a:r>
            <a:r>
              <a:rPr lang="en-GB" altLang="en-US" sz="1800" dirty="0">
                <a:ea typeface="Arial" panose="020B0604020202020204" pitchFamily="34" charset="0"/>
              </a:rPr>
              <a:t> </a:t>
            </a:r>
            <a:r>
              <a:rPr lang="en-US" altLang="en-US" sz="1800" dirty="0">
                <a:ea typeface="Arial" panose="020B0604020202020204" pitchFamily="34" charset="0"/>
              </a:rPr>
              <a:t>cannabis</a:t>
            </a:r>
            <a:r>
              <a:rPr lang="en-GB" altLang="en-US" sz="1800" dirty="0">
                <a:ea typeface="Arial" panose="020B0604020202020204" pitchFamily="34" charset="0"/>
              </a:rPr>
              <a:t> </a:t>
            </a:r>
            <a:r>
              <a:rPr lang="en-US" altLang="en-US" sz="1800" dirty="0">
                <a:ea typeface="Arial" panose="020B0604020202020204" pitchFamily="34" charset="0"/>
              </a:rPr>
              <a:t> </a:t>
            </a:r>
            <a:r>
              <a:rPr lang="en-GB" altLang="en-US" sz="1800" dirty="0">
                <a:ea typeface="Arial" panose="020B0604020202020204" pitchFamily="34" charset="0"/>
              </a:rPr>
              <a:t>  see  </a:t>
            </a:r>
            <a:r>
              <a:rPr lang="en-US" altLang="en-US" sz="1800" dirty="0">
                <a:ea typeface="Arial" panose="020B0604020202020204" pitchFamily="34" charset="0"/>
              </a:rPr>
              <a:t>Therapeutic Uses and Toxic Effects of Cannabis Indica,</a:t>
            </a:r>
            <a:endParaRPr lang="en-GB" altLang="en-US" sz="1800" dirty="0">
              <a:ea typeface="Arial" panose="020B0604020202020204" pitchFamily="34" charset="0"/>
            </a:endParaRPr>
          </a:p>
          <a:p>
            <a:pPr lvl="1">
              <a:buFontTx/>
              <a:buNone/>
            </a:pPr>
            <a:r>
              <a:rPr lang="en-GB" altLang="en-US" sz="1800" dirty="0">
                <a:ea typeface="Arial" panose="020B0604020202020204" pitchFamily="34" charset="0"/>
              </a:rPr>
              <a:t> </a:t>
            </a:r>
            <a:r>
              <a:rPr lang="en-US" altLang="en-US" sz="1800" dirty="0">
                <a:ea typeface="Arial" panose="020B0604020202020204" pitchFamily="34" charset="0"/>
              </a:rPr>
              <a:t>Lancet 1 (March 22, 1890)  637-683 </a:t>
            </a:r>
            <a:r>
              <a:rPr lang="en-US" altLang="en-US" sz="1400" dirty="0">
                <a:ea typeface="Arial" panose="020B0604020202020204" pitchFamily="34" charset="0"/>
              </a:rPr>
              <a:t>  </a:t>
            </a:r>
          </a:p>
          <a:p>
            <a:pPr lvl="1">
              <a:buFontTx/>
              <a:buNone/>
            </a:pPr>
            <a:endParaRPr lang="en-US" altLang="en-US" sz="1400" dirty="0">
              <a:ea typeface="Arial" panose="020B0604020202020204" pitchFamily="34" charset="0"/>
            </a:endParaRPr>
          </a:p>
          <a:p>
            <a:r>
              <a:rPr lang="en-US" altLang="en-US" sz="3200" dirty="0"/>
              <a:t>Legal in UK till 1971</a:t>
            </a:r>
          </a:p>
          <a:p>
            <a:pPr lvl="1"/>
            <a:r>
              <a:rPr lang="en-US" altLang="en-US" sz="2800" dirty="0">
                <a:ea typeface="Arial" panose="020B0604020202020204" pitchFamily="34" charset="0"/>
              </a:rPr>
              <a:t>Banned as two rogue GPs were prescribing for recreational use </a:t>
            </a:r>
          </a:p>
          <a:p>
            <a:pPr lvl="1">
              <a:buFontTx/>
              <a:buNone/>
            </a:pPr>
            <a:endParaRPr lang="en-US" altLang="en-US" sz="1400" dirty="0">
              <a:ea typeface="Arial" panose="020B0604020202020204" pitchFamily="34" charset="0"/>
            </a:endParaRPr>
          </a:p>
        </p:txBody>
      </p:sp>
      <p:pic>
        <p:nvPicPr>
          <p:cNvPr id="28675" name="Picture 5" descr="The_Young_Queen_Victoria.larger.jpg">
            <a:extLst>
              <a:ext uri="{FF2B5EF4-FFF2-40B4-BE49-F238E27FC236}">
                <a16:creationId xmlns:a16="http://schemas.microsoft.com/office/drawing/2014/main" id="{87AC9F26-D126-CB40-B5CF-2CEDA113286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07400" y="3810000"/>
            <a:ext cx="22606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69075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51E10-0937-5A43-BF40-3BED6E7B896D}"/>
              </a:ext>
            </a:extLst>
          </p:cNvPr>
          <p:cNvSpPr>
            <a:spLocks noGrp="1"/>
          </p:cNvSpPr>
          <p:nvPr>
            <p:ph type="title"/>
          </p:nvPr>
        </p:nvSpPr>
        <p:spPr/>
        <p:txBody>
          <a:bodyPr/>
          <a:lstStyle/>
          <a:p>
            <a:r>
              <a:rPr lang="en-US" dirty="0">
                <a:solidFill>
                  <a:srgbClr val="7030A0"/>
                </a:solidFill>
              </a:rPr>
              <a:t>Anti-cannabis campaigns began as part of  general alcohol and drug prohibition  </a:t>
            </a:r>
          </a:p>
        </p:txBody>
      </p:sp>
      <p:sp>
        <p:nvSpPr>
          <p:cNvPr id="3" name="Content Placeholder 2">
            <a:extLst>
              <a:ext uri="{FF2B5EF4-FFF2-40B4-BE49-F238E27FC236}">
                <a16:creationId xmlns:a16="http://schemas.microsoft.com/office/drawing/2014/main" id="{0612C667-D52D-7945-974E-F52BA4CF1E87}"/>
              </a:ext>
            </a:extLst>
          </p:cNvPr>
          <p:cNvSpPr>
            <a:spLocks noGrp="1"/>
          </p:cNvSpPr>
          <p:nvPr>
            <p:ph idx="1"/>
          </p:nvPr>
        </p:nvSpPr>
        <p:spPr>
          <a:xfrm>
            <a:off x="263236" y="2188233"/>
            <a:ext cx="7431838" cy="4351338"/>
          </a:xfrm>
        </p:spPr>
        <p:txBody>
          <a:bodyPr>
            <a:normAutofit/>
          </a:bodyPr>
          <a:lstStyle/>
          <a:p>
            <a:pPr marL="0" indent="0">
              <a:buNone/>
            </a:pPr>
            <a:r>
              <a:rPr lang="en-US" sz="3200" b="1" dirty="0"/>
              <a:t>Islam</a:t>
            </a:r>
            <a:r>
              <a:rPr lang="en-US" sz="2400" b="1" dirty="0"/>
              <a:t>  - 9</a:t>
            </a:r>
            <a:r>
              <a:rPr lang="en-US" sz="2400" b="1" baseline="30000" dirty="0"/>
              <a:t>th</a:t>
            </a:r>
            <a:r>
              <a:rPr lang="en-US" sz="2400" b="1" dirty="0"/>
              <a:t> C onwards – alcohol </a:t>
            </a:r>
            <a:r>
              <a:rPr lang="en-US" sz="2400" b="1" dirty="0">
                <a:sym typeface="Wingdings" pitchFamily="2" charset="2"/>
              </a:rPr>
              <a:t></a:t>
            </a:r>
            <a:r>
              <a:rPr lang="en-US" sz="2400" b="1" dirty="0"/>
              <a:t> cannabis </a:t>
            </a:r>
            <a:r>
              <a:rPr lang="en-US" sz="2400" b="1" dirty="0">
                <a:sym typeface="Wingdings" pitchFamily="2" charset="2"/>
              </a:rPr>
              <a:t></a:t>
            </a:r>
            <a:r>
              <a:rPr lang="en-US" sz="2400" b="1" dirty="0"/>
              <a:t> tobacco  </a:t>
            </a:r>
          </a:p>
          <a:p>
            <a:pPr marL="0" indent="0">
              <a:buNone/>
            </a:pPr>
            <a:endParaRPr lang="en-US" sz="2400" b="1" dirty="0"/>
          </a:p>
          <a:p>
            <a:pPr marL="0" indent="0">
              <a:buNone/>
            </a:pPr>
            <a:r>
              <a:rPr lang="en-US" b="1" dirty="0"/>
              <a:t>Indian Hemp Commission – 1890s </a:t>
            </a:r>
          </a:p>
          <a:p>
            <a:r>
              <a:rPr lang="en-US" sz="2400" dirty="0"/>
              <a:t>WS Caine asked </a:t>
            </a:r>
            <a:r>
              <a:rPr lang="en-US" sz="2400" dirty="0" err="1"/>
              <a:t>Houe</a:t>
            </a:r>
            <a:r>
              <a:rPr lang="en-US" sz="2400" dirty="0"/>
              <a:t> of  Commons to inter alia  </a:t>
            </a:r>
            <a:r>
              <a:rPr lang="en-US" sz="2400" i="1" dirty="0"/>
              <a:t>“..investigate the desirability of prohibiting the plant” </a:t>
            </a:r>
          </a:p>
          <a:p>
            <a:pPr marL="0" indent="0">
              <a:buNone/>
            </a:pPr>
            <a:r>
              <a:rPr lang="en-US" sz="2400" b="1" dirty="0"/>
              <a:t>Conclusions </a:t>
            </a:r>
          </a:p>
          <a:p>
            <a:r>
              <a:rPr lang="en-GB" sz="2400" i="1" dirty="0"/>
              <a:t>the moderate use of hemp drugs produces no injurious effects on the mind</a:t>
            </a:r>
          </a:p>
          <a:p>
            <a:r>
              <a:rPr lang="en-GB" sz="2400" i="1" dirty="0"/>
              <a:t>..and  produces no moral injury whatever </a:t>
            </a:r>
            <a:r>
              <a:rPr lang="en-GB" sz="2400" dirty="0"/>
              <a:t>[i.e. doesn’t cause dependence or addiction]</a:t>
            </a:r>
            <a:endParaRPr lang="en-US" sz="2400" dirty="0"/>
          </a:p>
          <a:p>
            <a:endParaRPr lang="en-US" sz="2400" dirty="0"/>
          </a:p>
          <a:p>
            <a:endParaRPr lang="en-US" sz="2400" dirty="0"/>
          </a:p>
          <a:p>
            <a:endParaRPr lang="en-US" sz="2400" dirty="0"/>
          </a:p>
        </p:txBody>
      </p:sp>
      <p:pic>
        <p:nvPicPr>
          <p:cNvPr id="4" name="Picture 3">
            <a:extLst>
              <a:ext uri="{FF2B5EF4-FFF2-40B4-BE49-F238E27FC236}">
                <a16:creationId xmlns:a16="http://schemas.microsoft.com/office/drawing/2014/main" id="{9BF6E3BF-A2EF-6A4F-BCAE-D98D8F509001}"/>
              </a:ext>
            </a:extLst>
          </p:cNvPr>
          <p:cNvPicPr>
            <a:picLocks noChangeAspect="1"/>
          </p:cNvPicPr>
          <p:nvPr/>
        </p:nvPicPr>
        <p:blipFill>
          <a:blip r:embed="rId2"/>
          <a:stretch>
            <a:fillRect/>
          </a:stretch>
        </p:blipFill>
        <p:spPr>
          <a:xfrm>
            <a:off x="7695074" y="1825625"/>
            <a:ext cx="4053990" cy="6858000"/>
          </a:xfrm>
          <a:prstGeom prst="rect">
            <a:avLst/>
          </a:prstGeom>
          <a:ln>
            <a:solidFill>
              <a:schemeClr val="accent1"/>
            </a:solidFill>
          </a:ln>
        </p:spPr>
      </p:pic>
    </p:spTree>
    <p:extLst>
      <p:ext uri="{BB962C8B-B14F-4D97-AF65-F5344CB8AC3E}">
        <p14:creationId xmlns:p14="http://schemas.microsoft.com/office/powerpoint/2010/main" val="17874016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DC2F9-0A71-F34F-9337-393BA4C1AC30}"/>
              </a:ext>
            </a:extLst>
          </p:cNvPr>
          <p:cNvSpPr>
            <a:spLocks noGrp="1"/>
          </p:cNvSpPr>
          <p:nvPr>
            <p:ph type="title"/>
          </p:nvPr>
        </p:nvSpPr>
        <p:spPr>
          <a:xfrm>
            <a:off x="838200" y="18273"/>
            <a:ext cx="10515600" cy="1325563"/>
          </a:xfrm>
        </p:spPr>
        <p:txBody>
          <a:bodyPr/>
          <a:lstStyle/>
          <a:p>
            <a:r>
              <a:rPr lang="en-US" dirty="0">
                <a:solidFill>
                  <a:srgbClr val="7030A0"/>
                </a:solidFill>
              </a:rPr>
              <a:t>The 4 pillars of prohibition </a:t>
            </a:r>
          </a:p>
        </p:txBody>
      </p:sp>
      <p:sp>
        <p:nvSpPr>
          <p:cNvPr id="4" name="TextBox 3">
            <a:extLst>
              <a:ext uri="{FF2B5EF4-FFF2-40B4-BE49-F238E27FC236}">
                <a16:creationId xmlns:a16="http://schemas.microsoft.com/office/drawing/2014/main" id="{57705F1C-BDD7-E64F-A83E-F7C88D7FA057}"/>
              </a:ext>
            </a:extLst>
          </p:cNvPr>
          <p:cNvSpPr txBox="1"/>
          <p:nvPr/>
        </p:nvSpPr>
        <p:spPr>
          <a:xfrm>
            <a:off x="4943872" y="3284985"/>
            <a:ext cx="2334608" cy="646331"/>
          </a:xfrm>
          <a:prstGeom prst="rect">
            <a:avLst/>
          </a:prstGeom>
          <a:solidFill>
            <a:srgbClr val="FF0000"/>
          </a:solidFill>
        </p:spPr>
        <p:txBody>
          <a:bodyPr wrap="square" rtlCol="0">
            <a:spAutoFit/>
          </a:bodyPr>
          <a:lstStyle/>
          <a:p>
            <a:r>
              <a:rPr lang="en-US" sz="3600" dirty="0"/>
              <a:t>Prohibition </a:t>
            </a:r>
          </a:p>
        </p:txBody>
      </p:sp>
      <p:sp>
        <p:nvSpPr>
          <p:cNvPr id="5" name="Right Arrow 4">
            <a:extLst>
              <a:ext uri="{FF2B5EF4-FFF2-40B4-BE49-F238E27FC236}">
                <a16:creationId xmlns:a16="http://schemas.microsoft.com/office/drawing/2014/main" id="{3E8FB1FE-9528-C946-97BA-61095A3C6F5F}"/>
              </a:ext>
            </a:extLst>
          </p:cNvPr>
          <p:cNvSpPr/>
          <p:nvPr/>
        </p:nvSpPr>
        <p:spPr>
          <a:xfrm rot="1749711">
            <a:off x="4038402" y="2852936"/>
            <a:ext cx="1008112" cy="43204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ight Arrow 5">
            <a:extLst>
              <a:ext uri="{FF2B5EF4-FFF2-40B4-BE49-F238E27FC236}">
                <a16:creationId xmlns:a16="http://schemas.microsoft.com/office/drawing/2014/main" id="{991F2016-1976-9746-9028-17BC12ABA518}"/>
              </a:ext>
            </a:extLst>
          </p:cNvPr>
          <p:cNvSpPr/>
          <p:nvPr/>
        </p:nvSpPr>
        <p:spPr>
          <a:xfrm rot="19159138">
            <a:off x="3954770" y="4088738"/>
            <a:ext cx="1008112" cy="43204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ight Arrow 6">
            <a:extLst>
              <a:ext uri="{FF2B5EF4-FFF2-40B4-BE49-F238E27FC236}">
                <a16:creationId xmlns:a16="http://schemas.microsoft.com/office/drawing/2014/main" id="{BB443A68-A422-5048-ACE5-E0EB8FA2AB61}"/>
              </a:ext>
            </a:extLst>
          </p:cNvPr>
          <p:cNvSpPr/>
          <p:nvPr/>
        </p:nvSpPr>
        <p:spPr>
          <a:xfrm rot="12468094">
            <a:off x="7002668" y="4083246"/>
            <a:ext cx="1008112" cy="43204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ight Arrow 7">
            <a:extLst>
              <a:ext uri="{FF2B5EF4-FFF2-40B4-BE49-F238E27FC236}">
                <a16:creationId xmlns:a16="http://schemas.microsoft.com/office/drawing/2014/main" id="{5D589513-1875-A341-B212-472A8BCB82CA}"/>
              </a:ext>
            </a:extLst>
          </p:cNvPr>
          <p:cNvSpPr/>
          <p:nvPr/>
        </p:nvSpPr>
        <p:spPr>
          <a:xfrm rot="9066923">
            <a:off x="7073478" y="2711130"/>
            <a:ext cx="1008112" cy="43204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8B1B2D1-5D7C-4641-9015-51A50B7E0138}"/>
              </a:ext>
            </a:extLst>
          </p:cNvPr>
          <p:cNvSpPr txBox="1"/>
          <p:nvPr/>
        </p:nvSpPr>
        <p:spPr>
          <a:xfrm>
            <a:off x="838200" y="1419144"/>
            <a:ext cx="3370396" cy="1384995"/>
          </a:xfrm>
          <a:prstGeom prst="rect">
            <a:avLst/>
          </a:prstGeom>
          <a:solidFill>
            <a:srgbClr val="FFFF00"/>
          </a:solidFill>
          <a:ln>
            <a:solidFill>
              <a:schemeClr val="accent1"/>
            </a:solidFill>
          </a:ln>
        </p:spPr>
        <p:txBody>
          <a:bodyPr wrap="square" rtlCol="0">
            <a:spAutoFit/>
          </a:bodyPr>
          <a:lstStyle/>
          <a:p>
            <a:r>
              <a:rPr lang="en-US" sz="2800" b="1" dirty="0"/>
              <a:t>19C puritan temperance movements </a:t>
            </a:r>
          </a:p>
        </p:txBody>
      </p:sp>
      <p:sp>
        <p:nvSpPr>
          <p:cNvPr id="10" name="TextBox 9">
            <a:extLst>
              <a:ext uri="{FF2B5EF4-FFF2-40B4-BE49-F238E27FC236}">
                <a16:creationId xmlns:a16="http://schemas.microsoft.com/office/drawing/2014/main" id="{ACB3AF7A-06A8-BD4E-9090-0E9841A74994}"/>
              </a:ext>
            </a:extLst>
          </p:cNvPr>
          <p:cNvSpPr txBox="1"/>
          <p:nvPr/>
        </p:nvSpPr>
        <p:spPr>
          <a:xfrm>
            <a:off x="709448" y="4758244"/>
            <a:ext cx="3328672" cy="954107"/>
          </a:xfrm>
          <a:prstGeom prst="rect">
            <a:avLst/>
          </a:prstGeom>
          <a:solidFill>
            <a:srgbClr val="FFFF00"/>
          </a:solidFill>
          <a:ln>
            <a:solidFill>
              <a:schemeClr val="accent1"/>
            </a:solidFill>
          </a:ln>
        </p:spPr>
        <p:txBody>
          <a:bodyPr wrap="square" rtlCol="0">
            <a:spAutoFit/>
          </a:bodyPr>
          <a:lstStyle/>
          <a:p>
            <a:r>
              <a:rPr lang="en-US" sz="2800" b="1" dirty="0"/>
              <a:t>Harry Anslinger and the DEA in the USA </a:t>
            </a:r>
          </a:p>
        </p:txBody>
      </p:sp>
      <p:sp>
        <p:nvSpPr>
          <p:cNvPr id="12" name="TextBox 11">
            <a:extLst>
              <a:ext uri="{FF2B5EF4-FFF2-40B4-BE49-F238E27FC236}">
                <a16:creationId xmlns:a16="http://schemas.microsoft.com/office/drawing/2014/main" id="{5CD30A68-BCDB-854C-B883-81F7257EF285}"/>
              </a:ext>
            </a:extLst>
          </p:cNvPr>
          <p:cNvSpPr txBox="1"/>
          <p:nvPr/>
        </p:nvSpPr>
        <p:spPr>
          <a:xfrm>
            <a:off x="8195242" y="1926976"/>
            <a:ext cx="2221239" cy="1077218"/>
          </a:xfrm>
          <a:prstGeom prst="rect">
            <a:avLst/>
          </a:prstGeom>
          <a:solidFill>
            <a:srgbClr val="FFFF00"/>
          </a:solidFill>
          <a:ln>
            <a:solidFill>
              <a:schemeClr val="accent1"/>
            </a:solidFill>
          </a:ln>
        </p:spPr>
        <p:txBody>
          <a:bodyPr wrap="square" rtlCol="0">
            <a:spAutoFit/>
          </a:bodyPr>
          <a:lstStyle/>
          <a:p>
            <a:r>
              <a:rPr lang="en-US" sz="3200" b="1" dirty="0"/>
              <a:t>Political expediency </a:t>
            </a:r>
          </a:p>
        </p:txBody>
      </p:sp>
      <p:sp>
        <p:nvSpPr>
          <p:cNvPr id="13" name="TextBox 12">
            <a:extLst>
              <a:ext uri="{FF2B5EF4-FFF2-40B4-BE49-F238E27FC236}">
                <a16:creationId xmlns:a16="http://schemas.microsoft.com/office/drawing/2014/main" id="{B50F3F46-FF83-0D4C-A21D-2FA3256C54B7}"/>
              </a:ext>
            </a:extLst>
          </p:cNvPr>
          <p:cNvSpPr txBox="1"/>
          <p:nvPr/>
        </p:nvSpPr>
        <p:spPr>
          <a:xfrm>
            <a:off x="8053352" y="4293096"/>
            <a:ext cx="3439710" cy="1815882"/>
          </a:xfrm>
          <a:prstGeom prst="rect">
            <a:avLst/>
          </a:prstGeom>
          <a:solidFill>
            <a:srgbClr val="FFFF00"/>
          </a:solidFill>
          <a:ln>
            <a:solidFill>
              <a:schemeClr val="accent1"/>
            </a:solidFill>
          </a:ln>
        </p:spPr>
        <p:txBody>
          <a:bodyPr wrap="square" rtlCol="0">
            <a:spAutoFit/>
          </a:bodyPr>
          <a:lstStyle/>
          <a:p>
            <a:r>
              <a:rPr lang="en-US" sz="2800" b="1" dirty="0"/>
              <a:t>Competing commercial interests – alcohol and pharmaceuticals</a:t>
            </a:r>
          </a:p>
        </p:txBody>
      </p:sp>
    </p:spTree>
    <p:extLst>
      <p:ext uri="{BB962C8B-B14F-4D97-AF65-F5344CB8AC3E}">
        <p14:creationId xmlns:p14="http://schemas.microsoft.com/office/powerpoint/2010/main" val="23689107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41665-A171-B244-A49A-5D41318171A5}"/>
              </a:ext>
            </a:extLst>
          </p:cNvPr>
          <p:cNvSpPr>
            <a:spLocks noGrp="1"/>
          </p:cNvSpPr>
          <p:nvPr>
            <p:ph type="title"/>
          </p:nvPr>
        </p:nvSpPr>
        <p:spPr>
          <a:xfrm>
            <a:off x="838200" y="18279"/>
            <a:ext cx="10515600" cy="1325563"/>
          </a:xfrm>
        </p:spPr>
        <p:txBody>
          <a:bodyPr/>
          <a:lstStyle/>
          <a:p>
            <a:pPr>
              <a:defRPr/>
            </a:pPr>
            <a:r>
              <a:rPr lang="en-US" dirty="0">
                <a:solidFill>
                  <a:srgbClr val="7030A0"/>
                </a:solidFill>
              </a:rPr>
              <a:t>Why was cannabis banned?</a:t>
            </a:r>
          </a:p>
        </p:txBody>
      </p:sp>
      <p:sp>
        <p:nvSpPr>
          <p:cNvPr id="3" name="Content Placeholder 2">
            <a:extLst>
              <a:ext uri="{FF2B5EF4-FFF2-40B4-BE49-F238E27FC236}">
                <a16:creationId xmlns:a16="http://schemas.microsoft.com/office/drawing/2014/main" id="{F616E84C-C6AD-3C49-AC48-7F4E8FD6D4AD}"/>
              </a:ext>
            </a:extLst>
          </p:cNvPr>
          <p:cNvSpPr>
            <a:spLocks noGrp="1"/>
          </p:cNvSpPr>
          <p:nvPr>
            <p:ph idx="1"/>
          </p:nvPr>
        </p:nvSpPr>
        <p:spPr>
          <a:xfrm>
            <a:off x="207141" y="1195388"/>
            <a:ext cx="10515600" cy="4351338"/>
          </a:xfrm>
        </p:spPr>
        <p:txBody>
          <a:bodyPr>
            <a:normAutofit/>
          </a:bodyPr>
          <a:lstStyle/>
          <a:p>
            <a:pPr marL="0" indent="0">
              <a:buNone/>
            </a:pPr>
            <a:r>
              <a:rPr lang="en-US" altLang="en-US" dirty="0"/>
              <a:t>1932 Harry Anslinger in the USA needed a new role for the DEA after the  repeal of alcohol prohibition </a:t>
            </a:r>
          </a:p>
          <a:p>
            <a:pPr marL="0" indent="0">
              <a:buNone/>
            </a:pPr>
            <a:r>
              <a:rPr lang="en-US" altLang="en-US" dirty="0">
                <a:ea typeface="Arial" panose="020B0604020202020204" pitchFamily="34" charset="0"/>
              </a:rPr>
              <a:t>Created the first hysteria re Mexicans threatening US values  </a:t>
            </a:r>
          </a:p>
          <a:p>
            <a:pPr marL="0" indent="0">
              <a:buNone/>
            </a:pPr>
            <a:r>
              <a:rPr lang="en-US" altLang="en-US" dirty="0">
                <a:ea typeface="Arial" panose="020B0604020202020204" pitchFamily="34" charset="0"/>
                <a:sym typeface="Wingdings" pitchFamily="2" charset="2"/>
              </a:rPr>
              <a:t></a:t>
            </a:r>
            <a:r>
              <a:rPr lang="en-US" altLang="en-US" dirty="0">
                <a:ea typeface="Arial" panose="020B0604020202020204" pitchFamily="34" charset="0"/>
              </a:rPr>
              <a:t>renamed cannabis marihuana and a threat to youth </a:t>
            </a:r>
          </a:p>
        </p:txBody>
      </p:sp>
      <p:pic>
        <p:nvPicPr>
          <p:cNvPr id="4" name="Picture 3">
            <a:extLst>
              <a:ext uri="{FF2B5EF4-FFF2-40B4-BE49-F238E27FC236}">
                <a16:creationId xmlns:a16="http://schemas.microsoft.com/office/drawing/2014/main" id="{4B11C24B-53D1-BF4A-9BE0-0F81A1C32356}"/>
              </a:ext>
            </a:extLst>
          </p:cNvPr>
          <p:cNvPicPr>
            <a:picLocks noChangeAspect="1"/>
          </p:cNvPicPr>
          <p:nvPr/>
        </p:nvPicPr>
        <p:blipFill>
          <a:blip r:embed="rId2"/>
          <a:stretch>
            <a:fillRect/>
          </a:stretch>
        </p:blipFill>
        <p:spPr>
          <a:xfrm>
            <a:off x="2843789" y="3092451"/>
            <a:ext cx="2349500" cy="3467100"/>
          </a:xfrm>
          <a:prstGeom prst="rect">
            <a:avLst/>
          </a:prstGeom>
        </p:spPr>
      </p:pic>
      <p:pic>
        <p:nvPicPr>
          <p:cNvPr id="5" name="Picture 4">
            <a:extLst>
              <a:ext uri="{FF2B5EF4-FFF2-40B4-BE49-F238E27FC236}">
                <a16:creationId xmlns:a16="http://schemas.microsoft.com/office/drawing/2014/main" id="{DDAADD2B-8A6D-C340-84AE-A9E1E462AFD4}"/>
              </a:ext>
            </a:extLst>
          </p:cNvPr>
          <p:cNvPicPr>
            <a:picLocks noChangeAspect="1"/>
          </p:cNvPicPr>
          <p:nvPr/>
        </p:nvPicPr>
        <p:blipFill>
          <a:blip r:embed="rId3"/>
          <a:stretch>
            <a:fillRect/>
          </a:stretch>
        </p:blipFill>
        <p:spPr>
          <a:xfrm>
            <a:off x="5130774" y="3572790"/>
            <a:ext cx="4470221" cy="2186370"/>
          </a:xfrm>
          <a:prstGeom prst="rect">
            <a:avLst/>
          </a:prstGeom>
        </p:spPr>
      </p:pic>
      <p:pic>
        <p:nvPicPr>
          <p:cNvPr id="6" name="Picture 5">
            <a:extLst>
              <a:ext uri="{FF2B5EF4-FFF2-40B4-BE49-F238E27FC236}">
                <a16:creationId xmlns:a16="http://schemas.microsoft.com/office/drawing/2014/main" id="{F45ABA60-A492-7C47-9707-559B2E3EACA0}"/>
              </a:ext>
            </a:extLst>
          </p:cNvPr>
          <p:cNvPicPr>
            <a:picLocks noChangeAspect="1"/>
          </p:cNvPicPr>
          <p:nvPr/>
        </p:nvPicPr>
        <p:blipFill>
          <a:blip r:embed="rId4"/>
          <a:stretch>
            <a:fillRect/>
          </a:stretch>
        </p:blipFill>
        <p:spPr>
          <a:xfrm>
            <a:off x="9510876" y="2120107"/>
            <a:ext cx="2324100" cy="3492500"/>
          </a:xfrm>
          <a:prstGeom prst="rect">
            <a:avLst/>
          </a:prstGeom>
        </p:spPr>
      </p:pic>
      <p:pic>
        <p:nvPicPr>
          <p:cNvPr id="7" name="Picture 6">
            <a:extLst>
              <a:ext uri="{FF2B5EF4-FFF2-40B4-BE49-F238E27FC236}">
                <a16:creationId xmlns:a16="http://schemas.microsoft.com/office/drawing/2014/main" id="{7A744537-79BE-2F43-B65D-6401FC6CB580}"/>
              </a:ext>
            </a:extLst>
          </p:cNvPr>
          <p:cNvPicPr>
            <a:picLocks noChangeAspect="1"/>
          </p:cNvPicPr>
          <p:nvPr/>
        </p:nvPicPr>
        <p:blipFill>
          <a:blip r:embed="rId5"/>
          <a:stretch>
            <a:fillRect/>
          </a:stretch>
        </p:blipFill>
        <p:spPr>
          <a:xfrm>
            <a:off x="136306" y="3460751"/>
            <a:ext cx="2616200" cy="3098800"/>
          </a:xfrm>
          <a:prstGeom prst="rect">
            <a:avLst/>
          </a:prstGeom>
        </p:spPr>
      </p:pic>
    </p:spTree>
    <p:extLst>
      <p:ext uri="{BB962C8B-B14F-4D97-AF65-F5344CB8AC3E}">
        <p14:creationId xmlns:p14="http://schemas.microsoft.com/office/powerpoint/2010/main" val="38771357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41665-A171-B244-A49A-5D41318171A5}"/>
              </a:ext>
            </a:extLst>
          </p:cNvPr>
          <p:cNvSpPr>
            <a:spLocks noGrp="1"/>
          </p:cNvSpPr>
          <p:nvPr>
            <p:ph type="title"/>
          </p:nvPr>
        </p:nvSpPr>
        <p:spPr/>
        <p:txBody>
          <a:bodyPr/>
          <a:lstStyle/>
          <a:p>
            <a:pPr>
              <a:defRPr/>
            </a:pPr>
            <a:r>
              <a:rPr lang="en-US" dirty="0">
                <a:solidFill>
                  <a:srgbClr val="7030A0"/>
                </a:solidFill>
              </a:rPr>
              <a:t>Time line of cannabis banning internationally</a:t>
            </a:r>
          </a:p>
        </p:txBody>
      </p:sp>
      <p:sp>
        <p:nvSpPr>
          <p:cNvPr id="3" name="Content Placeholder 2">
            <a:extLst>
              <a:ext uri="{FF2B5EF4-FFF2-40B4-BE49-F238E27FC236}">
                <a16:creationId xmlns:a16="http://schemas.microsoft.com/office/drawing/2014/main" id="{F616E84C-C6AD-3C49-AC48-7F4E8FD6D4AD}"/>
              </a:ext>
            </a:extLst>
          </p:cNvPr>
          <p:cNvSpPr>
            <a:spLocks noGrp="1"/>
          </p:cNvSpPr>
          <p:nvPr>
            <p:ph idx="1"/>
          </p:nvPr>
        </p:nvSpPr>
        <p:spPr>
          <a:xfrm>
            <a:off x="838200" y="1809860"/>
            <a:ext cx="11049000" cy="4351338"/>
          </a:xfrm>
        </p:spPr>
        <p:txBody>
          <a:bodyPr>
            <a:normAutofit/>
          </a:bodyPr>
          <a:lstStyle/>
          <a:p>
            <a:r>
              <a:rPr lang="en-US" altLang="en-US" sz="4000" b="1" dirty="0"/>
              <a:t>1961 = first UN convention </a:t>
            </a:r>
            <a:r>
              <a:rPr lang="en-US" altLang="en-US" sz="4000" b="1" dirty="0">
                <a:sym typeface="Wingdings" pitchFamily="2" charset="2"/>
              </a:rPr>
              <a:t> international ban</a:t>
            </a:r>
            <a:endParaRPr lang="en-US" altLang="en-US" sz="4000" b="1" dirty="0"/>
          </a:p>
          <a:p>
            <a:pPr lvl="1"/>
            <a:r>
              <a:rPr lang="en-US" altLang="en-US" sz="3400" dirty="0">
                <a:ea typeface="Arial" panose="020B0604020202020204" pitchFamily="34" charset="0"/>
              </a:rPr>
              <a:t>Egyptian government lobbied USA for ban </a:t>
            </a:r>
          </a:p>
          <a:p>
            <a:pPr lvl="2"/>
            <a:r>
              <a:rPr lang="en-US" altLang="en-US" sz="2600" dirty="0">
                <a:ea typeface="Arial" panose="020B0604020202020204" pitchFamily="34" charset="0"/>
              </a:rPr>
              <a:t>Based on very dubious data on harms from their health expert who was convinced it was source of most mental illness</a:t>
            </a:r>
          </a:p>
          <a:p>
            <a:pPr lvl="2"/>
            <a:r>
              <a:rPr lang="en-US" altLang="en-US" sz="2600" dirty="0">
                <a:ea typeface="Arial" panose="020B0604020202020204" pitchFamily="34" charset="0"/>
              </a:rPr>
              <a:t>USA agrees in exchange for airbases </a:t>
            </a:r>
          </a:p>
          <a:p>
            <a:pPr lvl="2"/>
            <a:endParaRPr lang="en-US" altLang="en-US" sz="2600" dirty="0">
              <a:ea typeface="Arial" panose="020B0604020202020204" pitchFamily="34" charset="0"/>
            </a:endParaRPr>
          </a:p>
          <a:p>
            <a:r>
              <a:rPr lang="en-US" altLang="en-US" sz="4000" b="1" dirty="0">
                <a:ea typeface="Arial" panose="020B0604020202020204" pitchFamily="34" charset="0"/>
              </a:rPr>
              <a:t>1968 Nixon declares “War on Drugs”</a:t>
            </a:r>
          </a:p>
          <a:p>
            <a:pPr lvl="2"/>
            <a:endParaRPr lang="en-US" altLang="en-US" sz="1600" dirty="0">
              <a:ea typeface="Arial" panose="020B0604020202020204" pitchFamily="34" charset="0"/>
            </a:endParaRPr>
          </a:p>
        </p:txBody>
      </p:sp>
    </p:spTree>
    <p:extLst>
      <p:ext uri="{BB962C8B-B14F-4D97-AF65-F5344CB8AC3E}">
        <p14:creationId xmlns:p14="http://schemas.microsoft.com/office/powerpoint/2010/main" val="27461576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89A9F42C-8F2E-BB44-9B7C-62B0249DFF90}"/>
              </a:ext>
            </a:extLst>
          </p:cNvPr>
          <p:cNvSpPr>
            <a:spLocks noGrp="1"/>
          </p:cNvSpPr>
          <p:nvPr>
            <p:ph type="title"/>
          </p:nvPr>
        </p:nvSpPr>
        <p:spPr>
          <a:xfrm>
            <a:off x="1631950" y="90488"/>
            <a:ext cx="8686800" cy="1143000"/>
          </a:xfrm>
        </p:spPr>
        <p:txBody>
          <a:bodyPr/>
          <a:lstStyle/>
          <a:p>
            <a:pPr eaLnBrk="1" hangingPunct="1"/>
            <a:r>
              <a:rPr lang="en-US" altLang="en-US" dirty="0">
                <a:solidFill>
                  <a:srgbClr val="7030A0"/>
                </a:solidFill>
                <a:ea typeface="ＭＳ Ｐゴシック" panose="020B0600070205080204" pitchFamily="34" charset="-128"/>
              </a:rPr>
              <a:t>The reason for the war on cannabis </a:t>
            </a:r>
          </a:p>
        </p:txBody>
      </p:sp>
      <p:sp>
        <p:nvSpPr>
          <p:cNvPr id="41986" name="Rectangle 3">
            <a:extLst>
              <a:ext uri="{FF2B5EF4-FFF2-40B4-BE49-F238E27FC236}">
                <a16:creationId xmlns:a16="http://schemas.microsoft.com/office/drawing/2014/main" id="{35B3B8E7-E87C-1F4B-BB44-7944CDF154C8}"/>
              </a:ext>
            </a:extLst>
          </p:cNvPr>
          <p:cNvSpPr>
            <a:spLocks noChangeArrowheads="1"/>
          </p:cNvSpPr>
          <p:nvPr/>
        </p:nvSpPr>
        <p:spPr bwMode="auto">
          <a:xfrm>
            <a:off x="394138" y="1658939"/>
            <a:ext cx="7314762"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2400" dirty="0"/>
              <a:t>The Nixon 1968 campaign had two enemies: the antiwar left and black people. </a:t>
            </a:r>
          </a:p>
          <a:p>
            <a:pPr eaLnBrk="1" hangingPunct="1">
              <a:spcBef>
                <a:spcPct val="0"/>
              </a:spcBef>
              <a:buFontTx/>
              <a:buNone/>
            </a:pPr>
            <a:endParaRPr lang="en-US" altLang="en-US" sz="2400" dirty="0"/>
          </a:p>
          <a:p>
            <a:pPr eaLnBrk="1" hangingPunct="1">
              <a:spcBef>
                <a:spcPct val="0"/>
              </a:spcBef>
              <a:buFontTx/>
              <a:buNone/>
            </a:pPr>
            <a:r>
              <a:rPr lang="en-US" altLang="en-US" sz="2400" dirty="0"/>
              <a:t>We knew we couldn’t make it illegal to be either against the war or black, but by getting the public to associate the hippies with marijuana and blacks with heroin, and then criminalizing both heavily, we could disrupt those communities. </a:t>
            </a:r>
          </a:p>
          <a:p>
            <a:pPr eaLnBrk="1" hangingPunct="1">
              <a:spcBef>
                <a:spcPct val="0"/>
              </a:spcBef>
              <a:buFontTx/>
              <a:buNone/>
            </a:pPr>
            <a:endParaRPr lang="en-US" altLang="en-US" sz="2400" dirty="0"/>
          </a:p>
          <a:p>
            <a:pPr eaLnBrk="1" hangingPunct="1">
              <a:spcBef>
                <a:spcPct val="0"/>
              </a:spcBef>
              <a:buFontTx/>
              <a:buNone/>
            </a:pPr>
            <a:r>
              <a:rPr lang="en-US" altLang="en-US" sz="2400" dirty="0"/>
              <a:t>We could arrest their leaders, raid their homes, break up their meetings, and vilify them night after night on the evening news. </a:t>
            </a:r>
          </a:p>
        </p:txBody>
      </p:sp>
      <p:pic>
        <p:nvPicPr>
          <p:cNvPr id="41987" name="Picture 4">
            <a:extLst>
              <a:ext uri="{FF2B5EF4-FFF2-40B4-BE49-F238E27FC236}">
                <a16:creationId xmlns:a16="http://schemas.microsoft.com/office/drawing/2014/main" id="{DCBD8508-5523-0440-8C8C-44CBF245F769}"/>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843838" y="1847850"/>
            <a:ext cx="26035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TextBox 5">
            <a:extLst>
              <a:ext uri="{FF2B5EF4-FFF2-40B4-BE49-F238E27FC236}">
                <a16:creationId xmlns:a16="http://schemas.microsoft.com/office/drawing/2014/main" id="{38BDA032-2158-6E4E-9553-507474273B0F}"/>
              </a:ext>
            </a:extLst>
          </p:cNvPr>
          <p:cNvSpPr txBox="1">
            <a:spLocks noChangeArrowheads="1"/>
          </p:cNvSpPr>
          <p:nvPr/>
        </p:nvSpPr>
        <p:spPr bwMode="auto">
          <a:xfrm>
            <a:off x="7412039" y="1177925"/>
            <a:ext cx="386873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2800"/>
              <a:t>Ehrlichman states</a:t>
            </a:r>
          </a:p>
          <a:p>
            <a:pPr eaLnBrk="1" hangingPunct="1">
              <a:spcBef>
                <a:spcPct val="0"/>
              </a:spcBef>
              <a:buFontTx/>
              <a:buNone/>
            </a:pPr>
            <a:endParaRPr lang="en-US" altLang="en-US" sz="2800"/>
          </a:p>
        </p:txBody>
      </p:sp>
      <p:sp>
        <p:nvSpPr>
          <p:cNvPr id="7" name="TextBox 6">
            <a:extLst>
              <a:ext uri="{FF2B5EF4-FFF2-40B4-BE49-F238E27FC236}">
                <a16:creationId xmlns:a16="http://schemas.microsoft.com/office/drawing/2014/main" id="{4344DCF7-780D-7A49-BD24-39E4FF444CAC}"/>
              </a:ext>
            </a:extLst>
          </p:cNvPr>
          <p:cNvSpPr txBox="1">
            <a:spLocks noChangeArrowheads="1"/>
          </p:cNvSpPr>
          <p:nvPr/>
        </p:nvSpPr>
        <p:spPr bwMode="auto">
          <a:xfrm>
            <a:off x="394138" y="2233997"/>
            <a:ext cx="6942189" cy="3046988"/>
          </a:xfrm>
          <a:prstGeom prst="rect">
            <a:avLst/>
          </a:prstGeom>
          <a:solidFill>
            <a:srgbClr val="FFFF00"/>
          </a:solidFill>
          <a:ln w="9525">
            <a:solidFill>
              <a:srgbClr val="0000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dirty="0"/>
              <a:t>Did we know we were lying about the drugs? Of course we did</a:t>
            </a:r>
          </a:p>
          <a:p>
            <a:pPr eaLnBrk="1" hangingPunct="1">
              <a:spcBef>
                <a:spcPct val="0"/>
              </a:spcBef>
              <a:buFontTx/>
              <a:buNone/>
            </a:pPr>
            <a:endParaRPr lang="en-US" altLang="en-US" dirty="0"/>
          </a:p>
          <a:p>
            <a:pPr eaLnBrk="1" hangingPunct="1">
              <a:spcBef>
                <a:spcPct val="0"/>
              </a:spcBef>
              <a:buFontTx/>
              <a:buNone/>
            </a:pPr>
            <a:r>
              <a:rPr lang="en-US" altLang="en-US" dirty="0"/>
              <a:t>As did the UK government when they cracked down on cannabis users in the 2000s</a:t>
            </a:r>
          </a:p>
        </p:txBody>
      </p:sp>
    </p:spTree>
    <p:extLst>
      <p:ext uri="{BB962C8B-B14F-4D97-AF65-F5344CB8AC3E}">
        <p14:creationId xmlns:p14="http://schemas.microsoft.com/office/powerpoint/2010/main" val="34130519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B16B7-83AA-0747-8770-3A8C6F1FD315}"/>
              </a:ext>
            </a:extLst>
          </p:cNvPr>
          <p:cNvSpPr>
            <a:spLocks noGrp="1"/>
          </p:cNvSpPr>
          <p:nvPr>
            <p:ph type="title"/>
          </p:nvPr>
        </p:nvSpPr>
        <p:spPr>
          <a:xfrm>
            <a:off x="1981200" y="160125"/>
            <a:ext cx="8229600" cy="1143000"/>
          </a:xfrm>
        </p:spPr>
        <p:txBody>
          <a:bodyPr/>
          <a:lstStyle/>
          <a:p>
            <a:r>
              <a:rPr lang="en-US" dirty="0">
                <a:solidFill>
                  <a:srgbClr val="7030A0"/>
                </a:solidFill>
              </a:rPr>
              <a:t>The problem with lies </a:t>
            </a:r>
          </a:p>
        </p:txBody>
      </p:sp>
      <p:sp>
        <p:nvSpPr>
          <p:cNvPr id="3" name="Content Placeholder 2">
            <a:extLst>
              <a:ext uri="{FF2B5EF4-FFF2-40B4-BE49-F238E27FC236}">
                <a16:creationId xmlns:a16="http://schemas.microsoft.com/office/drawing/2014/main" id="{CE63A828-0971-8245-BC3C-D513D8EE70D8}"/>
              </a:ext>
            </a:extLst>
          </p:cNvPr>
          <p:cNvSpPr>
            <a:spLocks noGrp="1"/>
          </p:cNvSpPr>
          <p:nvPr>
            <p:ph idx="1"/>
          </p:nvPr>
        </p:nvSpPr>
        <p:spPr>
          <a:xfrm>
            <a:off x="614855" y="1600201"/>
            <a:ext cx="7209337" cy="4525963"/>
          </a:xfrm>
        </p:spPr>
        <p:txBody>
          <a:bodyPr>
            <a:normAutofit/>
          </a:bodyPr>
          <a:lstStyle/>
          <a:p>
            <a:pPr marL="0" indent="0">
              <a:buNone/>
            </a:pPr>
            <a:r>
              <a:rPr lang="en-US" b="1" i="1" dirty="0"/>
              <a:t>“False facts are very injurious to science for they endure long”   </a:t>
            </a:r>
          </a:p>
          <a:p>
            <a:pPr lvl="1"/>
            <a:r>
              <a:rPr lang="en-US" dirty="0"/>
              <a:t>Charles Darwin</a:t>
            </a:r>
          </a:p>
          <a:p>
            <a:pPr marL="457200" lvl="1" indent="0">
              <a:buNone/>
            </a:pPr>
            <a:endParaRPr lang="en-US" dirty="0"/>
          </a:p>
          <a:p>
            <a:endParaRPr lang="en-US" dirty="0"/>
          </a:p>
          <a:p>
            <a:endParaRPr lang="en-US" dirty="0"/>
          </a:p>
          <a:p>
            <a:endParaRPr lang="en-US" dirty="0"/>
          </a:p>
          <a:p>
            <a:pPr marL="0" indent="0">
              <a:buNone/>
            </a:pPr>
            <a:r>
              <a:rPr lang="en-US" i="1" dirty="0"/>
              <a:t>“</a:t>
            </a:r>
            <a:r>
              <a:rPr lang="en-GB" b="1" i="1" dirty="0"/>
              <a:t>How easy it is to make people believe a lie, and how hard it is to undo that</a:t>
            </a:r>
            <a:r>
              <a:rPr lang="en-GB" b="1" dirty="0"/>
              <a:t>”  </a:t>
            </a:r>
          </a:p>
          <a:p>
            <a:pPr lvl="1"/>
            <a:r>
              <a:rPr lang="en-GB" dirty="0"/>
              <a:t>Mark Twain</a:t>
            </a:r>
            <a:endParaRPr lang="en-US" dirty="0"/>
          </a:p>
        </p:txBody>
      </p:sp>
      <p:pic>
        <p:nvPicPr>
          <p:cNvPr id="4" name="Picture 3">
            <a:extLst>
              <a:ext uri="{FF2B5EF4-FFF2-40B4-BE49-F238E27FC236}">
                <a16:creationId xmlns:a16="http://schemas.microsoft.com/office/drawing/2014/main" id="{50B3C21D-A60B-6044-ADA0-799875EEF52D}"/>
              </a:ext>
            </a:extLst>
          </p:cNvPr>
          <p:cNvPicPr>
            <a:picLocks noChangeAspect="1"/>
          </p:cNvPicPr>
          <p:nvPr/>
        </p:nvPicPr>
        <p:blipFill>
          <a:blip r:embed="rId3"/>
          <a:stretch>
            <a:fillRect/>
          </a:stretch>
        </p:blipFill>
        <p:spPr>
          <a:xfrm>
            <a:off x="8112224" y="3967544"/>
            <a:ext cx="1841252" cy="2890457"/>
          </a:xfrm>
          <a:prstGeom prst="rect">
            <a:avLst/>
          </a:prstGeom>
        </p:spPr>
      </p:pic>
      <p:pic>
        <p:nvPicPr>
          <p:cNvPr id="6" name="Picture 5">
            <a:extLst>
              <a:ext uri="{FF2B5EF4-FFF2-40B4-BE49-F238E27FC236}">
                <a16:creationId xmlns:a16="http://schemas.microsoft.com/office/drawing/2014/main" id="{993504C6-595B-9C4D-8140-BB1871B8853A}"/>
              </a:ext>
            </a:extLst>
          </p:cNvPr>
          <p:cNvPicPr>
            <a:picLocks noChangeAspect="1"/>
          </p:cNvPicPr>
          <p:nvPr/>
        </p:nvPicPr>
        <p:blipFill>
          <a:blip r:embed="rId4"/>
          <a:stretch>
            <a:fillRect/>
          </a:stretch>
        </p:blipFill>
        <p:spPr>
          <a:xfrm>
            <a:off x="8112224" y="1124744"/>
            <a:ext cx="1731966" cy="2683832"/>
          </a:xfrm>
          <a:prstGeom prst="rect">
            <a:avLst/>
          </a:prstGeom>
        </p:spPr>
      </p:pic>
    </p:spTree>
    <p:extLst>
      <p:ext uri="{BB962C8B-B14F-4D97-AF65-F5344CB8AC3E}">
        <p14:creationId xmlns:p14="http://schemas.microsoft.com/office/powerpoint/2010/main" val="15197043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540324" y="274638"/>
            <a:ext cx="10331669" cy="1143000"/>
          </a:xfrm>
        </p:spPr>
        <p:txBody>
          <a:bodyPr>
            <a:normAutofit/>
          </a:bodyPr>
          <a:lstStyle/>
          <a:p>
            <a:r>
              <a:rPr lang="en-US" altLang="en-US" dirty="0">
                <a:solidFill>
                  <a:srgbClr val="7030A0"/>
                </a:solidFill>
                <a:ea typeface="Calibri Light" charset="0"/>
                <a:cs typeface="Calibri Light" charset="0"/>
              </a:rPr>
              <a:t>Prohibitions that did more harm than good</a:t>
            </a:r>
          </a:p>
        </p:txBody>
      </p:sp>
      <p:sp>
        <p:nvSpPr>
          <p:cNvPr id="3" name="Content Placeholder 2"/>
          <p:cNvSpPr>
            <a:spLocks noGrp="1"/>
          </p:cNvSpPr>
          <p:nvPr>
            <p:ph idx="1"/>
          </p:nvPr>
        </p:nvSpPr>
        <p:spPr>
          <a:xfrm>
            <a:off x="914400" y="1127540"/>
            <a:ext cx="9090720" cy="4895998"/>
          </a:xfrm>
        </p:spPr>
        <p:txBody>
          <a:bodyPr/>
          <a:lstStyle/>
          <a:p>
            <a:pPr marL="457200" lvl="1" indent="0">
              <a:spcBef>
                <a:spcPts val="0"/>
              </a:spcBef>
              <a:spcAft>
                <a:spcPts val="600"/>
              </a:spcAft>
              <a:buNone/>
              <a:defRPr/>
            </a:pPr>
            <a:endParaRPr lang="en-US" dirty="0"/>
          </a:p>
          <a:p>
            <a:pPr marL="0" indent="0">
              <a:spcBef>
                <a:spcPts val="0"/>
              </a:spcBef>
              <a:spcAft>
                <a:spcPts val="600"/>
              </a:spcAft>
              <a:buNone/>
              <a:defRPr/>
            </a:pPr>
            <a:r>
              <a:rPr lang="en-US" sz="2400" dirty="0"/>
              <a:t>Many examples over the last century of how prohibition has perverse consequences – </a:t>
            </a:r>
          </a:p>
          <a:p>
            <a:pPr marL="0" indent="0">
              <a:spcBef>
                <a:spcPts val="0"/>
              </a:spcBef>
              <a:spcAft>
                <a:spcPts val="600"/>
              </a:spcAft>
              <a:buNone/>
              <a:defRPr/>
            </a:pPr>
            <a:endParaRPr lang="en-US" sz="2400" dirty="0"/>
          </a:p>
          <a:p>
            <a:pPr>
              <a:spcBef>
                <a:spcPts val="0"/>
              </a:spcBef>
              <a:spcAft>
                <a:spcPts val="600"/>
              </a:spcAft>
              <a:defRPr/>
            </a:pPr>
            <a:r>
              <a:rPr lang="en-US" sz="2400" dirty="0"/>
              <a:t>Smoking opium </a:t>
            </a:r>
            <a:r>
              <a:rPr lang="en-US" sz="2400" dirty="0">
                <a:sym typeface="Wingdings"/>
              </a:rPr>
              <a:t> injecting heroin </a:t>
            </a:r>
          </a:p>
          <a:p>
            <a:pPr>
              <a:spcBef>
                <a:spcPts val="0"/>
              </a:spcBef>
              <a:spcAft>
                <a:spcPts val="600"/>
              </a:spcAft>
              <a:defRPr/>
            </a:pPr>
            <a:r>
              <a:rPr lang="en-US" sz="2400" dirty="0">
                <a:sym typeface="Wingdings"/>
              </a:rPr>
              <a:t>Ethanol prohibition </a:t>
            </a:r>
            <a:r>
              <a:rPr lang="en-US" sz="2400" dirty="0">
                <a:sym typeface="Wingdings" pitchFamily="2" charset="2"/>
              </a:rPr>
              <a:t> </a:t>
            </a:r>
            <a:r>
              <a:rPr lang="en-US" sz="2400" dirty="0">
                <a:sym typeface="Wingdings"/>
              </a:rPr>
              <a:t> hooch and methanol</a:t>
            </a:r>
            <a:endParaRPr lang="en-US" sz="2400" dirty="0"/>
          </a:p>
          <a:p>
            <a:pPr>
              <a:spcBef>
                <a:spcPts val="0"/>
              </a:spcBef>
              <a:spcAft>
                <a:spcPts val="600"/>
              </a:spcAft>
              <a:defRPr/>
            </a:pPr>
            <a:r>
              <a:rPr lang="en-US" sz="2400" b="1" dirty="0">
                <a:solidFill>
                  <a:srgbClr val="0000FF"/>
                </a:solidFill>
              </a:rPr>
              <a:t>Cannabis </a:t>
            </a:r>
            <a:r>
              <a:rPr lang="en-US" sz="2400" b="1" dirty="0">
                <a:solidFill>
                  <a:srgbClr val="0000FF"/>
                </a:solidFill>
                <a:sym typeface="Wingdings"/>
              </a:rPr>
              <a:t> skunk </a:t>
            </a:r>
            <a:r>
              <a:rPr lang="en-US" sz="2400" b="1" dirty="0">
                <a:solidFill>
                  <a:srgbClr val="0000FF"/>
                </a:solidFill>
                <a:sym typeface="Wingdings" pitchFamily="2" charset="2"/>
              </a:rPr>
              <a:t> </a:t>
            </a:r>
            <a:r>
              <a:rPr lang="en-US" sz="2400" b="1" dirty="0">
                <a:solidFill>
                  <a:srgbClr val="0000FF"/>
                </a:solidFill>
                <a:sym typeface="Wingdings"/>
              </a:rPr>
              <a:t>synthetics (spice)</a:t>
            </a:r>
          </a:p>
          <a:p>
            <a:pPr>
              <a:spcBef>
                <a:spcPts val="0"/>
              </a:spcBef>
              <a:spcAft>
                <a:spcPts val="600"/>
              </a:spcAft>
              <a:defRPr/>
            </a:pPr>
            <a:r>
              <a:rPr lang="en-US" sz="2400" dirty="0">
                <a:sym typeface="Wingdings"/>
              </a:rPr>
              <a:t>Cocaine  crack</a:t>
            </a:r>
          </a:p>
          <a:p>
            <a:pPr>
              <a:spcBef>
                <a:spcPts val="0"/>
              </a:spcBef>
              <a:spcAft>
                <a:spcPts val="600"/>
              </a:spcAft>
              <a:defRPr/>
            </a:pPr>
            <a:r>
              <a:rPr lang="en-US" sz="2400" dirty="0">
                <a:sym typeface="Wingdings"/>
              </a:rPr>
              <a:t>MDMA </a:t>
            </a:r>
            <a:r>
              <a:rPr lang="en-US" sz="2400" dirty="0">
                <a:sym typeface="Wingdings" pitchFamily="2" charset="2"/>
              </a:rPr>
              <a:t></a:t>
            </a:r>
            <a:r>
              <a:rPr lang="en-US" sz="2400" dirty="0">
                <a:sym typeface="Wingdings"/>
              </a:rPr>
              <a:t> PMA/PMMA</a:t>
            </a:r>
          </a:p>
          <a:p>
            <a:pPr>
              <a:spcBef>
                <a:spcPts val="0"/>
              </a:spcBef>
              <a:spcAft>
                <a:spcPts val="600"/>
              </a:spcAft>
              <a:defRPr/>
            </a:pPr>
            <a:r>
              <a:rPr lang="en-US" sz="2400" dirty="0">
                <a:sym typeface="Wingdings"/>
              </a:rPr>
              <a:t>LSD/psilocybin   </a:t>
            </a:r>
            <a:r>
              <a:rPr lang="en-US" sz="2400" dirty="0" err="1">
                <a:sym typeface="Wingdings"/>
              </a:rPr>
              <a:t>nBOMs</a:t>
            </a:r>
            <a:r>
              <a:rPr lang="en-US" sz="2400" dirty="0">
                <a:sym typeface="Wingdings"/>
              </a:rPr>
              <a:t> etc. </a:t>
            </a:r>
          </a:p>
          <a:p>
            <a:pPr>
              <a:spcBef>
                <a:spcPts val="0"/>
              </a:spcBef>
              <a:spcAft>
                <a:spcPts val="600"/>
              </a:spcAft>
              <a:defRPr/>
            </a:pPr>
            <a:r>
              <a:rPr lang="en-US" sz="2400" dirty="0">
                <a:sym typeface="Wingdings"/>
              </a:rPr>
              <a:t>Heroin  synthetics AH7921 and </a:t>
            </a:r>
            <a:r>
              <a:rPr lang="en-US" sz="2400" dirty="0" err="1">
                <a:sym typeface="Wingdings"/>
              </a:rPr>
              <a:t>fentanyls</a:t>
            </a:r>
            <a:endParaRPr lang="en-US" sz="2400" dirty="0">
              <a:sym typeface="Wingdings"/>
            </a:endParaRPr>
          </a:p>
          <a:p>
            <a:pPr>
              <a:defRPr/>
            </a:pPr>
            <a:endParaRPr lang="en-US" dirty="0"/>
          </a:p>
        </p:txBody>
      </p:sp>
    </p:spTree>
    <p:extLst>
      <p:ext uri="{BB962C8B-B14F-4D97-AF65-F5344CB8AC3E}">
        <p14:creationId xmlns:p14="http://schemas.microsoft.com/office/powerpoint/2010/main" val="21286425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660400" y="-1098221"/>
            <a:ext cx="5628290" cy="7956221"/>
          </a:xfrm>
          <a:noFill/>
        </p:spPr>
      </p:pic>
      <p:sp>
        <p:nvSpPr>
          <p:cNvPr id="21506" name="Text Box 3"/>
          <p:cNvSpPr txBox="1">
            <a:spLocks noChangeArrowheads="1"/>
          </p:cNvSpPr>
          <p:nvPr/>
        </p:nvSpPr>
        <p:spPr bwMode="auto">
          <a:xfrm>
            <a:off x="6591300" y="1341439"/>
            <a:ext cx="4790528" cy="25853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GB" sz="3600" dirty="0">
                <a:solidFill>
                  <a:srgbClr val="7030A0"/>
                </a:solidFill>
              </a:rPr>
              <a:t>A dangerous topic to talk about!</a:t>
            </a:r>
          </a:p>
          <a:p>
            <a:pPr eaLnBrk="1" hangingPunct="1">
              <a:spcBef>
                <a:spcPct val="50000"/>
              </a:spcBef>
            </a:pPr>
            <a:r>
              <a:rPr lang="en-GB" sz="3600" dirty="0"/>
              <a:t>Still now I know I was right ……</a:t>
            </a:r>
          </a:p>
        </p:txBody>
      </p:sp>
    </p:spTree>
    <p:extLst>
      <p:ext uri="{BB962C8B-B14F-4D97-AF65-F5344CB8AC3E}">
        <p14:creationId xmlns:p14="http://schemas.microsoft.com/office/powerpoint/2010/main" val="3593940999"/>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41665-A171-B244-A49A-5D41318171A5}"/>
              </a:ext>
            </a:extLst>
          </p:cNvPr>
          <p:cNvSpPr>
            <a:spLocks noGrp="1"/>
          </p:cNvSpPr>
          <p:nvPr>
            <p:ph type="title"/>
          </p:nvPr>
        </p:nvSpPr>
        <p:spPr/>
        <p:txBody>
          <a:bodyPr/>
          <a:lstStyle/>
          <a:p>
            <a:pPr>
              <a:defRPr/>
            </a:pPr>
            <a:r>
              <a:rPr lang="en-US" dirty="0">
                <a:solidFill>
                  <a:srgbClr val="7030A0"/>
                </a:solidFill>
              </a:rPr>
              <a:t>Time line of cannabis banning internationally</a:t>
            </a:r>
          </a:p>
        </p:txBody>
      </p:sp>
      <p:sp>
        <p:nvSpPr>
          <p:cNvPr id="3" name="Content Placeholder 2">
            <a:extLst>
              <a:ext uri="{FF2B5EF4-FFF2-40B4-BE49-F238E27FC236}">
                <a16:creationId xmlns:a16="http://schemas.microsoft.com/office/drawing/2014/main" id="{F616E84C-C6AD-3C49-AC48-7F4E8FD6D4AD}"/>
              </a:ext>
            </a:extLst>
          </p:cNvPr>
          <p:cNvSpPr>
            <a:spLocks noGrp="1"/>
          </p:cNvSpPr>
          <p:nvPr>
            <p:ph idx="1"/>
          </p:nvPr>
        </p:nvSpPr>
        <p:spPr>
          <a:xfrm>
            <a:off x="838200" y="1809860"/>
            <a:ext cx="11049000" cy="4351338"/>
          </a:xfrm>
        </p:spPr>
        <p:txBody>
          <a:bodyPr>
            <a:normAutofit/>
          </a:bodyPr>
          <a:lstStyle/>
          <a:p>
            <a:pPr lvl="2"/>
            <a:endParaRPr lang="en-US" altLang="en-US" sz="1100" dirty="0">
              <a:ea typeface="Arial" panose="020B0604020202020204" pitchFamily="34" charset="0"/>
            </a:endParaRPr>
          </a:p>
          <a:p>
            <a:r>
              <a:rPr lang="en-US" altLang="en-US" sz="2400" b="1" dirty="0"/>
              <a:t>1971 UK government accedes to UN rules</a:t>
            </a:r>
          </a:p>
          <a:p>
            <a:pPr lvl="1"/>
            <a:r>
              <a:rPr lang="en-US" altLang="en-US" dirty="0">
                <a:ea typeface="Arial" panose="020B0604020202020204" pitchFamily="34" charset="0"/>
              </a:rPr>
              <a:t>And puts in Schedule1 [no medical use]</a:t>
            </a:r>
          </a:p>
          <a:p>
            <a:pPr lvl="1">
              <a:buFont typeface="Wingdings" pitchFamily="2" charset="2"/>
              <a:buChar char="à"/>
            </a:pPr>
            <a:r>
              <a:rPr lang="en-US" altLang="en-US" dirty="0">
                <a:ea typeface="Arial" panose="020B0604020202020204" pitchFamily="34" charset="0"/>
              </a:rPr>
              <a:t>hospitals in UK need special license to hold it! (all can hold heroin and cocaine)</a:t>
            </a:r>
          </a:p>
          <a:p>
            <a:pPr lvl="1">
              <a:buFont typeface="Wingdings" pitchFamily="2" charset="2"/>
              <a:buChar char="à"/>
            </a:pPr>
            <a:endParaRPr lang="en-US" altLang="en-US" dirty="0">
              <a:ea typeface="Arial" panose="020B0604020202020204" pitchFamily="34" charset="0"/>
            </a:endParaRPr>
          </a:p>
          <a:p>
            <a:r>
              <a:rPr lang="en-US" altLang="en-US" sz="2400" b="1" dirty="0"/>
              <a:t>2000 House of Lords recommends medical cannabis </a:t>
            </a:r>
          </a:p>
          <a:p>
            <a:pPr lvl="1"/>
            <a:r>
              <a:rPr lang="en-US" altLang="en-US" dirty="0">
                <a:ea typeface="Arial" panose="020B0604020202020204" pitchFamily="34" charset="0"/>
              </a:rPr>
              <a:t>Tony Blair government initially supportive</a:t>
            </a:r>
          </a:p>
          <a:p>
            <a:pPr lvl="1"/>
            <a:r>
              <a:rPr lang="en-US" altLang="en-US" dirty="0">
                <a:ea typeface="Arial" panose="020B0604020202020204" pitchFamily="34" charset="0"/>
              </a:rPr>
              <a:t>Home Secretary David Blunkett allows cannabis </a:t>
            </a:r>
            <a:r>
              <a:rPr lang="en-US" altLang="en-US" dirty="0">
                <a:ea typeface="Arial" panose="020B0604020202020204" pitchFamily="34" charset="0"/>
                <a:sym typeface="Wingdings" pitchFamily="2" charset="2"/>
              </a:rPr>
              <a:t></a:t>
            </a:r>
            <a:r>
              <a:rPr lang="en-US" altLang="en-US" dirty="0">
                <a:ea typeface="Arial" panose="020B0604020202020204" pitchFamily="34" charset="0"/>
              </a:rPr>
              <a:t> Class C </a:t>
            </a:r>
          </a:p>
          <a:p>
            <a:pPr lvl="1"/>
            <a:r>
              <a:rPr lang="en-US" altLang="en-US" dirty="0">
                <a:ea typeface="Arial" panose="020B0604020202020204" pitchFamily="34" charset="0"/>
              </a:rPr>
              <a:t>But then New </a:t>
            </a:r>
            <a:r>
              <a:rPr lang="en-US" altLang="en-US" dirty="0" err="1">
                <a:ea typeface="Arial" panose="020B0604020202020204" pitchFamily="34" charset="0"/>
              </a:rPr>
              <a:t>Labour</a:t>
            </a:r>
            <a:r>
              <a:rPr lang="en-US" altLang="en-US" dirty="0">
                <a:ea typeface="Arial" panose="020B0604020202020204" pitchFamily="34" charset="0"/>
              </a:rPr>
              <a:t> see electoral opportunity from being “hard on drugs”</a:t>
            </a:r>
          </a:p>
        </p:txBody>
      </p:sp>
    </p:spTree>
    <p:extLst>
      <p:ext uri="{BB962C8B-B14F-4D97-AF65-F5344CB8AC3E}">
        <p14:creationId xmlns:p14="http://schemas.microsoft.com/office/powerpoint/2010/main" val="36969937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Box 1">
            <a:extLst>
              <a:ext uri="{FF2B5EF4-FFF2-40B4-BE49-F238E27FC236}">
                <a16:creationId xmlns:a16="http://schemas.microsoft.com/office/drawing/2014/main" id="{6B8F60C7-DE6E-F342-9B5B-E5993991E349}"/>
              </a:ext>
            </a:extLst>
          </p:cNvPr>
          <p:cNvSpPr txBox="1">
            <a:spLocks noChangeArrowheads="1"/>
          </p:cNvSpPr>
          <p:nvPr/>
        </p:nvSpPr>
        <p:spPr bwMode="auto">
          <a:xfrm>
            <a:off x="609524" y="1806693"/>
            <a:ext cx="6627617" cy="3785652"/>
          </a:xfrm>
          <a:prstGeom prst="rect">
            <a:avLst/>
          </a:prstGeom>
          <a:solidFill>
            <a:srgbClr val="FFFF00"/>
          </a:solidFill>
          <a:ln w="9525">
            <a:solidFill>
              <a:srgbClr val="660066"/>
            </a:solidFill>
            <a:miter lim="800000"/>
            <a:headEnd/>
            <a:tailEnd/>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b="1" dirty="0">
                <a:latin typeface="Calibri Light" charset="0"/>
                <a:ea typeface="Calibri Light" charset="0"/>
                <a:cs typeface="Calibri Light" charset="0"/>
              </a:rPr>
              <a:t>In a deal with the Daily Mail, in exchange for their promised support for </a:t>
            </a:r>
            <a:r>
              <a:rPr lang="en-US" b="1" dirty="0" err="1">
                <a:latin typeface="Calibri Light" charset="0"/>
                <a:ea typeface="Calibri Light" charset="0"/>
                <a:cs typeface="Calibri Light" charset="0"/>
              </a:rPr>
              <a:t>Labour</a:t>
            </a:r>
            <a:r>
              <a:rPr lang="en-US" b="1" dirty="0">
                <a:latin typeface="Calibri Light" charset="0"/>
                <a:ea typeface="Calibri Light" charset="0"/>
                <a:cs typeface="Calibri Light" charset="0"/>
              </a:rPr>
              <a:t> in the 2010  election Prime Minister Gordon Brown agreed cannabis would be upgraded to Class B against ACMD advice </a:t>
            </a:r>
          </a:p>
          <a:p>
            <a:pPr eaLnBrk="1" hangingPunct="1">
              <a:defRPr/>
            </a:pPr>
            <a:endParaRPr lang="en-US" b="1" dirty="0">
              <a:latin typeface="Calibri Light" charset="0"/>
              <a:ea typeface="Calibri Light" charset="0"/>
              <a:cs typeface="Calibri Light" charset="0"/>
            </a:endParaRPr>
          </a:p>
          <a:p>
            <a:pPr eaLnBrk="1" hangingPunct="1">
              <a:defRPr/>
            </a:pPr>
            <a:r>
              <a:rPr lang="en-US" b="1" dirty="0">
                <a:latin typeface="Calibri Light" charset="0"/>
                <a:ea typeface="Calibri Light" charset="0"/>
                <a:cs typeface="Calibri Light" charset="0"/>
              </a:rPr>
              <a:t>AND now 1 million young people in the UK have criminal convictions for cannabis possession!</a:t>
            </a:r>
          </a:p>
          <a:p>
            <a:pPr eaLnBrk="1" hangingPunct="1">
              <a:defRPr/>
            </a:pPr>
            <a:endParaRPr lang="en-US" b="1" dirty="0">
              <a:latin typeface="Calibri Light" charset="0"/>
              <a:ea typeface="Calibri Light" charset="0"/>
              <a:cs typeface="Calibri Light" charset="0"/>
            </a:endParaRPr>
          </a:p>
          <a:p>
            <a:pPr marL="342900" indent="-342900" eaLnBrk="1" hangingPunct="1">
              <a:buFont typeface="Wingdings" charset="0"/>
              <a:buChar char="à"/>
              <a:defRPr/>
            </a:pPr>
            <a:r>
              <a:rPr lang="en-US" b="1" dirty="0">
                <a:latin typeface="Calibri Light" charset="0"/>
                <a:ea typeface="Calibri Light" charset="0"/>
                <a:cs typeface="Calibri Light" charset="0"/>
                <a:sym typeface="Wingdings" charset="0"/>
              </a:rPr>
              <a:t>Severe limitation of opportunities	</a:t>
            </a:r>
          </a:p>
          <a:p>
            <a:pPr marL="342900" indent="-342900" eaLnBrk="1" hangingPunct="1">
              <a:buFont typeface="Wingdings" charset="0"/>
              <a:buChar char="à"/>
              <a:defRPr/>
            </a:pPr>
            <a:r>
              <a:rPr lang="en-US" b="1" dirty="0">
                <a:latin typeface="Calibri Light" charset="0"/>
                <a:ea typeface="Calibri Light" charset="0"/>
                <a:cs typeface="Calibri Light" charset="0"/>
                <a:sym typeface="Wingdings" charset="0"/>
              </a:rPr>
              <a:t>Undermines belief in justice 	</a:t>
            </a:r>
            <a:endParaRPr lang="en-US" b="1" dirty="0">
              <a:latin typeface="Calibri Light" charset="0"/>
              <a:ea typeface="Calibri Light" charset="0"/>
              <a:cs typeface="Calibri Light" charset="0"/>
            </a:endParaRPr>
          </a:p>
        </p:txBody>
      </p:sp>
      <p:pic>
        <p:nvPicPr>
          <p:cNvPr id="24579" name="Picture 3">
            <a:extLst>
              <a:ext uri="{FF2B5EF4-FFF2-40B4-BE49-F238E27FC236}">
                <a16:creationId xmlns:a16="http://schemas.microsoft.com/office/drawing/2014/main" id="{D96D77DE-D02F-F444-93B1-90061D01E4E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527925" y="1916113"/>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
            <a:extLst>
              <a:ext uri="{FF2B5EF4-FFF2-40B4-BE49-F238E27FC236}">
                <a16:creationId xmlns:a16="http://schemas.microsoft.com/office/drawing/2014/main" id="{E8B0555E-A8E1-A74C-88E7-6B2EE9A32B78}"/>
              </a:ext>
            </a:extLst>
          </p:cNvPr>
          <p:cNvSpPr txBox="1">
            <a:spLocks noChangeArrowheads="1"/>
          </p:cNvSpPr>
          <p:nvPr/>
        </p:nvSpPr>
        <p:spPr bwMode="auto">
          <a:xfrm>
            <a:off x="1821515" y="478414"/>
            <a:ext cx="86868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50000"/>
              </a:spcBef>
              <a:buFontTx/>
              <a:buNone/>
            </a:pPr>
            <a:r>
              <a:rPr lang="en-GB" altLang="en-US" sz="4400" dirty="0">
                <a:solidFill>
                  <a:srgbClr val="7030A0"/>
                </a:solidFill>
                <a:latin typeface="+mj-lt"/>
              </a:rPr>
              <a:t>What really happened in the UK </a:t>
            </a:r>
          </a:p>
        </p:txBody>
      </p:sp>
    </p:spTree>
    <p:extLst>
      <p:ext uri="{BB962C8B-B14F-4D97-AF65-F5344CB8AC3E}">
        <p14:creationId xmlns:p14="http://schemas.microsoft.com/office/powerpoint/2010/main" val="3234195034"/>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a:extLst>
              <a:ext uri="{FF2B5EF4-FFF2-40B4-BE49-F238E27FC236}">
                <a16:creationId xmlns:a16="http://schemas.microsoft.com/office/drawing/2014/main" id="{85E00793-7CDE-F44B-B4A3-A072B0268F63}"/>
              </a:ext>
            </a:extLst>
          </p:cNvPr>
          <p:cNvSpPr>
            <a:spLocks noGrp="1" noChangeArrowheads="1"/>
          </p:cNvSpPr>
          <p:nvPr>
            <p:ph type="title"/>
          </p:nvPr>
        </p:nvSpPr>
        <p:spPr>
          <a:xfrm>
            <a:off x="1981200" y="228600"/>
            <a:ext cx="8229600" cy="1143000"/>
          </a:xfrm>
        </p:spPr>
        <p:txBody>
          <a:bodyPr/>
          <a:lstStyle/>
          <a:p>
            <a:pPr eaLnBrk="1" hangingPunct="1">
              <a:defRPr/>
            </a:pPr>
            <a:r>
              <a:rPr lang="en-GB" dirty="0">
                <a:solidFill>
                  <a:srgbClr val="7030A0"/>
                </a:solidFill>
              </a:rPr>
              <a:t>The cannabis conundrum</a:t>
            </a:r>
          </a:p>
        </p:txBody>
      </p:sp>
      <p:sp>
        <p:nvSpPr>
          <p:cNvPr id="54274" name="Rectangle 3">
            <a:extLst>
              <a:ext uri="{FF2B5EF4-FFF2-40B4-BE49-F238E27FC236}">
                <a16:creationId xmlns:a16="http://schemas.microsoft.com/office/drawing/2014/main" id="{AD4635A7-D240-3946-847B-C09FAE9F8628}"/>
              </a:ext>
            </a:extLst>
          </p:cNvPr>
          <p:cNvSpPr>
            <a:spLocks noGrp="1" noChangeArrowheads="1"/>
          </p:cNvSpPr>
          <p:nvPr>
            <p:ph type="body" idx="1"/>
          </p:nvPr>
        </p:nvSpPr>
        <p:spPr>
          <a:xfrm>
            <a:off x="756311" y="1569491"/>
            <a:ext cx="11117239" cy="4694830"/>
          </a:xfrm>
        </p:spPr>
        <p:txBody>
          <a:bodyPr>
            <a:normAutofit lnSpcReduction="10000"/>
          </a:bodyPr>
          <a:lstStyle/>
          <a:p>
            <a:pPr eaLnBrk="1" hangingPunct="1">
              <a:lnSpc>
                <a:spcPct val="80000"/>
              </a:lnSpc>
              <a:buFontTx/>
              <a:buNone/>
              <a:defRPr/>
            </a:pPr>
            <a:r>
              <a:rPr lang="en-GB" b="1" dirty="0"/>
              <a:t>Up to half young people try cannabis </a:t>
            </a:r>
          </a:p>
          <a:p>
            <a:pPr eaLnBrk="1" hangingPunct="1">
              <a:lnSpc>
                <a:spcPct val="80000"/>
              </a:lnSpc>
              <a:buFontTx/>
              <a:buNone/>
              <a:defRPr/>
            </a:pPr>
            <a:endParaRPr lang="en-GB" b="1" dirty="0"/>
          </a:p>
          <a:p>
            <a:pPr eaLnBrk="1" hangingPunct="1">
              <a:lnSpc>
                <a:spcPct val="80000"/>
              </a:lnSpc>
              <a:buFontTx/>
              <a:buNone/>
              <a:defRPr/>
            </a:pPr>
            <a:r>
              <a:rPr lang="en-GB" b="1" dirty="0"/>
              <a:t>Very few experience health harm</a:t>
            </a:r>
          </a:p>
          <a:p>
            <a:pPr lvl="1" eaLnBrk="1" hangingPunct="1">
              <a:lnSpc>
                <a:spcPct val="80000"/>
              </a:lnSpc>
              <a:buFontTx/>
              <a:buNone/>
              <a:defRPr/>
            </a:pPr>
            <a:r>
              <a:rPr lang="en-GB" b="1" dirty="0"/>
              <a:t>+ very little harm to society</a:t>
            </a:r>
          </a:p>
          <a:p>
            <a:pPr eaLnBrk="1" hangingPunct="1">
              <a:lnSpc>
                <a:spcPct val="80000"/>
              </a:lnSpc>
              <a:buFontTx/>
              <a:buNone/>
              <a:defRPr/>
            </a:pPr>
            <a:endParaRPr lang="en-GB" b="1" dirty="0"/>
          </a:p>
          <a:p>
            <a:pPr eaLnBrk="1" hangingPunct="1">
              <a:lnSpc>
                <a:spcPct val="80000"/>
              </a:lnSpc>
              <a:buFontTx/>
              <a:buNone/>
              <a:defRPr/>
            </a:pPr>
            <a:r>
              <a:rPr lang="en-GB" b="1" dirty="0"/>
              <a:t>Current government policy largely criminalises those who will not be harmed or do harm to others</a:t>
            </a:r>
          </a:p>
          <a:p>
            <a:pPr eaLnBrk="1" hangingPunct="1">
              <a:lnSpc>
                <a:spcPct val="80000"/>
              </a:lnSpc>
              <a:buFontTx/>
              <a:buNone/>
              <a:defRPr/>
            </a:pPr>
            <a:r>
              <a:rPr lang="en-GB" b="1" dirty="0"/>
              <a:t>		</a:t>
            </a:r>
            <a:r>
              <a:rPr lang="en-GB" b="1" dirty="0">
                <a:sym typeface="Wingdings" charset="0"/>
              </a:rPr>
              <a:t> ruins future prospects</a:t>
            </a:r>
            <a:endParaRPr lang="en-GB" b="1" dirty="0"/>
          </a:p>
          <a:p>
            <a:pPr lvl="1" eaLnBrk="1" hangingPunct="1">
              <a:lnSpc>
                <a:spcPct val="80000"/>
              </a:lnSpc>
              <a:buFontTx/>
              <a:buNone/>
              <a:defRPr/>
            </a:pPr>
            <a:r>
              <a:rPr lang="en-GB" b="1" dirty="0"/>
              <a:t>	+ will have little impact on health</a:t>
            </a:r>
          </a:p>
          <a:p>
            <a:pPr lvl="1" eaLnBrk="1" hangingPunct="1">
              <a:lnSpc>
                <a:spcPct val="80000"/>
              </a:lnSpc>
              <a:buFontTx/>
              <a:buNone/>
              <a:defRPr/>
            </a:pPr>
            <a:r>
              <a:rPr lang="en-GB" sz="2000" b="1" dirty="0"/>
              <a:t>	+ denies access to cannabis for treatment of pain and spasticity</a:t>
            </a:r>
          </a:p>
          <a:p>
            <a:pPr lvl="1" eaLnBrk="1" hangingPunct="1">
              <a:lnSpc>
                <a:spcPct val="80000"/>
              </a:lnSpc>
              <a:buFontTx/>
              <a:buNone/>
              <a:defRPr/>
            </a:pPr>
            <a:r>
              <a:rPr lang="en-GB" sz="2000" b="1" dirty="0"/>
              <a:t>			</a:t>
            </a:r>
          </a:p>
          <a:p>
            <a:pPr lvl="1" eaLnBrk="1" hangingPunct="1">
              <a:lnSpc>
                <a:spcPct val="80000"/>
              </a:lnSpc>
              <a:buFontTx/>
              <a:buNone/>
              <a:defRPr/>
            </a:pPr>
            <a:r>
              <a:rPr lang="en-GB" sz="3600" b="1" i="1" dirty="0"/>
              <a:t>Is this just?</a:t>
            </a:r>
          </a:p>
        </p:txBody>
      </p:sp>
      <p:sp>
        <p:nvSpPr>
          <p:cNvPr id="2" name="TextBox 1">
            <a:extLst>
              <a:ext uri="{FF2B5EF4-FFF2-40B4-BE49-F238E27FC236}">
                <a16:creationId xmlns:a16="http://schemas.microsoft.com/office/drawing/2014/main" id="{40995CF1-E70E-8B43-B261-937683719179}"/>
              </a:ext>
            </a:extLst>
          </p:cNvPr>
          <p:cNvSpPr txBox="1"/>
          <p:nvPr/>
        </p:nvSpPr>
        <p:spPr>
          <a:xfrm>
            <a:off x="4467069" y="6340839"/>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20921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a:extLst>
              <a:ext uri="{FF2B5EF4-FFF2-40B4-BE49-F238E27FC236}">
                <a16:creationId xmlns:a16="http://schemas.microsoft.com/office/drawing/2014/main" id="{1BAF3553-3A29-A848-9079-2CD439AEB3A2}"/>
              </a:ext>
            </a:extLst>
          </p:cNvPr>
          <p:cNvSpPr>
            <a:spLocks noGrp="1" noChangeArrowheads="1"/>
          </p:cNvSpPr>
          <p:nvPr>
            <p:ph type="title"/>
          </p:nvPr>
        </p:nvSpPr>
        <p:spPr>
          <a:xfrm>
            <a:off x="533400" y="260351"/>
            <a:ext cx="11658600" cy="1143000"/>
          </a:xfrm>
        </p:spPr>
        <p:txBody>
          <a:bodyPr>
            <a:noAutofit/>
          </a:bodyPr>
          <a:lstStyle/>
          <a:p>
            <a:pPr eaLnBrk="1" hangingPunct="1">
              <a:defRPr/>
            </a:pPr>
            <a:r>
              <a:rPr lang="en-GB" dirty="0">
                <a:solidFill>
                  <a:srgbClr val="7030A0"/>
                </a:solidFill>
              </a:rPr>
              <a:t>How New Labour cranked  up the war on cannabis</a:t>
            </a:r>
          </a:p>
        </p:txBody>
      </p:sp>
      <p:pic>
        <p:nvPicPr>
          <p:cNvPr id="55298" name="Picture 4">
            <a:extLst>
              <a:ext uri="{FF2B5EF4-FFF2-40B4-BE49-F238E27FC236}">
                <a16:creationId xmlns:a16="http://schemas.microsoft.com/office/drawing/2014/main" id="{B6180C9D-F1AD-194E-ACDA-627E67728DEF}"/>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266701" y="1403351"/>
            <a:ext cx="9504363" cy="2906713"/>
          </a:xfrm>
        </p:spPr>
      </p:pic>
      <p:pic>
        <p:nvPicPr>
          <p:cNvPr id="43011" name="Picture 5">
            <a:extLst>
              <a:ext uri="{FF2B5EF4-FFF2-40B4-BE49-F238E27FC236}">
                <a16:creationId xmlns:a16="http://schemas.microsoft.com/office/drawing/2014/main" id="{A1F46E67-1D2F-1344-830D-973F8C06B5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7501" y="4310064"/>
            <a:ext cx="7273925" cy="345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96609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60CEA7AF-B4D7-614D-BC26-3AD345A8C6E7}"/>
              </a:ext>
            </a:extLst>
          </p:cNvPr>
          <p:cNvSpPr>
            <a:spLocks noGrp="1" noChangeArrowheads="1"/>
          </p:cNvSpPr>
          <p:nvPr>
            <p:ph type="title"/>
          </p:nvPr>
        </p:nvSpPr>
        <p:spPr/>
        <p:txBody>
          <a:bodyPr/>
          <a:lstStyle/>
          <a:p>
            <a:pPr eaLnBrk="1" hangingPunct="1">
              <a:defRPr/>
            </a:pPr>
            <a:r>
              <a:rPr lang="en-GB" dirty="0">
                <a:solidFill>
                  <a:srgbClr val="7030A0"/>
                </a:solidFill>
              </a:rPr>
              <a:t>A just strategy?</a:t>
            </a:r>
          </a:p>
        </p:txBody>
      </p:sp>
      <p:sp>
        <p:nvSpPr>
          <p:cNvPr id="56323" name="Rectangle 8">
            <a:extLst>
              <a:ext uri="{FF2B5EF4-FFF2-40B4-BE49-F238E27FC236}">
                <a16:creationId xmlns:a16="http://schemas.microsoft.com/office/drawing/2014/main" id="{EF0C2D8E-7372-DE41-A8CF-A38853192187}"/>
              </a:ext>
            </a:extLst>
          </p:cNvPr>
          <p:cNvSpPr>
            <a:spLocks noGrp="1" noChangeArrowheads="1"/>
          </p:cNvSpPr>
          <p:nvPr>
            <p:ph type="body" idx="1"/>
          </p:nvPr>
        </p:nvSpPr>
        <p:spPr>
          <a:xfrm>
            <a:off x="1981201" y="1600201"/>
            <a:ext cx="8435975" cy="4525963"/>
          </a:xfrm>
        </p:spPr>
        <p:txBody>
          <a:bodyPr/>
          <a:lstStyle/>
          <a:p>
            <a:pPr eaLnBrk="1" hangingPunct="1">
              <a:buFontTx/>
              <a:buNone/>
              <a:defRPr/>
            </a:pPr>
            <a:endParaRPr lang="en-GB" sz="2400" b="1" i="1"/>
          </a:p>
          <a:p>
            <a:pPr eaLnBrk="1" hangingPunct="1">
              <a:buFontTx/>
              <a:buNone/>
              <a:defRPr/>
            </a:pPr>
            <a:r>
              <a:rPr lang="en-GB" sz="2400" b="1" i="1"/>
              <a:t>3-4 fold over-representation of Black and Asian young men arrested despite same levels of cannabis use </a:t>
            </a:r>
          </a:p>
        </p:txBody>
      </p:sp>
      <p:pic>
        <p:nvPicPr>
          <p:cNvPr id="44036" name="Picture 9">
            <a:extLst>
              <a:ext uri="{FF2B5EF4-FFF2-40B4-BE49-F238E27FC236}">
                <a16:creationId xmlns:a16="http://schemas.microsoft.com/office/drawing/2014/main" id="{62974AFA-0345-5243-8C98-D869CACCAE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0" y="3860800"/>
            <a:ext cx="43815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Rectangle 10">
            <a:extLst>
              <a:ext uri="{FF2B5EF4-FFF2-40B4-BE49-F238E27FC236}">
                <a16:creationId xmlns:a16="http://schemas.microsoft.com/office/drawing/2014/main" id="{EF680A1C-4297-7D4A-8FF9-0BBA9D4CB2C7}"/>
              </a:ext>
            </a:extLst>
          </p:cNvPr>
          <p:cNvSpPr>
            <a:spLocks noChangeArrowheads="1"/>
          </p:cNvSpPr>
          <p:nvPr/>
        </p:nvSpPr>
        <p:spPr bwMode="auto">
          <a:xfrm>
            <a:off x="420688" y="3855775"/>
            <a:ext cx="4464050" cy="1892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1800" b="1"/>
              <a:t>Black people six times more likely to face drug arrest</a:t>
            </a:r>
          </a:p>
          <a:p>
            <a:r>
              <a:rPr lang="en-GB" altLang="en-US" sz="900"/>
              <a:t>Race bias in drug arrests or convictions is worse than in US, new research claims</a:t>
            </a:r>
            <a:endParaRPr lang="en-GB" altLang="en-US" sz="1800"/>
          </a:p>
          <a:p>
            <a:pPr>
              <a:buFontTx/>
              <a:buChar char="•"/>
            </a:pPr>
            <a:r>
              <a:rPr lang="en-GB" altLang="en-US" sz="900"/>
              <a:t> </a:t>
            </a:r>
            <a:r>
              <a:rPr lang="en-GB" altLang="en-US" sz="1800"/>
              <a:t>  </a:t>
            </a:r>
          </a:p>
          <a:p>
            <a:r>
              <a:rPr lang="en-GB" altLang="en-US" sz="1800">
                <a:solidFill>
                  <a:srgbClr val="000000"/>
                </a:solidFill>
              </a:rPr>
              <a:t>M</a:t>
            </a:r>
            <a:r>
              <a:rPr lang="en-GB" altLang="en-US" sz="1800">
                <a:solidFill>
                  <a:srgbClr val="000000"/>
                </a:solidFill>
                <a:hlinkClick r:id="rId3"/>
              </a:rPr>
              <a:t>ark Townsend</a:t>
            </a:r>
            <a:r>
              <a:rPr lang="en-GB" altLang="en-US" sz="1800">
                <a:solidFill>
                  <a:srgbClr val="000000"/>
                </a:solidFill>
              </a:rPr>
              <a:t>, Home affairs editor </a:t>
            </a:r>
          </a:p>
          <a:p>
            <a:r>
              <a:rPr lang="en-GB" altLang="en-US" sz="1800">
                <a:solidFill>
                  <a:srgbClr val="000000"/>
                </a:solidFill>
                <a:hlinkClick r:id="rId4"/>
              </a:rPr>
              <a:t>The Observer</a:t>
            </a:r>
            <a:r>
              <a:rPr lang="en-GB" altLang="en-US" sz="1800">
                <a:solidFill>
                  <a:srgbClr val="000000"/>
                </a:solidFill>
              </a:rPr>
              <a:t>, </a:t>
            </a:r>
            <a:r>
              <a:rPr lang="en-GB" altLang="en-US" sz="1800"/>
              <a:t>Sunday 31 October 2010 </a:t>
            </a:r>
          </a:p>
          <a:p>
            <a:endParaRPr lang="en-GB" altLang="en-US" sz="1800"/>
          </a:p>
        </p:txBody>
      </p:sp>
    </p:spTree>
    <p:extLst>
      <p:ext uri="{BB962C8B-B14F-4D97-AF65-F5344CB8AC3E}">
        <p14:creationId xmlns:p14="http://schemas.microsoft.com/office/powerpoint/2010/main" val="34191735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a:extLst>
              <a:ext uri="{FF2B5EF4-FFF2-40B4-BE49-F238E27FC236}">
                <a16:creationId xmlns:a16="http://schemas.microsoft.com/office/drawing/2014/main" id="{88C44F89-D270-9546-9A86-BEE245E48394}"/>
              </a:ext>
            </a:extLst>
          </p:cNvPr>
          <p:cNvSpPr>
            <a:spLocks noGrp="1"/>
          </p:cNvSpPr>
          <p:nvPr>
            <p:ph type="title"/>
          </p:nvPr>
        </p:nvSpPr>
        <p:spPr>
          <a:xfrm>
            <a:off x="330200" y="73025"/>
            <a:ext cx="11023600" cy="1325563"/>
          </a:xfrm>
        </p:spPr>
        <p:txBody>
          <a:bodyPr/>
          <a:lstStyle/>
          <a:p>
            <a:pPr>
              <a:defRPr/>
            </a:pPr>
            <a:r>
              <a:rPr lang="en-US" dirty="0">
                <a:solidFill>
                  <a:srgbClr val="7030A0"/>
                </a:solidFill>
              </a:rPr>
              <a:t>Waging the war on cannabis in the 20th century </a:t>
            </a:r>
          </a:p>
        </p:txBody>
      </p:sp>
      <p:sp>
        <p:nvSpPr>
          <p:cNvPr id="58370" name="Content Placeholder 2">
            <a:extLst>
              <a:ext uri="{FF2B5EF4-FFF2-40B4-BE49-F238E27FC236}">
                <a16:creationId xmlns:a16="http://schemas.microsoft.com/office/drawing/2014/main" id="{5CB677F4-48DE-2049-AB6A-48535CF32450}"/>
              </a:ext>
            </a:extLst>
          </p:cNvPr>
          <p:cNvSpPr>
            <a:spLocks noGrp="1"/>
          </p:cNvSpPr>
          <p:nvPr>
            <p:ph idx="1"/>
          </p:nvPr>
        </p:nvSpPr>
        <p:spPr/>
        <p:txBody>
          <a:bodyPr/>
          <a:lstStyle/>
          <a:p>
            <a:pPr marL="0" indent="0">
              <a:buNone/>
            </a:pPr>
            <a:r>
              <a:rPr lang="en-US" altLang="en-US" dirty="0"/>
              <a:t>Much valued by Queen Victoria for gynae problems</a:t>
            </a:r>
          </a:p>
          <a:p>
            <a:pPr lvl="1"/>
            <a:r>
              <a:rPr lang="en-US" altLang="en-US" sz="1200" dirty="0">
                <a:ea typeface="Arial" panose="020B0604020202020204" pitchFamily="34" charset="0"/>
              </a:rPr>
              <a:t>J Russell Reynolds was her physician and was a noted advocate </a:t>
            </a:r>
            <a:endParaRPr lang="en-GB" altLang="en-US" sz="1200" dirty="0">
              <a:ea typeface="Arial" panose="020B0604020202020204" pitchFamily="34" charset="0"/>
            </a:endParaRPr>
          </a:p>
          <a:p>
            <a:pPr lvl="1">
              <a:buFontTx/>
              <a:buNone/>
            </a:pPr>
            <a:r>
              <a:rPr lang="en-US" altLang="en-US" sz="1200" dirty="0">
                <a:ea typeface="Arial" panose="020B0604020202020204" pitchFamily="34" charset="0"/>
              </a:rPr>
              <a:t>of medicinal</a:t>
            </a:r>
            <a:r>
              <a:rPr lang="en-GB" altLang="en-US" sz="1200" dirty="0">
                <a:ea typeface="Arial" panose="020B0604020202020204" pitchFamily="34" charset="0"/>
              </a:rPr>
              <a:t> </a:t>
            </a:r>
            <a:r>
              <a:rPr lang="en-US" altLang="en-US" sz="1200" dirty="0">
                <a:ea typeface="Arial" panose="020B0604020202020204" pitchFamily="34" charset="0"/>
              </a:rPr>
              <a:t>cannabis</a:t>
            </a:r>
            <a:r>
              <a:rPr lang="en-GB" altLang="en-US" sz="1200" dirty="0">
                <a:ea typeface="Arial" panose="020B0604020202020204" pitchFamily="34" charset="0"/>
              </a:rPr>
              <a:t> </a:t>
            </a:r>
            <a:r>
              <a:rPr lang="en-US" altLang="en-US" sz="1200" dirty="0">
                <a:ea typeface="Arial" panose="020B0604020202020204" pitchFamily="34" charset="0"/>
              </a:rPr>
              <a:t> </a:t>
            </a:r>
            <a:r>
              <a:rPr lang="en-GB" altLang="en-US" sz="1200" dirty="0">
                <a:ea typeface="Arial" panose="020B0604020202020204" pitchFamily="34" charset="0"/>
              </a:rPr>
              <a:t>  see  </a:t>
            </a:r>
            <a:r>
              <a:rPr lang="en-US" altLang="en-US" sz="1200" dirty="0">
                <a:ea typeface="Arial" panose="020B0604020202020204" pitchFamily="34" charset="0"/>
              </a:rPr>
              <a:t>Therapeutic Uses and Toxic Effects of Cannabis Indica,</a:t>
            </a:r>
            <a:endParaRPr lang="en-GB" altLang="en-US" sz="1200" dirty="0">
              <a:ea typeface="Arial" panose="020B0604020202020204" pitchFamily="34" charset="0"/>
            </a:endParaRPr>
          </a:p>
          <a:p>
            <a:pPr lvl="1">
              <a:buFontTx/>
              <a:buNone/>
            </a:pPr>
            <a:r>
              <a:rPr lang="en-GB" altLang="en-US" sz="1200" dirty="0">
                <a:ea typeface="Arial" panose="020B0604020202020204" pitchFamily="34" charset="0"/>
              </a:rPr>
              <a:t> </a:t>
            </a:r>
            <a:r>
              <a:rPr lang="en-US" altLang="en-US" sz="1200" dirty="0">
                <a:ea typeface="Arial" panose="020B0604020202020204" pitchFamily="34" charset="0"/>
              </a:rPr>
              <a:t>Lancet 1 (March 22, 1890)  637-683   </a:t>
            </a:r>
          </a:p>
        </p:txBody>
      </p:sp>
      <p:sp>
        <p:nvSpPr>
          <p:cNvPr id="5" name="TextBox 4">
            <a:extLst>
              <a:ext uri="{FF2B5EF4-FFF2-40B4-BE49-F238E27FC236}">
                <a16:creationId xmlns:a16="http://schemas.microsoft.com/office/drawing/2014/main" id="{D85E43BD-09FD-044F-BFD1-92318C331C13}"/>
              </a:ext>
            </a:extLst>
          </p:cNvPr>
          <p:cNvSpPr txBox="1">
            <a:spLocks noChangeArrowheads="1"/>
          </p:cNvSpPr>
          <p:nvPr/>
        </p:nvSpPr>
        <p:spPr bwMode="auto">
          <a:xfrm>
            <a:off x="570018" y="1447800"/>
            <a:ext cx="9486405" cy="5693866"/>
          </a:xfrm>
          <a:prstGeom prst="rect">
            <a:avLst/>
          </a:prstGeom>
          <a:gradFill rotWithShape="1">
            <a:gsLst>
              <a:gs pos="0">
                <a:srgbClr val="F0FFFF"/>
              </a:gs>
              <a:gs pos="64999">
                <a:srgbClr val="DDFEFF"/>
              </a:gs>
              <a:gs pos="100000">
                <a:srgbClr val="CFFFFF"/>
              </a:gs>
            </a:gsLst>
            <a:lin ang="5400000" scaled="1"/>
          </a:gradFill>
          <a:ln w="38100">
            <a:solidFill>
              <a:srgbClr val="A50021"/>
            </a:solidFill>
            <a:round/>
            <a:headEnd/>
            <a:tailEnd/>
          </a:ln>
          <a:effectLst>
            <a:outerShdw blurRad="40000" dist="20000" dir="5400000" rotWithShape="0">
              <a:srgbClr val="808080">
                <a:alpha val="37999"/>
              </a:srgbClr>
            </a:outerShdw>
          </a:effec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dirty="0">
                <a:solidFill>
                  <a:srgbClr val="000000"/>
                </a:solidFill>
              </a:rPr>
              <a:t>Scottish ex teacher in her 50s</a:t>
            </a:r>
          </a:p>
          <a:p>
            <a:pPr eaLnBrk="1" hangingPunct="1"/>
            <a:r>
              <a:rPr lang="en-US" altLang="en-US" sz="2800" dirty="0">
                <a:solidFill>
                  <a:srgbClr val="000000"/>
                </a:solidFill>
              </a:rPr>
              <a:t> </a:t>
            </a:r>
          </a:p>
          <a:p>
            <a:pPr eaLnBrk="1" hangingPunct="1"/>
            <a:r>
              <a:rPr lang="en-US" altLang="en-US" sz="2800" dirty="0">
                <a:solidFill>
                  <a:srgbClr val="000000"/>
                </a:solidFill>
              </a:rPr>
              <a:t>Long standing Multiple Sclerosis- wheelchair bound – only cannabis provides relief </a:t>
            </a:r>
          </a:p>
          <a:p>
            <a:pPr eaLnBrk="1" hangingPunct="1"/>
            <a:endParaRPr lang="en-US" altLang="en-US" sz="2800" dirty="0">
              <a:solidFill>
                <a:srgbClr val="000000"/>
              </a:solidFill>
            </a:endParaRPr>
          </a:p>
          <a:p>
            <a:pPr eaLnBrk="1" hangingPunct="1"/>
            <a:r>
              <a:rPr lang="en-US" altLang="en-US" sz="2800" dirty="0">
                <a:solidFill>
                  <a:srgbClr val="000000"/>
                </a:solidFill>
              </a:rPr>
              <a:t>Front door smashed down in dawn raids by police on </a:t>
            </a:r>
            <a:r>
              <a:rPr lang="en-US" altLang="en-US" sz="2800" b="1" dirty="0">
                <a:solidFill>
                  <a:srgbClr val="000000"/>
                </a:solidFill>
              </a:rPr>
              <a:t>three</a:t>
            </a:r>
            <a:r>
              <a:rPr lang="en-US" altLang="en-US" sz="2800" dirty="0">
                <a:solidFill>
                  <a:srgbClr val="000000"/>
                </a:solidFill>
              </a:rPr>
              <a:t> occasions in past few years</a:t>
            </a:r>
          </a:p>
          <a:p>
            <a:pPr eaLnBrk="1" hangingPunct="1"/>
            <a:endParaRPr lang="en-US" altLang="en-US" sz="2800" dirty="0">
              <a:solidFill>
                <a:srgbClr val="000000"/>
              </a:solidFill>
            </a:endParaRPr>
          </a:p>
          <a:p>
            <a:pPr eaLnBrk="1" hangingPunct="1">
              <a:buFont typeface="Wingdings" pitchFamily="2" charset="2"/>
              <a:buChar char="à"/>
            </a:pPr>
            <a:r>
              <a:rPr lang="en-US" altLang="en-US" sz="2800" dirty="0">
                <a:solidFill>
                  <a:srgbClr val="000000"/>
                </a:solidFill>
              </a:rPr>
              <a:t> convictions for cannabis possession</a:t>
            </a:r>
          </a:p>
          <a:p>
            <a:pPr eaLnBrk="1" hangingPunct="1"/>
            <a:r>
              <a:rPr lang="en-US" altLang="en-US" sz="2800" dirty="0">
                <a:solidFill>
                  <a:srgbClr val="000000"/>
                </a:solidFill>
              </a:rPr>
              <a:t>	may go to prison </a:t>
            </a:r>
          </a:p>
          <a:p>
            <a:pPr eaLnBrk="1" hangingPunct="1"/>
            <a:endParaRPr lang="en-US" altLang="en-US" sz="2800" dirty="0">
              <a:solidFill>
                <a:srgbClr val="000000"/>
              </a:solidFill>
            </a:endParaRPr>
          </a:p>
          <a:p>
            <a:pPr eaLnBrk="1" hangingPunct="1"/>
            <a:r>
              <a:rPr lang="en-US" altLang="en-US" sz="2800" dirty="0">
                <a:solidFill>
                  <a:srgbClr val="000000"/>
                </a:solidFill>
              </a:rPr>
              <a:t>Would Queen Vic been amused? I think not</a:t>
            </a:r>
          </a:p>
          <a:p>
            <a:pPr eaLnBrk="1" hangingPunct="1"/>
            <a:endParaRPr lang="en-US" altLang="en-US" sz="2800" dirty="0">
              <a:solidFill>
                <a:srgbClr val="000000"/>
              </a:solidFill>
            </a:endParaRPr>
          </a:p>
        </p:txBody>
      </p:sp>
      <p:pic>
        <p:nvPicPr>
          <p:cNvPr id="7" name="Picture 2" descr="images.jpeg">
            <a:extLst>
              <a:ext uri="{FF2B5EF4-FFF2-40B4-BE49-F238E27FC236}">
                <a16:creationId xmlns:a16="http://schemas.microsoft.com/office/drawing/2014/main" id="{1C8EDCA3-B70E-8E45-B14B-72FDDC7EDC4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34300" y="4636149"/>
            <a:ext cx="3606800"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2556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a:extLst>
              <a:ext uri="{FF2B5EF4-FFF2-40B4-BE49-F238E27FC236}">
                <a16:creationId xmlns:a16="http://schemas.microsoft.com/office/drawing/2014/main" id="{4BDE8673-0C36-D04E-8626-75DB58A67068}"/>
              </a:ext>
            </a:extLst>
          </p:cNvPr>
          <p:cNvSpPr>
            <a:spLocks noGrp="1"/>
          </p:cNvSpPr>
          <p:nvPr>
            <p:ph type="title"/>
          </p:nvPr>
        </p:nvSpPr>
        <p:spPr/>
        <p:txBody>
          <a:bodyPr/>
          <a:lstStyle/>
          <a:p>
            <a:pPr>
              <a:defRPr/>
            </a:pPr>
            <a:r>
              <a:rPr lang="en-US" dirty="0">
                <a:solidFill>
                  <a:srgbClr val="7030A0"/>
                </a:solidFill>
              </a:rPr>
              <a:t>How cannabis laws corrupted the judiciary</a:t>
            </a:r>
            <a:br>
              <a:rPr lang="en-US" dirty="0">
                <a:solidFill>
                  <a:srgbClr val="7030A0"/>
                </a:solidFill>
              </a:rPr>
            </a:br>
            <a:r>
              <a:rPr lang="en-US" dirty="0"/>
              <a:t>Denying the </a:t>
            </a:r>
            <a:r>
              <a:rPr lang="en-US" b="1" dirty="0"/>
              <a:t>medical</a:t>
            </a:r>
            <a:r>
              <a:rPr lang="en-US" dirty="0"/>
              <a:t> </a:t>
            </a:r>
            <a:r>
              <a:rPr lang="en-US" dirty="0" err="1"/>
              <a:t>defence</a:t>
            </a:r>
            <a:endParaRPr lang="en-US" dirty="0"/>
          </a:p>
        </p:txBody>
      </p:sp>
      <p:sp>
        <p:nvSpPr>
          <p:cNvPr id="3" name="Content Placeholder 2">
            <a:extLst>
              <a:ext uri="{FF2B5EF4-FFF2-40B4-BE49-F238E27FC236}">
                <a16:creationId xmlns:a16="http://schemas.microsoft.com/office/drawing/2014/main" id="{8D397BAD-9311-3B46-A76E-0ADA67D54B48}"/>
              </a:ext>
            </a:extLst>
          </p:cNvPr>
          <p:cNvSpPr>
            <a:spLocks noGrp="1"/>
          </p:cNvSpPr>
          <p:nvPr>
            <p:ph idx="1"/>
          </p:nvPr>
        </p:nvSpPr>
        <p:spPr>
          <a:xfrm>
            <a:off x="602429" y="1697022"/>
            <a:ext cx="9814748" cy="4525963"/>
          </a:xfrm>
          <a:ln>
            <a:solidFill>
              <a:srgbClr val="BBE0E3"/>
            </a:solidFill>
          </a:ln>
        </p:spPr>
        <p:txBody>
          <a:bodyPr>
            <a:normAutofit/>
          </a:bodyPr>
          <a:lstStyle/>
          <a:p>
            <a:pPr marL="0" indent="0">
              <a:buNone/>
            </a:pPr>
            <a:endParaRPr lang="en-US" altLang="en-US" dirty="0"/>
          </a:p>
          <a:p>
            <a:pPr marL="0" indent="0">
              <a:buNone/>
            </a:pPr>
            <a:r>
              <a:rPr lang="en-US" altLang="en-US" dirty="0"/>
              <a:t>2005 – Law Lords decided that FOR CANNABIS ONLY the </a:t>
            </a:r>
            <a:r>
              <a:rPr lang="en-US" altLang="en-US" b="1" i="1" dirty="0" err="1">
                <a:solidFill>
                  <a:srgbClr val="C00000"/>
                </a:solidFill>
              </a:rPr>
              <a:t>defence</a:t>
            </a:r>
            <a:r>
              <a:rPr lang="en-US" altLang="en-US" b="1" i="1" dirty="0">
                <a:solidFill>
                  <a:srgbClr val="C00000"/>
                </a:solidFill>
              </a:rPr>
              <a:t> of necessity</a:t>
            </a:r>
            <a:r>
              <a:rPr lang="en-US" altLang="en-US" b="1" dirty="0">
                <a:solidFill>
                  <a:srgbClr val="C00000"/>
                </a:solidFill>
              </a:rPr>
              <a:t> </a:t>
            </a:r>
            <a:r>
              <a:rPr lang="en-US" altLang="en-US" dirty="0"/>
              <a:t>was no longer allowed</a:t>
            </a:r>
          </a:p>
          <a:p>
            <a:pPr marL="0" indent="0">
              <a:buNone/>
            </a:pPr>
            <a:endParaRPr lang="en-US" altLang="en-US" dirty="0"/>
          </a:p>
          <a:p>
            <a:pPr marL="0" indent="0">
              <a:buNone/>
            </a:pPr>
            <a:r>
              <a:rPr lang="en-US" altLang="en-US" dirty="0"/>
              <a:t>So all patients caught are convicted </a:t>
            </a:r>
          </a:p>
          <a:p>
            <a:pPr marL="0" indent="0">
              <a:buNone/>
            </a:pPr>
            <a:r>
              <a:rPr lang="en-US" altLang="en-US" dirty="0"/>
              <a:t>And may have assets seized</a:t>
            </a:r>
          </a:p>
          <a:p>
            <a:pPr marL="0" indent="0"/>
            <a:endParaRPr lang="en-US" altLang="en-US" dirty="0"/>
          </a:p>
          <a:p>
            <a:pPr marL="0" indent="0">
              <a:buNone/>
            </a:pPr>
            <a:r>
              <a:rPr lang="en-US" altLang="en-US" dirty="0"/>
              <a:t>Lords Bingham, Carswell &amp; Rodger</a:t>
            </a:r>
          </a:p>
          <a:p>
            <a:pPr marL="0" indent="0"/>
            <a:endParaRPr lang="en-US" altLang="en-US" dirty="0"/>
          </a:p>
          <a:p>
            <a:pPr marL="0" indent="0"/>
            <a:endParaRPr lang="en-US" altLang="en-US" dirty="0"/>
          </a:p>
        </p:txBody>
      </p:sp>
    </p:spTree>
    <p:extLst>
      <p:ext uri="{BB962C8B-B14F-4D97-AF65-F5344CB8AC3E}">
        <p14:creationId xmlns:p14="http://schemas.microsoft.com/office/powerpoint/2010/main" val="85774332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a:extLst>
              <a:ext uri="{FF2B5EF4-FFF2-40B4-BE49-F238E27FC236}">
                <a16:creationId xmlns:a16="http://schemas.microsoft.com/office/drawing/2014/main" id="{CF514664-FC65-BA47-BADD-FB21641CD606}"/>
              </a:ext>
            </a:extLst>
          </p:cNvPr>
          <p:cNvSpPr>
            <a:spLocks noGrp="1"/>
          </p:cNvSpPr>
          <p:nvPr>
            <p:ph type="title"/>
          </p:nvPr>
        </p:nvSpPr>
        <p:spPr/>
        <p:txBody>
          <a:bodyPr/>
          <a:lstStyle/>
          <a:p>
            <a:pPr>
              <a:defRPr/>
            </a:pPr>
            <a:r>
              <a:rPr lang="en-US" dirty="0">
                <a:solidFill>
                  <a:srgbClr val="7030A0"/>
                </a:solidFill>
              </a:rPr>
              <a:t>Why?</a:t>
            </a:r>
          </a:p>
        </p:txBody>
      </p:sp>
      <p:sp>
        <p:nvSpPr>
          <p:cNvPr id="60418" name="Content Placeholder 2">
            <a:extLst>
              <a:ext uri="{FF2B5EF4-FFF2-40B4-BE49-F238E27FC236}">
                <a16:creationId xmlns:a16="http://schemas.microsoft.com/office/drawing/2014/main" id="{29CF92C6-645F-6442-A196-9AA0C27EAFA2}"/>
              </a:ext>
            </a:extLst>
          </p:cNvPr>
          <p:cNvSpPr>
            <a:spLocks noGrp="1"/>
          </p:cNvSpPr>
          <p:nvPr>
            <p:ph idx="1"/>
          </p:nvPr>
        </p:nvSpPr>
        <p:spPr>
          <a:ln>
            <a:solidFill>
              <a:srgbClr val="BBE0E3"/>
            </a:solidFill>
            <a:miter lim="800000"/>
            <a:headEnd/>
            <a:tailEnd/>
          </a:ln>
        </p:spPr>
        <p:txBody>
          <a:bodyPr/>
          <a:lstStyle/>
          <a:p>
            <a:pPr marL="0" indent="0">
              <a:buNone/>
            </a:pPr>
            <a:r>
              <a:rPr lang="en-GB" altLang="en-US" sz="3200" i="1" dirty="0"/>
              <a:t>“the Court was influenced by the </a:t>
            </a:r>
            <a:r>
              <a:rPr lang="en-GB" altLang="en-US" sz="3200" b="1" i="1" dirty="0"/>
              <a:t>government’s</a:t>
            </a:r>
            <a:r>
              <a:rPr lang="en-GB" altLang="en-US" sz="3200" i="1" dirty="0"/>
              <a:t> </a:t>
            </a:r>
            <a:r>
              <a:rPr lang="en-GB" altLang="en-US" sz="3200" b="1" i="1" dirty="0"/>
              <a:t>refusal </a:t>
            </a:r>
            <a:r>
              <a:rPr lang="en-GB" altLang="en-US" sz="3200" i="1" dirty="0"/>
              <a:t>to relax the legislation in this context despite recommendations to do so by the House of Lords Select Committee”</a:t>
            </a:r>
            <a:r>
              <a:rPr lang="en-GB" altLang="ja-JP" sz="3200" dirty="0"/>
              <a:t> </a:t>
            </a:r>
          </a:p>
          <a:p>
            <a:pPr marL="0" indent="0">
              <a:buNone/>
            </a:pPr>
            <a:endParaRPr lang="en-GB" altLang="en-US" sz="2400" dirty="0"/>
          </a:p>
          <a:p>
            <a:pPr marL="0" indent="0">
              <a:buNone/>
            </a:pPr>
            <a:endParaRPr lang="en-GB" altLang="en-US" sz="2400" dirty="0"/>
          </a:p>
          <a:p>
            <a:pPr marL="0" indent="0">
              <a:buNone/>
            </a:pPr>
            <a:r>
              <a:rPr lang="en-US" altLang="en-US" sz="1800" i="1" dirty="0"/>
              <a:t>Stephen </a:t>
            </a:r>
            <a:r>
              <a:rPr lang="en-US" altLang="en-US" sz="1800" i="1" dirty="0" err="1"/>
              <a:t>Leake</a:t>
            </a:r>
            <a:r>
              <a:rPr lang="en-US" altLang="en-US" sz="1800" i="1" dirty="0"/>
              <a:t>, Barrister </a:t>
            </a:r>
            <a:r>
              <a:rPr lang="en-GB" altLang="en-US" sz="1800" b="1" dirty="0"/>
              <a:t>R. v Quayle and Other Appeals; Attorney-General’s Reference (No.2 of 2004), Re </a:t>
            </a:r>
            <a:r>
              <a:rPr lang="en-GB" altLang="en-US" sz="1800" b="1" dirty="0" err="1"/>
              <a:t>Ditchfield</a:t>
            </a:r>
            <a:r>
              <a:rPr lang="en-GB" altLang="en-US" sz="1800" dirty="0"/>
              <a:t> </a:t>
            </a:r>
          </a:p>
          <a:p>
            <a:pPr marL="0" indent="0">
              <a:buNone/>
            </a:pPr>
            <a:endParaRPr lang="en-GB" altLang="en-US" sz="2400" dirty="0">
              <a:solidFill>
                <a:srgbClr val="3366FF"/>
              </a:solidFill>
            </a:endParaRPr>
          </a:p>
          <a:p>
            <a:pPr marL="0" indent="0">
              <a:buNone/>
            </a:pPr>
            <a:r>
              <a:rPr lang="en-GB" altLang="en-US" sz="2000" dirty="0">
                <a:solidFill>
                  <a:srgbClr val="3366FF"/>
                </a:solidFill>
              </a:rPr>
              <a:t>Nutt 2010 - </a:t>
            </a:r>
            <a:r>
              <a:rPr lang="en-GB" altLang="en-US" sz="2400" dirty="0">
                <a:solidFill>
                  <a:srgbClr val="3366FF"/>
                </a:solidFill>
              </a:rPr>
              <a:t> </a:t>
            </a:r>
            <a:r>
              <a:rPr lang="en-US" altLang="en-US" sz="1800" dirty="0">
                <a:solidFill>
                  <a:srgbClr val="3366FF"/>
                </a:solidFill>
              </a:rPr>
              <a:t>Necessity or nastiness? The hidden law denying cannabis for medical use </a:t>
            </a:r>
            <a:r>
              <a:rPr lang="en-US" altLang="en-US" sz="1800" dirty="0" err="1">
                <a:solidFill>
                  <a:srgbClr val="3366FF"/>
                </a:solidFill>
              </a:rPr>
              <a:t>Wordpress.com</a:t>
            </a:r>
            <a:r>
              <a:rPr lang="en-US" altLang="en-US" sz="1800" dirty="0">
                <a:solidFill>
                  <a:srgbClr val="3366FF"/>
                </a:solidFill>
              </a:rPr>
              <a:t> December 13</a:t>
            </a:r>
            <a:r>
              <a:rPr lang="en-US" altLang="en-US" sz="1800" baseline="30000" dirty="0">
                <a:solidFill>
                  <a:srgbClr val="3366FF"/>
                </a:solidFill>
              </a:rPr>
              <a:t>th</a:t>
            </a:r>
            <a:r>
              <a:rPr lang="en-US" altLang="en-US" sz="1800" dirty="0">
                <a:solidFill>
                  <a:srgbClr val="3366FF"/>
                </a:solidFill>
              </a:rPr>
              <a:t> 2010 </a:t>
            </a:r>
            <a:endParaRPr lang="en-GB" altLang="en-US" sz="1800" dirty="0">
              <a:solidFill>
                <a:srgbClr val="3366FF"/>
              </a:solidFill>
            </a:endParaRPr>
          </a:p>
          <a:p>
            <a:pPr marL="0" indent="0">
              <a:buNone/>
            </a:pPr>
            <a:endParaRPr lang="en-GB" altLang="en-US" sz="2400" dirty="0"/>
          </a:p>
          <a:p>
            <a:pPr marL="0" indent="0">
              <a:buNone/>
            </a:pPr>
            <a:endParaRPr lang="en-GB" altLang="en-US" sz="2400" dirty="0"/>
          </a:p>
          <a:p>
            <a:pPr marL="0" indent="0">
              <a:buNone/>
            </a:pPr>
            <a:endParaRPr lang="en-GB" altLang="en-US" sz="2400" dirty="0"/>
          </a:p>
          <a:p>
            <a:pPr marL="0" indent="0">
              <a:buNone/>
            </a:pPr>
            <a:endParaRPr lang="en-GB" altLang="en-US" sz="2400" dirty="0"/>
          </a:p>
          <a:p>
            <a:pPr marL="0" indent="0">
              <a:buNone/>
            </a:pPr>
            <a:endParaRPr lang="en-GB" altLang="en-US" sz="2400" dirty="0"/>
          </a:p>
          <a:p>
            <a:pPr marL="0" indent="0">
              <a:buNone/>
            </a:pPr>
            <a:endParaRPr lang="en-US" altLang="en-US" sz="2400" dirty="0"/>
          </a:p>
        </p:txBody>
      </p:sp>
    </p:spTree>
    <p:extLst>
      <p:ext uri="{BB962C8B-B14F-4D97-AF65-F5344CB8AC3E}">
        <p14:creationId xmlns:p14="http://schemas.microsoft.com/office/powerpoint/2010/main" val="14073758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a:extLst>
              <a:ext uri="{FF2B5EF4-FFF2-40B4-BE49-F238E27FC236}">
                <a16:creationId xmlns:a16="http://schemas.microsoft.com/office/drawing/2014/main" id="{0035F0EB-FB97-B64B-9B49-B0AFCF1D9128}"/>
              </a:ext>
            </a:extLst>
          </p:cNvPr>
          <p:cNvSpPr>
            <a:spLocks noGrp="1"/>
          </p:cNvSpPr>
          <p:nvPr>
            <p:ph type="title"/>
          </p:nvPr>
        </p:nvSpPr>
        <p:spPr/>
        <p:txBody>
          <a:bodyPr/>
          <a:lstStyle/>
          <a:p>
            <a:pPr>
              <a:defRPr/>
            </a:pPr>
            <a:r>
              <a:rPr lang="en-US" dirty="0">
                <a:solidFill>
                  <a:srgbClr val="7030A0"/>
                </a:solidFill>
              </a:rPr>
              <a:t>Whither judicial integrity?</a:t>
            </a:r>
          </a:p>
        </p:txBody>
      </p:sp>
      <p:sp>
        <p:nvSpPr>
          <p:cNvPr id="61442" name="Content Placeholder 2">
            <a:extLst>
              <a:ext uri="{FF2B5EF4-FFF2-40B4-BE49-F238E27FC236}">
                <a16:creationId xmlns:a16="http://schemas.microsoft.com/office/drawing/2014/main" id="{700602E6-6565-1E4F-8428-BBF855360277}"/>
              </a:ext>
            </a:extLst>
          </p:cNvPr>
          <p:cNvSpPr>
            <a:spLocks noGrp="1"/>
          </p:cNvSpPr>
          <p:nvPr>
            <p:ph idx="1"/>
          </p:nvPr>
        </p:nvSpPr>
        <p:spPr>
          <a:xfrm>
            <a:off x="336331" y="1566864"/>
            <a:ext cx="9863357" cy="4886325"/>
          </a:xfrm>
          <a:ln>
            <a:solidFill>
              <a:srgbClr val="BBE0E3"/>
            </a:solidFill>
            <a:miter lim="800000"/>
            <a:headEnd/>
            <a:tailEnd/>
          </a:ln>
        </p:spPr>
        <p:txBody>
          <a:bodyPr/>
          <a:lstStyle/>
          <a:p>
            <a:pPr marL="0" indent="0">
              <a:buNone/>
            </a:pPr>
            <a:endParaRPr lang="en-US" altLang="en-US" sz="2400" dirty="0"/>
          </a:p>
          <a:p>
            <a:pPr marL="0" indent="0">
              <a:buNone/>
            </a:pPr>
            <a:r>
              <a:rPr lang="en-US" altLang="en-US" sz="2400" b="1" dirty="0"/>
              <a:t>What Bingham said in 2002</a:t>
            </a:r>
            <a:endParaRPr lang="en-US" altLang="en-US" sz="2400" dirty="0"/>
          </a:p>
          <a:p>
            <a:pPr marL="0" indent="0">
              <a:buNone/>
            </a:pPr>
            <a:r>
              <a:rPr lang="en-US" altLang="en-US" sz="2400" dirty="0"/>
              <a:t>Question – B Johnson</a:t>
            </a:r>
          </a:p>
          <a:p>
            <a:pPr marL="0" indent="0">
              <a:buNone/>
            </a:pPr>
            <a:r>
              <a:rPr lang="en-US" altLang="en-US" sz="2400" i="1" dirty="0"/>
              <a:t>"So you would legalise cannabis?”</a:t>
            </a:r>
            <a:endParaRPr lang="en-US" altLang="ja-JP" sz="2400" i="1" dirty="0"/>
          </a:p>
          <a:p>
            <a:pPr marL="0" indent="0">
              <a:buNone/>
            </a:pPr>
            <a:endParaRPr lang="en-US" altLang="en-US" sz="2400" dirty="0"/>
          </a:p>
          <a:p>
            <a:pPr marL="0" indent="0">
              <a:buNone/>
            </a:pPr>
            <a:r>
              <a:rPr lang="en-US" altLang="en-US" sz="2400" dirty="0"/>
              <a:t>Answer – Lord Bingham</a:t>
            </a:r>
          </a:p>
          <a:p>
            <a:pPr marL="0" indent="0">
              <a:buNone/>
            </a:pPr>
            <a:r>
              <a:rPr lang="en-US" altLang="en-US" sz="2400" dirty="0"/>
              <a:t> </a:t>
            </a:r>
            <a:r>
              <a:rPr lang="en-US" altLang="en-US" sz="2400" i="1" dirty="0"/>
              <a:t>'Absolutely. It is stupid having a law which isn't doing what it is there for.’</a:t>
            </a:r>
            <a:endParaRPr lang="en-US" altLang="ja-JP" sz="2400" i="1" dirty="0"/>
          </a:p>
          <a:p>
            <a:pPr marL="0" indent="0">
              <a:buNone/>
            </a:pPr>
            <a:endParaRPr lang="en-US" altLang="en-US" sz="2400" dirty="0"/>
          </a:p>
          <a:p>
            <a:pPr marL="0" indent="0">
              <a:buNone/>
            </a:pPr>
            <a:r>
              <a:rPr lang="en-US" altLang="en-US" sz="2400" dirty="0"/>
              <a:t>The Spectator </a:t>
            </a:r>
          </a:p>
          <a:p>
            <a:pPr marL="0" indent="0">
              <a:buNone/>
            </a:pPr>
            <a:r>
              <a:rPr lang="en-US" altLang="en-US" sz="1800" u="sng" dirty="0">
                <a:hlinkClick r:id="rId2"/>
              </a:rPr>
              <a:t>http://www.spectator.co.uk/essays/10024/top-judge.thtml</a:t>
            </a:r>
            <a:r>
              <a:rPr lang="en-US" altLang="en-US" sz="1800" u="sng" dirty="0"/>
              <a:t> </a:t>
            </a:r>
            <a:endParaRPr lang="en-US" altLang="en-US" sz="1800" dirty="0"/>
          </a:p>
        </p:txBody>
      </p:sp>
    </p:spTree>
    <p:extLst>
      <p:ext uri="{BB962C8B-B14F-4D97-AF65-F5344CB8AC3E}">
        <p14:creationId xmlns:p14="http://schemas.microsoft.com/office/powerpoint/2010/main" val="7309183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4">
            <a:extLst>
              <a:ext uri="{FF2B5EF4-FFF2-40B4-BE49-F238E27FC236}">
                <a16:creationId xmlns:a16="http://schemas.microsoft.com/office/drawing/2014/main" id="{6C420C2B-E79C-0849-9427-3BFBC748BA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89207"/>
            <a:ext cx="8305800" cy="617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ext Box 5">
            <a:extLst>
              <a:ext uri="{FF2B5EF4-FFF2-40B4-BE49-F238E27FC236}">
                <a16:creationId xmlns:a16="http://schemas.microsoft.com/office/drawing/2014/main" id="{00E0678B-6D89-4A46-8C51-E317A6DBBD84}"/>
              </a:ext>
            </a:extLst>
          </p:cNvPr>
          <p:cNvSpPr txBox="1">
            <a:spLocks noChangeArrowheads="1"/>
          </p:cNvSpPr>
          <p:nvPr/>
        </p:nvSpPr>
        <p:spPr bwMode="auto">
          <a:xfrm>
            <a:off x="1774825" y="182563"/>
            <a:ext cx="8497888"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endParaRPr lang="en-US" altLang="en-US" sz="1800" b="1"/>
          </a:p>
        </p:txBody>
      </p:sp>
      <p:sp>
        <p:nvSpPr>
          <p:cNvPr id="30725" name="TextBox 5">
            <a:extLst>
              <a:ext uri="{FF2B5EF4-FFF2-40B4-BE49-F238E27FC236}">
                <a16:creationId xmlns:a16="http://schemas.microsoft.com/office/drawing/2014/main" id="{3DEB41E6-74C3-1042-AE0E-39481CB31CF9}"/>
              </a:ext>
            </a:extLst>
          </p:cNvPr>
          <p:cNvSpPr txBox="1">
            <a:spLocks noChangeArrowheads="1"/>
          </p:cNvSpPr>
          <p:nvPr/>
        </p:nvSpPr>
        <p:spPr bwMode="auto">
          <a:xfrm>
            <a:off x="2924175" y="126399"/>
            <a:ext cx="77724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4400" dirty="0">
                <a:solidFill>
                  <a:srgbClr val="7030A0"/>
                </a:solidFill>
                <a:latin typeface="+mj-lt"/>
              </a:rPr>
              <a:t>Harms of cannabis?</a:t>
            </a:r>
            <a:r>
              <a:rPr lang="en-US" altLang="en-US" sz="1800" dirty="0">
                <a:solidFill>
                  <a:srgbClr val="7030A0"/>
                </a:solidFill>
                <a:latin typeface="+mj-lt"/>
              </a:rPr>
              <a:t> </a:t>
            </a:r>
          </a:p>
        </p:txBody>
      </p:sp>
      <p:sp>
        <p:nvSpPr>
          <p:cNvPr id="2" name="TextBox 1">
            <a:extLst>
              <a:ext uri="{FF2B5EF4-FFF2-40B4-BE49-F238E27FC236}">
                <a16:creationId xmlns:a16="http://schemas.microsoft.com/office/drawing/2014/main" id="{76C3D1C9-483C-E544-9841-DF72162BA779}"/>
              </a:ext>
            </a:extLst>
          </p:cNvPr>
          <p:cNvSpPr txBox="1"/>
          <p:nvPr/>
        </p:nvSpPr>
        <p:spPr>
          <a:xfrm>
            <a:off x="8076051" y="1282261"/>
            <a:ext cx="3096445" cy="3970318"/>
          </a:xfrm>
          <a:prstGeom prst="rect">
            <a:avLst/>
          </a:prstGeom>
          <a:noFill/>
        </p:spPr>
        <p:txBody>
          <a:bodyPr wrap="square" rtlCol="0">
            <a:spAutoFit/>
          </a:bodyPr>
          <a:lstStyle/>
          <a:p>
            <a:r>
              <a:rPr lang="en-US" sz="2800" dirty="0"/>
              <a:t>Guardian 2008</a:t>
            </a:r>
          </a:p>
          <a:p>
            <a:endParaRPr lang="en-US" sz="2800" dirty="0"/>
          </a:p>
          <a:p>
            <a:endParaRPr lang="en-US" sz="2800" dirty="0"/>
          </a:p>
          <a:p>
            <a:r>
              <a:rPr lang="en-US" sz="2800" dirty="0"/>
              <a:t>Alan Johnson justifies my sacking by .. </a:t>
            </a:r>
          </a:p>
          <a:p>
            <a:pPr marL="457200" indent="-457200">
              <a:buFont typeface="Arial" panose="020B0604020202020204" pitchFamily="34" charset="0"/>
              <a:buChar char="•"/>
            </a:pPr>
            <a:r>
              <a:rPr lang="en-US" sz="2800" dirty="0"/>
              <a:t>Schizophrenia </a:t>
            </a:r>
          </a:p>
          <a:p>
            <a:pPr marL="457200" indent="-457200">
              <a:buFont typeface="Arial" panose="020B0604020202020204" pitchFamily="34" charset="0"/>
              <a:buChar char="•"/>
            </a:pPr>
            <a:r>
              <a:rPr lang="en-US" sz="2800" dirty="0"/>
              <a:t>Driving </a:t>
            </a:r>
          </a:p>
          <a:p>
            <a:pPr marL="457200" indent="-457200">
              <a:buFont typeface="Arial" panose="020B0604020202020204" pitchFamily="34" charset="0"/>
              <a:buChar char="•"/>
            </a:pPr>
            <a:r>
              <a:rPr lang="en-US" sz="2800" dirty="0"/>
              <a:t>Skunk </a:t>
            </a:r>
          </a:p>
        </p:txBody>
      </p:sp>
    </p:spTree>
    <p:extLst>
      <p:ext uri="{BB962C8B-B14F-4D97-AF65-F5344CB8AC3E}">
        <p14:creationId xmlns:p14="http://schemas.microsoft.com/office/powerpoint/2010/main" val="41077711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a:xfrm>
            <a:off x="272955" y="136525"/>
            <a:ext cx="11341289" cy="1143000"/>
          </a:xfrm>
        </p:spPr>
        <p:txBody>
          <a:bodyPr>
            <a:normAutofit/>
          </a:bodyPr>
          <a:lstStyle/>
          <a:p>
            <a:r>
              <a:rPr lang="en-US" dirty="0">
                <a:solidFill>
                  <a:srgbClr val="7030A0"/>
                </a:solidFill>
              </a:rPr>
              <a:t>Obama now agrees with Nutt</a:t>
            </a:r>
            <a:br>
              <a:rPr lang="en-US" sz="3200" dirty="0">
                <a:solidFill>
                  <a:srgbClr val="7030A0"/>
                </a:solidFill>
              </a:rPr>
            </a:br>
            <a:r>
              <a:rPr lang="en-US" sz="3200" dirty="0">
                <a:solidFill>
                  <a:srgbClr val="7030A0"/>
                </a:solidFill>
              </a:rPr>
              <a:t>					Cannabis less harmful than alcohol </a:t>
            </a:r>
            <a:endParaRPr lang="en-US" dirty="0">
              <a:solidFill>
                <a:srgbClr val="7030A0"/>
              </a:solidFill>
            </a:endParaRPr>
          </a:p>
        </p:txBody>
      </p:sp>
      <p:pic>
        <p:nvPicPr>
          <p:cNvPr id="25602" name="Picture 3" descr="131220142429-obama-briefing-rm-file-gi-story-top.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3738" y="1279525"/>
            <a:ext cx="81280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3" name="TextBox 4"/>
          <p:cNvSpPr txBox="1">
            <a:spLocks noChangeArrowheads="1"/>
          </p:cNvSpPr>
          <p:nvPr/>
        </p:nvSpPr>
        <p:spPr bwMode="auto">
          <a:xfrm>
            <a:off x="1112838" y="6027738"/>
            <a:ext cx="9097962"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a:t>http://</a:t>
            </a:r>
            <a:r>
              <a:rPr lang="en-US" b="1" dirty="0" err="1"/>
              <a:t>politicalticker.blogs.cnn.com</a:t>
            </a:r>
            <a:r>
              <a:rPr lang="en-US" b="1" dirty="0"/>
              <a:t>/2014/01/19/</a:t>
            </a:r>
            <a:r>
              <a:rPr lang="en-US" b="1" dirty="0" err="1"/>
              <a:t>obama</a:t>
            </a:r>
            <a:r>
              <a:rPr lang="en-US" b="1" dirty="0"/>
              <a:t>-says-marijuana-no-more-dangerous-than-alcohol/</a:t>
            </a:r>
          </a:p>
        </p:txBody>
      </p:sp>
    </p:spTree>
    <p:extLst>
      <p:ext uri="{BB962C8B-B14F-4D97-AF65-F5344CB8AC3E}">
        <p14:creationId xmlns:p14="http://schemas.microsoft.com/office/powerpoint/2010/main" val="10704715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descr="C:\ISCD\1719366.jpg">
            <a:extLst>
              <a:ext uri="{FF2B5EF4-FFF2-40B4-BE49-F238E27FC236}">
                <a16:creationId xmlns:a16="http://schemas.microsoft.com/office/drawing/2014/main" id="{B5F7AA89-6F40-0A4A-AF7D-2DD7A8A182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1" y="1068388"/>
            <a:ext cx="9517063" cy="495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6" name="TextBox 4">
            <a:extLst>
              <a:ext uri="{FF2B5EF4-FFF2-40B4-BE49-F238E27FC236}">
                <a16:creationId xmlns:a16="http://schemas.microsoft.com/office/drawing/2014/main" id="{B2D7B72E-D0E0-EB4B-96EA-E92C5E301AB0}"/>
              </a:ext>
            </a:extLst>
          </p:cNvPr>
          <p:cNvSpPr txBox="1">
            <a:spLocks noChangeArrowheads="1"/>
          </p:cNvSpPr>
          <p:nvPr/>
        </p:nvSpPr>
        <p:spPr bwMode="auto">
          <a:xfrm>
            <a:off x="2324101" y="6216650"/>
            <a:ext cx="78406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GB" altLang="en-US" sz="1800">
                <a:latin typeface="Calibri" panose="020F0502020204030204" pitchFamily="34" charset="0"/>
              </a:rPr>
              <a:t>Rise in incidence and prevalence of cannabis use since 1970 in England and Wales </a:t>
            </a:r>
          </a:p>
          <a:p>
            <a:pPr algn="ctr" eaLnBrk="1" hangingPunct="1"/>
            <a:r>
              <a:rPr lang="en-GB" altLang="en-US" sz="1800">
                <a:latin typeface="Calibri" panose="020F0502020204030204" pitchFamily="34" charset="0"/>
              </a:rPr>
              <a:t>(Hickman et al 2007, Addiction 102, 597-606)</a:t>
            </a:r>
          </a:p>
        </p:txBody>
      </p:sp>
      <p:sp>
        <p:nvSpPr>
          <p:cNvPr id="31747" name="TextBox 7">
            <a:extLst>
              <a:ext uri="{FF2B5EF4-FFF2-40B4-BE49-F238E27FC236}">
                <a16:creationId xmlns:a16="http://schemas.microsoft.com/office/drawing/2014/main" id="{81A28C30-9B5D-F34E-921C-FC93F56FC451}"/>
              </a:ext>
            </a:extLst>
          </p:cNvPr>
          <p:cNvSpPr txBox="1">
            <a:spLocks noChangeArrowheads="1"/>
          </p:cNvSpPr>
          <p:nvPr/>
        </p:nvSpPr>
        <p:spPr bwMode="auto">
          <a:xfrm>
            <a:off x="9024939" y="2967039"/>
            <a:ext cx="7143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1200">
                <a:latin typeface="Calibri" panose="020F0502020204030204" pitchFamily="34" charset="0"/>
              </a:rPr>
              <a:t>Ever use</a:t>
            </a:r>
          </a:p>
        </p:txBody>
      </p:sp>
      <p:sp>
        <p:nvSpPr>
          <p:cNvPr id="31748" name="TextBox 8">
            <a:extLst>
              <a:ext uri="{FF2B5EF4-FFF2-40B4-BE49-F238E27FC236}">
                <a16:creationId xmlns:a16="http://schemas.microsoft.com/office/drawing/2014/main" id="{EC67D8F2-71B6-ED45-A79E-E477DD6A469D}"/>
              </a:ext>
            </a:extLst>
          </p:cNvPr>
          <p:cNvSpPr txBox="1">
            <a:spLocks noChangeArrowheads="1"/>
          </p:cNvSpPr>
          <p:nvPr/>
        </p:nvSpPr>
        <p:spPr bwMode="auto">
          <a:xfrm>
            <a:off x="9024939" y="4119564"/>
            <a:ext cx="13033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1200">
                <a:latin typeface="Calibri" panose="020F0502020204030204" pitchFamily="34" charset="0"/>
              </a:rPr>
              <a:t>Period prevalence</a:t>
            </a:r>
          </a:p>
        </p:txBody>
      </p:sp>
      <p:sp>
        <p:nvSpPr>
          <p:cNvPr id="31749" name="TextBox 9">
            <a:extLst>
              <a:ext uri="{FF2B5EF4-FFF2-40B4-BE49-F238E27FC236}">
                <a16:creationId xmlns:a16="http://schemas.microsoft.com/office/drawing/2014/main" id="{FB58E88A-3104-F544-9BF4-8A08AB744154}"/>
              </a:ext>
            </a:extLst>
          </p:cNvPr>
          <p:cNvSpPr txBox="1">
            <a:spLocks noChangeArrowheads="1"/>
          </p:cNvSpPr>
          <p:nvPr/>
        </p:nvSpPr>
        <p:spPr bwMode="auto">
          <a:xfrm>
            <a:off x="9024938" y="4333876"/>
            <a:ext cx="10715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1200">
                <a:latin typeface="Calibri" panose="020F0502020204030204" pitchFamily="34" charset="0"/>
              </a:rPr>
              <a:t>Incident</a:t>
            </a:r>
          </a:p>
        </p:txBody>
      </p:sp>
      <p:sp>
        <p:nvSpPr>
          <p:cNvPr id="31750" name="TextBox 10">
            <a:extLst>
              <a:ext uri="{FF2B5EF4-FFF2-40B4-BE49-F238E27FC236}">
                <a16:creationId xmlns:a16="http://schemas.microsoft.com/office/drawing/2014/main" id="{C1A6EAB1-9798-864C-8793-40A2974DDF7E}"/>
              </a:ext>
            </a:extLst>
          </p:cNvPr>
          <p:cNvSpPr txBox="1">
            <a:spLocks noChangeArrowheads="1"/>
          </p:cNvSpPr>
          <p:nvPr/>
        </p:nvSpPr>
        <p:spPr bwMode="auto">
          <a:xfrm>
            <a:off x="9024938" y="5262564"/>
            <a:ext cx="104616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1200">
                <a:latin typeface="Calibri" panose="020F0502020204030204" pitchFamily="34" charset="0"/>
              </a:rPr>
              <a:t>Cannabis &lt; 18</a:t>
            </a:r>
          </a:p>
        </p:txBody>
      </p:sp>
      <p:sp>
        <p:nvSpPr>
          <p:cNvPr id="31751" name="Text Box 9">
            <a:extLst>
              <a:ext uri="{FF2B5EF4-FFF2-40B4-BE49-F238E27FC236}">
                <a16:creationId xmlns:a16="http://schemas.microsoft.com/office/drawing/2014/main" id="{C9830698-E95B-7A43-8AAE-1D0AF550A891}"/>
              </a:ext>
            </a:extLst>
          </p:cNvPr>
          <p:cNvSpPr txBox="1">
            <a:spLocks noChangeArrowheads="1"/>
          </p:cNvSpPr>
          <p:nvPr/>
        </p:nvSpPr>
        <p:spPr bwMode="auto">
          <a:xfrm>
            <a:off x="1219201" y="228601"/>
            <a:ext cx="9448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GB" altLang="en-US" sz="3600" dirty="0">
                <a:solidFill>
                  <a:srgbClr val="7030A0"/>
                </a:solidFill>
                <a:latin typeface="+mj-lt"/>
              </a:rPr>
              <a:t>20x increase in cannabis users over last 50 years </a:t>
            </a:r>
          </a:p>
        </p:txBody>
      </p:sp>
    </p:spTree>
    <p:extLst>
      <p:ext uri="{BB962C8B-B14F-4D97-AF65-F5344CB8AC3E}">
        <p14:creationId xmlns:p14="http://schemas.microsoft.com/office/powerpoint/2010/main" val="25678135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CCFB9-0B71-6740-BC97-1149FB91820F}"/>
              </a:ext>
            </a:extLst>
          </p:cNvPr>
          <p:cNvSpPr>
            <a:spLocks noGrp="1"/>
          </p:cNvSpPr>
          <p:nvPr>
            <p:ph type="title"/>
          </p:nvPr>
        </p:nvSpPr>
        <p:spPr/>
        <p:txBody>
          <a:bodyPr/>
          <a:lstStyle/>
          <a:p>
            <a:pPr>
              <a:defRPr/>
            </a:pPr>
            <a:r>
              <a:rPr lang="en-US" dirty="0">
                <a:solidFill>
                  <a:srgbClr val="7030A0"/>
                </a:solidFill>
              </a:rPr>
              <a:t>Alcohol much worse than cannabis on driving </a:t>
            </a:r>
          </a:p>
        </p:txBody>
      </p:sp>
      <p:pic>
        <p:nvPicPr>
          <p:cNvPr id="6" name="Content Placeholder 5">
            <a:extLst>
              <a:ext uri="{FF2B5EF4-FFF2-40B4-BE49-F238E27FC236}">
                <a16:creationId xmlns:a16="http://schemas.microsoft.com/office/drawing/2014/main" id="{B7BE1035-5100-8747-8281-2A7529B68594}"/>
              </a:ext>
            </a:extLst>
          </p:cNvPr>
          <p:cNvPicPr>
            <a:picLocks noGrp="1" noChangeAspect="1"/>
          </p:cNvPicPr>
          <p:nvPr>
            <p:ph idx="1"/>
          </p:nvPr>
        </p:nvPicPr>
        <p:blipFill>
          <a:blip r:embed="rId2"/>
          <a:srcRect t="8109" b="8109"/>
          <a:stretch>
            <a:fillRect/>
          </a:stretch>
        </p:blipFill>
        <p:spPr>
          <a:xfrm>
            <a:off x="1168400" y="1600201"/>
            <a:ext cx="6019800" cy="4525963"/>
          </a:xfrm>
        </p:spPr>
      </p:pic>
      <p:pic>
        <p:nvPicPr>
          <p:cNvPr id="34819" name="Picture 3">
            <a:extLst>
              <a:ext uri="{FF2B5EF4-FFF2-40B4-BE49-F238E27FC236}">
                <a16:creationId xmlns:a16="http://schemas.microsoft.com/office/drawing/2014/main" id="{7C9C2976-7223-504B-8DF1-61E448E002D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91300" y="1708150"/>
            <a:ext cx="4076700" cy="5105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25443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841" name="Chart 3">
            <a:extLst>
              <a:ext uri="{FF2B5EF4-FFF2-40B4-BE49-F238E27FC236}">
                <a16:creationId xmlns:a16="http://schemas.microsoft.com/office/drawing/2014/main" id="{2F87BCAA-8BD5-DE43-891B-24A8468273A6}"/>
              </a:ext>
            </a:extLst>
          </p:cNvPr>
          <p:cNvGraphicFramePr>
            <a:graphicFrameLocks/>
          </p:cNvGraphicFramePr>
          <p:nvPr/>
        </p:nvGraphicFramePr>
        <p:xfrm>
          <a:off x="1752600" y="1143001"/>
          <a:ext cx="8534400" cy="4886325"/>
        </p:xfrm>
        <a:graphic>
          <a:graphicData uri="http://schemas.openxmlformats.org/presentationml/2006/ole">
            <mc:AlternateContent xmlns:mc="http://schemas.openxmlformats.org/markup-compatibility/2006">
              <mc:Choice xmlns:v="urn:schemas-microsoft-com:vml" Requires="v">
                <p:oleObj spid="_x0000_s10342" name="Chart" r:id="rId4" imgW="8547100" imgH="4902200" progId="Excel.Chart.8">
                  <p:embed/>
                </p:oleObj>
              </mc:Choice>
              <mc:Fallback>
                <p:oleObj name="Chart" r:id="rId4" imgW="8547100" imgH="4902200" progId="Excel.Chart.8">
                  <p:embed/>
                  <p:pic>
                    <p:nvPicPr>
                      <p:cNvPr id="35841" name="Chart 3">
                        <a:extLst>
                          <a:ext uri="{FF2B5EF4-FFF2-40B4-BE49-F238E27FC236}">
                            <a16:creationId xmlns:a16="http://schemas.microsoft.com/office/drawing/2014/main" id="{2F87BCAA-8BD5-DE43-891B-24A8468273A6}"/>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1143001"/>
                        <a:ext cx="8534400" cy="488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5842" name="Text Box 3">
            <a:extLst>
              <a:ext uri="{FF2B5EF4-FFF2-40B4-BE49-F238E27FC236}">
                <a16:creationId xmlns:a16="http://schemas.microsoft.com/office/drawing/2014/main" id="{C492DA78-C08C-474F-81B2-54007F5F146F}"/>
              </a:ext>
            </a:extLst>
          </p:cNvPr>
          <p:cNvSpPr txBox="1">
            <a:spLocks noChangeArrowheads="1"/>
          </p:cNvSpPr>
          <p:nvPr/>
        </p:nvSpPr>
        <p:spPr bwMode="auto">
          <a:xfrm>
            <a:off x="300251" y="243514"/>
            <a:ext cx="1145469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GB" altLang="en-US" sz="4000" dirty="0">
                <a:solidFill>
                  <a:srgbClr val="7030A0"/>
                </a:solidFill>
                <a:latin typeface="+mj-lt"/>
              </a:rPr>
              <a:t>No impact on population level schizophrenia/psychosis</a:t>
            </a:r>
          </a:p>
        </p:txBody>
      </p:sp>
      <p:sp>
        <p:nvSpPr>
          <p:cNvPr id="35843" name="TextBox 3">
            <a:extLst>
              <a:ext uri="{FF2B5EF4-FFF2-40B4-BE49-F238E27FC236}">
                <a16:creationId xmlns:a16="http://schemas.microsoft.com/office/drawing/2014/main" id="{5BE18160-C014-1C44-9DD2-C9DF6079422B}"/>
              </a:ext>
            </a:extLst>
          </p:cNvPr>
          <p:cNvSpPr txBox="1">
            <a:spLocks noChangeArrowheads="1"/>
          </p:cNvSpPr>
          <p:nvPr/>
        </p:nvSpPr>
        <p:spPr bwMode="auto">
          <a:xfrm>
            <a:off x="2640013" y="6381750"/>
            <a:ext cx="609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1800"/>
              <a:t>Frisher et al (2009)  Weissenborn and (Nutt 2011)</a:t>
            </a:r>
            <a:endParaRPr lang="en-US" altLang="en-US" sz="1800"/>
          </a:p>
        </p:txBody>
      </p:sp>
      <p:sp>
        <p:nvSpPr>
          <p:cNvPr id="6" name="TextBox 4">
            <a:extLst>
              <a:ext uri="{FF2B5EF4-FFF2-40B4-BE49-F238E27FC236}">
                <a16:creationId xmlns:a16="http://schemas.microsoft.com/office/drawing/2014/main" id="{F5780CA1-54FB-EE4A-B974-1F7C212EBAE3}"/>
              </a:ext>
            </a:extLst>
          </p:cNvPr>
          <p:cNvSpPr txBox="1">
            <a:spLocks noChangeArrowheads="1"/>
          </p:cNvSpPr>
          <p:nvPr/>
        </p:nvSpPr>
        <p:spPr bwMode="auto">
          <a:xfrm>
            <a:off x="2133600" y="1453819"/>
            <a:ext cx="7620000" cy="4924425"/>
          </a:xfrm>
          <a:prstGeom prst="rect">
            <a:avLst/>
          </a:prstGeom>
          <a:solidFill>
            <a:srgbClr val="23F319"/>
          </a:solidFill>
          <a:ln w="28575">
            <a:solidFill>
              <a:srgbClr val="000090"/>
            </a:solidFill>
            <a:round/>
            <a:headEnd/>
            <a:tailEnd/>
          </a:ln>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b="1" dirty="0"/>
          </a:p>
          <a:p>
            <a:pPr eaLnBrk="1" hangingPunct="1"/>
            <a:r>
              <a:rPr lang="en-US" altLang="en-US" b="1" dirty="0"/>
              <a:t>To prevent one case of schizophrenia one would have to prevent </a:t>
            </a:r>
            <a:r>
              <a:rPr lang="en-US" altLang="en-US" sz="3200" b="1" dirty="0"/>
              <a:t>5000 </a:t>
            </a:r>
            <a:r>
              <a:rPr lang="en-US" altLang="en-US" b="1" dirty="0"/>
              <a:t>young men from ever smoking cannabis </a:t>
            </a:r>
          </a:p>
          <a:p>
            <a:pPr eaLnBrk="1" hangingPunct="1"/>
            <a:endParaRPr lang="en-US" altLang="en-US" b="1" dirty="0"/>
          </a:p>
          <a:p>
            <a:pPr eaLnBrk="1" hangingPunct="1"/>
            <a:r>
              <a:rPr lang="en-US" altLang="en-US" b="1" dirty="0"/>
              <a:t>ACMD 3</a:t>
            </a:r>
            <a:r>
              <a:rPr lang="en-US" altLang="en-US" b="1" baseline="30000" dirty="0"/>
              <a:t>rd</a:t>
            </a:r>
            <a:r>
              <a:rPr lang="en-US" altLang="en-US" b="1" dirty="0"/>
              <a:t> cannabis report 2009</a:t>
            </a:r>
          </a:p>
          <a:p>
            <a:pPr eaLnBrk="1" hangingPunct="1"/>
            <a:endParaRPr lang="en-US" altLang="en-US" b="1" dirty="0"/>
          </a:p>
          <a:p>
            <a:pPr eaLnBrk="1" hangingPunct="1"/>
            <a:r>
              <a:rPr lang="en-US" altLang="en-US" b="1" dirty="0"/>
              <a:t>Therefore no need to reclassify from Class C</a:t>
            </a:r>
          </a:p>
          <a:p>
            <a:pPr eaLnBrk="1" hangingPunct="1"/>
            <a:endParaRPr lang="en-US" altLang="en-US" b="1" dirty="0"/>
          </a:p>
          <a:p>
            <a:pPr eaLnBrk="1" hangingPunct="1"/>
            <a:r>
              <a:rPr lang="en-US" altLang="en-US" b="1" dirty="0"/>
              <a:t>Still it was upgraded – on the grounds of </a:t>
            </a:r>
            <a:r>
              <a:rPr lang="en-US" altLang="en-US" b="1" i="1" dirty="0"/>
              <a:t>“public opinion, policing priorities and precaution….”</a:t>
            </a:r>
          </a:p>
          <a:p>
            <a:pPr eaLnBrk="1" hangingPunct="1"/>
            <a:endParaRPr lang="en-US" altLang="en-US" b="1" dirty="0"/>
          </a:p>
          <a:p>
            <a:pPr eaLnBrk="1" hangingPunct="1"/>
            <a:endParaRPr lang="en-US" altLang="en-US" sz="1800" dirty="0">
              <a:solidFill>
                <a:srgbClr val="23F319"/>
              </a:solidFill>
            </a:endParaRPr>
          </a:p>
        </p:txBody>
      </p:sp>
    </p:spTree>
    <p:extLst>
      <p:ext uri="{BB962C8B-B14F-4D97-AF65-F5344CB8AC3E}">
        <p14:creationId xmlns:p14="http://schemas.microsoft.com/office/powerpoint/2010/main" val="2872041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A8188-201D-5F45-85B3-F20A6D17DEC4}"/>
              </a:ext>
            </a:extLst>
          </p:cNvPr>
          <p:cNvSpPr>
            <a:spLocks noGrp="1"/>
          </p:cNvSpPr>
          <p:nvPr>
            <p:ph type="title"/>
          </p:nvPr>
        </p:nvSpPr>
        <p:spPr>
          <a:xfrm>
            <a:off x="1018082" y="3044082"/>
            <a:ext cx="10515600" cy="1325563"/>
          </a:xfrm>
        </p:spPr>
        <p:txBody>
          <a:bodyPr>
            <a:noAutofit/>
          </a:bodyPr>
          <a:lstStyle/>
          <a:p>
            <a:r>
              <a:rPr lang="en-US" dirty="0">
                <a:solidFill>
                  <a:srgbClr val="7030A0"/>
                </a:solidFill>
              </a:rPr>
              <a:t>The psychiatrists cannabis conundrum</a:t>
            </a:r>
            <a:br>
              <a:rPr lang="en-US" sz="3200" b="1" dirty="0">
                <a:solidFill>
                  <a:srgbClr val="7030A0"/>
                </a:solidFill>
              </a:rPr>
            </a:br>
            <a:br>
              <a:rPr lang="en-US" sz="3200" dirty="0"/>
            </a:br>
            <a:r>
              <a:rPr lang="en-US" sz="3200" b="1" dirty="0"/>
              <a:t>Our patients have been used to justify a politically inspired war on  cannabis </a:t>
            </a:r>
            <a:br>
              <a:rPr lang="en-US" sz="3200" dirty="0"/>
            </a:br>
            <a:r>
              <a:rPr lang="en-US" sz="3200" dirty="0"/>
              <a:t>- schizophrenia </a:t>
            </a:r>
            <a:br>
              <a:rPr lang="en-US" sz="3200" dirty="0"/>
            </a:br>
            <a:r>
              <a:rPr lang="en-US" sz="3200" dirty="0"/>
              <a:t>- violence </a:t>
            </a:r>
            <a:br>
              <a:rPr lang="en-US" sz="3200" dirty="0"/>
            </a:br>
            <a:br>
              <a:rPr lang="en-US" sz="3200" dirty="0"/>
            </a:br>
            <a:r>
              <a:rPr lang="en-US" sz="3200" b="1" dirty="0"/>
              <a:t>Yet many of our patients seem to value it  </a:t>
            </a:r>
            <a:br>
              <a:rPr lang="en-US" sz="3200" dirty="0"/>
            </a:br>
            <a:r>
              <a:rPr lang="en-US" sz="3200" dirty="0"/>
              <a:t>? Dependence – minority</a:t>
            </a:r>
            <a:br>
              <a:rPr lang="en-US" sz="3200" dirty="0"/>
            </a:br>
            <a:r>
              <a:rPr lang="en-US" sz="3200" dirty="0"/>
              <a:t>? Self-medication for adverse effects of antipsychotics – often </a:t>
            </a:r>
            <a:br>
              <a:rPr lang="en-US" sz="3200" dirty="0"/>
            </a:br>
            <a:r>
              <a:rPr lang="en-US" sz="3200" dirty="0"/>
              <a:t>? Self medication for schizophrenia - ? </a:t>
            </a:r>
            <a:br>
              <a:rPr lang="en-US" sz="3200" dirty="0"/>
            </a:br>
            <a:br>
              <a:rPr lang="en-US" sz="3200" dirty="0"/>
            </a:br>
            <a:r>
              <a:rPr lang="en-US" sz="3200" dirty="0"/>
              <a:t> </a:t>
            </a:r>
          </a:p>
        </p:txBody>
      </p:sp>
    </p:spTree>
    <p:extLst>
      <p:ext uri="{BB962C8B-B14F-4D97-AF65-F5344CB8AC3E}">
        <p14:creationId xmlns:p14="http://schemas.microsoft.com/office/powerpoint/2010/main" val="42523107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a:extLst>
              <a:ext uri="{FF2B5EF4-FFF2-40B4-BE49-F238E27FC236}">
                <a16:creationId xmlns:a16="http://schemas.microsoft.com/office/drawing/2014/main" id="{534F48E7-5889-F641-8650-029064947455}"/>
              </a:ext>
            </a:extLst>
          </p:cNvPr>
          <p:cNvSpPr>
            <a:spLocks noGrp="1" noChangeArrowheads="1"/>
          </p:cNvSpPr>
          <p:nvPr>
            <p:ph type="title"/>
          </p:nvPr>
        </p:nvSpPr>
        <p:spPr>
          <a:xfrm>
            <a:off x="154380" y="320676"/>
            <a:ext cx="11815949" cy="1069975"/>
          </a:xfrm>
        </p:spPr>
        <p:txBody>
          <a:bodyPr>
            <a:noAutofit/>
          </a:bodyPr>
          <a:lstStyle/>
          <a:p>
            <a:r>
              <a:rPr lang="en-GB" altLang="en-US" dirty="0">
                <a:ea typeface="ＭＳ Ｐゴシック" panose="020B0600070205080204" pitchFamily="34" charset="-128"/>
              </a:rPr>
              <a:t>Comparative harms of 20 drugs in UK – using MCDA </a:t>
            </a:r>
          </a:p>
        </p:txBody>
      </p:sp>
      <p:pic>
        <p:nvPicPr>
          <p:cNvPr id="46082" name="Picture 2">
            <a:extLst>
              <a:ext uri="{FF2B5EF4-FFF2-40B4-BE49-F238E27FC236}">
                <a16:creationId xmlns:a16="http://schemas.microsoft.com/office/drawing/2014/main" id="{C811A2EB-B166-2A47-AFE8-2770557809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0474" y="1390651"/>
            <a:ext cx="8599487"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42FB2B63-57C9-CA48-BAF6-83505B9EBA3F}"/>
              </a:ext>
            </a:extLst>
          </p:cNvPr>
          <p:cNvSpPr txBox="1">
            <a:spLocks noChangeArrowheads="1"/>
          </p:cNvSpPr>
          <p:nvPr/>
        </p:nvSpPr>
        <p:spPr bwMode="auto">
          <a:xfrm>
            <a:off x="7022275" y="2555857"/>
            <a:ext cx="3095625" cy="954107"/>
          </a:xfrm>
          <a:prstGeom prst="rect">
            <a:avLst/>
          </a:prstGeom>
          <a:solidFill>
            <a:schemeClr val="bg1"/>
          </a:solidFill>
          <a:ln w="38100">
            <a:solidFill>
              <a:schemeClr val="bg1"/>
            </a:solidFill>
            <a:miter lim="800000"/>
            <a:headEnd/>
            <a:tailEnd/>
          </a:ln>
          <a:effectLst>
            <a:outerShdw blurRad="40000" dist="20000" dir="5400000" rotWithShape="0">
              <a:srgbClr val="808080">
                <a:alpha val="37999"/>
              </a:srgbClr>
            </a:outerShdw>
          </a:effectLst>
        </p:spPr>
        <p:txBody>
          <a:bodyPr>
            <a:spAutoFit/>
          </a:bodyPr>
          <a:lstStyle>
            <a:lvl1pPr eaLnBrk="0" hangingPunct="0">
              <a:defRPr sz="1400" b="1">
                <a:solidFill>
                  <a:schemeClr val="tx1"/>
                </a:solidFill>
                <a:latin typeface="Arial" charset="0"/>
                <a:ea typeface="ＭＳ Ｐゴシック" charset="0"/>
                <a:cs typeface="Arial" charset="0"/>
              </a:defRPr>
            </a:lvl1pPr>
            <a:lvl2pPr marL="37931725" indent="-37474525" eaLnBrk="0" hangingPunct="0">
              <a:defRPr sz="1400" b="1">
                <a:solidFill>
                  <a:schemeClr val="tx1"/>
                </a:solidFill>
                <a:latin typeface="Arial" charset="0"/>
                <a:ea typeface="Arial" charset="0"/>
                <a:cs typeface="Arial" charset="0"/>
              </a:defRPr>
            </a:lvl2pPr>
            <a:lvl3pPr eaLnBrk="0" hangingPunct="0">
              <a:defRPr sz="1400" b="1">
                <a:solidFill>
                  <a:schemeClr val="tx1"/>
                </a:solidFill>
                <a:latin typeface="Arial" charset="0"/>
                <a:ea typeface="Arial" charset="0"/>
                <a:cs typeface="Arial" charset="0"/>
              </a:defRPr>
            </a:lvl3pPr>
            <a:lvl4pPr eaLnBrk="0" hangingPunct="0">
              <a:defRPr sz="1400" b="1">
                <a:solidFill>
                  <a:schemeClr val="tx1"/>
                </a:solidFill>
                <a:latin typeface="Arial" charset="0"/>
                <a:ea typeface="Arial" charset="0"/>
                <a:cs typeface="Arial" charset="0"/>
              </a:defRPr>
            </a:lvl4pPr>
            <a:lvl5pPr eaLnBrk="0" hangingPunct="0">
              <a:defRPr sz="1400" b="1">
                <a:solidFill>
                  <a:schemeClr val="tx1"/>
                </a:solidFill>
                <a:latin typeface="Arial" charset="0"/>
                <a:ea typeface="Arial" charset="0"/>
                <a:cs typeface="Arial" charset="0"/>
              </a:defRPr>
            </a:lvl5pPr>
            <a:lvl6pPr marL="457200" eaLnBrk="0" fontAlgn="base" hangingPunct="0">
              <a:spcBef>
                <a:spcPct val="0"/>
              </a:spcBef>
              <a:spcAft>
                <a:spcPct val="0"/>
              </a:spcAft>
              <a:defRPr sz="1400" b="1">
                <a:solidFill>
                  <a:schemeClr val="tx1"/>
                </a:solidFill>
                <a:latin typeface="Arial" charset="0"/>
                <a:ea typeface="Arial" charset="0"/>
                <a:cs typeface="Arial" charset="0"/>
              </a:defRPr>
            </a:lvl6pPr>
            <a:lvl7pPr marL="914400" eaLnBrk="0" fontAlgn="base" hangingPunct="0">
              <a:spcBef>
                <a:spcPct val="0"/>
              </a:spcBef>
              <a:spcAft>
                <a:spcPct val="0"/>
              </a:spcAft>
              <a:defRPr sz="1400" b="1">
                <a:solidFill>
                  <a:schemeClr val="tx1"/>
                </a:solidFill>
                <a:latin typeface="Arial" charset="0"/>
                <a:ea typeface="Arial" charset="0"/>
                <a:cs typeface="Arial" charset="0"/>
              </a:defRPr>
            </a:lvl7pPr>
            <a:lvl8pPr marL="1371600" eaLnBrk="0" fontAlgn="base" hangingPunct="0">
              <a:spcBef>
                <a:spcPct val="0"/>
              </a:spcBef>
              <a:spcAft>
                <a:spcPct val="0"/>
              </a:spcAft>
              <a:defRPr sz="1400" b="1">
                <a:solidFill>
                  <a:schemeClr val="tx1"/>
                </a:solidFill>
                <a:latin typeface="Arial" charset="0"/>
                <a:ea typeface="Arial" charset="0"/>
                <a:cs typeface="Arial" charset="0"/>
              </a:defRPr>
            </a:lvl8pPr>
            <a:lvl9pPr marL="1828800" eaLnBrk="0" fontAlgn="base" hangingPunct="0">
              <a:spcBef>
                <a:spcPct val="0"/>
              </a:spcBef>
              <a:spcAft>
                <a:spcPct val="0"/>
              </a:spcAft>
              <a:defRPr sz="1400" b="1">
                <a:solidFill>
                  <a:schemeClr val="tx1"/>
                </a:solidFill>
                <a:latin typeface="Arial" charset="0"/>
                <a:ea typeface="Arial" charset="0"/>
                <a:cs typeface="Arial" charset="0"/>
              </a:defRPr>
            </a:lvl9pPr>
          </a:lstStyle>
          <a:p>
            <a:pPr algn="ctr" eaLnBrk="1" hangingPunct="1">
              <a:defRPr/>
            </a:pPr>
            <a:r>
              <a:rPr lang="en-GB" dirty="0"/>
              <a:t>Ratios of the total numbers represent ratios of harms.</a:t>
            </a:r>
          </a:p>
          <a:p>
            <a:pPr algn="ctr" eaLnBrk="1" hangingPunct="1">
              <a:defRPr/>
            </a:pPr>
            <a:r>
              <a:rPr lang="en-GB" dirty="0"/>
              <a:t>E.g., alcohol is  nearly three times as harmful as cannabis  </a:t>
            </a:r>
          </a:p>
        </p:txBody>
      </p:sp>
      <p:sp>
        <p:nvSpPr>
          <p:cNvPr id="2" name="TextBox 1">
            <a:extLst>
              <a:ext uri="{FF2B5EF4-FFF2-40B4-BE49-F238E27FC236}">
                <a16:creationId xmlns:a16="http://schemas.microsoft.com/office/drawing/2014/main" id="{451D577E-9BE2-4B4E-9BD4-C137C02130D3}"/>
              </a:ext>
            </a:extLst>
          </p:cNvPr>
          <p:cNvSpPr txBox="1"/>
          <p:nvPr/>
        </p:nvSpPr>
        <p:spPr>
          <a:xfrm>
            <a:off x="225631" y="5165766"/>
            <a:ext cx="1199408" cy="1015663"/>
          </a:xfrm>
          <a:prstGeom prst="rect">
            <a:avLst/>
          </a:prstGeom>
          <a:noFill/>
        </p:spPr>
        <p:txBody>
          <a:bodyPr wrap="square" rtlCol="0">
            <a:spAutoFit/>
          </a:bodyPr>
          <a:lstStyle/>
          <a:p>
            <a:r>
              <a:rPr lang="en-US" sz="2000" dirty="0"/>
              <a:t>Nutt et al 2010 </a:t>
            </a:r>
          </a:p>
          <a:p>
            <a:r>
              <a:rPr lang="en-US" sz="2000" dirty="0"/>
              <a:t>Lancet </a:t>
            </a:r>
          </a:p>
        </p:txBody>
      </p:sp>
      <p:sp>
        <p:nvSpPr>
          <p:cNvPr id="3" name="TextBox 2">
            <a:extLst>
              <a:ext uri="{FF2B5EF4-FFF2-40B4-BE49-F238E27FC236}">
                <a16:creationId xmlns:a16="http://schemas.microsoft.com/office/drawing/2014/main" id="{54F651BD-4B35-A843-9337-8587196056AD}"/>
              </a:ext>
            </a:extLst>
          </p:cNvPr>
          <p:cNvSpPr txBox="1"/>
          <p:nvPr/>
        </p:nvSpPr>
        <p:spPr>
          <a:xfrm>
            <a:off x="2885704" y="1615044"/>
            <a:ext cx="1413164" cy="369332"/>
          </a:xfrm>
          <a:prstGeom prst="rect">
            <a:avLst/>
          </a:prstGeom>
          <a:noFill/>
        </p:spPr>
        <p:txBody>
          <a:bodyPr wrap="square" rtlCol="0">
            <a:spAutoFit/>
          </a:bodyPr>
          <a:lstStyle/>
          <a:p>
            <a:r>
              <a:rPr lang="en-US" b="1" dirty="0"/>
              <a:t>Alcohol </a:t>
            </a:r>
          </a:p>
        </p:txBody>
      </p:sp>
      <p:sp>
        <p:nvSpPr>
          <p:cNvPr id="6" name="TextBox 5">
            <a:extLst>
              <a:ext uri="{FF2B5EF4-FFF2-40B4-BE49-F238E27FC236}">
                <a16:creationId xmlns:a16="http://schemas.microsoft.com/office/drawing/2014/main" id="{0A14CA10-D3E1-104B-AF70-A682133F9DB6}"/>
              </a:ext>
            </a:extLst>
          </p:cNvPr>
          <p:cNvSpPr txBox="1"/>
          <p:nvPr/>
        </p:nvSpPr>
        <p:spPr>
          <a:xfrm>
            <a:off x="5961413" y="3794123"/>
            <a:ext cx="1484415" cy="369332"/>
          </a:xfrm>
          <a:prstGeom prst="rect">
            <a:avLst/>
          </a:prstGeom>
          <a:noFill/>
        </p:spPr>
        <p:txBody>
          <a:bodyPr wrap="square" rtlCol="0">
            <a:spAutoFit/>
          </a:bodyPr>
          <a:lstStyle/>
          <a:p>
            <a:r>
              <a:rPr lang="en-US" b="1" dirty="0"/>
              <a:t>Cannabis</a:t>
            </a:r>
          </a:p>
        </p:txBody>
      </p:sp>
      <p:cxnSp>
        <p:nvCxnSpPr>
          <p:cNvPr id="8" name="Straight Arrow Connector 7">
            <a:extLst>
              <a:ext uri="{FF2B5EF4-FFF2-40B4-BE49-F238E27FC236}">
                <a16:creationId xmlns:a16="http://schemas.microsoft.com/office/drawing/2014/main" id="{21EC293F-77DE-9A46-A55A-B9958CF5004A}"/>
              </a:ext>
            </a:extLst>
          </p:cNvPr>
          <p:cNvCxnSpPr>
            <a:cxnSpLocks/>
          </p:cNvCxnSpPr>
          <p:nvPr/>
        </p:nvCxnSpPr>
        <p:spPr>
          <a:xfrm flipH="1">
            <a:off x="5818909" y="4163455"/>
            <a:ext cx="415637" cy="32541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60207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7030A0"/>
                </a:solidFill>
              </a:rPr>
              <a:t>Cannabis less harmful than alcohol  </a:t>
            </a:r>
            <a:br>
              <a:rPr lang="en-US" dirty="0">
                <a:solidFill>
                  <a:srgbClr val="7030A0"/>
                </a:solidFill>
              </a:rPr>
            </a:br>
            <a:r>
              <a:rPr lang="en-US" dirty="0">
                <a:solidFill>
                  <a:srgbClr val="7030A0"/>
                </a:solidFill>
              </a:rPr>
              <a:t>UK MCDA of harms </a:t>
            </a:r>
            <a:r>
              <a:rPr lang="en-US" b="1" dirty="0">
                <a:solidFill>
                  <a:srgbClr val="0070C0"/>
                </a:solidFill>
              </a:rPr>
              <a:t>to users </a:t>
            </a:r>
          </a:p>
        </p:txBody>
      </p:sp>
      <p:graphicFrame>
        <p:nvGraphicFramePr>
          <p:cNvPr id="4" name="Table 3"/>
          <p:cNvGraphicFramePr>
            <a:graphicFrameLocks noGrp="1"/>
          </p:cNvGraphicFramePr>
          <p:nvPr>
            <p:extLst>
              <p:ext uri="{D42A27DB-BD31-4B8C-83A1-F6EECF244321}">
                <p14:modId xmlns:p14="http://schemas.microsoft.com/office/powerpoint/2010/main" val="2934520375"/>
              </p:ext>
            </p:extLst>
          </p:nvPr>
        </p:nvGraphicFramePr>
        <p:xfrm>
          <a:off x="1981201" y="1772820"/>
          <a:ext cx="8147247" cy="4392480"/>
        </p:xfrm>
        <a:graphic>
          <a:graphicData uri="http://schemas.openxmlformats.org/drawingml/2006/table">
            <a:tbl>
              <a:tblPr>
                <a:tableStyleId>{5C22544A-7EE6-4342-B048-85BDC9FD1C3A}</a:tableStyleId>
              </a:tblPr>
              <a:tblGrid>
                <a:gridCol w="3872952">
                  <a:extLst>
                    <a:ext uri="{9D8B030D-6E8A-4147-A177-3AD203B41FA5}">
                      <a16:colId xmlns:a16="http://schemas.microsoft.com/office/drawing/2014/main" val="20000"/>
                    </a:ext>
                  </a:extLst>
                </a:gridCol>
                <a:gridCol w="1610000">
                  <a:extLst>
                    <a:ext uri="{9D8B030D-6E8A-4147-A177-3AD203B41FA5}">
                      <a16:colId xmlns:a16="http://schemas.microsoft.com/office/drawing/2014/main" val="20001"/>
                    </a:ext>
                  </a:extLst>
                </a:gridCol>
                <a:gridCol w="1239530">
                  <a:extLst>
                    <a:ext uri="{9D8B030D-6E8A-4147-A177-3AD203B41FA5}">
                      <a16:colId xmlns:a16="http://schemas.microsoft.com/office/drawing/2014/main" val="20002"/>
                    </a:ext>
                  </a:extLst>
                </a:gridCol>
                <a:gridCol w="1424765">
                  <a:extLst>
                    <a:ext uri="{9D8B030D-6E8A-4147-A177-3AD203B41FA5}">
                      <a16:colId xmlns:a16="http://schemas.microsoft.com/office/drawing/2014/main" val="20003"/>
                    </a:ext>
                  </a:extLst>
                </a:gridCol>
              </a:tblGrid>
              <a:tr h="439248">
                <a:tc>
                  <a:txBody>
                    <a:bodyPr/>
                    <a:lstStyle/>
                    <a:p>
                      <a:pPr algn="l" fontAlgn="b"/>
                      <a:endParaRPr lang="en-US" sz="2000" b="0" i="0" u="none" strike="noStrike" dirty="0">
                        <a:solidFill>
                          <a:srgbClr val="000000"/>
                        </a:solidFill>
                        <a:effectLst/>
                        <a:latin typeface="Calibri" charset="0"/>
                      </a:endParaRPr>
                    </a:p>
                  </a:txBody>
                  <a:tcPr marL="12700" marR="12700" marT="12700" marB="0" anchor="b"/>
                </a:tc>
                <a:tc>
                  <a:txBody>
                    <a:bodyPr/>
                    <a:lstStyle/>
                    <a:p>
                      <a:pPr algn="l" fontAlgn="b"/>
                      <a:endParaRPr lang="en-US" sz="2000" b="0" i="0" u="none" strike="noStrike" dirty="0">
                        <a:solidFill>
                          <a:srgbClr val="000000"/>
                        </a:solidFill>
                        <a:effectLst/>
                        <a:latin typeface="Calibri" charset="0"/>
                      </a:endParaRPr>
                    </a:p>
                  </a:txBody>
                  <a:tcPr marL="12700" marR="12700" marT="12700" marB="0" anchor="b"/>
                </a:tc>
                <a:tc>
                  <a:txBody>
                    <a:bodyPr/>
                    <a:lstStyle/>
                    <a:p>
                      <a:pPr algn="l" fontAlgn="b"/>
                      <a:r>
                        <a:rPr lang="en-US" sz="2000" u="none" strike="noStrike" dirty="0">
                          <a:effectLst/>
                        </a:rPr>
                        <a:t>Cannabis </a:t>
                      </a:r>
                      <a:endParaRPr lang="en-US" sz="2000" b="0" i="0" u="none" strike="noStrike" dirty="0">
                        <a:solidFill>
                          <a:srgbClr val="000000"/>
                        </a:solidFill>
                        <a:effectLst/>
                        <a:latin typeface="Calibri" charset="0"/>
                      </a:endParaRPr>
                    </a:p>
                  </a:txBody>
                  <a:tcPr marL="12700" marR="12700" marT="12700" marB="0" anchor="b"/>
                </a:tc>
                <a:tc>
                  <a:txBody>
                    <a:bodyPr/>
                    <a:lstStyle/>
                    <a:p>
                      <a:pPr algn="l" fontAlgn="b"/>
                      <a:r>
                        <a:rPr lang="en-US" sz="2000" u="none" strike="noStrike" dirty="0">
                          <a:effectLst/>
                        </a:rPr>
                        <a:t>Alcohol</a:t>
                      </a:r>
                      <a:endParaRPr lang="en-US" sz="2000" b="0" i="0" u="none" strike="noStrike" dirty="0">
                        <a:solidFill>
                          <a:srgbClr val="000000"/>
                        </a:solidFill>
                        <a:effectLst/>
                        <a:latin typeface="Calibri" charset="0"/>
                      </a:endParaRPr>
                    </a:p>
                  </a:txBody>
                  <a:tcPr marL="12700" marR="12700" marT="12700" marB="0" anchor="b"/>
                </a:tc>
                <a:extLst>
                  <a:ext uri="{0D108BD9-81ED-4DB2-BD59-A6C34878D82A}">
                    <a16:rowId xmlns:a16="http://schemas.microsoft.com/office/drawing/2014/main" val="10000"/>
                  </a:ext>
                </a:extLst>
              </a:tr>
              <a:tr h="439248">
                <a:tc>
                  <a:txBody>
                    <a:bodyPr/>
                    <a:lstStyle/>
                    <a:p>
                      <a:pPr algn="l" fontAlgn="b"/>
                      <a:r>
                        <a:rPr lang="en-US" sz="2000" u="none" strike="noStrike">
                          <a:effectLst/>
                        </a:rPr>
                        <a:t>DRUG SPEC MORT</a:t>
                      </a:r>
                      <a:endParaRPr lang="en-US" sz="2000" b="0" i="0" u="none" strike="noStrike">
                        <a:solidFill>
                          <a:srgbClr val="000000"/>
                        </a:solidFill>
                        <a:effectLst/>
                        <a:latin typeface="Calibri" charset="0"/>
                      </a:endParaRPr>
                    </a:p>
                  </a:txBody>
                  <a:tcPr marL="12700" marR="12700" marT="12700" marB="0" anchor="b"/>
                </a:tc>
                <a:tc>
                  <a:txBody>
                    <a:bodyPr/>
                    <a:lstStyle/>
                    <a:p>
                      <a:pPr algn="r" fontAlgn="b"/>
                      <a:r>
                        <a:rPr lang="en-US" sz="2000" u="none" strike="noStrike">
                          <a:effectLst/>
                        </a:rPr>
                        <a:t>0</a:t>
                      </a:r>
                      <a:endParaRPr lang="en-US" sz="2000" b="0" i="0" u="none" strike="noStrike">
                        <a:solidFill>
                          <a:srgbClr val="000000"/>
                        </a:solidFill>
                        <a:effectLst/>
                        <a:latin typeface="Calibri" charset="0"/>
                      </a:endParaRPr>
                    </a:p>
                  </a:txBody>
                  <a:tcPr marL="12700" marR="12700" marT="12700" marB="0" anchor="b"/>
                </a:tc>
                <a:tc>
                  <a:txBody>
                    <a:bodyPr/>
                    <a:lstStyle/>
                    <a:p>
                      <a:pPr algn="r" fontAlgn="b"/>
                      <a:endParaRPr lang="en-US" sz="2000" b="0" i="0" u="none" strike="noStrike">
                        <a:solidFill>
                          <a:srgbClr val="000000"/>
                        </a:solidFill>
                        <a:effectLst/>
                        <a:latin typeface="Calibri" charset="0"/>
                      </a:endParaRPr>
                    </a:p>
                  </a:txBody>
                  <a:tcPr marL="12700" marR="12700" marT="12700" marB="0" anchor="b"/>
                </a:tc>
                <a:tc>
                  <a:txBody>
                    <a:bodyPr/>
                    <a:lstStyle/>
                    <a:p>
                      <a:pPr algn="r" fontAlgn="b"/>
                      <a:r>
                        <a:rPr lang="en-US" sz="2000" u="none" strike="noStrike">
                          <a:effectLst/>
                        </a:rPr>
                        <a:t>50</a:t>
                      </a:r>
                      <a:endParaRPr lang="en-US" sz="2000" b="0" i="0" u="none" strike="noStrike">
                        <a:solidFill>
                          <a:srgbClr val="000000"/>
                        </a:solidFill>
                        <a:effectLst/>
                        <a:latin typeface="Calibri" charset="0"/>
                      </a:endParaRPr>
                    </a:p>
                  </a:txBody>
                  <a:tcPr marL="12700" marR="12700" marT="12700" marB="0" anchor="b"/>
                </a:tc>
                <a:extLst>
                  <a:ext uri="{0D108BD9-81ED-4DB2-BD59-A6C34878D82A}">
                    <a16:rowId xmlns:a16="http://schemas.microsoft.com/office/drawing/2014/main" val="10001"/>
                  </a:ext>
                </a:extLst>
              </a:tr>
              <a:tr h="439248">
                <a:tc>
                  <a:txBody>
                    <a:bodyPr/>
                    <a:lstStyle/>
                    <a:p>
                      <a:pPr algn="l" fontAlgn="b"/>
                      <a:r>
                        <a:rPr lang="en-US" sz="2000" u="none" strike="noStrike">
                          <a:effectLst/>
                        </a:rPr>
                        <a:t>DRUG REL MORT</a:t>
                      </a:r>
                      <a:endParaRPr lang="en-US" sz="2000" b="0" i="0" u="none" strike="noStrike">
                        <a:solidFill>
                          <a:srgbClr val="000000"/>
                        </a:solidFill>
                        <a:effectLst/>
                        <a:latin typeface="Calibri" charset="0"/>
                      </a:endParaRPr>
                    </a:p>
                  </a:txBody>
                  <a:tcPr marL="12700" marR="12700" marT="12700" marB="0" anchor="b"/>
                </a:tc>
                <a:tc>
                  <a:txBody>
                    <a:bodyPr/>
                    <a:lstStyle/>
                    <a:p>
                      <a:pPr algn="r" fontAlgn="b"/>
                      <a:r>
                        <a:rPr lang="is-IS" sz="2000" u="none" strike="noStrike">
                          <a:effectLst/>
                        </a:rPr>
                        <a:t>20</a:t>
                      </a:r>
                      <a:endParaRPr lang="is-IS" sz="2000" b="0" i="0" u="none" strike="noStrike">
                        <a:solidFill>
                          <a:srgbClr val="000000"/>
                        </a:solidFill>
                        <a:effectLst/>
                        <a:latin typeface="Calibri" charset="0"/>
                      </a:endParaRPr>
                    </a:p>
                  </a:txBody>
                  <a:tcPr marL="12700" marR="12700" marT="12700" marB="0" anchor="b"/>
                </a:tc>
                <a:tc>
                  <a:txBody>
                    <a:bodyPr/>
                    <a:lstStyle/>
                    <a:p>
                      <a:pPr algn="r" fontAlgn="b"/>
                      <a:endParaRPr lang="is-IS" sz="2000" b="0" i="0" u="none" strike="noStrike">
                        <a:solidFill>
                          <a:srgbClr val="000000"/>
                        </a:solidFill>
                        <a:effectLst/>
                        <a:latin typeface="Calibri" charset="0"/>
                      </a:endParaRPr>
                    </a:p>
                  </a:txBody>
                  <a:tcPr marL="12700" marR="12700" marT="12700" marB="0" anchor="b"/>
                </a:tc>
                <a:tc>
                  <a:txBody>
                    <a:bodyPr/>
                    <a:lstStyle/>
                    <a:p>
                      <a:pPr algn="r" fontAlgn="b"/>
                      <a:r>
                        <a:rPr lang="en-US" sz="2000" u="none" strike="noStrike">
                          <a:effectLst/>
                        </a:rPr>
                        <a:t>60</a:t>
                      </a:r>
                      <a:endParaRPr lang="en-US" sz="2000" b="0" i="0" u="none" strike="noStrike">
                        <a:solidFill>
                          <a:srgbClr val="000000"/>
                        </a:solidFill>
                        <a:effectLst/>
                        <a:latin typeface="Calibri" charset="0"/>
                      </a:endParaRPr>
                    </a:p>
                  </a:txBody>
                  <a:tcPr marL="12700" marR="12700" marT="12700" marB="0" anchor="b"/>
                </a:tc>
                <a:extLst>
                  <a:ext uri="{0D108BD9-81ED-4DB2-BD59-A6C34878D82A}">
                    <a16:rowId xmlns:a16="http://schemas.microsoft.com/office/drawing/2014/main" val="10002"/>
                  </a:ext>
                </a:extLst>
              </a:tr>
              <a:tr h="439248">
                <a:tc>
                  <a:txBody>
                    <a:bodyPr/>
                    <a:lstStyle/>
                    <a:p>
                      <a:pPr algn="l" fontAlgn="b"/>
                      <a:r>
                        <a:rPr lang="en-US" sz="2000" u="none" strike="noStrike">
                          <a:effectLst/>
                        </a:rPr>
                        <a:t>DRUG SPEC DAMAGE</a:t>
                      </a:r>
                      <a:endParaRPr lang="en-US" sz="2000" b="0" i="0" u="none" strike="noStrike">
                        <a:solidFill>
                          <a:srgbClr val="000000"/>
                        </a:solidFill>
                        <a:effectLst/>
                        <a:latin typeface="Calibri" charset="0"/>
                      </a:endParaRPr>
                    </a:p>
                  </a:txBody>
                  <a:tcPr marL="12700" marR="12700" marT="12700" marB="0" anchor="b"/>
                </a:tc>
                <a:tc>
                  <a:txBody>
                    <a:bodyPr/>
                    <a:lstStyle/>
                    <a:p>
                      <a:pPr algn="r" fontAlgn="b"/>
                      <a:r>
                        <a:rPr lang="is-IS" sz="2000" u="none" strike="noStrike">
                          <a:effectLst/>
                        </a:rPr>
                        <a:t>20</a:t>
                      </a:r>
                      <a:endParaRPr lang="is-IS" sz="2000" b="0" i="0" u="none" strike="noStrike">
                        <a:solidFill>
                          <a:srgbClr val="000000"/>
                        </a:solidFill>
                        <a:effectLst/>
                        <a:latin typeface="Calibri" charset="0"/>
                      </a:endParaRPr>
                    </a:p>
                  </a:txBody>
                  <a:tcPr marL="12700" marR="12700" marT="12700" marB="0" anchor="b"/>
                </a:tc>
                <a:tc>
                  <a:txBody>
                    <a:bodyPr/>
                    <a:lstStyle/>
                    <a:p>
                      <a:pPr algn="r" fontAlgn="b"/>
                      <a:endParaRPr lang="is-IS" sz="2000" b="0" i="0" u="none" strike="noStrike">
                        <a:solidFill>
                          <a:srgbClr val="000000"/>
                        </a:solidFill>
                        <a:effectLst/>
                        <a:latin typeface="Calibri" charset="0"/>
                      </a:endParaRPr>
                    </a:p>
                  </a:txBody>
                  <a:tcPr marL="12700" marR="12700" marT="12700" marB="0" anchor="b"/>
                </a:tc>
                <a:tc>
                  <a:txBody>
                    <a:bodyPr/>
                    <a:lstStyle/>
                    <a:p>
                      <a:pPr algn="r" fontAlgn="b"/>
                      <a:r>
                        <a:rPr lang="en-US" sz="2000" u="none" strike="noStrike">
                          <a:effectLst/>
                        </a:rPr>
                        <a:t>80</a:t>
                      </a:r>
                      <a:endParaRPr lang="en-US" sz="2000" b="0" i="0" u="none" strike="noStrike">
                        <a:solidFill>
                          <a:srgbClr val="000000"/>
                        </a:solidFill>
                        <a:effectLst/>
                        <a:latin typeface="Calibri" charset="0"/>
                      </a:endParaRPr>
                    </a:p>
                  </a:txBody>
                  <a:tcPr marL="12700" marR="12700" marT="12700" marB="0" anchor="b"/>
                </a:tc>
                <a:extLst>
                  <a:ext uri="{0D108BD9-81ED-4DB2-BD59-A6C34878D82A}">
                    <a16:rowId xmlns:a16="http://schemas.microsoft.com/office/drawing/2014/main" val="10003"/>
                  </a:ext>
                </a:extLst>
              </a:tr>
              <a:tr h="439248">
                <a:tc>
                  <a:txBody>
                    <a:bodyPr/>
                    <a:lstStyle/>
                    <a:p>
                      <a:pPr algn="l" fontAlgn="b"/>
                      <a:r>
                        <a:rPr lang="en-US" sz="2000" u="none" strike="noStrike" dirty="0">
                          <a:effectLst/>
                        </a:rPr>
                        <a:t>DRUG REL DAMAGE</a:t>
                      </a:r>
                      <a:endParaRPr lang="en-US" sz="2000" b="0" i="0" u="none" strike="noStrike" dirty="0">
                        <a:solidFill>
                          <a:srgbClr val="000000"/>
                        </a:solidFill>
                        <a:effectLst/>
                        <a:latin typeface="Calibri" charset="0"/>
                      </a:endParaRPr>
                    </a:p>
                  </a:txBody>
                  <a:tcPr marL="12700" marR="12700" marT="12700" marB="0" anchor="b"/>
                </a:tc>
                <a:tc>
                  <a:txBody>
                    <a:bodyPr/>
                    <a:lstStyle/>
                    <a:p>
                      <a:pPr algn="r" fontAlgn="b"/>
                      <a:r>
                        <a:rPr lang="en-US" sz="2000" u="none" strike="noStrike">
                          <a:effectLst/>
                        </a:rPr>
                        <a:t>40</a:t>
                      </a:r>
                      <a:endParaRPr lang="en-US" sz="2000" b="0" i="0" u="none" strike="noStrike">
                        <a:solidFill>
                          <a:srgbClr val="000000"/>
                        </a:solidFill>
                        <a:effectLst/>
                        <a:latin typeface="Calibri" charset="0"/>
                      </a:endParaRPr>
                    </a:p>
                  </a:txBody>
                  <a:tcPr marL="12700" marR="12700" marT="12700" marB="0" anchor="b"/>
                </a:tc>
                <a:tc>
                  <a:txBody>
                    <a:bodyPr/>
                    <a:lstStyle/>
                    <a:p>
                      <a:pPr algn="r" fontAlgn="b"/>
                      <a:endParaRPr lang="en-US" sz="2000" b="0" i="0" u="none" strike="noStrike">
                        <a:solidFill>
                          <a:srgbClr val="000000"/>
                        </a:solidFill>
                        <a:effectLst/>
                        <a:latin typeface="Calibri" charset="0"/>
                      </a:endParaRPr>
                    </a:p>
                  </a:txBody>
                  <a:tcPr marL="12700" marR="12700" marT="12700" marB="0" anchor="b"/>
                </a:tc>
                <a:tc>
                  <a:txBody>
                    <a:bodyPr/>
                    <a:lstStyle/>
                    <a:p>
                      <a:pPr algn="r" fontAlgn="b"/>
                      <a:r>
                        <a:rPr lang="en-US" sz="2000" u="none" strike="noStrike">
                          <a:effectLst/>
                        </a:rPr>
                        <a:t>80</a:t>
                      </a:r>
                      <a:endParaRPr lang="en-US" sz="2000" b="0" i="0" u="none" strike="noStrike">
                        <a:solidFill>
                          <a:srgbClr val="000000"/>
                        </a:solidFill>
                        <a:effectLst/>
                        <a:latin typeface="Calibri" charset="0"/>
                      </a:endParaRPr>
                    </a:p>
                  </a:txBody>
                  <a:tcPr marL="12700" marR="12700" marT="12700" marB="0" anchor="b"/>
                </a:tc>
                <a:extLst>
                  <a:ext uri="{0D108BD9-81ED-4DB2-BD59-A6C34878D82A}">
                    <a16:rowId xmlns:a16="http://schemas.microsoft.com/office/drawing/2014/main" val="10004"/>
                  </a:ext>
                </a:extLst>
              </a:tr>
              <a:tr h="439248">
                <a:tc>
                  <a:txBody>
                    <a:bodyPr/>
                    <a:lstStyle/>
                    <a:p>
                      <a:pPr algn="l" fontAlgn="b"/>
                      <a:r>
                        <a:rPr lang="en-US" sz="2000" u="none" strike="noStrike" dirty="0">
                          <a:effectLst/>
                        </a:rPr>
                        <a:t>DEPENDENCE</a:t>
                      </a:r>
                      <a:endParaRPr lang="en-US" sz="2000" b="0" i="0" u="none" strike="noStrike" dirty="0">
                        <a:solidFill>
                          <a:srgbClr val="000000"/>
                        </a:solidFill>
                        <a:effectLst/>
                        <a:latin typeface="Calibri" charset="0"/>
                      </a:endParaRPr>
                    </a:p>
                  </a:txBody>
                  <a:tcPr marL="12700" marR="12700" marT="12700" marB="0" anchor="b"/>
                </a:tc>
                <a:tc>
                  <a:txBody>
                    <a:bodyPr/>
                    <a:lstStyle/>
                    <a:p>
                      <a:pPr algn="r" fontAlgn="b"/>
                      <a:r>
                        <a:rPr lang="en-US" sz="2000" b="1" u="none" strike="noStrike">
                          <a:effectLst/>
                        </a:rPr>
                        <a:t>30</a:t>
                      </a:r>
                      <a:endParaRPr lang="en-US" sz="2000" b="1" i="0" u="none" strike="noStrike">
                        <a:solidFill>
                          <a:srgbClr val="000000"/>
                        </a:solidFill>
                        <a:effectLst/>
                        <a:latin typeface="Calibri" charset="0"/>
                      </a:endParaRPr>
                    </a:p>
                  </a:txBody>
                  <a:tcPr marL="12700" marR="12700" marT="12700" marB="0" anchor="b"/>
                </a:tc>
                <a:tc>
                  <a:txBody>
                    <a:bodyPr/>
                    <a:lstStyle/>
                    <a:p>
                      <a:pPr algn="r" fontAlgn="b"/>
                      <a:endParaRPr lang="en-US" sz="2000" b="1" i="0" u="none" strike="noStrike">
                        <a:solidFill>
                          <a:srgbClr val="000000"/>
                        </a:solidFill>
                        <a:effectLst/>
                        <a:latin typeface="Calibri" charset="0"/>
                      </a:endParaRPr>
                    </a:p>
                  </a:txBody>
                  <a:tcPr marL="12700" marR="12700" marT="12700" marB="0" anchor="b"/>
                </a:tc>
                <a:tc>
                  <a:txBody>
                    <a:bodyPr/>
                    <a:lstStyle/>
                    <a:p>
                      <a:pPr algn="r" fontAlgn="b"/>
                      <a:r>
                        <a:rPr lang="en-US" sz="2000" b="1" u="none" strike="noStrike" dirty="0">
                          <a:effectLst/>
                        </a:rPr>
                        <a:t>30</a:t>
                      </a:r>
                      <a:endParaRPr lang="en-US" sz="2000" b="1" i="0" u="none" strike="noStrike" dirty="0">
                        <a:solidFill>
                          <a:srgbClr val="000000"/>
                        </a:solidFill>
                        <a:effectLst/>
                        <a:latin typeface="Calibri" charset="0"/>
                      </a:endParaRPr>
                    </a:p>
                  </a:txBody>
                  <a:tcPr marL="12700" marR="12700" marT="12700" marB="0" anchor="b"/>
                </a:tc>
                <a:extLst>
                  <a:ext uri="{0D108BD9-81ED-4DB2-BD59-A6C34878D82A}">
                    <a16:rowId xmlns:a16="http://schemas.microsoft.com/office/drawing/2014/main" val="10005"/>
                  </a:ext>
                </a:extLst>
              </a:tr>
              <a:tr h="439248">
                <a:tc>
                  <a:txBody>
                    <a:bodyPr/>
                    <a:lstStyle/>
                    <a:p>
                      <a:pPr algn="l" fontAlgn="b"/>
                      <a:r>
                        <a:rPr lang="en-US" sz="2000" u="none" strike="noStrike">
                          <a:effectLst/>
                        </a:rPr>
                        <a:t>SPEC IMPAIR MENT FUN</a:t>
                      </a:r>
                      <a:endParaRPr lang="en-US" sz="2000" b="0" i="0" u="none" strike="noStrike">
                        <a:solidFill>
                          <a:srgbClr val="000000"/>
                        </a:solidFill>
                        <a:effectLst/>
                        <a:latin typeface="Calibri" charset="0"/>
                      </a:endParaRPr>
                    </a:p>
                  </a:txBody>
                  <a:tcPr marL="12700" marR="12700" marT="12700" marB="0" anchor="b"/>
                </a:tc>
                <a:tc>
                  <a:txBody>
                    <a:bodyPr/>
                    <a:lstStyle/>
                    <a:p>
                      <a:pPr algn="r" fontAlgn="b"/>
                      <a:r>
                        <a:rPr lang="en-US" sz="2000" u="none" strike="noStrike">
                          <a:effectLst/>
                        </a:rPr>
                        <a:t>30</a:t>
                      </a:r>
                      <a:endParaRPr lang="en-US" sz="2000" b="0" i="0" u="none" strike="noStrike">
                        <a:solidFill>
                          <a:srgbClr val="000000"/>
                        </a:solidFill>
                        <a:effectLst/>
                        <a:latin typeface="Calibri" charset="0"/>
                      </a:endParaRPr>
                    </a:p>
                  </a:txBody>
                  <a:tcPr marL="12700" marR="12700" marT="12700" marB="0" anchor="b"/>
                </a:tc>
                <a:tc>
                  <a:txBody>
                    <a:bodyPr/>
                    <a:lstStyle/>
                    <a:p>
                      <a:pPr algn="r" fontAlgn="b"/>
                      <a:endParaRPr lang="en-US" sz="2000" b="0" i="0" u="none" strike="noStrike">
                        <a:solidFill>
                          <a:srgbClr val="000000"/>
                        </a:solidFill>
                        <a:effectLst/>
                        <a:latin typeface="Calibri" charset="0"/>
                      </a:endParaRPr>
                    </a:p>
                  </a:txBody>
                  <a:tcPr marL="12700" marR="12700" marT="12700" marB="0" anchor="b"/>
                </a:tc>
                <a:tc>
                  <a:txBody>
                    <a:bodyPr/>
                    <a:lstStyle/>
                    <a:p>
                      <a:pPr algn="r" fontAlgn="b"/>
                      <a:r>
                        <a:rPr lang="en-US" sz="2000" u="none" strike="noStrike">
                          <a:effectLst/>
                        </a:rPr>
                        <a:t>65</a:t>
                      </a:r>
                      <a:endParaRPr lang="en-US" sz="2000" b="0" i="0" u="none" strike="noStrike">
                        <a:solidFill>
                          <a:srgbClr val="000000"/>
                        </a:solidFill>
                        <a:effectLst/>
                        <a:latin typeface="Calibri" charset="0"/>
                      </a:endParaRPr>
                    </a:p>
                  </a:txBody>
                  <a:tcPr marL="12700" marR="12700" marT="12700" marB="0" anchor="b"/>
                </a:tc>
                <a:extLst>
                  <a:ext uri="{0D108BD9-81ED-4DB2-BD59-A6C34878D82A}">
                    <a16:rowId xmlns:a16="http://schemas.microsoft.com/office/drawing/2014/main" val="10006"/>
                  </a:ext>
                </a:extLst>
              </a:tr>
              <a:tr h="439248">
                <a:tc>
                  <a:txBody>
                    <a:bodyPr/>
                    <a:lstStyle/>
                    <a:p>
                      <a:pPr algn="l" fontAlgn="b"/>
                      <a:r>
                        <a:rPr lang="en-US" sz="2000" u="none" strike="noStrike">
                          <a:effectLst/>
                        </a:rPr>
                        <a:t>REL IMPAIR MENT FUNC</a:t>
                      </a:r>
                      <a:endParaRPr lang="en-US" sz="2000" b="0" i="0" u="none" strike="noStrike">
                        <a:solidFill>
                          <a:srgbClr val="000000"/>
                        </a:solidFill>
                        <a:effectLst/>
                        <a:latin typeface="Calibri" charset="0"/>
                      </a:endParaRPr>
                    </a:p>
                  </a:txBody>
                  <a:tcPr marL="12700" marR="12700" marT="12700" marB="0" anchor="b"/>
                </a:tc>
                <a:tc>
                  <a:txBody>
                    <a:bodyPr/>
                    <a:lstStyle/>
                    <a:p>
                      <a:pPr algn="r" fontAlgn="b"/>
                      <a:r>
                        <a:rPr lang="en-US" sz="2000" u="none" strike="noStrike">
                          <a:effectLst/>
                        </a:rPr>
                        <a:t>35</a:t>
                      </a:r>
                      <a:endParaRPr lang="en-US" sz="2000" b="0" i="0" u="none" strike="noStrike">
                        <a:solidFill>
                          <a:srgbClr val="000000"/>
                        </a:solidFill>
                        <a:effectLst/>
                        <a:latin typeface="Calibri" charset="0"/>
                      </a:endParaRPr>
                    </a:p>
                  </a:txBody>
                  <a:tcPr marL="12700" marR="12700" marT="12700" marB="0" anchor="b"/>
                </a:tc>
                <a:tc>
                  <a:txBody>
                    <a:bodyPr/>
                    <a:lstStyle/>
                    <a:p>
                      <a:pPr algn="r" fontAlgn="b"/>
                      <a:endParaRPr lang="en-US" sz="2000" b="0" i="0" u="none" strike="noStrike">
                        <a:solidFill>
                          <a:srgbClr val="000000"/>
                        </a:solidFill>
                        <a:effectLst/>
                        <a:latin typeface="Calibri" charset="0"/>
                      </a:endParaRPr>
                    </a:p>
                  </a:txBody>
                  <a:tcPr marL="12700" marR="12700" marT="12700" marB="0" anchor="b"/>
                </a:tc>
                <a:tc>
                  <a:txBody>
                    <a:bodyPr/>
                    <a:lstStyle/>
                    <a:p>
                      <a:pPr algn="r" fontAlgn="b"/>
                      <a:r>
                        <a:rPr lang="en-US" sz="2000" u="none" strike="noStrike">
                          <a:effectLst/>
                        </a:rPr>
                        <a:t>60</a:t>
                      </a:r>
                      <a:endParaRPr lang="en-US" sz="2000" b="0" i="0" u="none" strike="noStrike">
                        <a:solidFill>
                          <a:srgbClr val="000000"/>
                        </a:solidFill>
                        <a:effectLst/>
                        <a:latin typeface="Calibri" charset="0"/>
                      </a:endParaRPr>
                    </a:p>
                  </a:txBody>
                  <a:tcPr marL="12700" marR="12700" marT="12700" marB="0" anchor="b"/>
                </a:tc>
                <a:extLst>
                  <a:ext uri="{0D108BD9-81ED-4DB2-BD59-A6C34878D82A}">
                    <a16:rowId xmlns:a16="http://schemas.microsoft.com/office/drawing/2014/main" val="10007"/>
                  </a:ext>
                </a:extLst>
              </a:tr>
              <a:tr h="439248">
                <a:tc>
                  <a:txBody>
                    <a:bodyPr/>
                    <a:lstStyle/>
                    <a:p>
                      <a:pPr algn="l" fontAlgn="b"/>
                      <a:r>
                        <a:rPr lang="en-US" sz="2000" u="none" strike="noStrike" dirty="0">
                          <a:effectLst/>
                        </a:rPr>
                        <a:t>LOSS OF TANGIBLES</a:t>
                      </a:r>
                      <a:endParaRPr lang="en-US" sz="2000" b="0" i="0" u="none" strike="noStrike" dirty="0">
                        <a:solidFill>
                          <a:srgbClr val="000000"/>
                        </a:solidFill>
                        <a:effectLst/>
                        <a:latin typeface="Calibri" charset="0"/>
                      </a:endParaRPr>
                    </a:p>
                  </a:txBody>
                  <a:tcPr marL="12700" marR="12700" marT="12700" marB="0" anchor="b"/>
                </a:tc>
                <a:tc>
                  <a:txBody>
                    <a:bodyPr/>
                    <a:lstStyle/>
                    <a:p>
                      <a:pPr algn="r" fontAlgn="b"/>
                      <a:r>
                        <a:rPr lang="is-IS" sz="2000" u="none" strike="noStrike">
                          <a:effectLst/>
                        </a:rPr>
                        <a:t>25</a:t>
                      </a:r>
                      <a:endParaRPr lang="is-IS" sz="2000" b="0" i="0" u="none" strike="noStrike">
                        <a:solidFill>
                          <a:srgbClr val="000000"/>
                        </a:solidFill>
                        <a:effectLst/>
                        <a:latin typeface="Calibri" charset="0"/>
                      </a:endParaRPr>
                    </a:p>
                  </a:txBody>
                  <a:tcPr marL="12700" marR="12700" marT="12700" marB="0" anchor="b"/>
                </a:tc>
                <a:tc>
                  <a:txBody>
                    <a:bodyPr/>
                    <a:lstStyle/>
                    <a:p>
                      <a:pPr algn="r" fontAlgn="b"/>
                      <a:endParaRPr lang="is-IS" sz="2000" b="0" i="0" u="none" strike="noStrike">
                        <a:solidFill>
                          <a:srgbClr val="000000"/>
                        </a:solidFill>
                        <a:effectLst/>
                        <a:latin typeface="Calibri" charset="0"/>
                      </a:endParaRPr>
                    </a:p>
                  </a:txBody>
                  <a:tcPr marL="12700" marR="12700" marT="12700" marB="0" anchor="b"/>
                </a:tc>
                <a:tc>
                  <a:txBody>
                    <a:bodyPr/>
                    <a:lstStyle/>
                    <a:p>
                      <a:pPr algn="r" fontAlgn="b"/>
                      <a:r>
                        <a:rPr lang="en-US" sz="2000" u="none" strike="noStrike" dirty="0">
                          <a:effectLst/>
                        </a:rPr>
                        <a:t>30</a:t>
                      </a:r>
                      <a:endParaRPr lang="en-US" sz="2000" b="0" i="0" u="none" strike="noStrike" dirty="0">
                        <a:solidFill>
                          <a:srgbClr val="000000"/>
                        </a:solidFill>
                        <a:effectLst/>
                        <a:latin typeface="Calibri" charset="0"/>
                      </a:endParaRPr>
                    </a:p>
                  </a:txBody>
                  <a:tcPr marL="12700" marR="12700" marT="12700" marB="0" anchor="b"/>
                </a:tc>
                <a:extLst>
                  <a:ext uri="{0D108BD9-81ED-4DB2-BD59-A6C34878D82A}">
                    <a16:rowId xmlns:a16="http://schemas.microsoft.com/office/drawing/2014/main" val="10008"/>
                  </a:ext>
                </a:extLst>
              </a:tr>
              <a:tr h="439248">
                <a:tc>
                  <a:txBody>
                    <a:bodyPr/>
                    <a:lstStyle/>
                    <a:p>
                      <a:pPr algn="l" fontAlgn="b"/>
                      <a:r>
                        <a:rPr lang="en-US" sz="2000" u="none" strike="noStrike">
                          <a:effectLst/>
                        </a:rPr>
                        <a:t>LOSS OF RELAT</a:t>
                      </a:r>
                      <a:endParaRPr lang="en-US" sz="2000" b="0" i="0" u="none" strike="noStrike">
                        <a:solidFill>
                          <a:srgbClr val="000000"/>
                        </a:solidFill>
                        <a:effectLst/>
                        <a:latin typeface="Calibri" charset="0"/>
                      </a:endParaRPr>
                    </a:p>
                  </a:txBody>
                  <a:tcPr marL="12700" marR="12700" marT="12700" marB="0" anchor="b"/>
                </a:tc>
                <a:tc>
                  <a:txBody>
                    <a:bodyPr/>
                    <a:lstStyle/>
                    <a:p>
                      <a:pPr algn="r" fontAlgn="b"/>
                      <a:r>
                        <a:rPr lang="en-US" sz="2000" u="none" strike="noStrike">
                          <a:effectLst/>
                        </a:rPr>
                        <a:t>30</a:t>
                      </a:r>
                      <a:endParaRPr lang="en-US" sz="2000" b="0" i="0" u="none" strike="noStrike">
                        <a:solidFill>
                          <a:srgbClr val="000000"/>
                        </a:solidFill>
                        <a:effectLst/>
                        <a:latin typeface="Calibri" charset="0"/>
                      </a:endParaRPr>
                    </a:p>
                  </a:txBody>
                  <a:tcPr marL="12700" marR="12700" marT="12700" marB="0" anchor="b"/>
                </a:tc>
                <a:tc>
                  <a:txBody>
                    <a:bodyPr/>
                    <a:lstStyle/>
                    <a:p>
                      <a:pPr algn="r" fontAlgn="b"/>
                      <a:endParaRPr lang="en-US" sz="2000" b="0" i="0" u="none" strike="noStrike">
                        <a:solidFill>
                          <a:srgbClr val="000000"/>
                        </a:solidFill>
                        <a:effectLst/>
                        <a:latin typeface="Calibri" charset="0"/>
                      </a:endParaRPr>
                    </a:p>
                  </a:txBody>
                  <a:tcPr marL="12700" marR="12700" marT="12700" marB="0" anchor="b"/>
                </a:tc>
                <a:tc>
                  <a:txBody>
                    <a:bodyPr/>
                    <a:lstStyle/>
                    <a:p>
                      <a:pPr algn="r" fontAlgn="b"/>
                      <a:r>
                        <a:rPr lang="en-US" sz="2000" u="none" strike="noStrike" dirty="0">
                          <a:effectLst/>
                        </a:rPr>
                        <a:t>60</a:t>
                      </a:r>
                      <a:endParaRPr lang="en-US" sz="2000" b="0" i="0" u="none" strike="noStrike" dirty="0">
                        <a:solidFill>
                          <a:srgbClr val="000000"/>
                        </a:solidFill>
                        <a:effectLst/>
                        <a:latin typeface="Calibri" charset="0"/>
                      </a:endParaRPr>
                    </a:p>
                  </a:txBody>
                  <a:tcPr marL="12700" marR="12700" marT="12700" marB="0" anchor="b"/>
                </a:tc>
                <a:extLst>
                  <a:ext uri="{0D108BD9-81ED-4DB2-BD59-A6C34878D82A}">
                    <a16:rowId xmlns:a16="http://schemas.microsoft.com/office/drawing/2014/main" val="10009"/>
                  </a:ext>
                </a:extLst>
              </a:tr>
            </a:tbl>
          </a:graphicData>
        </a:graphic>
      </p:graphicFrame>
      <p:sp>
        <p:nvSpPr>
          <p:cNvPr id="6" name="Text Box 4"/>
          <p:cNvSpPr txBox="1">
            <a:spLocks noChangeArrowheads="1"/>
          </p:cNvSpPr>
          <p:nvPr/>
        </p:nvSpPr>
        <p:spPr bwMode="auto">
          <a:xfrm>
            <a:off x="1524001" y="6477000"/>
            <a:ext cx="3419475" cy="304800"/>
          </a:xfrm>
          <a:prstGeom prst="rect">
            <a:avLst/>
          </a:prstGeom>
          <a:noFill/>
          <a:ln>
            <a:headEnd/>
            <a:tailEnd/>
          </a:ln>
        </p:spPr>
        <p:style>
          <a:lnRef idx="3">
            <a:schemeClr val="lt1"/>
          </a:lnRef>
          <a:fillRef idx="1">
            <a:schemeClr val="accent2"/>
          </a:fillRef>
          <a:effectRef idx="1">
            <a:schemeClr val="accent2"/>
          </a:effectRef>
          <a:fontRef idx="minor">
            <a:schemeClr val="lt1"/>
          </a:fontRef>
        </p:style>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GB" sz="1400"/>
              <a:t>Nutt  King &amp; Phillips Lancet Nov 2010</a:t>
            </a:r>
          </a:p>
        </p:txBody>
      </p:sp>
      <p:graphicFrame>
        <p:nvGraphicFramePr>
          <p:cNvPr id="5" name="Table 4"/>
          <p:cNvGraphicFramePr>
            <a:graphicFrameLocks noGrp="1"/>
          </p:cNvGraphicFramePr>
          <p:nvPr>
            <p:extLst/>
          </p:nvPr>
        </p:nvGraphicFramePr>
        <p:xfrm>
          <a:off x="2063552" y="1772820"/>
          <a:ext cx="8136904" cy="504052"/>
        </p:xfrm>
        <a:graphic>
          <a:graphicData uri="http://schemas.openxmlformats.org/drawingml/2006/table">
            <a:tbl>
              <a:tblPr>
                <a:tableStyleId>{5C22544A-7EE6-4342-B048-85BDC9FD1C3A}</a:tableStyleId>
              </a:tblPr>
              <a:tblGrid>
                <a:gridCol w="4687828">
                  <a:extLst>
                    <a:ext uri="{9D8B030D-6E8A-4147-A177-3AD203B41FA5}">
                      <a16:colId xmlns:a16="http://schemas.microsoft.com/office/drawing/2014/main" val="20000"/>
                    </a:ext>
                  </a:extLst>
                </a:gridCol>
                <a:gridCol w="1724538">
                  <a:extLst>
                    <a:ext uri="{9D8B030D-6E8A-4147-A177-3AD203B41FA5}">
                      <a16:colId xmlns:a16="http://schemas.microsoft.com/office/drawing/2014/main" val="20001"/>
                    </a:ext>
                  </a:extLst>
                </a:gridCol>
                <a:gridCol w="1724538">
                  <a:extLst>
                    <a:ext uri="{9D8B030D-6E8A-4147-A177-3AD203B41FA5}">
                      <a16:colId xmlns:a16="http://schemas.microsoft.com/office/drawing/2014/main" val="20002"/>
                    </a:ext>
                  </a:extLst>
                </a:gridCol>
              </a:tblGrid>
              <a:tr h="504052">
                <a:tc>
                  <a:txBody>
                    <a:bodyPr/>
                    <a:lstStyle/>
                    <a:p>
                      <a:pPr algn="l" fontAlgn="b"/>
                      <a:endParaRPr lang="en-US" sz="2000" b="0" i="0" u="none" strike="noStrike">
                        <a:solidFill>
                          <a:srgbClr val="000000"/>
                        </a:solidFill>
                        <a:effectLst/>
                        <a:latin typeface="Calibri" charset="0"/>
                      </a:endParaRPr>
                    </a:p>
                  </a:txBody>
                  <a:tcPr marL="12700" marR="12700" marT="12700" marB="0" anchor="b"/>
                </a:tc>
                <a:tc>
                  <a:txBody>
                    <a:bodyPr/>
                    <a:lstStyle/>
                    <a:p>
                      <a:pPr algn="l" fontAlgn="b"/>
                      <a:r>
                        <a:rPr lang="en-US" sz="2000" b="1" u="none" strike="noStrike" dirty="0">
                          <a:solidFill>
                            <a:schemeClr val="accent2"/>
                          </a:solidFill>
                          <a:effectLst/>
                        </a:rPr>
                        <a:t>Cannabis </a:t>
                      </a:r>
                      <a:endParaRPr lang="en-US" sz="2000" b="1" i="0" u="none" strike="noStrike" dirty="0">
                        <a:solidFill>
                          <a:schemeClr val="accent2"/>
                        </a:solidFill>
                        <a:effectLst/>
                        <a:latin typeface="Calibri" charset="0"/>
                      </a:endParaRPr>
                    </a:p>
                  </a:txBody>
                  <a:tcPr marL="12700" marR="12700" marT="12700" marB="0" anchor="b"/>
                </a:tc>
                <a:tc>
                  <a:txBody>
                    <a:bodyPr/>
                    <a:lstStyle/>
                    <a:p>
                      <a:pPr algn="l" fontAlgn="b"/>
                      <a:r>
                        <a:rPr lang="en-US" sz="2000" b="1" u="none" strike="noStrike" dirty="0">
                          <a:solidFill>
                            <a:schemeClr val="accent2"/>
                          </a:solidFill>
                          <a:effectLst/>
                        </a:rPr>
                        <a:t>              Alcohol</a:t>
                      </a:r>
                      <a:endParaRPr lang="en-US" sz="2000" b="1" i="0" u="none" strike="noStrike" dirty="0">
                        <a:solidFill>
                          <a:schemeClr val="accent2"/>
                        </a:solidFill>
                        <a:effectLst/>
                        <a:latin typeface="Calibri" charset="0"/>
                      </a:endParaRPr>
                    </a:p>
                  </a:txBody>
                  <a:tcPr marL="12700" marR="12700" marT="12700" marB="0" anchor="b"/>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2446423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7030A0"/>
                </a:solidFill>
              </a:rPr>
              <a:t>Cannabis less harmful than alcohol  </a:t>
            </a:r>
            <a:br>
              <a:rPr lang="en-US" dirty="0">
                <a:solidFill>
                  <a:srgbClr val="7030A0"/>
                </a:solidFill>
              </a:rPr>
            </a:br>
            <a:r>
              <a:rPr lang="en-US" dirty="0">
                <a:solidFill>
                  <a:srgbClr val="7030A0"/>
                </a:solidFill>
              </a:rPr>
              <a:t>UK MCDA of harms </a:t>
            </a:r>
            <a:r>
              <a:rPr lang="en-US" b="1" dirty="0">
                <a:solidFill>
                  <a:srgbClr val="0070C0"/>
                </a:solidFill>
              </a:rPr>
              <a:t>to others</a:t>
            </a:r>
          </a:p>
        </p:txBody>
      </p:sp>
      <p:sp>
        <p:nvSpPr>
          <p:cNvPr id="6" name="Text Box 4"/>
          <p:cNvSpPr txBox="1">
            <a:spLocks noChangeArrowheads="1"/>
          </p:cNvSpPr>
          <p:nvPr/>
        </p:nvSpPr>
        <p:spPr bwMode="auto">
          <a:xfrm>
            <a:off x="1524001" y="6477000"/>
            <a:ext cx="3419475" cy="304800"/>
          </a:xfrm>
          <a:prstGeom prst="rect">
            <a:avLst/>
          </a:prstGeom>
          <a:noFill/>
          <a:ln>
            <a:headEnd/>
            <a:tailEnd/>
          </a:ln>
        </p:spPr>
        <p:style>
          <a:lnRef idx="3">
            <a:schemeClr val="lt1"/>
          </a:lnRef>
          <a:fillRef idx="1">
            <a:schemeClr val="accent2"/>
          </a:fillRef>
          <a:effectRef idx="1">
            <a:schemeClr val="accent2"/>
          </a:effectRef>
          <a:fontRef idx="minor">
            <a:schemeClr val="lt1"/>
          </a:fontRef>
        </p:style>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GB" sz="1400"/>
              <a:t>Nutt  King &amp; Phillips Lancet Nov 2010</a:t>
            </a:r>
          </a:p>
        </p:txBody>
      </p:sp>
      <p:graphicFrame>
        <p:nvGraphicFramePr>
          <p:cNvPr id="3" name="Table 2"/>
          <p:cNvGraphicFramePr>
            <a:graphicFrameLocks noGrp="1"/>
          </p:cNvGraphicFramePr>
          <p:nvPr>
            <p:extLst/>
          </p:nvPr>
        </p:nvGraphicFramePr>
        <p:xfrm>
          <a:off x="2135561" y="2204864"/>
          <a:ext cx="7776865" cy="2259318"/>
        </p:xfrm>
        <a:graphic>
          <a:graphicData uri="http://schemas.openxmlformats.org/drawingml/2006/table">
            <a:tbl>
              <a:tblPr>
                <a:tableStyleId>{5C22544A-7EE6-4342-B048-85BDC9FD1C3A}</a:tableStyleId>
              </a:tblPr>
              <a:tblGrid>
                <a:gridCol w="4480403">
                  <a:extLst>
                    <a:ext uri="{9D8B030D-6E8A-4147-A177-3AD203B41FA5}">
                      <a16:colId xmlns:a16="http://schemas.microsoft.com/office/drawing/2014/main" val="20000"/>
                    </a:ext>
                  </a:extLst>
                </a:gridCol>
                <a:gridCol w="1648231">
                  <a:extLst>
                    <a:ext uri="{9D8B030D-6E8A-4147-A177-3AD203B41FA5}">
                      <a16:colId xmlns:a16="http://schemas.microsoft.com/office/drawing/2014/main" val="20001"/>
                    </a:ext>
                  </a:extLst>
                </a:gridCol>
                <a:gridCol w="1648231">
                  <a:extLst>
                    <a:ext uri="{9D8B030D-6E8A-4147-A177-3AD203B41FA5}">
                      <a16:colId xmlns:a16="http://schemas.microsoft.com/office/drawing/2014/main" val="20002"/>
                    </a:ext>
                  </a:extLst>
                </a:gridCol>
              </a:tblGrid>
              <a:tr h="376553">
                <a:tc>
                  <a:txBody>
                    <a:bodyPr/>
                    <a:lstStyle/>
                    <a:p>
                      <a:pPr algn="l" fontAlgn="b"/>
                      <a:r>
                        <a:rPr lang="en-US" sz="2000" u="none" strike="noStrike">
                          <a:effectLst/>
                        </a:rPr>
                        <a:t>CRIME</a:t>
                      </a:r>
                      <a:endParaRPr lang="en-US" sz="2000" b="0" i="0" u="none" strike="noStrike">
                        <a:solidFill>
                          <a:srgbClr val="000000"/>
                        </a:solidFill>
                        <a:effectLst/>
                        <a:latin typeface="Calibri" charset="0"/>
                      </a:endParaRPr>
                    </a:p>
                  </a:txBody>
                  <a:tcPr marL="12700" marR="12700" marT="12700" marB="0" anchor="b"/>
                </a:tc>
                <a:tc>
                  <a:txBody>
                    <a:bodyPr/>
                    <a:lstStyle/>
                    <a:p>
                      <a:pPr algn="r" fontAlgn="b"/>
                      <a:r>
                        <a:rPr lang="is-IS" sz="2000" u="none" strike="noStrike">
                          <a:effectLst/>
                        </a:rPr>
                        <a:t>20</a:t>
                      </a:r>
                      <a:endParaRPr lang="is-IS" sz="2000" b="0" i="0" u="none" strike="noStrike">
                        <a:solidFill>
                          <a:srgbClr val="000000"/>
                        </a:solidFill>
                        <a:effectLst/>
                        <a:latin typeface="Calibri" charset="0"/>
                      </a:endParaRPr>
                    </a:p>
                  </a:txBody>
                  <a:tcPr marL="12700" marR="12700" marT="12700" marB="0" anchor="b"/>
                </a:tc>
                <a:tc>
                  <a:txBody>
                    <a:bodyPr/>
                    <a:lstStyle/>
                    <a:p>
                      <a:pPr algn="r" fontAlgn="b"/>
                      <a:r>
                        <a:rPr lang="en-US" sz="2000" u="none" strike="noStrike">
                          <a:effectLst/>
                        </a:rPr>
                        <a:t>50</a:t>
                      </a:r>
                      <a:endParaRPr lang="en-US" sz="2000" b="0" i="0" u="none" strike="noStrike">
                        <a:solidFill>
                          <a:srgbClr val="000000"/>
                        </a:solidFill>
                        <a:effectLst/>
                        <a:latin typeface="Calibri" charset="0"/>
                      </a:endParaRPr>
                    </a:p>
                  </a:txBody>
                  <a:tcPr marL="12700" marR="12700" marT="12700" marB="0" anchor="b"/>
                </a:tc>
                <a:extLst>
                  <a:ext uri="{0D108BD9-81ED-4DB2-BD59-A6C34878D82A}">
                    <a16:rowId xmlns:a16="http://schemas.microsoft.com/office/drawing/2014/main" val="10000"/>
                  </a:ext>
                </a:extLst>
              </a:tr>
              <a:tr h="376553">
                <a:tc>
                  <a:txBody>
                    <a:bodyPr/>
                    <a:lstStyle/>
                    <a:p>
                      <a:pPr algn="l" fontAlgn="b"/>
                      <a:r>
                        <a:rPr lang="en-US" sz="2000" u="none" strike="noStrike">
                          <a:effectLst/>
                        </a:rPr>
                        <a:t>ENVIRONM DAMAGE</a:t>
                      </a:r>
                      <a:endParaRPr lang="en-US" sz="2000" b="0" i="0" u="none" strike="noStrike">
                        <a:solidFill>
                          <a:srgbClr val="000000"/>
                        </a:solidFill>
                        <a:effectLst/>
                        <a:latin typeface="Calibri" charset="0"/>
                      </a:endParaRPr>
                    </a:p>
                  </a:txBody>
                  <a:tcPr marL="12700" marR="12700" marT="12700" marB="0" anchor="b"/>
                </a:tc>
                <a:tc>
                  <a:txBody>
                    <a:bodyPr/>
                    <a:lstStyle/>
                    <a:p>
                      <a:pPr algn="r" fontAlgn="b"/>
                      <a:r>
                        <a:rPr lang="en-US" sz="2000" u="none" strike="noStrike">
                          <a:effectLst/>
                        </a:rPr>
                        <a:t>10</a:t>
                      </a:r>
                      <a:endParaRPr lang="en-US" sz="2000" b="0" i="0" u="none" strike="noStrike">
                        <a:solidFill>
                          <a:srgbClr val="000000"/>
                        </a:solidFill>
                        <a:effectLst/>
                        <a:latin typeface="Calibri" charset="0"/>
                      </a:endParaRPr>
                    </a:p>
                  </a:txBody>
                  <a:tcPr marL="12700" marR="12700" marT="12700" marB="0" anchor="b"/>
                </a:tc>
                <a:tc>
                  <a:txBody>
                    <a:bodyPr/>
                    <a:lstStyle/>
                    <a:p>
                      <a:pPr algn="r" fontAlgn="b"/>
                      <a:r>
                        <a:rPr lang="is-IS" sz="2000" u="none" strike="noStrike">
                          <a:effectLst/>
                        </a:rPr>
                        <a:t>100</a:t>
                      </a:r>
                      <a:endParaRPr lang="is-IS" sz="2000" b="0" i="0" u="none" strike="noStrike">
                        <a:solidFill>
                          <a:srgbClr val="000000"/>
                        </a:solidFill>
                        <a:effectLst/>
                        <a:latin typeface="Calibri" charset="0"/>
                      </a:endParaRPr>
                    </a:p>
                  </a:txBody>
                  <a:tcPr marL="12700" marR="12700" marT="12700" marB="0" anchor="b"/>
                </a:tc>
                <a:extLst>
                  <a:ext uri="{0D108BD9-81ED-4DB2-BD59-A6C34878D82A}">
                    <a16:rowId xmlns:a16="http://schemas.microsoft.com/office/drawing/2014/main" val="10001"/>
                  </a:ext>
                </a:extLst>
              </a:tr>
              <a:tr h="376553">
                <a:tc>
                  <a:txBody>
                    <a:bodyPr/>
                    <a:lstStyle/>
                    <a:p>
                      <a:pPr algn="l" fontAlgn="b"/>
                      <a:r>
                        <a:rPr lang="en-US" sz="2000" u="none" strike="noStrike">
                          <a:effectLst/>
                        </a:rPr>
                        <a:t>FAMILY ADVERSITIES</a:t>
                      </a:r>
                      <a:endParaRPr lang="en-US" sz="2000" b="0" i="0" u="none" strike="noStrike">
                        <a:solidFill>
                          <a:srgbClr val="000000"/>
                        </a:solidFill>
                        <a:effectLst/>
                        <a:latin typeface="Calibri" charset="0"/>
                      </a:endParaRPr>
                    </a:p>
                  </a:txBody>
                  <a:tcPr marL="12700" marR="12700" marT="12700" marB="0" anchor="b"/>
                </a:tc>
                <a:tc>
                  <a:txBody>
                    <a:bodyPr/>
                    <a:lstStyle/>
                    <a:p>
                      <a:pPr algn="r" fontAlgn="b"/>
                      <a:r>
                        <a:rPr lang="en-US" sz="2000" u="none" strike="noStrike">
                          <a:effectLst/>
                        </a:rPr>
                        <a:t>15</a:t>
                      </a:r>
                      <a:endParaRPr lang="en-US" sz="2000" b="0" i="0" u="none" strike="noStrike">
                        <a:solidFill>
                          <a:srgbClr val="000000"/>
                        </a:solidFill>
                        <a:effectLst/>
                        <a:latin typeface="Calibri" charset="0"/>
                      </a:endParaRPr>
                    </a:p>
                  </a:txBody>
                  <a:tcPr marL="12700" marR="12700" marT="12700" marB="0" anchor="b"/>
                </a:tc>
                <a:tc>
                  <a:txBody>
                    <a:bodyPr/>
                    <a:lstStyle/>
                    <a:p>
                      <a:pPr algn="r" fontAlgn="b"/>
                      <a:r>
                        <a:rPr lang="is-IS" sz="2000" u="none" strike="noStrike">
                          <a:effectLst/>
                        </a:rPr>
                        <a:t>100</a:t>
                      </a:r>
                      <a:endParaRPr lang="is-IS" sz="2000" b="0" i="0" u="none" strike="noStrike">
                        <a:solidFill>
                          <a:srgbClr val="000000"/>
                        </a:solidFill>
                        <a:effectLst/>
                        <a:latin typeface="Calibri" charset="0"/>
                      </a:endParaRPr>
                    </a:p>
                  </a:txBody>
                  <a:tcPr marL="12700" marR="12700" marT="12700" marB="0" anchor="b"/>
                </a:tc>
                <a:extLst>
                  <a:ext uri="{0D108BD9-81ED-4DB2-BD59-A6C34878D82A}">
                    <a16:rowId xmlns:a16="http://schemas.microsoft.com/office/drawing/2014/main" val="10002"/>
                  </a:ext>
                </a:extLst>
              </a:tr>
              <a:tr h="376553">
                <a:tc>
                  <a:txBody>
                    <a:bodyPr/>
                    <a:lstStyle/>
                    <a:p>
                      <a:pPr algn="l" fontAlgn="b"/>
                      <a:r>
                        <a:rPr lang="en-US" sz="2000" u="none" strike="noStrike" dirty="0">
                          <a:effectLst/>
                        </a:rPr>
                        <a:t>INTERNATIONAL DAMAGE</a:t>
                      </a:r>
                      <a:endParaRPr lang="en-US" sz="2000" b="0" i="0" u="none" strike="noStrike" dirty="0">
                        <a:solidFill>
                          <a:srgbClr val="000000"/>
                        </a:solidFill>
                        <a:effectLst/>
                        <a:latin typeface="Calibri" charset="0"/>
                      </a:endParaRPr>
                    </a:p>
                  </a:txBody>
                  <a:tcPr marL="12700" marR="12700" marT="12700" marB="0" anchor="b"/>
                </a:tc>
                <a:tc>
                  <a:txBody>
                    <a:bodyPr/>
                    <a:lstStyle/>
                    <a:p>
                      <a:pPr algn="r" fontAlgn="b"/>
                      <a:r>
                        <a:rPr lang="en-US" sz="2000" u="none" strike="noStrike">
                          <a:effectLst/>
                        </a:rPr>
                        <a:t>15</a:t>
                      </a:r>
                      <a:endParaRPr lang="en-US" sz="2000" b="0" i="0" u="none" strike="noStrike">
                        <a:solidFill>
                          <a:srgbClr val="000000"/>
                        </a:solidFill>
                        <a:effectLst/>
                        <a:latin typeface="Calibri" charset="0"/>
                      </a:endParaRPr>
                    </a:p>
                  </a:txBody>
                  <a:tcPr marL="12700" marR="12700" marT="12700" marB="0" anchor="b"/>
                </a:tc>
                <a:tc>
                  <a:txBody>
                    <a:bodyPr/>
                    <a:lstStyle/>
                    <a:p>
                      <a:pPr algn="r" fontAlgn="b"/>
                      <a:r>
                        <a:rPr lang="is-IS" sz="2000" u="none" strike="noStrike">
                          <a:effectLst/>
                        </a:rPr>
                        <a:t>20</a:t>
                      </a:r>
                      <a:endParaRPr lang="is-IS" sz="2000" b="0" i="0" u="none" strike="noStrike">
                        <a:solidFill>
                          <a:srgbClr val="000000"/>
                        </a:solidFill>
                        <a:effectLst/>
                        <a:latin typeface="Calibri" charset="0"/>
                      </a:endParaRPr>
                    </a:p>
                  </a:txBody>
                  <a:tcPr marL="12700" marR="12700" marT="12700" marB="0" anchor="b"/>
                </a:tc>
                <a:extLst>
                  <a:ext uri="{0D108BD9-81ED-4DB2-BD59-A6C34878D82A}">
                    <a16:rowId xmlns:a16="http://schemas.microsoft.com/office/drawing/2014/main" val="10003"/>
                  </a:ext>
                </a:extLst>
              </a:tr>
              <a:tr h="376553">
                <a:tc>
                  <a:txBody>
                    <a:bodyPr/>
                    <a:lstStyle/>
                    <a:p>
                      <a:pPr algn="l" fontAlgn="b"/>
                      <a:r>
                        <a:rPr lang="en-US" sz="2000" u="none" strike="noStrike">
                          <a:effectLst/>
                        </a:rPr>
                        <a:t>ECONOMIC COST</a:t>
                      </a:r>
                      <a:endParaRPr lang="en-US" sz="2000" b="0" i="0" u="none" strike="noStrike">
                        <a:solidFill>
                          <a:srgbClr val="000000"/>
                        </a:solidFill>
                        <a:effectLst/>
                        <a:latin typeface="Calibri" charset="0"/>
                      </a:endParaRPr>
                    </a:p>
                  </a:txBody>
                  <a:tcPr marL="12700" marR="12700" marT="12700" marB="0" anchor="b"/>
                </a:tc>
                <a:tc>
                  <a:txBody>
                    <a:bodyPr/>
                    <a:lstStyle/>
                    <a:p>
                      <a:pPr algn="r" fontAlgn="b"/>
                      <a:r>
                        <a:rPr lang="is-IS" sz="2000" u="none" strike="noStrike">
                          <a:effectLst/>
                        </a:rPr>
                        <a:t>20</a:t>
                      </a:r>
                      <a:endParaRPr lang="is-IS" sz="2000" b="0" i="0" u="none" strike="noStrike">
                        <a:solidFill>
                          <a:srgbClr val="000000"/>
                        </a:solidFill>
                        <a:effectLst/>
                        <a:latin typeface="Calibri" charset="0"/>
                      </a:endParaRPr>
                    </a:p>
                  </a:txBody>
                  <a:tcPr marL="12700" marR="12700" marT="12700" marB="0" anchor="b"/>
                </a:tc>
                <a:tc>
                  <a:txBody>
                    <a:bodyPr/>
                    <a:lstStyle/>
                    <a:p>
                      <a:pPr algn="r" fontAlgn="b"/>
                      <a:r>
                        <a:rPr lang="is-IS" sz="2000" u="none" strike="noStrike">
                          <a:effectLst/>
                        </a:rPr>
                        <a:t>100</a:t>
                      </a:r>
                      <a:endParaRPr lang="is-IS" sz="2000" b="0" i="0" u="none" strike="noStrike">
                        <a:solidFill>
                          <a:srgbClr val="000000"/>
                        </a:solidFill>
                        <a:effectLst/>
                        <a:latin typeface="Calibri" charset="0"/>
                      </a:endParaRPr>
                    </a:p>
                  </a:txBody>
                  <a:tcPr marL="12700" marR="12700" marT="12700" marB="0" anchor="b"/>
                </a:tc>
                <a:extLst>
                  <a:ext uri="{0D108BD9-81ED-4DB2-BD59-A6C34878D82A}">
                    <a16:rowId xmlns:a16="http://schemas.microsoft.com/office/drawing/2014/main" val="10004"/>
                  </a:ext>
                </a:extLst>
              </a:tr>
              <a:tr h="376553">
                <a:tc>
                  <a:txBody>
                    <a:bodyPr/>
                    <a:lstStyle/>
                    <a:p>
                      <a:pPr algn="l" fontAlgn="b"/>
                      <a:r>
                        <a:rPr lang="en-US" sz="2000" u="none" strike="noStrike">
                          <a:effectLst/>
                        </a:rPr>
                        <a:t>COMMUNITY</a:t>
                      </a:r>
                      <a:endParaRPr lang="en-US" sz="2000" b="0" i="0" u="none" strike="noStrike">
                        <a:solidFill>
                          <a:srgbClr val="000000"/>
                        </a:solidFill>
                        <a:effectLst/>
                        <a:latin typeface="Calibri" charset="0"/>
                      </a:endParaRPr>
                    </a:p>
                  </a:txBody>
                  <a:tcPr marL="12700" marR="12700" marT="12700" marB="0" anchor="b"/>
                </a:tc>
                <a:tc>
                  <a:txBody>
                    <a:bodyPr/>
                    <a:lstStyle/>
                    <a:p>
                      <a:pPr algn="r" fontAlgn="b"/>
                      <a:r>
                        <a:rPr lang="en-US" sz="2000" u="none" strike="noStrike">
                          <a:effectLst/>
                        </a:rPr>
                        <a:t>10</a:t>
                      </a:r>
                      <a:endParaRPr lang="en-US" sz="2000" b="0" i="0" u="none" strike="noStrike">
                        <a:solidFill>
                          <a:srgbClr val="000000"/>
                        </a:solidFill>
                        <a:effectLst/>
                        <a:latin typeface="Calibri" charset="0"/>
                      </a:endParaRPr>
                    </a:p>
                  </a:txBody>
                  <a:tcPr marL="12700" marR="12700" marT="12700" marB="0" anchor="b"/>
                </a:tc>
                <a:tc>
                  <a:txBody>
                    <a:bodyPr/>
                    <a:lstStyle/>
                    <a:p>
                      <a:pPr algn="r" fontAlgn="b"/>
                      <a:r>
                        <a:rPr lang="is-IS" sz="2000" u="none" strike="noStrike" dirty="0">
                          <a:effectLst/>
                        </a:rPr>
                        <a:t>100</a:t>
                      </a:r>
                      <a:endParaRPr lang="is-IS" sz="2000" b="0" i="0" u="none" strike="noStrike" dirty="0">
                        <a:solidFill>
                          <a:srgbClr val="000000"/>
                        </a:solidFill>
                        <a:effectLst/>
                        <a:latin typeface="Calibri" charset="0"/>
                      </a:endParaRPr>
                    </a:p>
                  </a:txBody>
                  <a:tcPr marL="12700" marR="12700" marT="12700" marB="0" anchor="b"/>
                </a:tc>
                <a:extLst>
                  <a:ext uri="{0D108BD9-81ED-4DB2-BD59-A6C34878D82A}">
                    <a16:rowId xmlns:a16="http://schemas.microsoft.com/office/drawing/2014/main" val="10005"/>
                  </a:ext>
                </a:extLst>
              </a:tr>
            </a:tbl>
          </a:graphicData>
        </a:graphic>
      </p:graphicFrame>
      <p:graphicFrame>
        <p:nvGraphicFramePr>
          <p:cNvPr id="4" name="Table 3"/>
          <p:cNvGraphicFramePr>
            <a:graphicFrameLocks noGrp="1"/>
          </p:cNvGraphicFramePr>
          <p:nvPr>
            <p:extLst/>
          </p:nvPr>
        </p:nvGraphicFramePr>
        <p:xfrm>
          <a:off x="2135561" y="1772816"/>
          <a:ext cx="8856984" cy="439248"/>
        </p:xfrm>
        <a:graphic>
          <a:graphicData uri="http://schemas.openxmlformats.org/drawingml/2006/table">
            <a:tbl>
              <a:tblPr>
                <a:tableStyleId>{5C22544A-7EE6-4342-B048-85BDC9FD1C3A}</a:tableStyleId>
              </a:tblPr>
              <a:tblGrid>
                <a:gridCol w="5102680">
                  <a:extLst>
                    <a:ext uri="{9D8B030D-6E8A-4147-A177-3AD203B41FA5}">
                      <a16:colId xmlns:a16="http://schemas.microsoft.com/office/drawing/2014/main" val="20000"/>
                    </a:ext>
                  </a:extLst>
                </a:gridCol>
                <a:gridCol w="1877152">
                  <a:extLst>
                    <a:ext uri="{9D8B030D-6E8A-4147-A177-3AD203B41FA5}">
                      <a16:colId xmlns:a16="http://schemas.microsoft.com/office/drawing/2014/main" val="20001"/>
                    </a:ext>
                  </a:extLst>
                </a:gridCol>
                <a:gridCol w="1877152">
                  <a:extLst>
                    <a:ext uri="{9D8B030D-6E8A-4147-A177-3AD203B41FA5}">
                      <a16:colId xmlns:a16="http://schemas.microsoft.com/office/drawing/2014/main" val="20002"/>
                    </a:ext>
                  </a:extLst>
                </a:gridCol>
              </a:tblGrid>
              <a:tr h="439248">
                <a:tc>
                  <a:txBody>
                    <a:bodyPr/>
                    <a:lstStyle/>
                    <a:p>
                      <a:pPr algn="l" fontAlgn="b"/>
                      <a:endParaRPr lang="en-US" sz="2000" b="1" i="0" u="none" strike="noStrike" dirty="0">
                        <a:solidFill>
                          <a:schemeClr val="accent2"/>
                        </a:solidFill>
                        <a:effectLst/>
                        <a:latin typeface="Calibri" charset="0"/>
                      </a:endParaRPr>
                    </a:p>
                  </a:txBody>
                  <a:tcPr marL="12700" marR="12700" marT="12700" marB="0" anchor="b"/>
                </a:tc>
                <a:tc>
                  <a:txBody>
                    <a:bodyPr/>
                    <a:lstStyle/>
                    <a:p>
                      <a:pPr algn="l" fontAlgn="b"/>
                      <a:r>
                        <a:rPr lang="en-US" sz="2000" b="1" u="none" strike="noStrike" dirty="0">
                          <a:solidFill>
                            <a:schemeClr val="accent2"/>
                          </a:solidFill>
                          <a:effectLst/>
                        </a:rPr>
                        <a:t>Cannabis </a:t>
                      </a:r>
                      <a:endParaRPr lang="en-US" sz="2000" b="1" i="0" u="none" strike="noStrike" dirty="0">
                        <a:solidFill>
                          <a:schemeClr val="accent2"/>
                        </a:solidFill>
                        <a:effectLst/>
                        <a:latin typeface="Calibri" charset="0"/>
                      </a:endParaRPr>
                    </a:p>
                  </a:txBody>
                  <a:tcPr marL="12700" marR="12700" marT="12700" marB="0" anchor="b"/>
                </a:tc>
                <a:tc>
                  <a:txBody>
                    <a:bodyPr/>
                    <a:lstStyle/>
                    <a:p>
                      <a:pPr algn="l" fontAlgn="b"/>
                      <a:r>
                        <a:rPr lang="en-US" sz="2000" b="1" u="none" strike="noStrike" dirty="0">
                          <a:solidFill>
                            <a:schemeClr val="accent2"/>
                          </a:solidFill>
                          <a:effectLst/>
                        </a:rPr>
                        <a:t>Alcohol</a:t>
                      </a:r>
                      <a:endParaRPr lang="en-US" sz="2000" b="1" i="0" u="none" strike="noStrike" dirty="0">
                        <a:solidFill>
                          <a:schemeClr val="accent2"/>
                        </a:solidFill>
                        <a:effectLst/>
                        <a:latin typeface="Calibri" charset="0"/>
                      </a:endParaRPr>
                    </a:p>
                  </a:txBody>
                  <a:tcPr marL="12700" marR="12700" marT="12700" marB="0" anchor="b"/>
                </a:tc>
                <a:extLst>
                  <a:ext uri="{0D108BD9-81ED-4DB2-BD59-A6C34878D82A}">
                    <a16:rowId xmlns:a16="http://schemas.microsoft.com/office/drawing/2014/main" val="10000"/>
                  </a:ext>
                </a:extLst>
              </a:tr>
            </a:tbl>
          </a:graphicData>
        </a:graphic>
      </p:graphicFrame>
      <p:sp>
        <p:nvSpPr>
          <p:cNvPr id="5" name="TextBox 4"/>
          <p:cNvSpPr txBox="1"/>
          <p:nvPr/>
        </p:nvSpPr>
        <p:spPr>
          <a:xfrm>
            <a:off x="2006927" y="4964163"/>
            <a:ext cx="8407817" cy="1077218"/>
          </a:xfrm>
          <a:prstGeom prst="rect">
            <a:avLst/>
          </a:prstGeom>
          <a:noFill/>
        </p:spPr>
        <p:txBody>
          <a:bodyPr wrap="square" rtlCol="0">
            <a:spAutoFit/>
          </a:bodyPr>
          <a:lstStyle/>
          <a:p>
            <a:r>
              <a:rPr lang="en-US" sz="3200" dirty="0"/>
              <a:t>But note confound that more people use alcohol</a:t>
            </a:r>
          </a:p>
          <a:p>
            <a:r>
              <a:rPr lang="en-US" sz="3200" dirty="0"/>
              <a:t>  </a:t>
            </a:r>
          </a:p>
        </p:txBody>
      </p:sp>
    </p:spTree>
    <p:extLst>
      <p:ext uri="{BB962C8B-B14F-4D97-AF65-F5344CB8AC3E}">
        <p14:creationId xmlns:p14="http://schemas.microsoft.com/office/powerpoint/2010/main" val="4114384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1262756" cy="1325563"/>
          </a:xfrm>
        </p:spPr>
        <p:txBody>
          <a:bodyPr>
            <a:normAutofit/>
          </a:bodyPr>
          <a:lstStyle/>
          <a:p>
            <a:r>
              <a:rPr lang="en-US" dirty="0">
                <a:solidFill>
                  <a:srgbClr val="7030A0"/>
                </a:solidFill>
              </a:rPr>
              <a:t>Cannabis is overall 3x LESS harmful than alcohol </a:t>
            </a:r>
          </a:p>
        </p:txBody>
      </p:sp>
      <p:graphicFrame>
        <p:nvGraphicFramePr>
          <p:cNvPr id="4" name="Table 3"/>
          <p:cNvGraphicFramePr>
            <a:graphicFrameLocks noGrp="1"/>
          </p:cNvGraphicFramePr>
          <p:nvPr>
            <p:extLst/>
          </p:nvPr>
        </p:nvGraphicFramePr>
        <p:xfrm>
          <a:off x="1981201" y="2800588"/>
          <a:ext cx="7776865" cy="1780540"/>
        </p:xfrm>
        <a:graphic>
          <a:graphicData uri="http://schemas.openxmlformats.org/drawingml/2006/table">
            <a:tbl>
              <a:tblPr>
                <a:tableStyleId>{5C22544A-7EE6-4342-B048-85BDC9FD1C3A}</a:tableStyleId>
              </a:tblPr>
              <a:tblGrid>
                <a:gridCol w="4480403">
                  <a:extLst>
                    <a:ext uri="{9D8B030D-6E8A-4147-A177-3AD203B41FA5}">
                      <a16:colId xmlns:a16="http://schemas.microsoft.com/office/drawing/2014/main" val="20000"/>
                    </a:ext>
                  </a:extLst>
                </a:gridCol>
                <a:gridCol w="1648231">
                  <a:extLst>
                    <a:ext uri="{9D8B030D-6E8A-4147-A177-3AD203B41FA5}">
                      <a16:colId xmlns:a16="http://schemas.microsoft.com/office/drawing/2014/main" val="20001"/>
                    </a:ext>
                  </a:extLst>
                </a:gridCol>
                <a:gridCol w="1648231">
                  <a:extLst>
                    <a:ext uri="{9D8B030D-6E8A-4147-A177-3AD203B41FA5}">
                      <a16:colId xmlns:a16="http://schemas.microsoft.com/office/drawing/2014/main" val="20002"/>
                    </a:ext>
                  </a:extLst>
                </a:gridCol>
              </a:tblGrid>
              <a:tr h="376553">
                <a:tc>
                  <a:txBody>
                    <a:bodyPr/>
                    <a:lstStyle/>
                    <a:p>
                      <a:pPr algn="l" fontAlgn="b"/>
                      <a:endParaRPr lang="en-US" sz="2000" b="0" i="0" u="none" strike="noStrike" dirty="0">
                        <a:solidFill>
                          <a:srgbClr val="000000"/>
                        </a:solidFill>
                        <a:effectLst/>
                        <a:latin typeface="Calibri" charset="0"/>
                      </a:endParaRPr>
                    </a:p>
                    <a:p>
                      <a:pPr algn="l" fontAlgn="b"/>
                      <a:endParaRPr lang="en-US" sz="2000" b="0" i="0" u="none" strike="noStrike" dirty="0">
                        <a:solidFill>
                          <a:srgbClr val="000000"/>
                        </a:solidFill>
                        <a:effectLst/>
                        <a:latin typeface="Calibri" charset="0"/>
                      </a:endParaRPr>
                    </a:p>
                    <a:p>
                      <a:pPr algn="l" fontAlgn="b"/>
                      <a:endParaRPr lang="en-US" sz="2000" b="0" i="0" u="none" strike="noStrike" dirty="0">
                        <a:solidFill>
                          <a:srgbClr val="000000"/>
                        </a:solidFill>
                        <a:effectLst/>
                        <a:latin typeface="Calibri" charset="0"/>
                      </a:endParaRPr>
                    </a:p>
                    <a:p>
                      <a:pPr algn="l" fontAlgn="b"/>
                      <a:r>
                        <a:rPr lang="en-US" sz="2800" b="0" i="0" u="none" strike="noStrike" dirty="0">
                          <a:solidFill>
                            <a:srgbClr val="000000"/>
                          </a:solidFill>
                          <a:effectLst/>
                          <a:latin typeface="Calibri" charset="0"/>
                        </a:rPr>
                        <a:t>TOTAL</a:t>
                      </a:r>
                      <a:r>
                        <a:rPr lang="en-US" sz="2800" b="0" i="0" u="none" strike="noStrike" baseline="0" dirty="0">
                          <a:solidFill>
                            <a:srgbClr val="000000"/>
                          </a:solidFill>
                          <a:effectLst/>
                          <a:latin typeface="Calibri" charset="0"/>
                        </a:rPr>
                        <a:t> harm score [users and others]</a:t>
                      </a:r>
                      <a:endParaRPr lang="en-US" sz="2800" b="0" i="0" u="none" strike="noStrike" dirty="0">
                        <a:solidFill>
                          <a:srgbClr val="000000"/>
                        </a:solidFill>
                        <a:effectLst/>
                        <a:latin typeface="Calibri" charset="0"/>
                      </a:endParaRPr>
                    </a:p>
                  </a:txBody>
                  <a:tcPr marL="12700" marR="12700" marT="12700" marB="0" anchor="b"/>
                </a:tc>
                <a:tc>
                  <a:txBody>
                    <a:bodyPr/>
                    <a:lstStyle/>
                    <a:p>
                      <a:pPr algn="r" fontAlgn="b"/>
                      <a:r>
                        <a:rPr lang="en-US" sz="3200" u="none" strike="noStrike" dirty="0">
                          <a:effectLst/>
                        </a:rPr>
                        <a:t>330</a:t>
                      </a:r>
                      <a:endParaRPr lang="en-US" sz="3200" b="0" i="0" u="none" strike="noStrike" dirty="0">
                        <a:solidFill>
                          <a:srgbClr val="000000"/>
                        </a:solidFill>
                        <a:effectLst/>
                        <a:latin typeface="Calibri" charset="0"/>
                      </a:endParaRPr>
                    </a:p>
                  </a:txBody>
                  <a:tcPr marL="12700" marR="12700" marT="12700" marB="0" anchor="b"/>
                </a:tc>
                <a:tc>
                  <a:txBody>
                    <a:bodyPr/>
                    <a:lstStyle/>
                    <a:p>
                      <a:pPr algn="r" fontAlgn="b"/>
                      <a:r>
                        <a:rPr lang="is-IS" sz="3200" u="none" strike="noStrike" dirty="0">
                          <a:effectLst/>
                        </a:rPr>
                        <a:t>1085</a:t>
                      </a:r>
                      <a:endParaRPr lang="is-IS" sz="3200" b="0" i="0" u="none" strike="noStrike" dirty="0">
                        <a:solidFill>
                          <a:srgbClr val="000000"/>
                        </a:solidFill>
                        <a:effectLst/>
                        <a:latin typeface="Calibri" charset="0"/>
                      </a:endParaRPr>
                    </a:p>
                  </a:txBody>
                  <a:tcPr marL="12700" marR="12700" marT="12700" marB="0" anchor="b"/>
                </a:tc>
                <a:extLst>
                  <a:ext uri="{0D108BD9-81ED-4DB2-BD59-A6C34878D82A}">
                    <a16:rowId xmlns:a16="http://schemas.microsoft.com/office/drawing/2014/main" val="10000"/>
                  </a:ext>
                </a:extLst>
              </a:tr>
            </a:tbl>
          </a:graphicData>
        </a:graphic>
      </p:graphicFrame>
      <p:graphicFrame>
        <p:nvGraphicFramePr>
          <p:cNvPr id="5" name="Table 4"/>
          <p:cNvGraphicFramePr>
            <a:graphicFrameLocks noGrp="1"/>
          </p:cNvGraphicFramePr>
          <p:nvPr>
            <p:extLst/>
          </p:nvPr>
        </p:nvGraphicFramePr>
        <p:xfrm>
          <a:off x="1981201" y="2564904"/>
          <a:ext cx="8147248" cy="866140"/>
        </p:xfrm>
        <a:graphic>
          <a:graphicData uri="http://schemas.openxmlformats.org/drawingml/2006/table">
            <a:tbl>
              <a:tblPr>
                <a:tableStyleId>{5C22544A-7EE6-4342-B048-85BDC9FD1C3A}</a:tableStyleId>
              </a:tblPr>
              <a:tblGrid>
                <a:gridCol w="4693788">
                  <a:extLst>
                    <a:ext uri="{9D8B030D-6E8A-4147-A177-3AD203B41FA5}">
                      <a16:colId xmlns:a16="http://schemas.microsoft.com/office/drawing/2014/main" val="20000"/>
                    </a:ext>
                  </a:extLst>
                </a:gridCol>
                <a:gridCol w="1726730">
                  <a:extLst>
                    <a:ext uri="{9D8B030D-6E8A-4147-A177-3AD203B41FA5}">
                      <a16:colId xmlns:a16="http://schemas.microsoft.com/office/drawing/2014/main" val="20001"/>
                    </a:ext>
                  </a:extLst>
                </a:gridCol>
                <a:gridCol w="1726730">
                  <a:extLst>
                    <a:ext uri="{9D8B030D-6E8A-4147-A177-3AD203B41FA5}">
                      <a16:colId xmlns:a16="http://schemas.microsoft.com/office/drawing/2014/main" val="20002"/>
                    </a:ext>
                  </a:extLst>
                </a:gridCol>
              </a:tblGrid>
              <a:tr h="439248">
                <a:tc>
                  <a:txBody>
                    <a:bodyPr/>
                    <a:lstStyle/>
                    <a:p>
                      <a:pPr algn="l" fontAlgn="b"/>
                      <a:endParaRPr lang="en-US" sz="2000" b="0" i="0" u="none" strike="noStrike" dirty="0">
                        <a:solidFill>
                          <a:srgbClr val="000000"/>
                        </a:solidFill>
                        <a:effectLst/>
                        <a:latin typeface="Calibri" charset="0"/>
                      </a:endParaRPr>
                    </a:p>
                  </a:txBody>
                  <a:tcPr marL="12700" marR="12700" marT="12700" marB="0" anchor="b"/>
                </a:tc>
                <a:tc>
                  <a:txBody>
                    <a:bodyPr/>
                    <a:lstStyle/>
                    <a:p>
                      <a:pPr algn="l" fontAlgn="b"/>
                      <a:r>
                        <a:rPr lang="en-US" sz="2800" b="1" u="none" strike="noStrike" dirty="0">
                          <a:solidFill>
                            <a:schemeClr val="accent2"/>
                          </a:solidFill>
                          <a:effectLst/>
                        </a:rPr>
                        <a:t>            Cannabis </a:t>
                      </a:r>
                      <a:endParaRPr lang="en-US" sz="2800" b="1" i="0" u="none" strike="noStrike" dirty="0">
                        <a:solidFill>
                          <a:schemeClr val="accent2"/>
                        </a:solidFill>
                        <a:effectLst/>
                        <a:latin typeface="Calibri" charset="0"/>
                      </a:endParaRPr>
                    </a:p>
                  </a:txBody>
                  <a:tcPr marL="12700" marR="12700" marT="12700" marB="0" anchor="b"/>
                </a:tc>
                <a:tc>
                  <a:txBody>
                    <a:bodyPr/>
                    <a:lstStyle/>
                    <a:p>
                      <a:pPr algn="l" fontAlgn="b"/>
                      <a:r>
                        <a:rPr lang="en-US" sz="2800" b="1" u="none" strike="noStrike" dirty="0">
                          <a:solidFill>
                            <a:schemeClr val="accent2"/>
                          </a:solidFill>
                          <a:effectLst/>
                        </a:rPr>
                        <a:t>           Alcohol</a:t>
                      </a:r>
                      <a:endParaRPr lang="en-US" sz="2800" b="1" i="0" u="none" strike="noStrike" dirty="0">
                        <a:solidFill>
                          <a:schemeClr val="accent2"/>
                        </a:solidFill>
                        <a:effectLst/>
                        <a:latin typeface="Calibri" charset="0"/>
                      </a:endParaRPr>
                    </a:p>
                  </a:txBody>
                  <a:tcPr marL="12700" marR="12700" marT="12700" marB="0" anchor="b"/>
                </a:tc>
                <a:extLst>
                  <a:ext uri="{0D108BD9-81ED-4DB2-BD59-A6C34878D82A}">
                    <a16:rowId xmlns:a16="http://schemas.microsoft.com/office/drawing/2014/main" val="10000"/>
                  </a:ext>
                </a:extLst>
              </a:tr>
            </a:tbl>
          </a:graphicData>
        </a:graphic>
      </p:graphicFrame>
      <p:sp>
        <p:nvSpPr>
          <p:cNvPr id="6" name="Text Box 4"/>
          <p:cNvSpPr txBox="1">
            <a:spLocks noChangeArrowheads="1"/>
          </p:cNvSpPr>
          <p:nvPr/>
        </p:nvSpPr>
        <p:spPr bwMode="auto">
          <a:xfrm>
            <a:off x="1524001" y="6477000"/>
            <a:ext cx="3419475" cy="304800"/>
          </a:xfrm>
          <a:prstGeom prst="rect">
            <a:avLst/>
          </a:prstGeom>
          <a:noFill/>
          <a:ln>
            <a:headEnd/>
            <a:tailEnd/>
          </a:ln>
        </p:spPr>
        <p:style>
          <a:lnRef idx="3">
            <a:schemeClr val="lt1"/>
          </a:lnRef>
          <a:fillRef idx="1">
            <a:schemeClr val="accent2"/>
          </a:fillRef>
          <a:effectRef idx="1">
            <a:schemeClr val="accent2"/>
          </a:effectRef>
          <a:fontRef idx="minor">
            <a:schemeClr val="lt1"/>
          </a:fontRef>
        </p:style>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GB" sz="1400"/>
              <a:t>Nutt  King &amp; Phillips Lancet Nov 2010</a:t>
            </a:r>
          </a:p>
        </p:txBody>
      </p:sp>
      <p:sp>
        <p:nvSpPr>
          <p:cNvPr id="7" name="TextBox 6"/>
          <p:cNvSpPr txBox="1"/>
          <p:nvPr/>
        </p:nvSpPr>
        <p:spPr>
          <a:xfrm>
            <a:off x="1991544" y="5190291"/>
            <a:ext cx="8496944" cy="923330"/>
          </a:xfrm>
          <a:prstGeom prst="rect">
            <a:avLst/>
          </a:prstGeom>
          <a:noFill/>
        </p:spPr>
        <p:txBody>
          <a:bodyPr wrap="square" rtlCol="0">
            <a:spAutoFit/>
          </a:bodyPr>
          <a:lstStyle/>
          <a:p>
            <a:r>
              <a:rPr lang="en-US" dirty="0"/>
              <a:t>For more detailed analysis see </a:t>
            </a:r>
            <a:r>
              <a:rPr lang="en-GB" altLang="x-none" dirty="0" err="1"/>
              <a:t>Weissenborn</a:t>
            </a:r>
            <a:r>
              <a:rPr lang="en-GB" altLang="x-none" dirty="0"/>
              <a:t> and Nutt (2011) Journal  of Psychopharmacology </a:t>
            </a:r>
            <a:endParaRPr lang="en-US" altLang="x-none" dirty="0"/>
          </a:p>
          <a:p>
            <a:r>
              <a:rPr lang="en-US" dirty="0"/>
              <a:t>   </a:t>
            </a:r>
          </a:p>
        </p:txBody>
      </p:sp>
    </p:spTree>
    <p:extLst>
      <p:ext uri="{BB962C8B-B14F-4D97-AF65-F5344CB8AC3E}">
        <p14:creationId xmlns:p14="http://schemas.microsoft.com/office/powerpoint/2010/main" val="29756945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
          <p:cNvSpPr>
            <a:spLocks noGrp="1" noChangeArrowheads="1"/>
          </p:cNvSpPr>
          <p:nvPr>
            <p:ph idx="1"/>
          </p:nvPr>
        </p:nvSpPr>
        <p:spPr>
          <a:xfrm>
            <a:off x="1237151" y="2290950"/>
            <a:ext cx="8489950" cy="4465637"/>
          </a:xfrm>
        </p:spPr>
        <p:txBody>
          <a:bodyPr/>
          <a:lstStyle/>
          <a:p>
            <a:pPr eaLnBrk="1" hangingPunct="1"/>
            <a:endParaRPr lang="en-US" dirty="0"/>
          </a:p>
          <a:p>
            <a:pPr eaLnBrk="1" hangingPunct="1"/>
            <a:endParaRPr lang="en-US" dirty="0"/>
          </a:p>
        </p:txBody>
      </p:sp>
      <p:pic>
        <p:nvPicPr>
          <p:cNvPr id="72708" name="Picture 4" descr="Yin and ya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7115" y="1642878"/>
            <a:ext cx="3672408" cy="4032447"/>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451945" y="2170937"/>
            <a:ext cx="3315210" cy="2492990"/>
          </a:xfrm>
          <a:prstGeom prst="rect">
            <a:avLst/>
          </a:prstGeom>
          <a:noFill/>
        </p:spPr>
        <p:txBody>
          <a:bodyPr wrap="square" rtlCol="0">
            <a:spAutoFit/>
          </a:bodyPr>
          <a:lstStyle/>
          <a:p>
            <a:pPr algn="ctr" eaLnBrk="1" hangingPunct="1">
              <a:buFontTx/>
              <a:buNone/>
            </a:pPr>
            <a:r>
              <a:rPr lang="en-US" sz="3600" b="1" dirty="0">
                <a:latin typeface="Symbol" charset="2"/>
                <a:cs typeface="Symbol" charset="2"/>
              </a:rPr>
              <a:t>D</a:t>
            </a:r>
            <a:r>
              <a:rPr lang="en-US" sz="3600" b="1" dirty="0">
                <a:latin typeface="+mj-lt"/>
              </a:rPr>
              <a:t>9-THC</a:t>
            </a:r>
          </a:p>
          <a:p>
            <a:pPr marL="342900" indent="-342900">
              <a:buFont typeface="Wingdings" panose="05000000000000000000" pitchFamily="2" charset="2"/>
              <a:buChar char="Ø"/>
            </a:pPr>
            <a:r>
              <a:rPr lang="en-US" sz="2400" dirty="0">
                <a:latin typeface="+mj-lt"/>
              </a:rPr>
              <a:t>Induces anxiety</a:t>
            </a:r>
          </a:p>
          <a:p>
            <a:pPr marL="342900" indent="-342900">
              <a:buFont typeface="Wingdings" panose="05000000000000000000" pitchFamily="2" charset="2"/>
              <a:buChar char="Ø"/>
            </a:pPr>
            <a:r>
              <a:rPr lang="en-US" sz="2400" dirty="0">
                <a:latin typeface="+mj-lt"/>
              </a:rPr>
              <a:t>Psychotic-like effects.</a:t>
            </a:r>
          </a:p>
          <a:p>
            <a:pPr marL="342900" indent="-342900">
              <a:buFont typeface="Wingdings" panose="05000000000000000000" pitchFamily="2" charset="2"/>
              <a:buChar char="Ø"/>
            </a:pPr>
            <a:r>
              <a:rPr lang="en-US" sz="2400" dirty="0">
                <a:latin typeface="+mj-lt"/>
              </a:rPr>
              <a:t>Impairs memory and learning </a:t>
            </a:r>
          </a:p>
          <a:p>
            <a:endParaRPr lang="en-GB" sz="2400" dirty="0">
              <a:latin typeface="+mj-lt"/>
            </a:endParaRPr>
          </a:p>
        </p:txBody>
      </p:sp>
      <p:sp>
        <p:nvSpPr>
          <p:cNvPr id="3" name="TextBox 2"/>
          <p:cNvSpPr txBox="1"/>
          <p:nvPr/>
        </p:nvSpPr>
        <p:spPr>
          <a:xfrm>
            <a:off x="7079523" y="1950021"/>
            <a:ext cx="3147043" cy="2585323"/>
          </a:xfrm>
          <a:prstGeom prst="rect">
            <a:avLst/>
          </a:prstGeom>
          <a:noFill/>
        </p:spPr>
        <p:txBody>
          <a:bodyPr wrap="square" rtlCol="0">
            <a:spAutoFit/>
          </a:bodyPr>
          <a:lstStyle/>
          <a:p>
            <a:pPr algn="ctr"/>
            <a:r>
              <a:rPr lang="en-GB" sz="3600" b="1" dirty="0">
                <a:latin typeface="+mj-lt"/>
              </a:rPr>
              <a:t>CBD</a:t>
            </a:r>
          </a:p>
          <a:p>
            <a:pPr algn="ctr"/>
            <a:r>
              <a:rPr lang="en-GB" sz="3600" b="1" dirty="0">
                <a:latin typeface="+mj-lt"/>
              </a:rPr>
              <a:t>cannabidiol</a:t>
            </a:r>
          </a:p>
          <a:p>
            <a:pPr marL="342900" indent="-342900">
              <a:buFont typeface="Wingdings" panose="05000000000000000000" pitchFamily="2" charset="2"/>
              <a:buChar char="Ø"/>
            </a:pPr>
            <a:r>
              <a:rPr lang="en-US" sz="2400" dirty="0">
                <a:latin typeface="+mj-lt"/>
              </a:rPr>
              <a:t>Reduces anxiety</a:t>
            </a:r>
          </a:p>
          <a:p>
            <a:pPr marL="342900" indent="-342900">
              <a:buFont typeface="Wingdings" panose="05000000000000000000" pitchFamily="2" charset="2"/>
              <a:buChar char="Ø"/>
            </a:pPr>
            <a:r>
              <a:rPr lang="en-US" sz="2400" dirty="0">
                <a:latin typeface="+mj-lt"/>
              </a:rPr>
              <a:t>Anti-psychotic effects </a:t>
            </a:r>
          </a:p>
          <a:p>
            <a:pPr marL="342900" indent="-342900">
              <a:buFont typeface="Wingdings" panose="05000000000000000000" pitchFamily="2" charset="2"/>
              <a:buChar char="Ø"/>
            </a:pPr>
            <a:r>
              <a:rPr lang="en-US" sz="2400" dirty="0">
                <a:latin typeface="+mj-lt"/>
              </a:rPr>
              <a:t>Improves memory</a:t>
            </a:r>
          </a:p>
          <a:p>
            <a:r>
              <a:rPr lang="en-US" dirty="0">
                <a:latin typeface="+mj-lt"/>
              </a:rPr>
              <a:t>     and learning </a:t>
            </a:r>
            <a:endParaRPr lang="en-US" sz="2400" dirty="0">
              <a:latin typeface="+mj-lt"/>
            </a:endParaRPr>
          </a:p>
        </p:txBody>
      </p:sp>
      <p:sp>
        <p:nvSpPr>
          <p:cNvPr id="4" name="TextBox 3"/>
          <p:cNvSpPr txBox="1"/>
          <p:nvPr/>
        </p:nvSpPr>
        <p:spPr>
          <a:xfrm>
            <a:off x="900754" y="5657909"/>
            <a:ext cx="10672549" cy="584775"/>
          </a:xfrm>
          <a:prstGeom prst="rect">
            <a:avLst/>
          </a:prstGeom>
          <a:noFill/>
        </p:spPr>
        <p:txBody>
          <a:bodyPr wrap="square" rtlCol="0">
            <a:spAutoFit/>
          </a:bodyPr>
          <a:lstStyle/>
          <a:p>
            <a:r>
              <a:rPr lang="en-GB" sz="3200" b="1" dirty="0">
                <a:solidFill>
                  <a:schemeClr val="tx2"/>
                </a:solidFill>
                <a:latin typeface="+mj-lt"/>
              </a:rPr>
              <a:t>Have opposite effects on cannabinoid receptors in the brain</a:t>
            </a:r>
          </a:p>
        </p:txBody>
      </p:sp>
      <p:sp>
        <p:nvSpPr>
          <p:cNvPr id="5" name="TextBox 4"/>
          <p:cNvSpPr txBox="1"/>
          <p:nvPr/>
        </p:nvSpPr>
        <p:spPr>
          <a:xfrm>
            <a:off x="1102858" y="241190"/>
            <a:ext cx="9354935" cy="769441"/>
          </a:xfrm>
          <a:prstGeom prst="rect">
            <a:avLst/>
          </a:prstGeom>
          <a:noFill/>
        </p:spPr>
        <p:txBody>
          <a:bodyPr wrap="square" rtlCol="0">
            <a:spAutoFit/>
          </a:bodyPr>
          <a:lstStyle/>
          <a:p>
            <a:r>
              <a:rPr lang="en-US" sz="4400" dirty="0">
                <a:solidFill>
                  <a:srgbClr val="7030A0"/>
                </a:solidFill>
                <a:latin typeface="+mj-lt"/>
              </a:rPr>
              <a:t>Perverse effects of cannabis prohibition </a:t>
            </a:r>
          </a:p>
        </p:txBody>
      </p:sp>
    </p:spTree>
    <p:extLst>
      <p:ext uri="{BB962C8B-B14F-4D97-AF65-F5344CB8AC3E}">
        <p14:creationId xmlns:p14="http://schemas.microsoft.com/office/powerpoint/2010/main" val="10158733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7" name="Title 1"/>
          <p:cNvSpPr>
            <a:spLocks noGrp="1"/>
          </p:cNvSpPr>
          <p:nvPr>
            <p:ph type="title"/>
          </p:nvPr>
        </p:nvSpPr>
        <p:spPr/>
        <p:txBody>
          <a:bodyPr/>
          <a:lstStyle/>
          <a:p>
            <a:r>
              <a:rPr lang="en-GB" dirty="0">
                <a:solidFill>
                  <a:srgbClr val="7030A0"/>
                </a:solidFill>
              </a:rPr>
              <a:t>Vanishing CBD? </a:t>
            </a:r>
            <a:endParaRPr lang="en-US" dirty="0">
              <a:solidFill>
                <a:srgbClr val="7030A0"/>
              </a:solidFill>
            </a:endParaRPr>
          </a:p>
        </p:txBody>
      </p:sp>
      <p:sp>
        <p:nvSpPr>
          <p:cNvPr id="485378" name="Content Placeholder 2"/>
          <p:cNvSpPr>
            <a:spLocks noGrp="1"/>
          </p:cNvSpPr>
          <p:nvPr>
            <p:ph idx="1"/>
          </p:nvPr>
        </p:nvSpPr>
        <p:spPr>
          <a:xfrm>
            <a:off x="1746002" y="1772816"/>
            <a:ext cx="8489950" cy="4968552"/>
          </a:xfrm>
        </p:spPr>
        <p:txBody>
          <a:bodyPr>
            <a:normAutofit/>
          </a:bodyPr>
          <a:lstStyle/>
          <a:p>
            <a:pPr>
              <a:buFontTx/>
              <a:buNone/>
            </a:pPr>
            <a:r>
              <a:rPr lang="en-US" dirty="0"/>
              <a:t>     </a:t>
            </a:r>
          </a:p>
          <a:p>
            <a:pPr>
              <a:buFontTx/>
              <a:buNone/>
            </a:pPr>
            <a:endParaRPr lang="en-US" dirty="0"/>
          </a:p>
          <a:p>
            <a:pPr>
              <a:buFontTx/>
              <a:buNone/>
            </a:pPr>
            <a:r>
              <a:rPr lang="en-US" dirty="0"/>
              <a:t>                   d9THC </a:t>
            </a:r>
            <a:endParaRPr lang="en-US" b="1" dirty="0"/>
          </a:p>
        </p:txBody>
      </p:sp>
      <p:pic>
        <p:nvPicPr>
          <p:cNvPr id="4" name="Picture 4" descr="Yin and ya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7988" y="2272724"/>
            <a:ext cx="2532631" cy="2780928"/>
          </a:xfrm>
          <a:prstGeom prst="rect">
            <a:avLst/>
          </a:prstGeom>
          <a:noFill/>
          <a:extLst>
            <a:ext uri="{909E8E84-426E-40dd-AFC4-6F175D3DCCD1}">
              <a14:hiddenFill xmlns="" xmlns:a14="http://schemas.microsoft.com/office/drawing/2010/main">
                <a:solidFill>
                  <a:srgbClr val="FFFFFF"/>
                </a:solidFill>
              </a14:hiddenFill>
            </a:ext>
          </a:extLst>
        </p:spPr>
      </p:pic>
      <p:sp>
        <p:nvSpPr>
          <p:cNvPr id="2" name="Oval 1"/>
          <p:cNvSpPr/>
          <p:nvPr/>
        </p:nvSpPr>
        <p:spPr>
          <a:xfrm rot="3766097">
            <a:off x="5608214" y="3535720"/>
            <a:ext cx="1513918" cy="2088232"/>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Oval 4"/>
          <p:cNvSpPr/>
          <p:nvPr/>
        </p:nvSpPr>
        <p:spPr>
          <a:xfrm rot="19139031">
            <a:off x="6322729" y="2035311"/>
            <a:ext cx="710368" cy="155410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Oval 5"/>
          <p:cNvSpPr/>
          <p:nvPr/>
        </p:nvSpPr>
        <p:spPr>
          <a:xfrm>
            <a:off x="10204866" y="620688"/>
            <a:ext cx="244440" cy="76977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 name="TextBox 2"/>
          <p:cNvSpPr txBox="1"/>
          <p:nvPr/>
        </p:nvSpPr>
        <p:spPr>
          <a:xfrm>
            <a:off x="2089390" y="6093296"/>
            <a:ext cx="8551566" cy="923330"/>
          </a:xfrm>
          <a:prstGeom prst="rect">
            <a:avLst/>
          </a:prstGeom>
          <a:noFill/>
        </p:spPr>
        <p:txBody>
          <a:bodyPr wrap="square" rtlCol="0">
            <a:spAutoFit/>
          </a:bodyPr>
          <a:lstStyle/>
          <a:p>
            <a:r>
              <a:rPr lang="en-GB" dirty="0">
                <a:solidFill>
                  <a:schemeClr val="bg1">
                    <a:lumMod val="50000"/>
                  </a:schemeClr>
                </a:solidFill>
              </a:rPr>
              <a:t> </a:t>
            </a:r>
            <a:r>
              <a:rPr lang="en-GB" dirty="0"/>
              <a:t> </a:t>
            </a:r>
          </a:p>
          <a:p>
            <a:r>
              <a:rPr lang="en-GB" dirty="0"/>
              <a:t> </a:t>
            </a:r>
          </a:p>
          <a:p>
            <a:endParaRPr lang="en-GB" dirty="0"/>
          </a:p>
        </p:txBody>
      </p:sp>
      <p:sp>
        <p:nvSpPr>
          <p:cNvPr id="9" name="TextBox 8"/>
          <p:cNvSpPr txBox="1"/>
          <p:nvPr/>
        </p:nvSpPr>
        <p:spPr>
          <a:xfrm>
            <a:off x="6672064" y="3068960"/>
            <a:ext cx="3968892" cy="923330"/>
          </a:xfrm>
          <a:prstGeom prst="rect">
            <a:avLst/>
          </a:prstGeom>
          <a:solidFill>
            <a:srgbClr val="CCFFCC"/>
          </a:solidFill>
          <a:ln>
            <a:solidFill>
              <a:schemeClr val="tx1"/>
            </a:solidFill>
          </a:ln>
        </p:spPr>
        <p:txBody>
          <a:bodyPr wrap="square" rtlCol="0">
            <a:spAutoFit/>
          </a:bodyPr>
          <a:lstStyle/>
          <a:p>
            <a:r>
              <a:rPr lang="en-US" b="1" dirty="0">
                <a:latin typeface="+mj-lt"/>
              </a:rPr>
              <a:t>Decrease in CBD due to prohibition </a:t>
            </a:r>
            <a:r>
              <a:rPr lang="en-US" b="1" dirty="0">
                <a:latin typeface="+mj-lt"/>
                <a:sym typeface="Wingdings"/>
              </a:rPr>
              <a:t> stronger THC products</a:t>
            </a:r>
          </a:p>
          <a:p>
            <a:r>
              <a:rPr lang="en-US" b="1" dirty="0">
                <a:latin typeface="+mj-lt"/>
                <a:sym typeface="Wingdings"/>
              </a:rPr>
              <a:t>“skunk” with greater profit margins</a:t>
            </a:r>
            <a:endParaRPr lang="en-US" b="1" dirty="0">
              <a:latin typeface="+mj-lt"/>
            </a:endParaRPr>
          </a:p>
        </p:txBody>
      </p:sp>
    </p:spTree>
    <p:extLst>
      <p:ext uri="{BB962C8B-B14F-4D97-AF65-F5344CB8AC3E}">
        <p14:creationId xmlns:p14="http://schemas.microsoft.com/office/powerpoint/2010/main" val="22845549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80CA0-73DA-0249-859B-E12167E2D4C2}"/>
              </a:ext>
            </a:extLst>
          </p:cNvPr>
          <p:cNvSpPr>
            <a:spLocks noGrp="1"/>
          </p:cNvSpPr>
          <p:nvPr>
            <p:ph type="title"/>
          </p:nvPr>
        </p:nvSpPr>
        <p:spPr/>
        <p:txBody>
          <a:bodyPr/>
          <a:lstStyle/>
          <a:p>
            <a:r>
              <a:rPr lang="en-US" dirty="0">
                <a:solidFill>
                  <a:srgbClr val="7030A0"/>
                </a:solidFill>
              </a:rPr>
              <a:t>Elements of my talk </a:t>
            </a:r>
          </a:p>
        </p:txBody>
      </p:sp>
      <p:sp>
        <p:nvSpPr>
          <p:cNvPr id="3" name="Content Placeholder 2">
            <a:extLst>
              <a:ext uri="{FF2B5EF4-FFF2-40B4-BE49-F238E27FC236}">
                <a16:creationId xmlns:a16="http://schemas.microsoft.com/office/drawing/2014/main" id="{6990358B-BDF6-DB4A-BD35-1429A9559315}"/>
              </a:ext>
            </a:extLst>
          </p:cNvPr>
          <p:cNvSpPr>
            <a:spLocks noGrp="1"/>
          </p:cNvSpPr>
          <p:nvPr>
            <p:ph idx="1"/>
          </p:nvPr>
        </p:nvSpPr>
        <p:spPr/>
        <p:txBody>
          <a:bodyPr/>
          <a:lstStyle/>
          <a:p>
            <a:r>
              <a:rPr lang="en-US" dirty="0"/>
              <a:t>History of cannabis in religion and culture </a:t>
            </a:r>
          </a:p>
          <a:p>
            <a:r>
              <a:rPr lang="en-US" dirty="0"/>
              <a:t>Cannabis controls in 20</a:t>
            </a:r>
            <a:r>
              <a:rPr lang="en-US" baseline="30000" dirty="0"/>
              <a:t>th</a:t>
            </a:r>
            <a:r>
              <a:rPr lang="en-US" dirty="0"/>
              <a:t> century – politics trumps science – and how psychiatry has become sucked into this  </a:t>
            </a:r>
          </a:p>
          <a:p>
            <a:pPr lvl="1"/>
            <a:r>
              <a:rPr lang="en-US" dirty="0"/>
              <a:t>The schizophrenia paradox  </a:t>
            </a:r>
          </a:p>
          <a:p>
            <a:r>
              <a:rPr lang="en-US" dirty="0"/>
              <a:t>Restoring reason – Holland – USA – Canada ? UK </a:t>
            </a:r>
          </a:p>
          <a:p>
            <a:r>
              <a:rPr lang="en-US" dirty="0"/>
              <a:t>Current medical uses including in psychiatry </a:t>
            </a:r>
          </a:p>
          <a:p>
            <a:r>
              <a:rPr lang="en-US" dirty="0"/>
              <a:t>The challenge to psychiatry – balancing benefit-risk </a:t>
            </a:r>
          </a:p>
          <a:p>
            <a:r>
              <a:rPr lang="en-US" dirty="0"/>
              <a:t>Some sensible ways forward with recreational use</a:t>
            </a:r>
          </a:p>
          <a:p>
            <a:endParaRPr lang="en-US" dirty="0"/>
          </a:p>
          <a:p>
            <a:endParaRPr lang="en-US" dirty="0"/>
          </a:p>
          <a:p>
            <a:pPr marL="0" indent="0">
              <a:buNone/>
            </a:pPr>
            <a:endParaRPr lang="en-US" dirty="0"/>
          </a:p>
          <a:p>
            <a:endParaRPr lang="en-US" dirty="0"/>
          </a:p>
        </p:txBody>
      </p:sp>
    </p:spTree>
    <p:extLst>
      <p:ext uri="{BB962C8B-B14F-4D97-AF65-F5344CB8AC3E}">
        <p14:creationId xmlns:p14="http://schemas.microsoft.com/office/powerpoint/2010/main" val="36166820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8773" y="188640"/>
            <a:ext cx="10533413" cy="1143000"/>
          </a:xfrm>
        </p:spPr>
        <p:txBody>
          <a:bodyPr>
            <a:noAutofit/>
          </a:bodyPr>
          <a:lstStyle/>
          <a:p>
            <a:r>
              <a:rPr lang="en-GB" dirty="0">
                <a:solidFill>
                  <a:srgbClr val="7030A0"/>
                </a:solidFill>
              </a:rPr>
              <a:t>Increased high THC/no CBD cannabis strains</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651439481"/>
              </p:ext>
            </p:extLst>
          </p:nvPr>
        </p:nvGraphicFramePr>
        <p:xfrm>
          <a:off x="1981201" y="1168154"/>
          <a:ext cx="5410944" cy="3052935"/>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2351583" y="4221089"/>
            <a:ext cx="7360307" cy="830997"/>
          </a:xfrm>
          <a:prstGeom prst="rect">
            <a:avLst/>
          </a:prstGeom>
          <a:noFill/>
        </p:spPr>
        <p:txBody>
          <a:bodyPr wrap="square" rtlCol="0">
            <a:spAutoFit/>
          </a:bodyPr>
          <a:lstStyle/>
          <a:p>
            <a:r>
              <a:rPr lang="en-GB" sz="1200" dirty="0">
                <a:solidFill>
                  <a:srgbClr val="000000"/>
                </a:solidFill>
                <a:latin typeface="+mj-lt"/>
              </a:rPr>
              <a:t>King et al 2005            Potter et al 2008        Hardwick/King	       Curran et al  </a:t>
            </a:r>
          </a:p>
          <a:p>
            <a:r>
              <a:rPr lang="en-GB" sz="1200" dirty="0">
                <a:solidFill>
                  <a:srgbClr val="000000"/>
                </a:solidFill>
                <a:latin typeface="+mj-lt"/>
              </a:rPr>
              <a:t>			2009	</a:t>
            </a:r>
          </a:p>
          <a:p>
            <a:r>
              <a:rPr lang="en-GB" dirty="0">
                <a:solidFill>
                  <a:srgbClr val="000000"/>
                </a:solidFill>
                <a:latin typeface="+mj-lt"/>
              </a:rPr>
              <a:t>	</a:t>
            </a:r>
            <a:r>
              <a:rPr lang="en-GB" sz="2400" b="1" dirty="0">
                <a:solidFill>
                  <a:srgbClr val="000000"/>
                </a:solidFill>
                <a:latin typeface="+mj-lt"/>
              </a:rPr>
              <a:t>Police seizures</a:t>
            </a:r>
            <a:r>
              <a:rPr lang="en-GB" sz="2400" dirty="0">
                <a:solidFill>
                  <a:srgbClr val="000000"/>
                </a:solidFill>
                <a:latin typeface="+mj-lt"/>
              </a:rPr>
              <a:t>	     </a:t>
            </a:r>
            <a:r>
              <a:rPr lang="en-GB" sz="2400" b="1" dirty="0">
                <a:solidFill>
                  <a:srgbClr val="000000"/>
                </a:solidFill>
                <a:latin typeface="+mj-lt"/>
              </a:rPr>
              <a:t>Community   sample</a:t>
            </a:r>
            <a:r>
              <a:rPr lang="en-GB" sz="2400" dirty="0">
                <a:solidFill>
                  <a:srgbClr val="000000"/>
                </a:solidFill>
                <a:latin typeface="+mj-lt"/>
              </a:rPr>
              <a:t>	</a:t>
            </a:r>
          </a:p>
        </p:txBody>
      </p:sp>
      <p:sp>
        <p:nvSpPr>
          <p:cNvPr id="9" name="TextBox 8"/>
          <p:cNvSpPr txBox="1"/>
          <p:nvPr/>
        </p:nvSpPr>
        <p:spPr>
          <a:xfrm>
            <a:off x="1799016" y="5762306"/>
            <a:ext cx="8229600" cy="923330"/>
          </a:xfrm>
          <a:prstGeom prst="rect">
            <a:avLst/>
          </a:prstGeom>
          <a:noFill/>
        </p:spPr>
        <p:txBody>
          <a:bodyPr wrap="square" rtlCol="0">
            <a:spAutoFit/>
          </a:bodyPr>
          <a:lstStyle/>
          <a:p>
            <a:r>
              <a:rPr lang="en-GB" dirty="0">
                <a:latin typeface="+mj-lt"/>
              </a:rPr>
              <a:t>2008 – </a:t>
            </a:r>
            <a:r>
              <a:rPr lang="en-GB" sz="1100" dirty="0">
                <a:latin typeface="+mj-lt"/>
              </a:rPr>
              <a:t> </a:t>
            </a:r>
            <a:r>
              <a:rPr lang="en-GB" dirty="0">
                <a:latin typeface="+mj-lt"/>
              </a:rPr>
              <a:t>80% skunk: CBD levels &lt;0.1%; THC &gt;15%.</a:t>
            </a:r>
          </a:p>
          <a:p>
            <a:pPr>
              <a:buFontTx/>
              <a:buNone/>
            </a:pPr>
            <a:r>
              <a:rPr lang="en-GB" dirty="0">
                <a:latin typeface="+mj-lt"/>
              </a:rPr>
              <a:t>2011 -  75% of samples skunk: CBD =0.01%  </a:t>
            </a:r>
          </a:p>
          <a:p>
            <a:endParaRPr lang="en-GB" dirty="0">
              <a:latin typeface="+mj-lt"/>
            </a:endParaRPr>
          </a:p>
        </p:txBody>
      </p:sp>
      <p:sp>
        <p:nvSpPr>
          <p:cNvPr id="3" name="TextBox 2"/>
          <p:cNvSpPr txBox="1"/>
          <p:nvPr/>
        </p:nvSpPr>
        <p:spPr>
          <a:xfrm rot="16200000">
            <a:off x="500390" y="1516142"/>
            <a:ext cx="2592288" cy="369332"/>
          </a:xfrm>
          <a:prstGeom prst="rect">
            <a:avLst/>
          </a:prstGeom>
          <a:noFill/>
        </p:spPr>
        <p:txBody>
          <a:bodyPr wrap="square" rtlCol="0">
            <a:spAutoFit/>
          </a:bodyPr>
          <a:lstStyle/>
          <a:p>
            <a:r>
              <a:rPr lang="en-GB" dirty="0">
                <a:latin typeface="+mj-lt"/>
              </a:rPr>
              <a:t>% Samples</a:t>
            </a:r>
          </a:p>
        </p:txBody>
      </p:sp>
      <p:sp>
        <p:nvSpPr>
          <p:cNvPr id="4" name="Rectangle 3">
            <a:extLst>
              <a:ext uri="{FF2B5EF4-FFF2-40B4-BE49-F238E27FC236}">
                <a16:creationId xmlns:a16="http://schemas.microsoft.com/office/drawing/2014/main" id="{430D53F6-0C39-CD4C-AA3C-7EA9B6F88800}"/>
              </a:ext>
            </a:extLst>
          </p:cNvPr>
          <p:cNvSpPr/>
          <p:nvPr/>
        </p:nvSpPr>
        <p:spPr>
          <a:xfrm>
            <a:off x="5852621" y="2349183"/>
            <a:ext cx="4587346" cy="769441"/>
          </a:xfrm>
          <a:prstGeom prst="rect">
            <a:avLst/>
          </a:prstGeom>
          <a:solidFill>
            <a:srgbClr val="FFFF00"/>
          </a:solidFill>
          <a:ln>
            <a:solidFill>
              <a:schemeClr val="accent1"/>
            </a:solidFill>
          </a:ln>
        </p:spPr>
        <p:txBody>
          <a:bodyPr wrap="none">
            <a:spAutoFit/>
          </a:bodyPr>
          <a:lstStyle/>
          <a:p>
            <a:pPr>
              <a:buFontTx/>
              <a:buNone/>
            </a:pPr>
            <a:r>
              <a:rPr lang="en-GB" sz="4400" dirty="0"/>
              <a:t>2018 -  &gt;95% skunk</a:t>
            </a:r>
            <a:endParaRPr lang="en-US" sz="4400" dirty="0"/>
          </a:p>
        </p:txBody>
      </p:sp>
    </p:spTree>
    <p:extLst>
      <p:ext uri="{BB962C8B-B14F-4D97-AF65-F5344CB8AC3E}">
        <p14:creationId xmlns:p14="http://schemas.microsoft.com/office/powerpoint/2010/main" val="4127552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4" name="Rectangle 12"/>
          <p:cNvSpPr>
            <a:spLocks noGrp="1" noChangeArrowheads="1"/>
          </p:cNvSpPr>
          <p:nvPr>
            <p:ph type="title"/>
          </p:nvPr>
        </p:nvSpPr>
        <p:spPr>
          <a:xfrm>
            <a:off x="342901" y="3975234"/>
            <a:ext cx="3599848" cy="304332"/>
          </a:xfrm>
        </p:spPr>
        <p:txBody>
          <a:bodyPr>
            <a:noAutofit/>
          </a:bodyPr>
          <a:lstStyle/>
          <a:p>
            <a:pPr algn="l" eaLnBrk="1" hangingPunct="1"/>
            <a:r>
              <a:rPr lang="en-GB" sz="3600" b="1" dirty="0">
                <a:solidFill>
                  <a:srgbClr val="000000"/>
                </a:solidFill>
              </a:rPr>
              <a:t>High THC low CBD</a:t>
            </a:r>
            <a:br>
              <a:rPr lang="en-GB" sz="3600" b="1" dirty="0">
                <a:solidFill>
                  <a:srgbClr val="000000"/>
                </a:solidFill>
              </a:rPr>
            </a:br>
            <a:r>
              <a:rPr lang="en-GB" sz="3600" b="1" dirty="0">
                <a:solidFill>
                  <a:srgbClr val="000000"/>
                </a:solidFill>
              </a:rPr>
              <a:t> </a:t>
            </a:r>
            <a:r>
              <a:rPr lang="en-GB" sz="3600" b="1" dirty="0">
                <a:solidFill>
                  <a:srgbClr val="000000"/>
                </a:solidFill>
                <a:sym typeface="Wingdings"/>
              </a:rPr>
              <a:t> more psychotic symptoms</a:t>
            </a:r>
            <a:r>
              <a:rPr lang="en-GB" sz="3600" b="1" dirty="0">
                <a:solidFill>
                  <a:srgbClr val="000000"/>
                </a:solidFill>
              </a:rPr>
              <a:t> </a:t>
            </a:r>
            <a:br>
              <a:rPr lang="en-GB" sz="3600" b="1" dirty="0">
                <a:solidFill>
                  <a:srgbClr val="000000"/>
                </a:solidFill>
              </a:rPr>
            </a:br>
            <a:br>
              <a:rPr lang="en-GB" sz="3600" b="1" dirty="0">
                <a:solidFill>
                  <a:srgbClr val="000000"/>
                </a:solidFill>
              </a:rPr>
            </a:br>
            <a:br>
              <a:rPr lang="en-GB" sz="3600" b="1" dirty="0">
                <a:solidFill>
                  <a:srgbClr val="000000"/>
                </a:solidFill>
              </a:rPr>
            </a:br>
            <a:endParaRPr lang="en-US" sz="3600" b="1" dirty="0">
              <a:solidFill>
                <a:srgbClr val="000000"/>
              </a:solidFill>
            </a:endParaRPr>
          </a:p>
        </p:txBody>
      </p:sp>
      <p:graphicFrame>
        <p:nvGraphicFramePr>
          <p:cNvPr id="19460" name="Object 4"/>
          <p:cNvGraphicFramePr>
            <a:graphicFrameLocks noGrp="1" noChangeAspect="1"/>
          </p:cNvGraphicFramePr>
          <p:nvPr>
            <p:ph idx="1"/>
            <p:extLst/>
          </p:nvPr>
        </p:nvGraphicFramePr>
        <p:xfrm>
          <a:off x="3827512" y="1700808"/>
          <a:ext cx="6553200" cy="4697412"/>
        </p:xfrm>
        <a:graphic>
          <a:graphicData uri="http://schemas.openxmlformats.org/presentationml/2006/ole">
            <mc:AlternateContent xmlns:mc="http://schemas.openxmlformats.org/markup-compatibility/2006">
              <mc:Choice xmlns:v="urn:schemas-microsoft-com:vml" Requires="v">
                <p:oleObj spid="_x0000_s32844" name="Chart" r:id="rId4" imgW="5248102" imgH="3762283" progId="Excel.Sheet.8">
                  <p:embed/>
                </p:oleObj>
              </mc:Choice>
              <mc:Fallback>
                <p:oleObj name="Chart" r:id="rId4" imgW="5248102" imgH="3762283" progId="Excel.Sheet.8">
                  <p:embed/>
                  <p:pic>
                    <p:nvPicPr>
                      <p:cNvPr id="19460" name="Object 4"/>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7512" y="1700808"/>
                        <a:ext cx="6553200" cy="4697412"/>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9461" name="Text Box 6"/>
          <p:cNvSpPr txBox="1">
            <a:spLocks noChangeArrowheads="1"/>
          </p:cNvSpPr>
          <p:nvPr/>
        </p:nvSpPr>
        <p:spPr bwMode="auto">
          <a:xfrm>
            <a:off x="7104112" y="6381329"/>
            <a:ext cx="4716462" cy="307777"/>
          </a:xfrm>
          <a:prstGeom prst="rect">
            <a:avLst/>
          </a:prstGeom>
          <a:noFill/>
          <a:ln w="9525">
            <a:noFill/>
            <a:miter lim="800000"/>
            <a:headEnd/>
            <a:tailEnd/>
          </a:ln>
        </p:spPr>
        <p:txBody>
          <a:bodyPr>
            <a:spAutoFit/>
          </a:bodyPr>
          <a:lstStyle/>
          <a:p>
            <a:pPr>
              <a:spcBef>
                <a:spcPct val="50000"/>
              </a:spcBef>
            </a:pPr>
            <a:r>
              <a:rPr lang="en-GB" sz="1400" dirty="0"/>
              <a:t>Morgan &amp; Curran, 2008</a:t>
            </a:r>
            <a:r>
              <a:rPr lang="en-GB" sz="1400" i="1" dirty="0"/>
              <a:t> Brit J Psychiatry</a:t>
            </a:r>
            <a:endParaRPr lang="en-US" sz="1400" i="1" dirty="0"/>
          </a:p>
        </p:txBody>
      </p:sp>
      <p:sp>
        <p:nvSpPr>
          <p:cNvPr id="19463" name="Rectangle 11"/>
          <p:cNvSpPr>
            <a:spLocks noChangeArrowheads="1"/>
          </p:cNvSpPr>
          <p:nvPr/>
        </p:nvSpPr>
        <p:spPr bwMode="auto">
          <a:xfrm>
            <a:off x="1703388" y="1272085"/>
            <a:ext cx="8489950" cy="1296988"/>
          </a:xfrm>
          <a:prstGeom prst="rect">
            <a:avLst/>
          </a:prstGeom>
          <a:noFill/>
          <a:ln w="9525">
            <a:noFill/>
            <a:miter lim="800000"/>
            <a:headEnd/>
            <a:tailEnd/>
          </a:ln>
        </p:spPr>
        <p:txBody>
          <a:bodyPr/>
          <a:lstStyle/>
          <a:p>
            <a:endParaRPr lang="en-GB" sz="3000" b="1">
              <a:solidFill>
                <a:schemeClr val="tx2"/>
              </a:solidFill>
            </a:endParaRPr>
          </a:p>
        </p:txBody>
      </p:sp>
      <p:sp>
        <p:nvSpPr>
          <p:cNvPr id="2" name="TextBox 1"/>
          <p:cNvSpPr txBox="1"/>
          <p:nvPr/>
        </p:nvSpPr>
        <p:spPr>
          <a:xfrm>
            <a:off x="4709757" y="1175479"/>
            <a:ext cx="648072" cy="523220"/>
          </a:xfrm>
          <a:prstGeom prst="rect">
            <a:avLst/>
          </a:prstGeom>
          <a:noFill/>
        </p:spPr>
        <p:txBody>
          <a:bodyPr wrap="square" rtlCol="0">
            <a:spAutoFit/>
          </a:bodyPr>
          <a:lstStyle/>
          <a:p>
            <a:r>
              <a:rPr lang="en-GB" sz="2800" dirty="0"/>
              <a:t>**</a:t>
            </a:r>
          </a:p>
        </p:txBody>
      </p:sp>
      <p:sp>
        <p:nvSpPr>
          <p:cNvPr id="5" name="TextBox 4"/>
          <p:cNvSpPr txBox="1"/>
          <p:nvPr/>
        </p:nvSpPr>
        <p:spPr>
          <a:xfrm>
            <a:off x="7320138" y="2080997"/>
            <a:ext cx="619621" cy="523220"/>
          </a:xfrm>
          <a:prstGeom prst="rect">
            <a:avLst/>
          </a:prstGeom>
          <a:noFill/>
        </p:spPr>
        <p:txBody>
          <a:bodyPr wrap="square" rtlCol="0">
            <a:spAutoFit/>
          </a:bodyPr>
          <a:lstStyle/>
          <a:p>
            <a:r>
              <a:rPr lang="en-GB" sz="2800" dirty="0"/>
              <a:t>*</a:t>
            </a:r>
          </a:p>
        </p:txBody>
      </p:sp>
      <p:sp>
        <p:nvSpPr>
          <p:cNvPr id="4" name="Oval 3"/>
          <p:cNvSpPr/>
          <p:nvPr/>
        </p:nvSpPr>
        <p:spPr bwMode="auto">
          <a:xfrm rot="16200000">
            <a:off x="1955541" y="3537012"/>
            <a:ext cx="6048672" cy="1080120"/>
          </a:xfrm>
          <a:prstGeom prst="ellipse">
            <a:avLst/>
          </a:prstGeom>
          <a:noFill/>
          <a:ln w="571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1206500" fontAlgn="base">
              <a:spcBef>
                <a:spcPct val="0"/>
              </a:spcBef>
              <a:spcAft>
                <a:spcPct val="0"/>
              </a:spcAft>
            </a:pPr>
            <a:endParaRPr lang="en-GB" sz="2400">
              <a:solidFill>
                <a:srgbClr val="E3284A"/>
              </a:solidFill>
              <a:latin typeface="Arial" charset="0"/>
            </a:endParaRPr>
          </a:p>
        </p:txBody>
      </p:sp>
      <p:sp>
        <p:nvSpPr>
          <p:cNvPr id="3" name="TextBox 2"/>
          <p:cNvSpPr txBox="1"/>
          <p:nvPr/>
        </p:nvSpPr>
        <p:spPr>
          <a:xfrm>
            <a:off x="90886" y="254080"/>
            <a:ext cx="10362149" cy="769441"/>
          </a:xfrm>
          <a:prstGeom prst="rect">
            <a:avLst/>
          </a:prstGeom>
          <a:noFill/>
        </p:spPr>
        <p:txBody>
          <a:bodyPr wrap="square" rtlCol="0">
            <a:spAutoFit/>
          </a:bodyPr>
          <a:lstStyle/>
          <a:p>
            <a:r>
              <a:rPr lang="en-US" sz="4400" dirty="0">
                <a:solidFill>
                  <a:srgbClr val="7030A0"/>
                </a:solidFill>
                <a:latin typeface="+mj-lt"/>
              </a:rPr>
              <a:t> Cannabis prohibition leads to greater harms </a:t>
            </a:r>
          </a:p>
        </p:txBody>
      </p:sp>
    </p:spTree>
    <p:extLst>
      <p:ext uri="{BB962C8B-B14F-4D97-AF65-F5344CB8AC3E}">
        <p14:creationId xmlns:p14="http://schemas.microsoft.com/office/powerpoint/2010/main" val="33227202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7250" name="Object 2"/>
          <p:cNvGraphicFramePr>
            <a:graphicFrameLocks noChangeAspect="1"/>
          </p:cNvGraphicFramePr>
          <p:nvPr>
            <p:extLst>
              <p:ext uri="{D42A27DB-BD31-4B8C-83A1-F6EECF244321}">
                <p14:modId xmlns:p14="http://schemas.microsoft.com/office/powerpoint/2010/main" val="1147722452"/>
              </p:ext>
            </p:extLst>
          </p:nvPr>
        </p:nvGraphicFramePr>
        <p:xfrm>
          <a:off x="2497138" y="2349500"/>
          <a:ext cx="6151562" cy="3303588"/>
        </p:xfrm>
        <a:graphic>
          <a:graphicData uri="http://schemas.openxmlformats.org/presentationml/2006/ole">
            <mc:AlternateContent xmlns:mc="http://schemas.openxmlformats.org/markup-compatibility/2006">
              <mc:Choice xmlns:v="urn:schemas-microsoft-com:vml" Requires="v">
                <p:oleObj spid="_x0000_s31823" name="Worksheet" r:id="rId4" imgW="5534211" imgH="2971851" progId="Excel.Sheet.8">
                  <p:embed/>
                </p:oleObj>
              </mc:Choice>
              <mc:Fallback>
                <p:oleObj name="Worksheet" r:id="rId4" imgW="5534211" imgH="2971851" progId="Excel.Sheet.8">
                  <p:embed/>
                  <p:pic>
                    <p:nvPicPr>
                      <p:cNvPr id="43725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7138" y="2349500"/>
                        <a:ext cx="6151562" cy="33035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37251" name="Line 3"/>
          <p:cNvSpPr>
            <a:spLocks noChangeShapeType="1"/>
          </p:cNvSpPr>
          <p:nvPr/>
        </p:nvSpPr>
        <p:spPr bwMode="auto">
          <a:xfrm>
            <a:off x="3686175" y="2311400"/>
            <a:ext cx="863600" cy="0"/>
          </a:xfrm>
          <a:prstGeom prst="line">
            <a:avLst/>
          </a:prstGeom>
          <a:noFill/>
          <a:ln w="25400">
            <a:solidFill>
              <a:schemeClr val="tx1"/>
            </a:solidFill>
            <a:round/>
            <a:headEnd/>
            <a:tailEnd/>
          </a:ln>
        </p:spPr>
        <p:txBody>
          <a:bodyPr/>
          <a:lstStyle/>
          <a:p>
            <a:endParaRPr lang="en-US"/>
          </a:p>
        </p:txBody>
      </p:sp>
      <p:sp>
        <p:nvSpPr>
          <p:cNvPr id="437253" name="Text Box 5"/>
          <p:cNvSpPr txBox="1">
            <a:spLocks noChangeArrowheads="1"/>
          </p:cNvSpPr>
          <p:nvPr/>
        </p:nvSpPr>
        <p:spPr bwMode="auto">
          <a:xfrm>
            <a:off x="4206875" y="5576888"/>
            <a:ext cx="2376488" cy="336550"/>
          </a:xfrm>
          <a:prstGeom prst="rect">
            <a:avLst/>
          </a:prstGeom>
          <a:noFill/>
          <a:ln w="9525">
            <a:noFill/>
            <a:miter lim="800000"/>
            <a:headEnd/>
            <a:tailEnd/>
          </a:ln>
        </p:spPr>
        <p:txBody>
          <a:bodyPr>
            <a:spAutoFit/>
          </a:bodyPr>
          <a:lstStyle/>
          <a:p>
            <a:pPr>
              <a:spcBef>
                <a:spcPct val="50000"/>
              </a:spcBef>
            </a:pPr>
            <a:r>
              <a:rPr lang="en-GB" sz="1600" dirty="0"/>
              <a:t>group x day p=0.047</a:t>
            </a:r>
          </a:p>
        </p:txBody>
      </p:sp>
      <p:sp>
        <p:nvSpPr>
          <p:cNvPr id="437256" name="Text Box 8"/>
          <p:cNvSpPr txBox="1">
            <a:spLocks noChangeArrowheads="1"/>
          </p:cNvSpPr>
          <p:nvPr/>
        </p:nvSpPr>
        <p:spPr bwMode="auto">
          <a:xfrm>
            <a:off x="3071814" y="6308725"/>
            <a:ext cx="7596187" cy="336550"/>
          </a:xfrm>
          <a:prstGeom prst="rect">
            <a:avLst/>
          </a:prstGeom>
          <a:noFill/>
          <a:ln w="9525">
            <a:noFill/>
            <a:miter lim="800000"/>
            <a:headEnd/>
            <a:tailEnd/>
          </a:ln>
        </p:spPr>
        <p:txBody>
          <a:bodyPr>
            <a:spAutoFit/>
          </a:bodyPr>
          <a:lstStyle/>
          <a:p>
            <a:pPr>
              <a:spcBef>
                <a:spcPct val="50000"/>
              </a:spcBef>
            </a:pPr>
            <a:r>
              <a:rPr lang="en-GB" sz="1600" i="1" dirty="0"/>
              <a:t>Morgan, Schafer, Freeman &amp; Curran (2010) Brit J Psychiatry</a:t>
            </a:r>
          </a:p>
        </p:txBody>
      </p:sp>
      <p:sp>
        <p:nvSpPr>
          <p:cNvPr id="2" name="TextBox 1"/>
          <p:cNvSpPr txBox="1"/>
          <p:nvPr/>
        </p:nvSpPr>
        <p:spPr>
          <a:xfrm>
            <a:off x="3902076" y="2054103"/>
            <a:ext cx="360313" cy="369332"/>
          </a:xfrm>
          <a:prstGeom prst="rect">
            <a:avLst/>
          </a:prstGeom>
          <a:noFill/>
        </p:spPr>
        <p:txBody>
          <a:bodyPr wrap="square" rtlCol="0">
            <a:spAutoFit/>
          </a:bodyPr>
          <a:lstStyle/>
          <a:p>
            <a:r>
              <a:rPr lang="en-GB" b="1" dirty="0"/>
              <a:t>*</a:t>
            </a:r>
          </a:p>
        </p:txBody>
      </p:sp>
      <p:sp>
        <p:nvSpPr>
          <p:cNvPr id="9" name="TextBox 8">
            <a:extLst>
              <a:ext uri="{FF2B5EF4-FFF2-40B4-BE49-F238E27FC236}">
                <a16:creationId xmlns:a16="http://schemas.microsoft.com/office/drawing/2014/main" id="{13454EB7-8353-3447-8B2D-86781EA852C5}"/>
              </a:ext>
            </a:extLst>
          </p:cNvPr>
          <p:cNvSpPr txBox="1"/>
          <p:nvPr/>
        </p:nvSpPr>
        <p:spPr>
          <a:xfrm>
            <a:off x="1225429" y="473780"/>
            <a:ext cx="9776247" cy="769441"/>
          </a:xfrm>
          <a:prstGeom prst="rect">
            <a:avLst/>
          </a:prstGeom>
          <a:noFill/>
        </p:spPr>
        <p:txBody>
          <a:bodyPr wrap="square" rtlCol="0">
            <a:spAutoFit/>
          </a:bodyPr>
          <a:lstStyle/>
          <a:p>
            <a:r>
              <a:rPr lang="en-US" sz="4400" dirty="0">
                <a:solidFill>
                  <a:srgbClr val="7030A0"/>
                </a:solidFill>
                <a:latin typeface="+mj-lt"/>
              </a:rPr>
              <a:t>And greater cognitive impairments </a:t>
            </a:r>
          </a:p>
        </p:txBody>
      </p:sp>
      <p:sp>
        <p:nvSpPr>
          <p:cNvPr id="3" name="TextBox 2">
            <a:extLst>
              <a:ext uri="{FF2B5EF4-FFF2-40B4-BE49-F238E27FC236}">
                <a16:creationId xmlns:a16="http://schemas.microsoft.com/office/drawing/2014/main" id="{193C2740-7BD2-394E-893F-DCF4C78C3963}"/>
              </a:ext>
            </a:extLst>
          </p:cNvPr>
          <p:cNvSpPr txBox="1"/>
          <p:nvPr/>
        </p:nvSpPr>
        <p:spPr>
          <a:xfrm>
            <a:off x="292100" y="2461535"/>
            <a:ext cx="2518477" cy="1200329"/>
          </a:xfrm>
          <a:prstGeom prst="rect">
            <a:avLst/>
          </a:prstGeom>
          <a:noFill/>
        </p:spPr>
        <p:txBody>
          <a:bodyPr wrap="square" rtlCol="0">
            <a:spAutoFit/>
          </a:bodyPr>
          <a:lstStyle/>
          <a:p>
            <a:r>
              <a:rPr lang="en-US" sz="3600" dirty="0"/>
              <a:t>Memory – prose recall</a:t>
            </a:r>
          </a:p>
        </p:txBody>
      </p:sp>
      <p:sp>
        <p:nvSpPr>
          <p:cNvPr id="4" name="TextBox 3">
            <a:extLst>
              <a:ext uri="{FF2B5EF4-FFF2-40B4-BE49-F238E27FC236}">
                <a16:creationId xmlns:a16="http://schemas.microsoft.com/office/drawing/2014/main" id="{FA191FA2-7552-BB45-A986-462B4846208D}"/>
              </a:ext>
            </a:extLst>
          </p:cNvPr>
          <p:cNvSpPr txBox="1"/>
          <p:nvPr/>
        </p:nvSpPr>
        <p:spPr>
          <a:xfrm>
            <a:off x="8699500" y="2171700"/>
            <a:ext cx="2921000" cy="2862322"/>
          </a:xfrm>
          <a:prstGeom prst="rect">
            <a:avLst/>
          </a:prstGeom>
          <a:solidFill>
            <a:srgbClr val="FFFF00"/>
          </a:solidFill>
        </p:spPr>
        <p:txBody>
          <a:bodyPr wrap="square" rtlCol="0">
            <a:spAutoFit/>
          </a:bodyPr>
          <a:lstStyle/>
          <a:p>
            <a:r>
              <a:rPr lang="en-US" sz="3600" dirty="0"/>
              <a:t>Did this make government take stock on policies?</a:t>
            </a:r>
          </a:p>
          <a:p>
            <a:r>
              <a:rPr lang="en-US" sz="3600" dirty="0"/>
              <a:t>NO!</a:t>
            </a:r>
          </a:p>
        </p:txBody>
      </p:sp>
    </p:spTree>
    <p:extLst>
      <p:ext uri="{BB962C8B-B14F-4D97-AF65-F5344CB8AC3E}">
        <p14:creationId xmlns:p14="http://schemas.microsoft.com/office/powerpoint/2010/main" val="2703134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extBox 2">
            <a:extLst>
              <a:ext uri="{FF2B5EF4-FFF2-40B4-BE49-F238E27FC236}">
                <a16:creationId xmlns:a16="http://schemas.microsoft.com/office/drawing/2014/main" id="{074A385D-4FCA-7448-B7C6-68732411071E}"/>
              </a:ext>
            </a:extLst>
          </p:cNvPr>
          <p:cNvSpPr txBox="1">
            <a:spLocks noChangeArrowheads="1"/>
          </p:cNvSpPr>
          <p:nvPr/>
        </p:nvSpPr>
        <p:spPr bwMode="auto">
          <a:xfrm>
            <a:off x="190501" y="535423"/>
            <a:ext cx="5889624"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r>
              <a:rPr lang="en-US" altLang="en-US" sz="4000" dirty="0">
                <a:solidFill>
                  <a:srgbClr val="7030A0"/>
                </a:solidFill>
                <a:latin typeface="+mj-lt"/>
              </a:rPr>
              <a:t>In fact they made it worse! </a:t>
            </a:r>
          </a:p>
          <a:p>
            <a:pPr>
              <a:spcBef>
                <a:spcPct val="0"/>
              </a:spcBef>
              <a:buFontTx/>
              <a:buNone/>
            </a:pPr>
            <a:endParaRPr lang="en-US" altLang="en-US" dirty="0">
              <a:solidFill>
                <a:srgbClr val="7030A0"/>
              </a:solidFill>
              <a:latin typeface="+mj-lt"/>
            </a:endParaRPr>
          </a:p>
          <a:p>
            <a:pPr>
              <a:spcBef>
                <a:spcPct val="0"/>
              </a:spcBef>
              <a:buFontTx/>
              <a:buNone/>
            </a:pPr>
            <a:r>
              <a:rPr lang="en-US" altLang="en-US" sz="2800" dirty="0">
                <a:latin typeface="+mj-lt"/>
              </a:rPr>
              <a:t>Testing prisoners for cannabis </a:t>
            </a:r>
          </a:p>
          <a:p>
            <a:pPr>
              <a:spcBef>
                <a:spcPct val="0"/>
              </a:spcBef>
              <a:buFontTx/>
              <a:buNone/>
            </a:pPr>
            <a:r>
              <a:rPr lang="en-US" altLang="en-US" sz="2800" dirty="0">
                <a:latin typeface="+mj-lt"/>
                <a:sym typeface="Wingdings" pitchFamily="2" charset="2"/>
              </a:rPr>
              <a:t> </a:t>
            </a:r>
            <a:r>
              <a:rPr lang="en-US" altLang="en-US" sz="2800" dirty="0">
                <a:latin typeface="+mj-lt"/>
              </a:rPr>
              <a:t>Synthetic cannabinoids = Opening Pandora’s box </a:t>
            </a:r>
          </a:p>
        </p:txBody>
      </p:sp>
      <p:sp>
        <p:nvSpPr>
          <p:cNvPr id="84994" name="TextBox 3">
            <a:extLst>
              <a:ext uri="{FF2B5EF4-FFF2-40B4-BE49-F238E27FC236}">
                <a16:creationId xmlns:a16="http://schemas.microsoft.com/office/drawing/2014/main" id="{5E606C43-C598-B146-B02B-3B67EF78F49E}"/>
              </a:ext>
            </a:extLst>
          </p:cNvPr>
          <p:cNvSpPr txBox="1">
            <a:spLocks noChangeArrowheads="1"/>
          </p:cNvSpPr>
          <p:nvPr/>
        </p:nvSpPr>
        <p:spPr bwMode="auto">
          <a:xfrm>
            <a:off x="260819" y="3435351"/>
            <a:ext cx="5154146"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r>
              <a:rPr lang="en-US" altLang="en-US" sz="2800" dirty="0">
                <a:latin typeface="Calibri Light" panose="020F0302020204030204" pitchFamily="34" charset="0"/>
                <a:ea typeface="Calibri Light" panose="020F0302020204030204" pitchFamily="34" charset="0"/>
                <a:cs typeface="Calibri Light" panose="020F0302020204030204" pitchFamily="34" charset="0"/>
              </a:rPr>
              <a:t>Because cannabis is illegal and users are prosecuted and prisoners are tested</a:t>
            </a:r>
          </a:p>
          <a:p>
            <a:pPr>
              <a:spcBef>
                <a:spcPct val="0"/>
              </a:spcBef>
              <a:buFontTx/>
              <a:buNone/>
            </a:pPr>
            <a:endParaRPr lang="en-US" altLang="en-US" sz="2800" dirty="0">
              <a:latin typeface="Calibri Light" panose="020F0302020204030204" pitchFamily="34" charset="0"/>
              <a:ea typeface="Calibri Light" panose="020F0302020204030204" pitchFamily="34" charset="0"/>
              <a:cs typeface="Calibri Light" panose="020F0302020204030204" pitchFamily="34" charset="0"/>
            </a:endParaRPr>
          </a:p>
          <a:p>
            <a:pPr>
              <a:spcBef>
                <a:spcPct val="0"/>
              </a:spcBef>
              <a:buFontTx/>
              <a:buNone/>
            </a:pPr>
            <a:r>
              <a:rPr lang="en-US" altLang="en-US" sz="2800" dirty="0">
                <a:latin typeface="Calibri Light" panose="020F0302020204030204" pitchFamily="34" charset="0"/>
                <a:ea typeface="Calibri Light" panose="020F0302020204030204" pitchFamily="34" charset="0"/>
                <a:cs typeface="Calibri Light" panose="020F0302020204030204" pitchFamily="34" charset="0"/>
                <a:sym typeface="Wingdings" pitchFamily="2" charset="2"/>
              </a:rPr>
              <a:t></a:t>
            </a:r>
            <a:r>
              <a:rPr lang="en-US" altLang="en-US" sz="2800" dirty="0">
                <a:latin typeface="Calibri Light" panose="020F0302020204030204" pitchFamily="34" charset="0"/>
                <a:ea typeface="Calibri Light" panose="020F0302020204030204" pitchFamily="34" charset="0"/>
                <a:cs typeface="Calibri Light" panose="020F0302020204030204" pitchFamily="34" charset="0"/>
              </a:rPr>
              <a:t> (logically) seek legal alternatives </a:t>
            </a:r>
          </a:p>
        </p:txBody>
      </p:sp>
      <p:pic>
        <p:nvPicPr>
          <p:cNvPr id="84995" name="Picture 4">
            <a:extLst>
              <a:ext uri="{FF2B5EF4-FFF2-40B4-BE49-F238E27FC236}">
                <a16:creationId xmlns:a16="http://schemas.microsoft.com/office/drawing/2014/main" id="{9CCB1895-9C1C-2F44-9CD7-B4F322566C38}"/>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80125" y="-171450"/>
            <a:ext cx="659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83446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Oval 53">
            <a:extLst>
              <a:ext uri="{FF2B5EF4-FFF2-40B4-BE49-F238E27FC236}">
                <a16:creationId xmlns:a16="http://schemas.microsoft.com/office/drawing/2014/main" id="{C4B07BC9-4D1E-D54C-A9F6-1841EDC631EF}"/>
              </a:ext>
            </a:extLst>
          </p:cNvPr>
          <p:cNvSpPr>
            <a:spLocks noChangeArrowheads="1"/>
          </p:cNvSpPr>
          <p:nvPr/>
        </p:nvSpPr>
        <p:spPr bwMode="auto">
          <a:xfrm>
            <a:off x="6548439" y="874714"/>
            <a:ext cx="295275" cy="295275"/>
          </a:xfrm>
          <a:prstGeom prst="ellipse">
            <a:avLst/>
          </a:prstGeom>
          <a:solidFill>
            <a:srgbClr val="66CCFF"/>
          </a:solidFill>
          <a:ln w="9525">
            <a:solidFill>
              <a:srgbClr val="000066"/>
            </a:solidFill>
            <a:round/>
            <a:headEnd/>
            <a:tailEnd/>
          </a:ln>
          <a:effectLst>
            <a:outerShdw blurRad="40000" dist="23000" dir="5400000" rotWithShape="0">
              <a:srgbClr val="808080">
                <a:alpha val="34998"/>
              </a:srgbClr>
            </a:outerShdw>
          </a:effec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endParaRPr lang="en-US" altLang="en-US" sz="1400">
              <a:solidFill>
                <a:srgbClr val="FFFFFF"/>
              </a:solidFill>
            </a:endParaRPr>
          </a:p>
        </p:txBody>
      </p:sp>
      <p:sp>
        <p:nvSpPr>
          <p:cNvPr id="87" name="Oval 86">
            <a:extLst>
              <a:ext uri="{FF2B5EF4-FFF2-40B4-BE49-F238E27FC236}">
                <a16:creationId xmlns:a16="http://schemas.microsoft.com/office/drawing/2014/main" id="{5CB9B0C1-76B5-2A4A-AFA5-0D0E5DCC4B73}"/>
              </a:ext>
            </a:extLst>
          </p:cNvPr>
          <p:cNvSpPr>
            <a:spLocks noChangeArrowheads="1"/>
          </p:cNvSpPr>
          <p:nvPr/>
        </p:nvSpPr>
        <p:spPr bwMode="auto">
          <a:xfrm>
            <a:off x="2686051" y="4597401"/>
            <a:ext cx="193675" cy="193675"/>
          </a:xfrm>
          <a:prstGeom prst="ellipse">
            <a:avLst/>
          </a:prstGeom>
          <a:solidFill>
            <a:srgbClr val="66CCFF"/>
          </a:solidFill>
          <a:ln w="9525">
            <a:solidFill>
              <a:srgbClr val="000066"/>
            </a:solidFill>
            <a:round/>
            <a:headEnd/>
            <a:tailEnd/>
          </a:ln>
          <a:effectLst>
            <a:outerShdw blurRad="40000" dist="23000" dir="5400000" rotWithShape="0">
              <a:srgbClr val="808080">
                <a:alpha val="34998"/>
              </a:srgbClr>
            </a:outerShdw>
          </a:effec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endParaRPr lang="en-US" altLang="en-US" sz="1400">
              <a:solidFill>
                <a:srgbClr val="FFFFFF"/>
              </a:solidFill>
            </a:endParaRPr>
          </a:p>
        </p:txBody>
      </p:sp>
      <p:graphicFrame>
        <p:nvGraphicFramePr>
          <p:cNvPr id="86019" name="Object 18">
            <a:extLst>
              <a:ext uri="{FF2B5EF4-FFF2-40B4-BE49-F238E27FC236}">
                <a16:creationId xmlns:a16="http://schemas.microsoft.com/office/drawing/2014/main" id="{8B8D39D0-3F58-6C48-846A-45F11B7529DD}"/>
              </a:ext>
            </a:extLst>
          </p:cNvPr>
          <p:cNvGraphicFramePr>
            <a:graphicFrameLocks noChangeAspect="1"/>
          </p:cNvGraphicFramePr>
          <p:nvPr/>
        </p:nvGraphicFramePr>
        <p:xfrm>
          <a:off x="5980114" y="871538"/>
          <a:ext cx="1374775" cy="1301750"/>
        </p:xfrm>
        <a:graphic>
          <a:graphicData uri="http://schemas.openxmlformats.org/presentationml/2006/ole">
            <mc:AlternateContent xmlns:mc="http://schemas.openxmlformats.org/markup-compatibility/2006">
              <mc:Choice xmlns:v="urn:schemas-microsoft-com:vml" Requires="v">
                <p:oleObj spid="_x0000_s51183" name="CS ChemDraw Drawing" r:id="rId4" imgW="1968500" imgH="1866900" progId="ChemDraw.Document.6.0">
                  <p:embed/>
                </p:oleObj>
              </mc:Choice>
              <mc:Fallback>
                <p:oleObj name="CS ChemDraw Drawing" r:id="rId4" imgW="1968500" imgH="1866900" progId="ChemDraw.Document.6.0">
                  <p:embed/>
                  <p:pic>
                    <p:nvPicPr>
                      <p:cNvPr id="86019" name="Object 18">
                        <a:extLst>
                          <a:ext uri="{FF2B5EF4-FFF2-40B4-BE49-F238E27FC236}">
                            <a16:creationId xmlns:a16="http://schemas.microsoft.com/office/drawing/2014/main" id="{8B8D39D0-3F58-6C48-846A-45F11B7529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0114" y="871538"/>
                        <a:ext cx="1374775"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7" name="Oval 56">
            <a:extLst>
              <a:ext uri="{FF2B5EF4-FFF2-40B4-BE49-F238E27FC236}">
                <a16:creationId xmlns:a16="http://schemas.microsoft.com/office/drawing/2014/main" id="{D8BFF495-C1A3-E047-8BE0-4356AB78F70B}"/>
              </a:ext>
            </a:extLst>
          </p:cNvPr>
          <p:cNvSpPr>
            <a:spLocks noChangeArrowheads="1"/>
          </p:cNvSpPr>
          <p:nvPr/>
        </p:nvSpPr>
        <p:spPr bwMode="auto">
          <a:xfrm>
            <a:off x="9413876" y="1317626"/>
            <a:ext cx="430213" cy="430213"/>
          </a:xfrm>
          <a:prstGeom prst="ellipse">
            <a:avLst/>
          </a:prstGeom>
          <a:solidFill>
            <a:srgbClr val="FFFF66"/>
          </a:solidFill>
          <a:ln w="9525">
            <a:solidFill>
              <a:srgbClr val="808000"/>
            </a:solidFill>
            <a:round/>
            <a:headEnd/>
            <a:tailEnd/>
          </a:ln>
          <a:effectLst>
            <a:outerShdw blurRad="40000" dist="23000" dir="5400000" rotWithShape="0">
              <a:srgbClr val="808080">
                <a:alpha val="34998"/>
              </a:srgbClr>
            </a:outerShdw>
          </a:effec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endParaRPr lang="en-US" altLang="en-US" sz="1400">
              <a:solidFill>
                <a:srgbClr val="FFFFFF"/>
              </a:solidFill>
            </a:endParaRPr>
          </a:p>
        </p:txBody>
      </p:sp>
      <p:sp>
        <p:nvSpPr>
          <p:cNvPr id="56" name="Oval 55">
            <a:extLst>
              <a:ext uri="{FF2B5EF4-FFF2-40B4-BE49-F238E27FC236}">
                <a16:creationId xmlns:a16="http://schemas.microsoft.com/office/drawing/2014/main" id="{EF93C08D-9B4F-E24D-96F5-C1FAB37062C0}"/>
              </a:ext>
            </a:extLst>
          </p:cNvPr>
          <p:cNvSpPr>
            <a:spLocks noChangeArrowheads="1"/>
          </p:cNvSpPr>
          <p:nvPr/>
        </p:nvSpPr>
        <p:spPr bwMode="auto">
          <a:xfrm>
            <a:off x="7842251" y="1435101"/>
            <a:ext cx="430213" cy="430213"/>
          </a:xfrm>
          <a:prstGeom prst="ellipse">
            <a:avLst/>
          </a:prstGeom>
          <a:solidFill>
            <a:srgbClr val="FFFF66"/>
          </a:solidFill>
          <a:ln w="9525">
            <a:solidFill>
              <a:srgbClr val="808000"/>
            </a:solidFill>
            <a:round/>
            <a:headEnd/>
            <a:tailEnd/>
          </a:ln>
          <a:effectLst>
            <a:outerShdw blurRad="40000" dist="23000" dir="5400000" rotWithShape="0">
              <a:srgbClr val="808080">
                <a:alpha val="34998"/>
              </a:srgbClr>
            </a:outerShdw>
          </a:effec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endParaRPr lang="en-US" altLang="en-US" sz="1400">
              <a:solidFill>
                <a:srgbClr val="FFFFFF"/>
              </a:solidFill>
            </a:endParaRPr>
          </a:p>
        </p:txBody>
      </p:sp>
      <p:sp>
        <p:nvSpPr>
          <p:cNvPr id="46" name="Oval 45">
            <a:extLst>
              <a:ext uri="{FF2B5EF4-FFF2-40B4-BE49-F238E27FC236}">
                <a16:creationId xmlns:a16="http://schemas.microsoft.com/office/drawing/2014/main" id="{5D60FC7D-09FE-8E42-B77E-0443916A6ECE}"/>
              </a:ext>
            </a:extLst>
          </p:cNvPr>
          <p:cNvSpPr>
            <a:spLocks noChangeArrowheads="1"/>
          </p:cNvSpPr>
          <p:nvPr/>
        </p:nvSpPr>
        <p:spPr bwMode="auto">
          <a:xfrm>
            <a:off x="5627688" y="1963738"/>
            <a:ext cx="368300" cy="366712"/>
          </a:xfrm>
          <a:prstGeom prst="ellipse">
            <a:avLst/>
          </a:prstGeom>
          <a:solidFill>
            <a:srgbClr val="99FF66"/>
          </a:solidFill>
          <a:ln w="9525">
            <a:solidFill>
              <a:srgbClr val="006600"/>
            </a:solidFill>
            <a:round/>
            <a:headEnd/>
            <a:tailEnd/>
          </a:ln>
          <a:effectLst>
            <a:outerShdw blurRad="40000" dist="23000" dir="5400000" rotWithShape="0">
              <a:srgbClr val="808080">
                <a:alpha val="34998"/>
              </a:srgbClr>
            </a:outerShdw>
          </a:effec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endParaRPr lang="en-US" altLang="en-US" sz="1400">
              <a:solidFill>
                <a:srgbClr val="FFFFFF"/>
              </a:solidFill>
            </a:endParaRPr>
          </a:p>
        </p:txBody>
      </p:sp>
      <p:sp>
        <p:nvSpPr>
          <p:cNvPr id="58" name="Notched Right Arrow 57">
            <a:extLst>
              <a:ext uri="{FF2B5EF4-FFF2-40B4-BE49-F238E27FC236}">
                <a16:creationId xmlns:a16="http://schemas.microsoft.com/office/drawing/2014/main" id="{4E750153-B617-D64A-98E5-4148FE2EF862}"/>
              </a:ext>
            </a:extLst>
          </p:cNvPr>
          <p:cNvSpPr>
            <a:spLocks noChangeArrowheads="1"/>
          </p:cNvSpPr>
          <p:nvPr/>
        </p:nvSpPr>
        <p:spPr bwMode="auto">
          <a:xfrm>
            <a:off x="1717675" y="2413000"/>
            <a:ext cx="8674100" cy="673100"/>
          </a:xfrm>
          <a:prstGeom prst="notchedRightArrow">
            <a:avLst>
              <a:gd name="adj1" fmla="val 50000"/>
              <a:gd name="adj2" fmla="val 49936"/>
            </a:avLst>
          </a:prstGeom>
          <a:solidFill>
            <a:srgbClr val="8C1515"/>
          </a:solidFill>
          <a:ln w="9525">
            <a:solidFill>
              <a:srgbClr val="B6DCDF"/>
            </a:solidFill>
            <a:miter lim="800000"/>
            <a:headEnd/>
            <a:tailEnd/>
          </a:ln>
          <a:effectLst>
            <a:outerShdw blurRad="40000" dist="23000" dir="5400000" rotWithShape="0">
              <a:srgbClr val="808080">
                <a:alpha val="34998"/>
              </a:srgbClr>
            </a:outerShdw>
          </a:effec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endParaRPr lang="en-US" altLang="en-US" sz="1400">
              <a:solidFill>
                <a:srgbClr val="FFFFFF"/>
              </a:solidFill>
            </a:endParaRPr>
          </a:p>
        </p:txBody>
      </p:sp>
      <p:sp>
        <p:nvSpPr>
          <p:cNvPr id="44" name="Oval 43">
            <a:extLst>
              <a:ext uri="{FF2B5EF4-FFF2-40B4-BE49-F238E27FC236}">
                <a16:creationId xmlns:a16="http://schemas.microsoft.com/office/drawing/2014/main" id="{24432D28-95B3-0449-BE45-DFA452F432C1}"/>
              </a:ext>
            </a:extLst>
          </p:cNvPr>
          <p:cNvSpPr>
            <a:spLocks noChangeArrowheads="1"/>
          </p:cNvSpPr>
          <p:nvPr/>
        </p:nvSpPr>
        <p:spPr bwMode="auto">
          <a:xfrm>
            <a:off x="3789363" y="781050"/>
            <a:ext cx="660400" cy="660400"/>
          </a:xfrm>
          <a:prstGeom prst="ellipse">
            <a:avLst/>
          </a:prstGeom>
          <a:solidFill>
            <a:srgbClr val="FF99CC"/>
          </a:solidFill>
          <a:ln w="9525">
            <a:solidFill>
              <a:srgbClr val="990033"/>
            </a:solidFill>
            <a:round/>
            <a:headEnd/>
            <a:tailEnd/>
          </a:ln>
          <a:effectLst>
            <a:outerShdw blurRad="40000" dist="23000" dir="5400000" rotWithShape="0">
              <a:srgbClr val="808080">
                <a:alpha val="34998"/>
              </a:srgbClr>
            </a:outerShdw>
          </a:effec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endParaRPr lang="en-US" altLang="en-US" sz="1400">
              <a:solidFill>
                <a:srgbClr val="FFFFFF"/>
              </a:solidFill>
            </a:endParaRPr>
          </a:p>
        </p:txBody>
      </p:sp>
      <p:sp>
        <p:nvSpPr>
          <p:cNvPr id="4" name="Oval 3">
            <a:extLst>
              <a:ext uri="{FF2B5EF4-FFF2-40B4-BE49-F238E27FC236}">
                <a16:creationId xmlns:a16="http://schemas.microsoft.com/office/drawing/2014/main" id="{23BFC344-F335-8A4E-8C87-A83887CF0AB8}"/>
              </a:ext>
            </a:extLst>
          </p:cNvPr>
          <p:cNvSpPr>
            <a:spLocks noChangeArrowheads="1"/>
          </p:cNvSpPr>
          <p:nvPr/>
        </p:nvSpPr>
        <p:spPr bwMode="auto">
          <a:xfrm>
            <a:off x="2700338" y="4319589"/>
            <a:ext cx="309562" cy="307975"/>
          </a:xfrm>
          <a:prstGeom prst="ellipse">
            <a:avLst/>
          </a:prstGeom>
          <a:solidFill>
            <a:srgbClr val="FF99CC"/>
          </a:solidFill>
          <a:ln w="9525">
            <a:solidFill>
              <a:srgbClr val="990033"/>
            </a:solidFill>
            <a:round/>
            <a:headEnd/>
            <a:tailEnd/>
          </a:ln>
          <a:effectLst>
            <a:outerShdw blurRad="40000" dist="23000" dir="5400000" rotWithShape="0">
              <a:srgbClr val="808080">
                <a:alpha val="34998"/>
              </a:srgbClr>
            </a:outerShdw>
          </a:effec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endParaRPr lang="en-US" altLang="en-US" sz="1400">
              <a:solidFill>
                <a:srgbClr val="FFFFFF"/>
              </a:solidFill>
            </a:endParaRPr>
          </a:p>
        </p:txBody>
      </p:sp>
      <p:sp>
        <p:nvSpPr>
          <p:cNvPr id="6" name="Oval 5">
            <a:extLst>
              <a:ext uri="{FF2B5EF4-FFF2-40B4-BE49-F238E27FC236}">
                <a16:creationId xmlns:a16="http://schemas.microsoft.com/office/drawing/2014/main" id="{6F5CD729-0FB9-C344-B280-6A06E92AE058}"/>
              </a:ext>
            </a:extLst>
          </p:cNvPr>
          <p:cNvSpPr>
            <a:spLocks noChangeArrowheads="1"/>
          </p:cNvSpPr>
          <p:nvPr/>
        </p:nvSpPr>
        <p:spPr bwMode="auto">
          <a:xfrm>
            <a:off x="2505076" y="5238751"/>
            <a:ext cx="307975" cy="309563"/>
          </a:xfrm>
          <a:prstGeom prst="ellipse">
            <a:avLst/>
          </a:prstGeom>
          <a:solidFill>
            <a:srgbClr val="99FF66"/>
          </a:solidFill>
          <a:ln w="9525">
            <a:solidFill>
              <a:srgbClr val="006600"/>
            </a:solidFill>
            <a:round/>
            <a:headEnd/>
            <a:tailEnd/>
          </a:ln>
          <a:effectLst>
            <a:outerShdw blurRad="40000" dist="23000" dir="5400000" rotWithShape="0">
              <a:srgbClr val="808080">
                <a:alpha val="34998"/>
              </a:srgbClr>
            </a:outerShdw>
          </a:effec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endParaRPr lang="en-US" altLang="en-US" sz="1400">
              <a:solidFill>
                <a:srgbClr val="FFFFFF"/>
              </a:solidFill>
            </a:endParaRPr>
          </a:p>
        </p:txBody>
      </p:sp>
      <p:sp>
        <p:nvSpPr>
          <p:cNvPr id="86027" name="Title 1">
            <a:extLst>
              <a:ext uri="{FF2B5EF4-FFF2-40B4-BE49-F238E27FC236}">
                <a16:creationId xmlns:a16="http://schemas.microsoft.com/office/drawing/2014/main" id="{8122F41E-C332-1D45-9716-3464AAD86710}"/>
              </a:ext>
            </a:extLst>
          </p:cNvPr>
          <p:cNvSpPr>
            <a:spLocks noGrp="1"/>
          </p:cNvSpPr>
          <p:nvPr>
            <p:ph type="ctrTitle"/>
          </p:nvPr>
        </p:nvSpPr>
        <p:spPr>
          <a:xfrm>
            <a:off x="596767" y="-100013"/>
            <a:ext cx="10431598" cy="825501"/>
          </a:xfrm>
        </p:spPr>
        <p:txBody>
          <a:bodyPr/>
          <a:lstStyle/>
          <a:p>
            <a:pPr algn="l"/>
            <a:r>
              <a:rPr lang="en-US" altLang="en-US" sz="3200" dirty="0">
                <a:solidFill>
                  <a:srgbClr val="7030A0"/>
                </a:solidFill>
                <a:ea typeface="ＭＳ Ｐゴシック" panose="020B0600070205080204" pitchFamily="34" charset="-128"/>
              </a:rPr>
              <a:t>And there are very many potential synthetic cannabinoids…</a:t>
            </a:r>
          </a:p>
        </p:txBody>
      </p:sp>
      <p:graphicFrame>
        <p:nvGraphicFramePr>
          <p:cNvPr id="86028" name="Object 12">
            <a:extLst>
              <a:ext uri="{FF2B5EF4-FFF2-40B4-BE49-F238E27FC236}">
                <a16:creationId xmlns:a16="http://schemas.microsoft.com/office/drawing/2014/main" id="{2CADF885-B880-4342-8142-75DA41A609AE}"/>
              </a:ext>
            </a:extLst>
          </p:cNvPr>
          <p:cNvGraphicFramePr>
            <a:graphicFrameLocks noChangeAspect="1"/>
          </p:cNvGraphicFramePr>
          <p:nvPr/>
        </p:nvGraphicFramePr>
        <p:xfrm>
          <a:off x="3205163" y="887413"/>
          <a:ext cx="1116012" cy="1268412"/>
        </p:xfrm>
        <a:graphic>
          <a:graphicData uri="http://schemas.openxmlformats.org/presentationml/2006/ole">
            <mc:AlternateContent xmlns:mc="http://schemas.openxmlformats.org/markup-compatibility/2006">
              <mc:Choice xmlns:v="urn:schemas-microsoft-com:vml" Requires="v">
                <p:oleObj spid="_x0000_s51184" name="CS ChemDraw Drawing" r:id="rId6" imgW="1600200" imgH="1816100" progId="ChemDraw.Document.6.0">
                  <p:embed/>
                </p:oleObj>
              </mc:Choice>
              <mc:Fallback>
                <p:oleObj name="CS ChemDraw Drawing" r:id="rId6" imgW="1600200" imgH="1816100" progId="ChemDraw.Document.6.0">
                  <p:embed/>
                  <p:pic>
                    <p:nvPicPr>
                      <p:cNvPr id="86028" name="Object 12">
                        <a:extLst>
                          <a:ext uri="{FF2B5EF4-FFF2-40B4-BE49-F238E27FC236}">
                            <a16:creationId xmlns:a16="http://schemas.microsoft.com/office/drawing/2014/main" id="{2CADF885-B880-4342-8142-75DA41A609A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5163" y="887413"/>
                        <a:ext cx="1116012" cy="126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6029" name="Object 16">
            <a:extLst>
              <a:ext uri="{FF2B5EF4-FFF2-40B4-BE49-F238E27FC236}">
                <a16:creationId xmlns:a16="http://schemas.microsoft.com/office/drawing/2014/main" id="{C96F6C67-0901-5B49-B9E3-08F22A5A640D}"/>
              </a:ext>
            </a:extLst>
          </p:cNvPr>
          <p:cNvGraphicFramePr>
            <a:graphicFrameLocks noChangeAspect="1"/>
          </p:cNvGraphicFramePr>
          <p:nvPr/>
        </p:nvGraphicFramePr>
        <p:xfrm>
          <a:off x="4702175" y="800100"/>
          <a:ext cx="1219200" cy="1443038"/>
        </p:xfrm>
        <a:graphic>
          <a:graphicData uri="http://schemas.openxmlformats.org/presentationml/2006/ole">
            <mc:AlternateContent xmlns:mc="http://schemas.openxmlformats.org/markup-compatibility/2006">
              <mc:Choice xmlns:v="urn:schemas-microsoft-com:vml" Requires="v">
                <p:oleObj spid="_x0000_s51185" name="CS ChemDraw Drawing" r:id="rId8" imgW="1752600" imgH="2070100" progId="ChemDraw.Document.6.0">
                  <p:embed/>
                </p:oleObj>
              </mc:Choice>
              <mc:Fallback>
                <p:oleObj name="CS ChemDraw Drawing" r:id="rId8" imgW="1752600" imgH="2070100" progId="ChemDraw.Document.6.0">
                  <p:embed/>
                  <p:pic>
                    <p:nvPicPr>
                      <p:cNvPr id="86029" name="Object 16">
                        <a:extLst>
                          <a:ext uri="{FF2B5EF4-FFF2-40B4-BE49-F238E27FC236}">
                            <a16:creationId xmlns:a16="http://schemas.microsoft.com/office/drawing/2014/main" id="{C96F6C67-0901-5B49-B9E3-08F22A5A640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02175" y="800100"/>
                        <a:ext cx="1219200" cy="144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6030" name="Object 22">
            <a:extLst>
              <a:ext uri="{FF2B5EF4-FFF2-40B4-BE49-F238E27FC236}">
                <a16:creationId xmlns:a16="http://schemas.microsoft.com/office/drawing/2014/main" id="{90676AAA-CB4A-EB49-9DC2-F3D7D176204B}"/>
              </a:ext>
            </a:extLst>
          </p:cNvPr>
          <p:cNvGraphicFramePr>
            <a:graphicFrameLocks noChangeAspect="1"/>
          </p:cNvGraphicFramePr>
          <p:nvPr/>
        </p:nvGraphicFramePr>
        <p:xfrm>
          <a:off x="7607301" y="822325"/>
          <a:ext cx="1243013" cy="1398588"/>
        </p:xfrm>
        <a:graphic>
          <a:graphicData uri="http://schemas.openxmlformats.org/presentationml/2006/ole">
            <mc:AlternateContent xmlns:mc="http://schemas.openxmlformats.org/markup-compatibility/2006">
              <mc:Choice xmlns:v="urn:schemas-microsoft-com:vml" Requires="v">
                <p:oleObj spid="_x0000_s51186" name="CS ChemDraw Drawing" r:id="rId10" imgW="1778000" imgH="2006600" progId="ChemDraw.Document.6.0">
                  <p:embed/>
                </p:oleObj>
              </mc:Choice>
              <mc:Fallback>
                <p:oleObj name="CS ChemDraw Drawing" r:id="rId10" imgW="1778000" imgH="2006600" progId="ChemDraw.Document.6.0">
                  <p:embed/>
                  <p:pic>
                    <p:nvPicPr>
                      <p:cNvPr id="86030" name="Object 22">
                        <a:extLst>
                          <a:ext uri="{FF2B5EF4-FFF2-40B4-BE49-F238E27FC236}">
                            <a16:creationId xmlns:a16="http://schemas.microsoft.com/office/drawing/2014/main" id="{90676AAA-CB4A-EB49-9DC2-F3D7D176204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07301" y="822325"/>
                        <a:ext cx="1243013" cy="139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6031" name="Object 25">
            <a:extLst>
              <a:ext uri="{FF2B5EF4-FFF2-40B4-BE49-F238E27FC236}">
                <a16:creationId xmlns:a16="http://schemas.microsoft.com/office/drawing/2014/main" id="{3B5A290B-841B-2B48-AF48-C818F2B45100}"/>
              </a:ext>
            </a:extLst>
          </p:cNvPr>
          <p:cNvGraphicFramePr>
            <a:graphicFrameLocks noChangeAspect="1"/>
          </p:cNvGraphicFramePr>
          <p:nvPr/>
        </p:nvGraphicFramePr>
        <p:xfrm>
          <a:off x="9186863" y="717551"/>
          <a:ext cx="1255712" cy="1635125"/>
        </p:xfrm>
        <a:graphic>
          <a:graphicData uri="http://schemas.openxmlformats.org/presentationml/2006/ole">
            <mc:AlternateContent xmlns:mc="http://schemas.openxmlformats.org/markup-compatibility/2006">
              <mc:Choice xmlns:v="urn:schemas-microsoft-com:vml" Requires="v">
                <p:oleObj spid="_x0000_s51187" name="CS ChemDraw Drawing" r:id="rId12" imgW="1803400" imgH="2349500" progId="ChemDraw.Document.6.0">
                  <p:embed/>
                </p:oleObj>
              </mc:Choice>
              <mc:Fallback>
                <p:oleObj name="CS ChemDraw Drawing" r:id="rId12" imgW="1803400" imgH="2349500" progId="ChemDraw.Document.6.0">
                  <p:embed/>
                  <p:pic>
                    <p:nvPicPr>
                      <p:cNvPr id="86031" name="Object 25">
                        <a:extLst>
                          <a:ext uri="{FF2B5EF4-FFF2-40B4-BE49-F238E27FC236}">
                            <a16:creationId xmlns:a16="http://schemas.microsoft.com/office/drawing/2014/main" id="{3B5A290B-841B-2B48-AF48-C818F2B4510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186863" y="717551"/>
                        <a:ext cx="1255712"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6032" name="Object 6">
            <a:extLst>
              <a:ext uri="{FF2B5EF4-FFF2-40B4-BE49-F238E27FC236}">
                <a16:creationId xmlns:a16="http://schemas.microsoft.com/office/drawing/2014/main" id="{3F3C73E5-6F60-564B-8D2C-6DB47F388FE2}"/>
              </a:ext>
            </a:extLst>
          </p:cNvPr>
          <p:cNvGraphicFramePr>
            <a:graphicFrameLocks noChangeAspect="1"/>
          </p:cNvGraphicFramePr>
          <p:nvPr/>
        </p:nvGraphicFramePr>
        <p:xfrm>
          <a:off x="1733550" y="833438"/>
          <a:ext cx="1309688" cy="1376362"/>
        </p:xfrm>
        <a:graphic>
          <a:graphicData uri="http://schemas.openxmlformats.org/presentationml/2006/ole">
            <mc:AlternateContent xmlns:mc="http://schemas.openxmlformats.org/markup-compatibility/2006">
              <mc:Choice xmlns:v="urn:schemas-microsoft-com:vml" Requires="v">
                <p:oleObj spid="_x0000_s51188" name="CS ChemDraw Drawing" r:id="rId14" imgW="1892300" imgH="1968500" progId="ChemDraw.Document.6.0">
                  <p:embed/>
                </p:oleObj>
              </mc:Choice>
              <mc:Fallback>
                <p:oleObj name="CS ChemDraw Drawing" r:id="rId14" imgW="1892300" imgH="1968500" progId="ChemDraw.Document.6.0">
                  <p:embed/>
                  <p:pic>
                    <p:nvPicPr>
                      <p:cNvPr id="86032" name="Object 6">
                        <a:extLst>
                          <a:ext uri="{FF2B5EF4-FFF2-40B4-BE49-F238E27FC236}">
                            <a16:creationId xmlns:a16="http://schemas.microsoft.com/office/drawing/2014/main" id="{3F3C73E5-6F60-564B-8D2C-6DB47F388FE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33550" y="833438"/>
                        <a:ext cx="1309688" cy="137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6033" name="TextBox 30">
            <a:extLst>
              <a:ext uri="{FF2B5EF4-FFF2-40B4-BE49-F238E27FC236}">
                <a16:creationId xmlns:a16="http://schemas.microsoft.com/office/drawing/2014/main" id="{ECD5C461-3118-D442-A2D9-A03B4B5297D3}"/>
              </a:ext>
            </a:extLst>
          </p:cNvPr>
          <p:cNvSpPr txBox="1">
            <a:spLocks noChangeArrowheads="1"/>
          </p:cNvSpPr>
          <p:nvPr/>
        </p:nvSpPr>
        <p:spPr bwMode="auto">
          <a:xfrm>
            <a:off x="1762125" y="2625726"/>
            <a:ext cx="12652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r>
              <a:rPr lang="en-US" altLang="en-US" sz="1200" i="1">
                <a:solidFill>
                  <a:schemeClr val="bg1"/>
                </a:solidFill>
              </a:rPr>
              <a:t>RCS-4</a:t>
            </a:r>
          </a:p>
        </p:txBody>
      </p:sp>
      <p:sp>
        <p:nvSpPr>
          <p:cNvPr id="86034" name="TextBox 31">
            <a:extLst>
              <a:ext uri="{FF2B5EF4-FFF2-40B4-BE49-F238E27FC236}">
                <a16:creationId xmlns:a16="http://schemas.microsoft.com/office/drawing/2014/main" id="{7B33AD75-2947-D04E-9AC7-44CF92781B85}"/>
              </a:ext>
            </a:extLst>
          </p:cNvPr>
          <p:cNvSpPr txBox="1">
            <a:spLocks noChangeArrowheads="1"/>
          </p:cNvSpPr>
          <p:nvPr/>
        </p:nvSpPr>
        <p:spPr bwMode="auto">
          <a:xfrm>
            <a:off x="3262314" y="2625726"/>
            <a:ext cx="12652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r>
              <a:rPr lang="en-US" altLang="en-US" sz="1200" i="1">
                <a:solidFill>
                  <a:schemeClr val="bg1"/>
                </a:solidFill>
              </a:rPr>
              <a:t>AB-001</a:t>
            </a:r>
          </a:p>
        </p:txBody>
      </p:sp>
      <p:sp>
        <p:nvSpPr>
          <p:cNvPr id="86035" name="TextBox 33">
            <a:extLst>
              <a:ext uri="{FF2B5EF4-FFF2-40B4-BE49-F238E27FC236}">
                <a16:creationId xmlns:a16="http://schemas.microsoft.com/office/drawing/2014/main" id="{BF385BB4-BBC1-4F46-9971-87E55EC55D85}"/>
              </a:ext>
            </a:extLst>
          </p:cNvPr>
          <p:cNvSpPr txBox="1">
            <a:spLocks noChangeArrowheads="1"/>
          </p:cNvSpPr>
          <p:nvPr/>
        </p:nvSpPr>
        <p:spPr bwMode="auto">
          <a:xfrm>
            <a:off x="4752975" y="2625726"/>
            <a:ext cx="12652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r>
              <a:rPr lang="en-US" altLang="en-US" sz="1200" i="1">
                <a:solidFill>
                  <a:schemeClr val="bg1"/>
                </a:solidFill>
              </a:rPr>
              <a:t>XLR-11</a:t>
            </a:r>
          </a:p>
        </p:txBody>
      </p:sp>
      <p:sp>
        <p:nvSpPr>
          <p:cNvPr id="86036" name="TextBox 35">
            <a:extLst>
              <a:ext uri="{FF2B5EF4-FFF2-40B4-BE49-F238E27FC236}">
                <a16:creationId xmlns:a16="http://schemas.microsoft.com/office/drawing/2014/main" id="{0680F754-FB1E-1745-980C-8B5F4879ACA5}"/>
              </a:ext>
            </a:extLst>
          </p:cNvPr>
          <p:cNvSpPr txBox="1">
            <a:spLocks noChangeArrowheads="1"/>
          </p:cNvSpPr>
          <p:nvPr/>
        </p:nvSpPr>
        <p:spPr bwMode="auto">
          <a:xfrm>
            <a:off x="6224589" y="2625726"/>
            <a:ext cx="12652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r>
              <a:rPr lang="en-US" altLang="en-US" sz="1200" i="1">
                <a:solidFill>
                  <a:schemeClr val="bg1"/>
                </a:solidFill>
              </a:rPr>
              <a:t>5F-PB-22</a:t>
            </a:r>
          </a:p>
        </p:txBody>
      </p:sp>
      <p:sp>
        <p:nvSpPr>
          <p:cNvPr id="86037" name="TextBox 39">
            <a:extLst>
              <a:ext uri="{FF2B5EF4-FFF2-40B4-BE49-F238E27FC236}">
                <a16:creationId xmlns:a16="http://schemas.microsoft.com/office/drawing/2014/main" id="{AA1C32B1-8B3E-C144-8D80-29B5864F550D}"/>
              </a:ext>
            </a:extLst>
          </p:cNvPr>
          <p:cNvSpPr txBox="1">
            <a:spLocks noChangeArrowheads="1"/>
          </p:cNvSpPr>
          <p:nvPr/>
        </p:nvSpPr>
        <p:spPr bwMode="auto">
          <a:xfrm>
            <a:off x="7580313" y="2625726"/>
            <a:ext cx="14652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r>
              <a:rPr lang="en-US" altLang="en-US" sz="1200" i="1">
                <a:solidFill>
                  <a:schemeClr val="bg1"/>
                </a:solidFill>
              </a:rPr>
              <a:t>ADB-CHMINACA</a:t>
            </a:r>
          </a:p>
        </p:txBody>
      </p:sp>
      <p:sp>
        <p:nvSpPr>
          <p:cNvPr id="86038" name="TextBox 41">
            <a:extLst>
              <a:ext uri="{FF2B5EF4-FFF2-40B4-BE49-F238E27FC236}">
                <a16:creationId xmlns:a16="http://schemas.microsoft.com/office/drawing/2014/main" id="{7AE364C0-8B61-7540-BFD5-0F6E1A8358FA}"/>
              </a:ext>
            </a:extLst>
          </p:cNvPr>
          <p:cNvSpPr txBox="1">
            <a:spLocks noChangeArrowheads="1"/>
          </p:cNvSpPr>
          <p:nvPr/>
        </p:nvSpPr>
        <p:spPr bwMode="auto">
          <a:xfrm>
            <a:off x="9145589" y="2625726"/>
            <a:ext cx="12652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r>
              <a:rPr lang="en-US" altLang="en-US" sz="1200" i="1">
                <a:solidFill>
                  <a:schemeClr val="bg1"/>
                </a:solidFill>
              </a:rPr>
              <a:t>5F-AMB</a:t>
            </a:r>
          </a:p>
        </p:txBody>
      </p:sp>
      <p:graphicFrame>
        <p:nvGraphicFramePr>
          <p:cNvPr id="86039" name="Object 351">
            <a:extLst>
              <a:ext uri="{FF2B5EF4-FFF2-40B4-BE49-F238E27FC236}">
                <a16:creationId xmlns:a16="http://schemas.microsoft.com/office/drawing/2014/main" id="{39F2A724-89F5-034E-A26F-AF51874A6624}"/>
              </a:ext>
            </a:extLst>
          </p:cNvPr>
          <p:cNvGraphicFramePr>
            <a:graphicFrameLocks noChangeAspect="1"/>
          </p:cNvGraphicFramePr>
          <p:nvPr/>
        </p:nvGraphicFramePr>
        <p:xfrm>
          <a:off x="3554414" y="3975100"/>
          <a:ext cx="617537" cy="393700"/>
        </p:xfrm>
        <a:graphic>
          <a:graphicData uri="http://schemas.openxmlformats.org/presentationml/2006/ole">
            <mc:AlternateContent xmlns:mc="http://schemas.openxmlformats.org/markup-compatibility/2006">
              <mc:Choice xmlns:v="urn:schemas-microsoft-com:vml" Requires="v">
                <p:oleObj spid="_x0000_s51189" name="CS ChemDraw Drawing" r:id="rId16" imgW="901700" imgH="571500" progId="ChemDraw.Document.6.0">
                  <p:embed/>
                </p:oleObj>
              </mc:Choice>
              <mc:Fallback>
                <p:oleObj name="CS ChemDraw Drawing" r:id="rId16" imgW="901700" imgH="571500" progId="ChemDraw.Document.6.0">
                  <p:embed/>
                  <p:pic>
                    <p:nvPicPr>
                      <p:cNvPr id="86039" name="Object 351">
                        <a:extLst>
                          <a:ext uri="{FF2B5EF4-FFF2-40B4-BE49-F238E27FC236}">
                            <a16:creationId xmlns:a16="http://schemas.microsoft.com/office/drawing/2014/main" id="{39F2A724-89F5-034E-A26F-AF51874A662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554414" y="3975100"/>
                        <a:ext cx="617537"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6040" name="Object 352">
            <a:extLst>
              <a:ext uri="{FF2B5EF4-FFF2-40B4-BE49-F238E27FC236}">
                <a16:creationId xmlns:a16="http://schemas.microsoft.com/office/drawing/2014/main" id="{DD938288-43F2-CB48-811D-5DCE39C84B84}"/>
              </a:ext>
            </a:extLst>
          </p:cNvPr>
          <p:cNvGraphicFramePr>
            <a:graphicFrameLocks noChangeAspect="1"/>
          </p:cNvGraphicFramePr>
          <p:nvPr/>
        </p:nvGraphicFramePr>
        <p:xfrm>
          <a:off x="4325939" y="3975100"/>
          <a:ext cx="650875" cy="393700"/>
        </p:xfrm>
        <a:graphic>
          <a:graphicData uri="http://schemas.openxmlformats.org/presentationml/2006/ole">
            <mc:AlternateContent xmlns:mc="http://schemas.openxmlformats.org/markup-compatibility/2006">
              <mc:Choice xmlns:v="urn:schemas-microsoft-com:vml" Requires="v">
                <p:oleObj spid="_x0000_s51190" name="CS ChemDraw Drawing" r:id="rId18" imgW="939800" imgH="571500" progId="ChemDraw.Document.6.0">
                  <p:embed/>
                </p:oleObj>
              </mc:Choice>
              <mc:Fallback>
                <p:oleObj name="CS ChemDraw Drawing" r:id="rId18" imgW="939800" imgH="571500" progId="ChemDraw.Document.6.0">
                  <p:embed/>
                  <p:pic>
                    <p:nvPicPr>
                      <p:cNvPr id="86040" name="Object 352">
                        <a:extLst>
                          <a:ext uri="{FF2B5EF4-FFF2-40B4-BE49-F238E27FC236}">
                            <a16:creationId xmlns:a16="http://schemas.microsoft.com/office/drawing/2014/main" id="{DD938288-43F2-CB48-811D-5DCE39C84B84}"/>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325939" y="3975100"/>
                        <a:ext cx="65087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6041" name="Object 353">
            <a:extLst>
              <a:ext uri="{FF2B5EF4-FFF2-40B4-BE49-F238E27FC236}">
                <a16:creationId xmlns:a16="http://schemas.microsoft.com/office/drawing/2014/main" id="{EB9FA4FE-1D4B-344E-A3C1-3EF89685F916}"/>
              </a:ext>
            </a:extLst>
          </p:cNvPr>
          <p:cNvGraphicFramePr>
            <a:graphicFrameLocks noChangeAspect="1"/>
          </p:cNvGraphicFramePr>
          <p:nvPr/>
        </p:nvGraphicFramePr>
        <p:xfrm>
          <a:off x="3554414" y="5262563"/>
          <a:ext cx="617537" cy="393700"/>
        </p:xfrm>
        <a:graphic>
          <a:graphicData uri="http://schemas.openxmlformats.org/presentationml/2006/ole">
            <mc:AlternateContent xmlns:mc="http://schemas.openxmlformats.org/markup-compatibility/2006">
              <mc:Choice xmlns:v="urn:schemas-microsoft-com:vml" Requires="v">
                <p:oleObj spid="_x0000_s51191" name="CS ChemDraw Drawing" r:id="rId20" imgW="901700" imgH="571500" progId="ChemDraw.Document.6.0">
                  <p:embed/>
                </p:oleObj>
              </mc:Choice>
              <mc:Fallback>
                <p:oleObj name="CS ChemDraw Drawing" r:id="rId20" imgW="901700" imgH="571500" progId="ChemDraw.Document.6.0">
                  <p:embed/>
                  <p:pic>
                    <p:nvPicPr>
                      <p:cNvPr id="86041" name="Object 353">
                        <a:extLst>
                          <a:ext uri="{FF2B5EF4-FFF2-40B4-BE49-F238E27FC236}">
                            <a16:creationId xmlns:a16="http://schemas.microsoft.com/office/drawing/2014/main" id="{EB9FA4FE-1D4B-344E-A3C1-3EF89685F916}"/>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554414" y="5262563"/>
                        <a:ext cx="617537"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6042" name="Object 354">
            <a:extLst>
              <a:ext uri="{FF2B5EF4-FFF2-40B4-BE49-F238E27FC236}">
                <a16:creationId xmlns:a16="http://schemas.microsoft.com/office/drawing/2014/main" id="{A0DE1B0B-AA06-3C41-8777-64553599547D}"/>
              </a:ext>
            </a:extLst>
          </p:cNvPr>
          <p:cNvGraphicFramePr>
            <a:graphicFrameLocks noChangeAspect="1"/>
          </p:cNvGraphicFramePr>
          <p:nvPr/>
        </p:nvGraphicFramePr>
        <p:xfrm>
          <a:off x="4494214" y="5822951"/>
          <a:ext cx="312737" cy="358775"/>
        </p:xfrm>
        <a:graphic>
          <a:graphicData uri="http://schemas.openxmlformats.org/presentationml/2006/ole">
            <mc:AlternateContent xmlns:mc="http://schemas.openxmlformats.org/markup-compatibility/2006">
              <mc:Choice xmlns:v="urn:schemas-microsoft-com:vml" Requires="v">
                <p:oleObj spid="_x0000_s51192" name="CS ChemDraw Drawing" r:id="rId22" imgW="457200" imgH="520700" progId="ChemDraw.Document.6.0">
                  <p:embed/>
                </p:oleObj>
              </mc:Choice>
              <mc:Fallback>
                <p:oleObj name="CS ChemDraw Drawing" r:id="rId22" imgW="457200" imgH="520700" progId="ChemDraw.Document.6.0">
                  <p:embed/>
                  <p:pic>
                    <p:nvPicPr>
                      <p:cNvPr id="86042" name="Object 354">
                        <a:extLst>
                          <a:ext uri="{FF2B5EF4-FFF2-40B4-BE49-F238E27FC236}">
                            <a16:creationId xmlns:a16="http://schemas.microsoft.com/office/drawing/2014/main" id="{A0DE1B0B-AA06-3C41-8777-64553599547D}"/>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494214" y="5822951"/>
                        <a:ext cx="312737" cy="35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6043" name="Object 355">
            <a:extLst>
              <a:ext uri="{FF2B5EF4-FFF2-40B4-BE49-F238E27FC236}">
                <a16:creationId xmlns:a16="http://schemas.microsoft.com/office/drawing/2014/main" id="{DB83C70E-0FBC-4144-9275-CD88FF4D4B38}"/>
              </a:ext>
            </a:extLst>
          </p:cNvPr>
          <p:cNvGraphicFramePr>
            <a:graphicFrameLocks noChangeAspect="1"/>
          </p:cNvGraphicFramePr>
          <p:nvPr/>
        </p:nvGraphicFramePr>
        <p:xfrm>
          <a:off x="3690939" y="5822951"/>
          <a:ext cx="344487" cy="360363"/>
        </p:xfrm>
        <a:graphic>
          <a:graphicData uri="http://schemas.openxmlformats.org/presentationml/2006/ole">
            <mc:AlternateContent xmlns:mc="http://schemas.openxmlformats.org/markup-compatibility/2006">
              <mc:Choice xmlns:v="urn:schemas-microsoft-com:vml" Requires="v">
                <p:oleObj spid="_x0000_s51193" name="CS ChemDraw Drawing" r:id="rId24" imgW="508000" imgH="520700" progId="ChemDraw.Document.6.0">
                  <p:embed/>
                </p:oleObj>
              </mc:Choice>
              <mc:Fallback>
                <p:oleObj name="CS ChemDraw Drawing" r:id="rId24" imgW="508000" imgH="520700" progId="ChemDraw.Document.6.0">
                  <p:embed/>
                  <p:pic>
                    <p:nvPicPr>
                      <p:cNvPr id="86043" name="Object 355">
                        <a:extLst>
                          <a:ext uri="{FF2B5EF4-FFF2-40B4-BE49-F238E27FC236}">
                            <a16:creationId xmlns:a16="http://schemas.microsoft.com/office/drawing/2014/main" id="{DB83C70E-0FBC-4144-9275-CD88FF4D4B38}"/>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690939" y="5822951"/>
                        <a:ext cx="344487"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6044" name="Object 356">
            <a:extLst>
              <a:ext uri="{FF2B5EF4-FFF2-40B4-BE49-F238E27FC236}">
                <a16:creationId xmlns:a16="http://schemas.microsoft.com/office/drawing/2014/main" id="{E9B35A04-6BC1-B245-A932-88A5B742E1C2}"/>
              </a:ext>
            </a:extLst>
          </p:cNvPr>
          <p:cNvGraphicFramePr>
            <a:graphicFrameLocks noChangeAspect="1"/>
          </p:cNvGraphicFramePr>
          <p:nvPr/>
        </p:nvGraphicFramePr>
        <p:xfrm>
          <a:off x="4325939" y="5262563"/>
          <a:ext cx="650875" cy="393700"/>
        </p:xfrm>
        <a:graphic>
          <a:graphicData uri="http://schemas.openxmlformats.org/presentationml/2006/ole">
            <mc:AlternateContent xmlns:mc="http://schemas.openxmlformats.org/markup-compatibility/2006">
              <mc:Choice xmlns:v="urn:schemas-microsoft-com:vml" Requires="v">
                <p:oleObj spid="_x0000_s51194" name="CS ChemDraw Drawing" r:id="rId26" imgW="939800" imgH="571500" progId="ChemDraw.Document.6.0">
                  <p:embed/>
                </p:oleObj>
              </mc:Choice>
              <mc:Fallback>
                <p:oleObj name="CS ChemDraw Drawing" r:id="rId26" imgW="939800" imgH="571500" progId="ChemDraw.Document.6.0">
                  <p:embed/>
                  <p:pic>
                    <p:nvPicPr>
                      <p:cNvPr id="86044" name="Object 356">
                        <a:extLst>
                          <a:ext uri="{FF2B5EF4-FFF2-40B4-BE49-F238E27FC236}">
                            <a16:creationId xmlns:a16="http://schemas.microsoft.com/office/drawing/2014/main" id="{E9B35A04-6BC1-B245-A932-88A5B742E1C2}"/>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325939" y="5262563"/>
                        <a:ext cx="65087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3" name="Oval 52">
            <a:extLst>
              <a:ext uri="{FF2B5EF4-FFF2-40B4-BE49-F238E27FC236}">
                <a16:creationId xmlns:a16="http://schemas.microsoft.com/office/drawing/2014/main" id="{6B3A59B7-BED8-BE4A-BE1C-7F2CB4E7DF3B}"/>
              </a:ext>
            </a:extLst>
          </p:cNvPr>
          <p:cNvSpPr>
            <a:spLocks noChangeArrowheads="1"/>
          </p:cNvSpPr>
          <p:nvPr/>
        </p:nvSpPr>
        <p:spPr bwMode="auto">
          <a:xfrm>
            <a:off x="2338388" y="4799013"/>
            <a:ext cx="431800" cy="430212"/>
          </a:xfrm>
          <a:prstGeom prst="ellipse">
            <a:avLst/>
          </a:prstGeom>
          <a:solidFill>
            <a:srgbClr val="FFFF66"/>
          </a:solidFill>
          <a:ln w="9525">
            <a:solidFill>
              <a:srgbClr val="808000"/>
            </a:solidFill>
            <a:round/>
            <a:headEnd/>
            <a:tailEnd/>
          </a:ln>
          <a:effectLst>
            <a:outerShdw blurRad="40000" dist="23000" dir="5400000" rotWithShape="0">
              <a:srgbClr val="808080">
                <a:alpha val="34998"/>
              </a:srgbClr>
            </a:outerShdw>
          </a:effec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endParaRPr lang="en-US" altLang="en-US" sz="1400">
              <a:solidFill>
                <a:srgbClr val="FFFFFF"/>
              </a:solidFill>
            </a:endParaRPr>
          </a:p>
        </p:txBody>
      </p:sp>
      <p:graphicFrame>
        <p:nvGraphicFramePr>
          <p:cNvPr id="86046" name="Object 365">
            <a:extLst>
              <a:ext uri="{FF2B5EF4-FFF2-40B4-BE49-F238E27FC236}">
                <a16:creationId xmlns:a16="http://schemas.microsoft.com/office/drawing/2014/main" id="{2DB1E786-BC55-A74B-A20D-CAF51400C62D}"/>
              </a:ext>
            </a:extLst>
          </p:cNvPr>
          <p:cNvGraphicFramePr>
            <a:graphicFrameLocks noChangeAspect="1"/>
          </p:cNvGraphicFramePr>
          <p:nvPr/>
        </p:nvGraphicFramePr>
        <p:xfrm>
          <a:off x="7123114" y="4754564"/>
          <a:ext cx="731837" cy="650875"/>
        </p:xfrm>
        <a:graphic>
          <a:graphicData uri="http://schemas.openxmlformats.org/presentationml/2006/ole">
            <mc:AlternateContent xmlns:mc="http://schemas.openxmlformats.org/markup-compatibility/2006">
              <mc:Choice xmlns:v="urn:schemas-microsoft-com:vml" Requires="v">
                <p:oleObj spid="_x0000_s51195" name="CS ChemDraw Drawing" r:id="rId28" imgW="1054100" imgH="939800" progId="ChemDraw.Document.6.0">
                  <p:embed/>
                </p:oleObj>
              </mc:Choice>
              <mc:Fallback>
                <p:oleObj name="CS ChemDraw Drawing" r:id="rId28" imgW="1054100" imgH="939800" progId="ChemDraw.Document.6.0">
                  <p:embed/>
                  <p:pic>
                    <p:nvPicPr>
                      <p:cNvPr id="86046" name="Object 365">
                        <a:extLst>
                          <a:ext uri="{FF2B5EF4-FFF2-40B4-BE49-F238E27FC236}">
                            <a16:creationId xmlns:a16="http://schemas.microsoft.com/office/drawing/2014/main" id="{2DB1E786-BC55-A74B-A20D-CAF51400C62D}"/>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7123114" y="4754564"/>
                        <a:ext cx="731837" cy="65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6047" name="Object 366">
            <a:extLst>
              <a:ext uri="{FF2B5EF4-FFF2-40B4-BE49-F238E27FC236}">
                <a16:creationId xmlns:a16="http://schemas.microsoft.com/office/drawing/2014/main" id="{F100F23E-6AC7-9349-AAE1-59B8BCDAAC99}"/>
              </a:ext>
            </a:extLst>
          </p:cNvPr>
          <p:cNvGraphicFramePr>
            <a:graphicFrameLocks noChangeAspect="1"/>
          </p:cNvGraphicFramePr>
          <p:nvPr/>
        </p:nvGraphicFramePr>
        <p:xfrm>
          <a:off x="7031038" y="3952875"/>
          <a:ext cx="836612" cy="731838"/>
        </p:xfrm>
        <a:graphic>
          <a:graphicData uri="http://schemas.openxmlformats.org/presentationml/2006/ole">
            <mc:AlternateContent xmlns:mc="http://schemas.openxmlformats.org/markup-compatibility/2006">
              <mc:Choice xmlns:v="urn:schemas-microsoft-com:vml" Requires="v">
                <p:oleObj spid="_x0000_s51196" name="CS ChemDraw Drawing" r:id="rId30" imgW="1206500" imgH="1054100" progId="ChemDraw.Document.6.0">
                  <p:embed/>
                </p:oleObj>
              </mc:Choice>
              <mc:Fallback>
                <p:oleObj name="CS ChemDraw Drawing" r:id="rId30" imgW="1206500" imgH="1054100" progId="ChemDraw.Document.6.0">
                  <p:embed/>
                  <p:pic>
                    <p:nvPicPr>
                      <p:cNvPr id="86047" name="Object 366">
                        <a:extLst>
                          <a:ext uri="{FF2B5EF4-FFF2-40B4-BE49-F238E27FC236}">
                            <a16:creationId xmlns:a16="http://schemas.microsoft.com/office/drawing/2014/main" id="{F100F23E-6AC7-9349-AAE1-59B8BCDAAC99}"/>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7031038" y="3952875"/>
                        <a:ext cx="836612" cy="731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6048" name="Object 367">
            <a:extLst>
              <a:ext uri="{FF2B5EF4-FFF2-40B4-BE49-F238E27FC236}">
                <a16:creationId xmlns:a16="http://schemas.microsoft.com/office/drawing/2014/main" id="{F723CCDD-F626-064D-926D-478F23BE12A6}"/>
              </a:ext>
            </a:extLst>
          </p:cNvPr>
          <p:cNvGraphicFramePr>
            <a:graphicFrameLocks noChangeAspect="1"/>
          </p:cNvGraphicFramePr>
          <p:nvPr/>
        </p:nvGraphicFramePr>
        <p:xfrm>
          <a:off x="6437313" y="3994151"/>
          <a:ext cx="641350" cy="650875"/>
        </p:xfrm>
        <a:graphic>
          <a:graphicData uri="http://schemas.openxmlformats.org/presentationml/2006/ole">
            <mc:AlternateContent xmlns:mc="http://schemas.openxmlformats.org/markup-compatibility/2006">
              <mc:Choice xmlns:v="urn:schemas-microsoft-com:vml" Requires="v">
                <p:oleObj spid="_x0000_s51197" name="CS ChemDraw Drawing" r:id="rId32" imgW="927100" imgH="939800" progId="ChemDraw.Document.6.0">
                  <p:embed/>
                </p:oleObj>
              </mc:Choice>
              <mc:Fallback>
                <p:oleObj name="CS ChemDraw Drawing" r:id="rId32" imgW="927100" imgH="939800" progId="ChemDraw.Document.6.0">
                  <p:embed/>
                  <p:pic>
                    <p:nvPicPr>
                      <p:cNvPr id="86048" name="Object 367">
                        <a:extLst>
                          <a:ext uri="{FF2B5EF4-FFF2-40B4-BE49-F238E27FC236}">
                            <a16:creationId xmlns:a16="http://schemas.microsoft.com/office/drawing/2014/main" id="{F723CCDD-F626-064D-926D-478F23BE12A6}"/>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6437313" y="3994151"/>
                        <a:ext cx="641350" cy="65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6049" name="Object 368">
            <a:extLst>
              <a:ext uri="{FF2B5EF4-FFF2-40B4-BE49-F238E27FC236}">
                <a16:creationId xmlns:a16="http://schemas.microsoft.com/office/drawing/2014/main" id="{45087ABA-343B-D94F-81E2-81C65D6095C5}"/>
              </a:ext>
            </a:extLst>
          </p:cNvPr>
          <p:cNvGraphicFramePr>
            <a:graphicFrameLocks noChangeAspect="1"/>
          </p:cNvGraphicFramePr>
          <p:nvPr/>
        </p:nvGraphicFramePr>
        <p:xfrm>
          <a:off x="5815013" y="4076701"/>
          <a:ext cx="582612" cy="485775"/>
        </p:xfrm>
        <a:graphic>
          <a:graphicData uri="http://schemas.openxmlformats.org/presentationml/2006/ole">
            <mc:AlternateContent xmlns:mc="http://schemas.openxmlformats.org/markup-compatibility/2006">
              <mc:Choice xmlns:v="urn:schemas-microsoft-com:vml" Requires="v">
                <p:oleObj spid="_x0000_s51198" name="CS ChemDraw Drawing" r:id="rId34" imgW="838200" imgH="711200" progId="ChemDraw.Document.6.0">
                  <p:embed/>
                </p:oleObj>
              </mc:Choice>
              <mc:Fallback>
                <p:oleObj name="CS ChemDraw Drawing" r:id="rId34" imgW="838200" imgH="711200" progId="ChemDraw.Document.6.0">
                  <p:embed/>
                  <p:pic>
                    <p:nvPicPr>
                      <p:cNvPr id="86049" name="Object 368">
                        <a:extLst>
                          <a:ext uri="{FF2B5EF4-FFF2-40B4-BE49-F238E27FC236}">
                            <a16:creationId xmlns:a16="http://schemas.microsoft.com/office/drawing/2014/main" id="{45087ABA-343B-D94F-81E2-81C65D6095C5}"/>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5815013" y="4076701"/>
                        <a:ext cx="582612"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6050" name="Object 369">
            <a:extLst>
              <a:ext uri="{FF2B5EF4-FFF2-40B4-BE49-F238E27FC236}">
                <a16:creationId xmlns:a16="http://schemas.microsoft.com/office/drawing/2014/main" id="{6FC33F3D-C4CD-294B-805A-BDD8EFB1275E}"/>
              </a:ext>
            </a:extLst>
          </p:cNvPr>
          <p:cNvGraphicFramePr>
            <a:graphicFrameLocks noChangeAspect="1"/>
          </p:cNvGraphicFramePr>
          <p:nvPr/>
        </p:nvGraphicFramePr>
        <p:xfrm>
          <a:off x="6399213" y="4716464"/>
          <a:ext cx="876300" cy="725487"/>
        </p:xfrm>
        <a:graphic>
          <a:graphicData uri="http://schemas.openxmlformats.org/presentationml/2006/ole">
            <mc:AlternateContent xmlns:mc="http://schemas.openxmlformats.org/markup-compatibility/2006">
              <mc:Choice xmlns:v="urn:schemas-microsoft-com:vml" Requires="v">
                <p:oleObj spid="_x0000_s51199" name="CS ChemDraw Drawing" r:id="rId36" imgW="1257300" imgH="1054100" progId="ChemDraw.Document.6.0">
                  <p:embed/>
                </p:oleObj>
              </mc:Choice>
              <mc:Fallback>
                <p:oleObj name="CS ChemDraw Drawing" r:id="rId36" imgW="1257300" imgH="1054100" progId="ChemDraw.Document.6.0">
                  <p:embed/>
                  <p:pic>
                    <p:nvPicPr>
                      <p:cNvPr id="86050" name="Object 369">
                        <a:extLst>
                          <a:ext uri="{FF2B5EF4-FFF2-40B4-BE49-F238E27FC236}">
                            <a16:creationId xmlns:a16="http://schemas.microsoft.com/office/drawing/2014/main" id="{6FC33F3D-C4CD-294B-805A-BDD8EFB1275E}"/>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6399213" y="4716464"/>
                        <a:ext cx="876300" cy="725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6051" name="Object 370">
            <a:extLst>
              <a:ext uri="{FF2B5EF4-FFF2-40B4-BE49-F238E27FC236}">
                <a16:creationId xmlns:a16="http://schemas.microsoft.com/office/drawing/2014/main" id="{FAE1C04C-5BDF-614A-8103-34828AA4034F}"/>
              </a:ext>
            </a:extLst>
          </p:cNvPr>
          <p:cNvGraphicFramePr>
            <a:graphicFrameLocks noChangeAspect="1"/>
          </p:cNvGraphicFramePr>
          <p:nvPr/>
        </p:nvGraphicFramePr>
        <p:xfrm>
          <a:off x="6497639" y="5641976"/>
          <a:ext cx="706437" cy="487363"/>
        </p:xfrm>
        <a:graphic>
          <a:graphicData uri="http://schemas.openxmlformats.org/presentationml/2006/ole">
            <mc:AlternateContent xmlns:mc="http://schemas.openxmlformats.org/markup-compatibility/2006">
              <mc:Choice xmlns:v="urn:schemas-microsoft-com:vml" Requires="v">
                <p:oleObj spid="_x0000_s51200" name="CS ChemDraw Drawing" r:id="rId38" imgW="1016000" imgH="711200" progId="ChemDraw.Document.6.0">
                  <p:embed/>
                </p:oleObj>
              </mc:Choice>
              <mc:Fallback>
                <p:oleObj name="CS ChemDraw Drawing" r:id="rId38" imgW="1016000" imgH="711200" progId="ChemDraw.Document.6.0">
                  <p:embed/>
                  <p:pic>
                    <p:nvPicPr>
                      <p:cNvPr id="86051" name="Object 370">
                        <a:extLst>
                          <a:ext uri="{FF2B5EF4-FFF2-40B4-BE49-F238E27FC236}">
                            <a16:creationId xmlns:a16="http://schemas.microsoft.com/office/drawing/2014/main" id="{FAE1C04C-5BDF-614A-8103-34828AA4034F}"/>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6497639" y="5641976"/>
                        <a:ext cx="706437"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6052" name="Object 371">
            <a:extLst>
              <a:ext uri="{FF2B5EF4-FFF2-40B4-BE49-F238E27FC236}">
                <a16:creationId xmlns:a16="http://schemas.microsoft.com/office/drawing/2014/main" id="{80D4F9BB-460B-824A-8693-3A30E5E1CC97}"/>
              </a:ext>
            </a:extLst>
          </p:cNvPr>
          <p:cNvGraphicFramePr>
            <a:graphicFrameLocks noChangeAspect="1"/>
          </p:cNvGraphicFramePr>
          <p:nvPr/>
        </p:nvGraphicFramePr>
        <p:xfrm>
          <a:off x="7307264" y="5641976"/>
          <a:ext cx="904875" cy="487363"/>
        </p:xfrm>
        <a:graphic>
          <a:graphicData uri="http://schemas.openxmlformats.org/presentationml/2006/ole">
            <mc:AlternateContent xmlns:mc="http://schemas.openxmlformats.org/markup-compatibility/2006">
              <mc:Choice xmlns:v="urn:schemas-microsoft-com:vml" Requires="v">
                <p:oleObj spid="_x0000_s51201" name="CS ChemDraw Drawing" r:id="rId40" imgW="1308100" imgH="711200" progId="ChemDraw.Document.6.0">
                  <p:embed/>
                </p:oleObj>
              </mc:Choice>
              <mc:Fallback>
                <p:oleObj name="CS ChemDraw Drawing" r:id="rId40" imgW="1308100" imgH="711200" progId="ChemDraw.Document.6.0">
                  <p:embed/>
                  <p:pic>
                    <p:nvPicPr>
                      <p:cNvPr id="86052" name="Object 371">
                        <a:extLst>
                          <a:ext uri="{FF2B5EF4-FFF2-40B4-BE49-F238E27FC236}">
                            <a16:creationId xmlns:a16="http://schemas.microsoft.com/office/drawing/2014/main" id="{80D4F9BB-460B-824A-8693-3A30E5E1CC97}"/>
                          </a:ext>
                        </a:extLst>
                      </p:cNvP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7307264" y="5641976"/>
                        <a:ext cx="904875"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6053" name="Object 372">
            <a:extLst>
              <a:ext uri="{FF2B5EF4-FFF2-40B4-BE49-F238E27FC236}">
                <a16:creationId xmlns:a16="http://schemas.microsoft.com/office/drawing/2014/main" id="{77777E78-F5C6-C54E-BF22-5F070B7FD4FB}"/>
              </a:ext>
            </a:extLst>
          </p:cNvPr>
          <p:cNvGraphicFramePr>
            <a:graphicFrameLocks noChangeAspect="1"/>
          </p:cNvGraphicFramePr>
          <p:nvPr/>
        </p:nvGraphicFramePr>
        <p:xfrm>
          <a:off x="8751889" y="5630864"/>
          <a:ext cx="706437" cy="542925"/>
        </p:xfrm>
        <a:graphic>
          <a:graphicData uri="http://schemas.openxmlformats.org/presentationml/2006/ole">
            <mc:AlternateContent xmlns:mc="http://schemas.openxmlformats.org/markup-compatibility/2006">
              <mc:Choice xmlns:v="urn:schemas-microsoft-com:vml" Requires="v">
                <p:oleObj spid="_x0000_s51202" name="CS ChemDraw Drawing" r:id="rId42" imgW="1016000" imgH="787400" progId="ChemDraw.Document.6.0">
                  <p:embed/>
                </p:oleObj>
              </mc:Choice>
              <mc:Fallback>
                <p:oleObj name="CS ChemDraw Drawing" r:id="rId42" imgW="1016000" imgH="787400" progId="ChemDraw.Document.6.0">
                  <p:embed/>
                  <p:pic>
                    <p:nvPicPr>
                      <p:cNvPr id="86053" name="Object 372">
                        <a:extLst>
                          <a:ext uri="{FF2B5EF4-FFF2-40B4-BE49-F238E27FC236}">
                            <a16:creationId xmlns:a16="http://schemas.microsoft.com/office/drawing/2014/main" id="{77777E78-F5C6-C54E-BF22-5F070B7FD4FB}"/>
                          </a:ext>
                        </a:extLst>
                      </p:cNvPr>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8751889" y="5630864"/>
                        <a:ext cx="706437"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6054" name="Object 375">
            <a:extLst>
              <a:ext uri="{FF2B5EF4-FFF2-40B4-BE49-F238E27FC236}">
                <a16:creationId xmlns:a16="http://schemas.microsoft.com/office/drawing/2014/main" id="{8B353657-76D1-2E47-96E1-69D97FD81012}"/>
              </a:ext>
            </a:extLst>
          </p:cNvPr>
          <p:cNvGraphicFramePr>
            <a:graphicFrameLocks noChangeAspect="1"/>
          </p:cNvGraphicFramePr>
          <p:nvPr/>
        </p:nvGraphicFramePr>
        <p:xfrm>
          <a:off x="8251826" y="4079876"/>
          <a:ext cx="777875" cy="536575"/>
        </p:xfrm>
        <a:graphic>
          <a:graphicData uri="http://schemas.openxmlformats.org/presentationml/2006/ole">
            <mc:AlternateContent xmlns:mc="http://schemas.openxmlformats.org/markup-compatibility/2006">
              <mc:Choice xmlns:v="urn:schemas-microsoft-com:vml" Requires="v">
                <p:oleObj spid="_x0000_s51203" name="CS ChemDraw Drawing" r:id="rId44" imgW="1130300" imgH="774700" progId="ChemDraw.Document.6.0">
                  <p:embed/>
                </p:oleObj>
              </mc:Choice>
              <mc:Fallback>
                <p:oleObj name="CS ChemDraw Drawing" r:id="rId44" imgW="1130300" imgH="774700" progId="ChemDraw.Document.6.0">
                  <p:embed/>
                  <p:pic>
                    <p:nvPicPr>
                      <p:cNvPr id="86054" name="Object 375">
                        <a:extLst>
                          <a:ext uri="{FF2B5EF4-FFF2-40B4-BE49-F238E27FC236}">
                            <a16:creationId xmlns:a16="http://schemas.microsoft.com/office/drawing/2014/main" id="{8B353657-76D1-2E47-96E1-69D97FD81012}"/>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8251826" y="4079876"/>
                        <a:ext cx="777875"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6055" name="Object 376">
            <a:extLst>
              <a:ext uri="{FF2B5EF4-FFF2-40B4-BE49-F238E27FC236}">
                <a16:creationId xmlns:a16="http://schemas.microsoft.com/office/drawing/2014/main" id="{11260210-FCE4-7A4D-8945-CFC116C78ACD}"/>
              </a:ext>
            </a:extLst>
          </p:cNvPr>
          <p:cNvGraphicFramePr>
            <a:graphicFrameLocks noChangeAspect="1"/>
          </p:cNvGraphicFramePr>
          <p:nvPr/>
        </p:nvGraphicFramePr>
        <p:xfrm>
          <a:off x="9201151" y="4067176"/>
          <a:ext cx="777875" cy="536575"/>
        </p:xfrm>
        <a:graphic>
          <a:graphicData uri="http://schemas.openxmlformats.org/presentationml/2006/ole">
            <mc:AlternateContent xmlns:mc="http://schemas.openxmlformats.org/markup-compatibility/2006">
              <mc:Choice xmlns:v="urn:schemas-microsoft-com:vml" Requires="v">
                <p:oleObj spid="_x0000_s51204" name="CS ChemDraw Drawing" r:id="rId46" imgW="1130300" imgH="774700" progId="ChemDraw.Document.6.0">
                  <p:embed/>
                </p:oleObj>
              </mc:Choice>
              <mc:Fallback>
                <p:oleObj name="CS ChemDraw Drawing" r:id="rId46" imgW="1130300" imgH="774700" progId="ChemDraw.Document.6.0">
                  <p:embed/>
                  <p:pic>
                    <p:nvPicPr>
                      <p:cNvPr id="86055" name="Object 376">
                        <a:extLst>
                          <a:ext uri="{FF2B5EF4-FFF2-40B4-BE49-F238E27FC236}">
                            <a16:creationId xmlns:a16="http://schemas.microsoft.com/office/drawing/2014/main" id="{11260210-FCE4-7A4D-8945-CFC116C78ACD}"/>
                          </a:ext>
                        </a:extLst>
                      </p:cNvPr>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9201151" y="4067176"/>
                        <a:ext cx="777875"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6056" name="Object 377">
            <a:extLst>
              <a:ext uri="{FF2B5EF4-FFF2-40B4-BE49-F238E27FC236}">
                <a16:creationId xmlns:a16="http://schemas.microsoft.com/office/drawing/2014/main" id="{BE9B503A-C2AE-FE45-9C69-7B44F9956538}"/>
              </a:ext>
            </a:extLst>
          </p:cNvPr>
          <p:cNvGraphicFramePr>
            <a:graphicFrameLocks noChangeAspect="1"/>
          </p:cNvGraphicFramePr>
          <p:nvPr/>
        </p:nvGraphicFramePr>
        <p:xfrm>
          <a:off x="8245475" y="4945064"/>
          <a:ext cx="788988" cy="536575"/>
        </p:xfrm>
        <a:graphic>
          <a:graphicData uri="http://schemas.openxmlformats.org/presentationml/2006/ole">
            <mc:AlternateContent xmlns:mc="http://schemas.openxmlformats.org/markup-compatibility/2006">
              <mc:Choice xmlns:v="urn:schemas-microsoft-com:vml" Requires="v">
                <p:oleObj spid="_x0000_s51205" name="CS ChemDraw Drawing" r:id="rId48" imgW="1130300" imgH="774700" progId="ChemDraw.Document.6.0">
                  <p:embed/>
                </p:oleObj>
              </mc:Choice>
              <mc:Fallback>
                <p:oleObj name="CS ChemDraw Drawing" r:id="rId48" imgW="1130300" imgH="774700" progId="ChemDraw.Document.6.0">
                  <p:embed/>
                  <p:pic>
                    <p:nvPicPr>
                      <p:cNvPr id="86056" name="Object 377">
                        <a:extLst>
                          <a:ext uri="{FF2B5EF4-FFF2-40B4-BE49-F238E27FC236}">
                            <a16:creationId xmlns:a16="http://schemas.microsoft.com/office/drawing/2014/main" id="{BE9B503A-C2AE-FE45-9C69-7B44F9956538}"/>
                          </a:ext>
                        </a:extLst>
                      </p:cNvPr>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8245475" y="4945064"/>
                        <a:ext cx="788988"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6057" name="Object 378">
            <a:extLst>
              <a:ext uri="{FF2B5EF4-FFF2-40B4-BE49-F238E27FC236}">
                <a16:creationId xmlns:a16="http://schemas.microsoft.com/office/drawing/2014/main" id="{D096FA01-FE4E-1842-A40A-A535EA2D5D2D}"/>
              </a:ext>
            </a:extLst>
          </p:cNvPr>
          <p:cNvGraphicFramePr>
            <a:graphicFrameLocks noChangeAspect="1"/>
          </p:cNvGraphicFramePr>
          <p:nvPr/>
        </p:nvGraphicFramePr>
        <p:xfrm>
          <a:off x="9194800" y="4895851"/>
          <a:ext cx="788988" cy="536575"/>
        </p:xfrm>
        <a:graphic>
          <a:graphicData uri="http://schemas.openxmlformats.org/presentationml/2006/ole">
            <mc:AlternateContent xmlns:mc="http://schemas.openxmlformats.org/markup-compatibility/2006">
              <mc:Choice xmlns:v="urn:schemas-microsoft-com:vml" Requires="v">
                <p:oleObj spid="_x0000_s51206" name="CS ChemDraw Drawing" r:id="rId50" imgW="1130300" imgH="774700" progId="ChemDraw.Document.6.0">
                  <p:embed/>
                </p:oleObj>
              </mc:Choice>
              <mc:Fallback>
                <p:oleObj name="CS ChemDraw Drawing" r:id="rId50" imgW="1130300" imgH="774700" progId="ChemDraw.Document.6.0">
                  <p:embed/>
                  <p:pic>
                    <p:nvPicPr>
                      <p:cNvPr id="86057" name="Object 378">
                        <a:extLst>
                          <a:ext uri="{FF2B5EF4-FFF2-40B4-BE49-F238E27FC236}">
                            <a16:creationId xmlns:a16="http://schemas.microsoft.com/office/drawing/2014/main" id="{D096FA01-FE4E-1842-A40A-A535EA2D5D2D}"/>
                          </a:ext>
                        </a:extLst>
                      </p:cNvPr>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9194800" y="4895851"/>
                        <a:ext cx="788988"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1" name="TextBox 80">
            <a:extLst>
              <a:ext uri="{FF2B5EF4-FFF2-40B4-BE49-F238E27FC236}">
                <a16:creationId xmlns:a16="http://schemas.microsoft.com/office/drawing/2014/main" id="{83107D9B-4F92-DC48-B228-D835297021E5}"/>
              </a:ext>
            </a:extLst>
          </p:cNvPr>
          <p:cNvSpPr txBox="1">
            <a:spLocks noChangeArrowheads="1"/>
          </p:cNvSpPr>
          <p:nvPr/>
        </p:nvSpPr>
        <p:spPr bwMode="auto">
          <a:xfrm>
            <a:off x="3592513" y="3270251"/>
            <a:ext cx="1389062" cy="461963"/>
          </a:xfrm>
          <a:prstGeom prst="rect">
            <a:avLst/>
          </a:prstGeom>
          <a:solidFill>
            <a:srgbClr val="FFFF66"/>
          </a:solidFill>
          <a:ln w="9525">
            <a:solidFill>
              <a:srgbClr val="808000"/>
            </a:solidFill>
            <a:miter lim="800000"/>
            <a:headEnd/>
            <a:tailEnd/>
          </a:ln>
          <a:effectLst>
            <a:outerShdw blurRad="50800" dist="38100" dir="2700000" algn="tl" rotWithShape="0">
              <a:srgbClr val="808080">
                <a:alpha val="39998"/>
              </a:srgbClr>
            </a:outerShdw>
          </a:effectLst>
        </p:spPr>
        <p:txBody>
          <a:bodyPr>
            <a:spAutoFit/>
          </a:bodyPr>
          <a:lstStyle/>
          <a:p>
            <a:pPr algn="ctr">
              <a:defRPr/>
            </a:pPr>
            <a:r>
              <a:rPr lang="en-US" sz="1200" i="1" dirty="0" err="1">
                <a:ea typeface="ＭＳ Ｐゴシック" charset="-128"/>
              </a:rPr>
              <a:t>heteroaromatic</a:t>
            </a:r>
            <a:br>
              <a:rPr lang="en-US" sz="1200" i="1" dirty="0">
                <a:ea typeface="ＭＳ Ｐゴシック" charset="-128"/>
              </a:rPr>
            </a:br>
            <a:r>
              <a:rPr lang="en-US" sz="1200" i="1" dirty="0">
                <a:ea typeface="ＭＳ Ｐゴシック" charset="-128"/>
              </a:rPr>
              <a:t>core</a:t>
            </a:r>
          </a:p>
        </p:txBody>
      </p:sp>
      <p:sp>
        <p:nvSpPr>
          <p:cNvPr id="82" name="TextBox 81">
            <a:extLst>
              <a:ext uri="{FF2B5EF4-FFF2-40B4-BE49-F238E27FC236}">
                <a16:creationId xmlns:a16="http://schemas.microsoft.com/office/drawing/2014/main" id="{C49551D0-7895-C745-9DD2-99A41AABBEB8}"/>
              </a:ext>
            </a:extLst>
          </p:cNvPr>
          <p:cNvSpPr txBox="1">
            <a:spLocks noChangeArrowheads="1"/>
          </p:cNvSpPr>
          <p:nvPr/>
        </p:nvSpPr>
        <p:spPr bwMode="auto">
          <a:xfrm>
            <a:off x="6219826" y="3270251"/>
            <a:ext cx="1065213" cy="461963"/>
          </a:xfrm>
          <a:prstGeom prst="rect">
            <a:avLst/>
          </a:prstGeom>
          <a:solidFill>
            <a:srgbClr val="99FF66"/>
          </a:solidFill>
          <a:ln w="9525">
            <a:solidFill>
              <a:srgbClr val="006600"/>
            </a:solidFill>
            <a:miter lim="800000"/>
            <a:headEnd/>
            <a:tailEnd/>
          </a:ln>
          <a:effectLst>
            <a:outerShdw blurRad="50800" dist="38100" dir="2700000" algn="tl" rotWithShape="0">
              <a:srgbClr val="808080">
                <a:alpha val="39998"/>
              </a:srgbClr>
            </a:outerShdw>
          </a:effectLst>
        </p:spPr>
        <p:txBody>
          <a:bodyPr>
            <a:spAutoFit/>
          </a:bodyPr>
          <a:lstStyle/>
          <a:p>
            <a:pPr algn="ctr">
              <a:defRPr/>
            </a:pPr>
            <a:r>
              <a:rPr lang="en-US" sz="1200" i="1" dirty="0">
                <a:ea typeface="ＭＳ Ｐゴシック" charset="-128"/>
              </a:rPr>
              <a:t>alkyl </a:t>
            </a:r>
            <a:br>
              <a:rPr lang="en-US" sz="1200" i="1" dirty="0">
                <a:ea typeface="ＭＳ Ｐゴシック" charset="-128"/>
              </a:rPr>
            </a:br>
            <a:r>
              <a:rPr lang="en-US" sz="1200" i="1" dirty="0">
                <a:ea typeface="ＭＳ Ｐゴシック" charset="-128"/>
              </a:rPr>
              <a:t>substituent</a:t>
            </a:r>
          </a:p>
        </p:txBody>
      </p:sp>
      <p:graphicFrame>
        <p:nvGraphicFramePr>
          <p:cNvPr id="86060" name="Object 357">
            <a:extLst>
              <a:ext uri="{FF2B5EF4-FFF2-40B4-BE49-F238E27FC236}">
                <a16:creationId xmlns:a16="http://schemas.microsoft.com/office/drawing/2014/main" id="{2365DC0F-01CF-A54D-B617-A5B79E158BE9}"/>
              </a:ext>
            </a:extLst>
          </p:cNvPr>
          <p:cNvGraphicFramePr>
            <a:graphicFrameLocks noChangeAspect="1"/>
          </p:cNvGraphicFramePr>
          <p:nvPr/>
        </p:nvGraphicFramePr>
        <p:xfrm>
          <a:off x="2085975" y="4445001"/>
          <a:ext cx="858838" cy="957263"/>
        </p:xfrm>
        <a:graphic>
          <a:graphicData uri="http://schemas.openxmlformats.org/presentationml/2006/ole">
            <mc:AlternateContent xmlns:mc="http://schemas.openxmlformats.org/markup-compatibility/2006">
              <mc:Choice xmlns:v="urn:schemas-microsoft-com:vml" Requires="v">
                <p:oleObj spid="_x0000_s51207" name="CS ChemDraw Drawing" r:id="rId52" imgW="1244600" imgH="1371600" progId="ChemDraw.Document.6.0">
                  <p:embed/>
                </p:oleObj>
              </mc:Choice>
              <mc:Fallback>
                <p:oleObj name="CS ChemDraw Drawing" r:id="rId52" imgW="1244600" imgH="1371600" progId="ChemDraw.Document.6.0">
                  <p:embed/>
                  <p:pic>
                    <p:nvPicPr>
                      <p:cNvPr id="86060" name="Object 357">
                        <a:extLst>
                          <a:ext uri="{FF2B5EF4-FFF2-40B4-BE49-F238E27FC236}">
                            <a16:creationId xmlns:a16="http://schemas.microsoft.com/office/drawing/2014/main" id="{2365DC0F-01CF-A54D-B617-A5B79E158BE9}"/>
                          </a:ext>
                        </a:extLst>
                      </p:cNvPr>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2085975" y="4445001"/>
                        <a:ext cx="858838"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3" name="TextBox 82">
            <a:extLst>
              <a:ext uri="{FF2B5EF4-FFF2-40B4-BE49-F238E27FC236}">
                <a16:creationId xmlns:a16="http://schemas.microsoft.com/office/drawing/2014/main" id="{2DFC8991-8C23-8540-B427-759F6A6461BC}"/>
              </a:ext>
            </a:extLst>
          </p:cNvPr>
          <p:cNvSpPr txBox="1">
            <a:spLocks noChangeArrowheads="1"/>
          </p:cNvSpPr>
          <p:nvPr/>
        </p:nvSpPr>
        <p:spPr bwMode="auto">
          <a:xfrm>
            <a:off x="8574089" y="3384551"/>
            <a:ext cx="1063625" cy="461963"/>
          </a:xfrm>
          <a:prstGeom prst="rect">
            <a:avLst/>
          </a:prstGeom>
          <a:solidFill>
            <a:srgbClr val="FF99CC"/>
          </a:solidFill>
          <a:ln w="9525">
            <a:solidFill>
              <a:srgbClr val="990033"/>
            </a:solidFill>
            <a:miter lim="800000"/>
            <a:headEnd/>
            <a:tailEnd/>
          </a:ln>
          <a:effectLst>
            <a:outerShdw blurRad="50800" dist="38100" dir="2700000" algn="tl" rotWithShape="0">
              <a:srgbClr val="808080">
                <a:alpha val="39998"/>
              </a:srgbClr>
            </a:outerShdw>
          </a:effectLst>
        </p:spPr>
        <p:txBody>
          <a:bodyPr>
            <a:spAutoFit/>
          </a:bodyPr>
          <a:lstStyle/>
          <a:p>
            <a:pPr algn="ctr">
              <a:defRPr/>
            </a:pPr>
            <a:r>
              <a:rPr lang="en-US" sz="1200" i="1" dirty="0">
                <a:ea typeface="ＭＳ Ｐゴシック" charset="-128"/>
              </a:rPr>
              <a:t>pendant group</a:t>
            </a:r>
          </a:p>
        </p:txBody>
      </p:sp>
      <p:graphicFrame>
        <p:nvGraphicFramePr>
          <p:cNvPr id="86062" name="Object 379">
            <a:extLst>
              <a:ext uri="{FF2B5EF4-FFF2-40B4-BE49-F238E27FC236}">
                <a16:creationId xmlns:a16="http://schemas.microsoft.com/office/drawing/2014/main" id="{93782455-BB33-344C-A680-4865F344F6AF}"/>
              </a:ext>
            </a:extLst>
          </p:cNvPr>
          <p:cNvGraphicFramePr>
            <a:graphicFrameLocks noChangeAspect="1"/>
          </p:cNvGraphicFramePr>
          <p:nvPr/>
        </p:nvGraphicFramePr>
        <p:xfrm>
          <a:off x="4340225" y="4597401"/>
          <a:ext cx="622300" cy="430213"/>
        </p:xfrm>
        <a:graphic>
          <a:graphicData uri="http://schemas.openxmlformats.org/presentationml/2006/ole">
            <mc:AlternateContent xmlns:mc="http://schemas.openxmlformats.org/markup-compatibility/2006">
              <mc:Choice xmlns:v="urn:schemas-microsoft-com:vml" Requires="v">
                <p:oleObj spid="_x0000_s51208" name="CS ChemDraw Drawing" r:id="rId54" imgW="901700" imgH="622300" progId="ChemDraw.Document.6.0">
                  <p:embed/>
                </p:oleObj>
              </mc:Choice>
              <mc:Fallback>
                <p:oleObj name="CS ChemDraw Drawing" r:id="rId54" imgW="901700" imgH="622300" progId="ChemDraw.Document.6.0">
                  <p:embed/>
                  <p:pic>
                    <p:nvPicPr>
                      <p:cNvPr id="86062" name="Object 379">
                        <a:extLst>
                          <a:ext uri="{FF2B5EF4-FFF2-40B4-BE49-F238E27FC236}">
                            <a16:creationId xmlns:a16="http://schemas.microsoft.com/office/drawing/2014/main" id="{93782455-BB33-344C-A680-4865F344F6AF}"/>
                          </a:ext>
                        </a:extLst>
                      </p:cNvPr>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4340225" y="4597401"/>
                        <a:ext cx="622300" cy="43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6063" name="Object 380">
            <a:extLst>
              <a:ext uri="{FF2B5EF4-FFF2-40B4-BE49-F238E27FC236}">
                <a16:creationId xmlns:a16="http://schemas.microsoft.com/office/drawing/2014/main" id="{6E9820B2-8E35-FD43-81A8-B70026385FE7}"/>
              </a:ext>
            </a:extLst>
          </p:cNvPr>
          <p:cNvGraphicFramePr>
            <a:graphicFrameLocks noChangeAspect="1"/>
          </p:cNvGraphicFramePr>
          <p:nvPr/>
        </p:nvGraphicFramePr>
        <p:xfrm>
          <a:off x="3538539" y="4616450"/>
          <a:ext cx="649287" cy="393700"/>
        </p:xfrm>
        <a:graphic>
          <a:graphicData uri="http://schemas.openxmlformats.org/presentationml/2006/ole">
            <mc:AlternateContent xmlns:mc="http://schemas.openxmlformats.org/markup-compatibility/2006">
              <mc:Choice xmlns:v="urn:schemas-microsoft-com:vml" Requires="v">
                <p:oleObj spid="_x0000_s51209" name="CS ChemDraw Drawing" r:id="rId56" imgW="939800" imgH="571500" progId="ChemDraw.Document.6.0">
                  <p:embed/>
                </p:oleObj>
              </mc:Choice>
              <mc:Fallback>
                <p:oleObj name="CS ChemDraw Drawing" r:id="rId56" imgW="939800" imgH="571500" progId="ChemDraw.Document.6.0">
                  <p:embed/>
                  <p:pic>
                    <p:nvPicPr>
                      <p:cNvPr id="86063" name="Object 380">
                        <a:extLst>
                          <a:ext uri="{FF2B5EF4-FFF2-40B4-BE49-F238E27FC236}">
                            <a16:creationId xmlns:a16="http://schemas.microsoft.com/office/drawing/2014/main" id="{6E9820B2-8E35-FD43-81A8-B70026385FE7}"/>
                          </a:ext>
                        </a:extLst>
                      </p:cNvPr>
                      <p:cNvPicPr>
                        <a:picLocks noChangeAspect="1" noChangeArrowheads="1"/>
                      </p:cNvPicPr>
                      <p:nvPr/>
                    </p:nvPicPr>
                    <p:blipFill>
                      <a:blip r:embed="rId57">
                        <a:extLst>
                          <a:ext uri="{28A0092B-C50C-407E-A947-70E740481C1C}">
                            <a14:useLocalDpi xmlns:a14="http://schemas.microsoft.com/office/drawing/2010/main" val="0"/>
                          </a:ext>
                        </a:extLst>
                      </a:blip>
                      <a:srcRect/>
                      <a:stretch>
                        <a:fillRect/>
                      </a:stretch>
                    </p:blipFill>
                    <p:spPr bwMode="auto">
                      <a:xfrm>
                        <a:off x="3538539" y="4616450"/>
                        <a:ext cx="649287"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6064" name="Object 381">
            <a:extLst>
              <a:ext uri="{FF2B5EF4-FFF2-40B4-BE49-F238E27FC236}">
                <a16:creationId xmlns:a16="http://schemas.microsoft.com/office/drawing/2014/main" id="{BBCFBD02-8915-304D-907F-80F4674A8BE5}"/>
              </a:ext>
            </a:extLst>
          </p:cNvPr>
          <p:cNvGraphicFramePr>
            <a:graphicFrameLocks noChangeAspect="1"/>
          </p:cNvGraphicFramePr>
          <p:nvPr/>
        </p:nvGraphicFramePr>
        <p:xfrm>
          <a:off x="5607051" y="4684713"/>
          <a:ext cx="639763" cy="817562"/>
        </p:xfrm>
        <a:graphic>
          <a:graphicData uri="http://schemas.openxmlformats.org/presentationml/2006/ole">
            <mc:AlternateContent xmlns:mc="http://schemas.openxmlformats.org/markup-compatibility/2006">
              <mc:Choice xmlns:v="urn:schemas-microsoft-com:vml" Requires="v">
                <p:oleObj spid="_x0000_s51210" name="CS ChemDraw Drawing" r:id="rId58" imgW="927100" imgH="1181100" progId="ChemDraw.Document.6.0">
                  <p:embed/>
                </p:oleObj>
              </mc:Choice>
              <mc:Fallback>
                <p:oleObj name="CS ChemDraw Drawing" r:id="rId58" imgW="927100" imgH="1181100" progId="ChemDraw.Document.6.0">
                  <p:embed/>
                  <p:pic>
                    <p:nvPicPr>
                      <p:cNvPr id="86064" name="Object 381">
                        <a:extLst>
                          <a:ext uri="{FF2B5EF4-FFF2-40B4-BE49-F238E27FC236}">
                            <a16:creationId xmlns:a16="http://schemas.microsoft.com/office/drawing/2014/main" id="{BBCFBD02-8915-304D-907F-80F4674A8BE5}"/>
                          </a:ext>
                        </a:extLst>
                      </p:cNvPr>
                      <p:cNvPicPr>
                        <a:picLocks noChangeAspect="1" noChangeArrowheads="1"/>
                      </p:cNvPicPr>
                      <p:nvPr/>
                    </p:nvPicPr>
                    <p:blipFill>
                      <a:blip r:embed="rId59">
                        <a:extLst>
                          <a:ext uri="{28A0092B-C50C-407E-A947-70E740481C1C}">
                            <a14:useLocalDpi xmlns:a14="http://schemas.microsoft.com/office/drawing/2010/main" val="0"/>
                          </a:ext>
                        </a:extLst>
                      </a:blip>
                      <a:srcRect/>
                      <a:stretch>
                        <a:fillRect/>
                      </a:stretch>
                    </p:blipFill>
                    <p:spPr bwMode="auto">
                      <a:xfrm>
                        <a:off x="5607051" y="4684713"/>
                        <a:ext cx="639763" cy="817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6065" name="Object 382">
            <a:extLst>
              <a:ext uri="{FF2B5EF4-FFF2-40B4-BE49-F238E27FC236}">
                <a16:creationId xmlns:a16="http://schemas.microsoft.com/office/drawing/2014/main" id="{F667664E-F343-A043-B3C7-6FF1BF364CBE}"/>
              </a:ext>
            </a:extLst>
          </p:cNvPr>
          <p:cNvGraphicFramePr>
            <a:graphicFrameLocks noChangeAspect="1"/>
          </p:cNvGraphicFramePr>
          <p:nvPr/>
        </p:nvGraphicFramePr>
        <p:xfrm>
          <a:off x="5662614" y="5656264"/>
          <a:ext cx="739775" cy="485775"/>
        </p:xfrm>
        <a:graphic>
          <a:graphicData uri="http://schemas.openxmlformats.org/presentationml/2006/ole">
            <mc:AlternateContent xmlns:mc="http://schemas.openxmlformats.org/markup-compatibility/2006">
              <mc:Choice xmlns:v="urn:schemas-microsoft-com:vml" Requires="v">
                <p:oleObj spid="_x0000_s51211" name="CS ChemDraw Drawing" r:id="rId60" imgW="1066800" imgH="711200" progId="ChemDraw.Document.6.0">
                  <p:embed/>
                </p:oleObj>
              </mc:Choice>
              <mc:Fallback>
                <p:oleObj name="CS ChemDraw Drawing" r:id="rId60" imgW="1066800" imgH="711200" progId="ChemDraw.Document.6.0">
                  <p:embed/>
                  <p:pic>
                    <p:nvPicPr>
                      <p:cNvPr id="86065" name="Object 382">
                        <a:extLst>
                          <a:ext uri="{FF2B5EF4-FFF2-40B4-BE49-F238E27FC236}">
                            <a16:creationId xmlns:a16="http://schemas.microsoft.com/office/drawing/2014/main" id="{F667664E-F343-A043-B3C7-6FF1BF364CBE}"/>
                          </a:ext>
                        </a:extLst>
                      </p:cNvPr>
                      <p:cNvPicPr>
                        <a:picLocks noChangeAspect="1" noChangeArrowheads="1"/>
                      </p:cNvPicPr>
                      <p:nvPr/>
                    </p:nvPicPr>
                    <p:blipFill>
                      <a:blip r:embed="rId61">
                        <a:extLst>
                          <a:ext uri="{28A0092B-C50C-407E-A947-70E740481C1C}">
                            <a14:useLocalDpi xmlns:a14="http://schemas.microsoft.com/office/drawing/2010/main" val="0"/>
                          </a:ext>
                        </a:extLst>
                      </a:blip>
                      <a:srcRect/>
                      <a:stretch>
                        <a:fillRect/>
                      </a:stretch>
                    </p:blipFill>
                    <p:spPr bwMode="auto">
                      <a:xfrm>
                        <a:off x="5662614" y="5656264"/>
                        <a:ext cx="739775"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6066" name="TextBox 65">
            <a:extLst>
              <a:ext uri="{FF2B5EF4-FFF2-40B4-BE49-F238E27FC236}">
                <a16:creationId xmlns:a16="http://schemas.microsoft.com/office/drawing/2014/main" id="{D95E3A97-5800-6840-AD7D-E91C0C14F469}"/>
              </a:ext>
            </a:extLst>
          </p:cNvPr>
          <p:cNvSpPr txBox="1">
            <a:spLocks noChangeArrowheads="1"/>
          </p:cNvSpPr>
          <p:nvPr/>
        </p:nvSpPr>
        <p:spPr bwMode="auto">
          <a:xfrm>
            <a:off x="1747839" y="2984501"/>
            <a:ext cx="12652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r>
              <a:rPr lang="en-US" altLang="en-US" sz="1200" i="1"/>
              <a:t>~2010</a:t>
            </a:r>
          </a:p>
        </p:txBody>
      </p:sp>
      <p:sp>
        <p:nvSpPr>
          <p:cNvPr id="86067" name="TextBox 66">
            <a:extLst>
              <a:ext uri="{FF2B5EF4-FFF2-40B4-BE49-F238E27FC236}">
                <a16:creationId xmlns:a16="http://schemas.microsoft.com/office/drawing/2014/main" id="{A95D0046-93AA-FA4D-9744-4AA0E94D45DE}"/>
              </a:ext>
            </a:extLst>
          </p:cNvPr>
          <p:cNvSpPr txBox="1">
            <a:spLocks noChangeArrowheads="1"/>
          </p:cNvSpPr>
          <p:nvPr/>
        </p:nvSpPr>
        <p:spPr bwMode="auto">
          <a:xfrm>
            <a:off x="9161464" y="2984501"/>
            <a:ext cx="12652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r>
              <a:rPr lang="en-US" altLang="en-US" sz="1200" i="1"/>
              <a:t>2015</a:t>
            </a:r>
          </a:p>
        </p:txBody>
      </p:sp>
      <p:sp>
        <p:nvSpPr>
          <p:cNvPr id="55" name="TextBox 54">
            <a:extLst>
              <a:ext uri="{FF2B5EF4-FFF2-40B4-BE49-F238E27FC236}">
                <a16:creationId xmlns:a16="http://schemas.microsoft.com/office/drawing/2014/main" id="{18B3392A-F609-1948-A3CA-38EED26A8636}"/>
              </a:ext>
            </a:extLst>
          </p:cNvPr>
          <p:cNvSpPr txBox="1">
            <a:spLocks noChangeArrowheads="1"/>
          </p:cNvSpPr>
          <p:nvPr/>
        </p:nvSpPr>
        <p:spPr bwMode="auto">
          <a:xfrm>
            <a:off x="2114872" y="2192666"/>
            <a:ext cx="8229600" cy="3108543"/>
          </a:xfrm>
          <a:prstGeom prst="rect">
            <a:avLst/>
          </a:prstGeom>
          <a:solidFill>
            <a:srgbClr val="FFFF00"/>
          </a:solidFill>
          <a:ln w="9525">
            <a:solidFill>
              <a:srgbClr val="00009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endParaRPr lang="en-US" altLang="en-US" sz="2800" dirty="0"/>
          </a:p>
          <a:p>
            <a:pPr eaLnBrk="1" hangingPunct="1">
              <a:spcBef>
                <a:spcPct val="0"/>
              </a:spcBef>
              <a:buFontTx/>
              <a:buNone/>
            </a:pPr>
            <a:r>
              <a:rPr lang="en-US" altLang="en-US" sz="2800" dirty="0"/>
              <a:t>Some prisons estimate up to 90% of inmates now using “spice” regularly despite their now being illegal</a:t>
            </a:r>
          </a:p>
          <a:p>
            <a:pPr eaLnBrk="1" hangingPunct="1">
              <a:spcBef>
                <a:spcPct val="0"/>
              </a:spcBef>
              <a:buFontTx/>
              <a:buNone/>
            </a:pPr>
            <a:endParaRPr lang="en-US" altLang="en-US" sz="2800" dirty="0"/>
          </a:p>
          <a:p>
            <a:pPr eaLnBrk="1" hangingPunct="1">
              <a:spcBef>
                <a:spcPct val="0"/>
              </a:spcBef>
              <a:buFontTx/>
              <a:buNone/>
            </a:pPr>
            <a:r>
              <a:rPr lang="en-US" altLang="en-US" sz="2800" dirty="0"/>
              <a:t>And corrupting up to 5% of prison officers </a:t>
            </a:r>
          </a:p>
          <a:p>
            <a:pPr eaLnBrk="1" hangingPunct="1">
              <a:spcBef>
                <a:spcPct val="0"/>
              </a:spcBef>
              <a:buFontTx/>
              <a:buNone/>
            </a:pPr>
            <a:endParaRPr lang="en-US" altLang="en-US" sz="2800" dirty="0"/>
          </a:p>
        </p:txBody>
      </p:sp>
    </p:spTree>
    <p:extLst>
      <p:ext uri="{BB962C8B-B14F-4D97-AF65-F5344CB8AC3E}">
        <p14:creationId xmlns:p14="http://schemas.microsoft.com/office/powerpoint/2010/main" val="2783389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linds(horizontal)">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1" nodeType="clickEffect">
                                  <p:stCondLst>
                                    <p:cond delay="0"/>
                                  </p:stCondLst>
                                  <p:childTnLst>
                                    <p:set>
                                      <p:cBhvr>
                                        <p:cTn id="11"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5"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A990DC-977F-C646-899F-D0C10DF9EF63}"/>
              </a:ext>
            </a:extLst>
          </p:cNvPr>
          <p:cNvSpPr txBox="1"/>
          <p:nvPr/>
        </p:nvSpPr>
        <p:spPr>
          <a:xfrm>
            <a:off x="2029892" y="404665"/>
            <a:ext cx="8041208" cy="769441"/>
          </a:xfrm>
          <a:prstGeom prst="rect">
            <a:avLst/>
          </a:prstGeom>
          <a:noFill/>
        </p:spPr>
        <p:txBody>
          <a:bodyPr wrap="square" rtlCol="0">
            <a:spAutoFit/>
          </a:bodyPr>
          <a:lstStyle/>
          <a:p>
            <a:r>
              <a:rPr lang="en-US" sz="4400" dirty="0">
                <a:solidFill>
                  <a:srgbClr val="7030A0"/>
                </a:solidFill>
                <a:latin typeface="+mj-lt"/>
              </a:rPr>
              <a:t>ACMD and Government responses  </a:t>
            </a:r>
          </a:p>
        </p:txBody>
      </p:sp>
      <p:sp>
        <p:nvSpPr>
          <p:cNvPr id="3" name="TextBox 2">
            <a:extLst>
              <a:ext uri="{FF2B5EF4-FFF2-40B4-BE49-F238E27FC236}">
                <a16:creationId xmlns:a16="http://schemas.microsoft.com/office/drawing/2014/main" id="{BD543172-F280-2246-8AA3-1F67B2C59411}"/>
              </a:ext>
            </a:extLst>
          </p:cNvPr>
          <p:cNvSpPr txBox="1"/>
          <p:nvPr/>
        </p:nvSpPr>
        <p:spPr>
          <a:xfrm>
            <a:off x="564236" y="1517414"/>
            <a:ext cx="9779171" cy="4832092"/>
          </a:xfrm>
          <a:prstGeom prst="rect">
            <a:avLst/>
          </a:prstGeom>
          <a:noFill/>
          <a:ln>
            <a:solidFill>
              <a:srgbClr val="C00000"/>
            </a:solidFill>
          </a:ln>
        </p:spPr>
        <p:txBody>
          <a:bodyPr wrap="square" rtlCol="0">
            <a:spAutoFit/>
          </a:bodyPr>
          <a:lstStyle/>
          <a:p>
            <a:r>
              <a:rPr lang="en-US" sz="2800" dirty="0"/>
              <a:t>1</a:t>
            </a:r>
            <a:r>
              <a:rPr lang="en-US" sz="2800" baseline="30000" dirty="0"/>
              <a:t>st</a:t>
            </a:r>
            <a:r>
              <a:rPr lang="en-US" sz="2800" dirty="0"/>
              <a:t> generation ban </a:t>
            </a:r>
            <a:r>
              <a:rPr lang="en-US" sz="2800" dirty="0">
                <a:sym typeface="Wingdings" pitchFamily="2" charset="2"/>
              </a:rPr>
              <a:t></a:t>
            </a:r>
            <a:r>
              <a:rPr lang="en-US" sz="2800" dirty="0"/>
              <a:t> those tested in humans</a:t>
            </a:r>
          </a:p>
          <a:p>
            <a:endParaRPr lang="en-US" sz="2800" dirty="0"/>
          </a:p>
          <a:p>
            <a:r>
              <a:rPr lang="en-US" sz="2800" dirty="0"/>
              <a:t>2</a:t>
            </a:r>
            <a:r>
              <a:rPr lang="en-US" sz="2800" baseline="30000" dirty="0"/>
              <a:t>nd</a:t>
            </a:r>
            <a:r>
              <a:rPr lang="en-US" sz="2800" dirty="0"/>
              <a:t> generation ban </a:t>
            </a:r>
            <a:r>
              <a:rPr lang="en-US" sz="2800" dirty="0">
                <a:sym typeface="Wingdings" pitchFamily="2" charset="2"/>
              </a:rPr>
              <a:t> </a:t>
            </a:r>
            <a:r>
              <a:rPr lang="en-US" sz="2800" dirty="0"/>
              <a:t>some tested in animals</a:t>
            </a:r>
          </a:p>
          <a:p>
            <a:endParaRPr lang="en-US" sz="2800" dirty="0"/>
          </a:p>
          <a:p>
            <a:pPr marL="342900" indent="-342900">
              <a:buFont typeface="Wingdings" pitchFamily="2" charset="2"/>
              <a:buChar char="à"/>
            </a:pPr>
            <a:r>
              <a:rPr lang="en-US" sz="2800" dirty="0"/>
              <a:t>3</a:t>
            </a:r>
            <a:r>
              <a:rPr lang="en-US" sz="2800" baseline="30000" dirty="0"/>
              <a:t>rd</a:t>
            </a:r>
            <a:r>
              <a:rPr lang="en-US" sz="2800" dirty="0"/>
              <a:t> generation ban </a:t>
            </a:r>
            <a:r>
              <a:rPr lang="en-US" sz="2800" dirty="0">
                <a:sym typeface="Wingdings" pitchFamily="2" charset="2"/>
              </a:rPr>
              <a:t> </a:t>
            </a:r>
            <a:r>
              <a:rPr lang="en-US" sz="2800" dirty="0"/>
              <a:t>still pending because would make illegal tens of thousands of NON-CANNABINOID  medicines [e.g.  indomethacin, several </a:t>
            </a:r>
            <a:r>
              <a:rPr lang="en-US" sz="2800" dirty="0" err="1"/>
              <a:t>sartans</a:t>
            </a:r>
            <a:r>
              <a:rPr lang="en-US" sz="2800" dirty="0"/>
              <a:t>] and research compounds</a:t>
            </a:r>
          </a:p>
          <a:p>
            <a:r>
              <a:rPr lang="en-US" sz="2800" dirty="0"/>
              <a:t> </a:t>
            </a:r>
          </a:p>
          <a:p>
            <a:endParaRPr lang="en-US" sz="2800" dirty="0"/>
          </a:p>
          <a:p>
            <a:r>
              <a:rPr lang="en-US" sz="2800" dirty="0"/>
              <a:t>But countries with legal cannabis have much less synthetic cannabinoids use </a:t>
            </a:r>
          </a:p>
        </p:txBody>
      </p:sp>
    </p:spTree>
    <p:extLst>
      <p:ext uri="{BB962C8B-B14F-4D97-AF65-F5344CB8AC3E}">
        <p14:creationId xmlns:p14="http://schemas.microsoft.com/office/powerpoint/2010/main" val="14582699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2BEDF-8EBB-A245-907D-66083014C5E7}"/>
              </a:ext>
            </a:extLst>
          </p:cNvPr>
          <p:cNvSpPr>
            <a:spLocks noGrp="1"/>
          </p:cNvSpPr>
          <p:nvPr>
            <p:ph type="title"/>
          </p:nvPr>
        </p:nvSpPr>
        <p:spPr>
          <a:xfrm>
            <a:off x="1552076" y="-18256"/>
            <a:ext cx="8722558" cy="1143000"/>
          </a:xfrm>
        </p:spPr>
        <p:txBody>
          <a:bodyPr>
            <a:normAutofit/>
          </a:bodyPr>
          <a:lstStyle/>
          <a:p>
            <a:r>
              <a:rPr lang="en-US" dirty="0">
                <a:solidFill>
                  <a:srgbClr val="7030A0"/>
                </a:solidFill>
              </a:rPr>
              <a:t>Read more about it </a:t>
            </a:r>
          </a:p>
        </p:txBody>
      </p:sp>
      <p:pic>
        <p:nvPicPr>
          <p:cNvPr id="5" name="Picture 4">
            <a:extLst>
              <a:ext uri="{FF2B5EF4-FFF2-40B4-BE49-F238E27FC236}">
                <a16:creationId xmlns:a16="http://schemas.microsoft.com/office/drawing/2014/main" id="{93855ED3-0FFF-E14C-A291-077A2F0786C9}"/>
              </a:ext>
            </a:extLst>
          </p:cNvPr>
          <p:cNvPicPr>
            <a:picLocks noChangeAspect="1"/>
          </p:cNvPicPr>
          <p:nvPr/>
        </p:nvPicPr>
        <p:blipFill>
          <a:blip r:embed="rId2"/>
          <a:stretch>
            <a:fillRect/>
          </a:stretch>
        </p:blipFill>
        <p:spPr>
          <a:xfrm>
            <a:off x="1559758" y="1187624"/>
            <a:ext cx="9144000" cy="3260884"/>
          </a:xfrm>
          <a:prstGeom prst="rect">
            <a:avLst/>
          </a:prstGeom>
        </p:spPr>
      </p:pic>
      <p:sp>
        <p:nvSpPr>
          <p:cNvPr id="7" name="TextBox 6">
            <a:extLst>
              <a:ext uri="{FF2B5EF4-FFF2-40B4-BE49-F238E27FC236}">
                <a16:creationId xmlns:a16="http://schemas.microsoft.com/office/drawing/2014/main" id="{657C3C6E-A63E-4941-A369-8EE4A902FFE0}"/>
              </a:ext>
            </a:extLst>
          </p:cNvPr>
          <p:cNvSpPr txBox="1"/>
          <p:nvPr/>
        </p:nvSpPr>
        <p:spPr>
          <a:xfrm>
            <a:off x="1740024" y="4658360"/>
            <a:ext cx="9108504" cy="1938992"/>
          </a:xfrm>
          <a:prstGeom prst="rect">
            <a:avLst/>
          </a:prstGeom>
          <a:noFill/>
        </p:spPr>
        <p:txBody>
          <a:bodyPr wrap="square" rtlCol="0">
            <a:spAutoFit/>
          </a:bodyPr>
          <a:lstStyle/>
          <a:p>
            <a:r>
              <a:rPr lang="en-US" sz="2400" dirty="0"/>
              <a:t>Chemical definitions of synthetic cannabinoids include tens of thousands of pharmaceutical research compounds and many medicines e.g. indomethacin and several </a:t>
            </a:r>
            <a:r>
              <a:rPr lang="en-US" sz="2400" dirty="0" err="1"/>
              <a:t>sartans</a:t>
            </a:r>
            <a:endParaRPr lang="en-US" sz="2400" dirty="0"/>
          </a:p>
          <a:p>
            <a:r>
              <a:rPr lang="en-US" sz="2400" dirty="0"/>
              <a:t>  </a:t>
            </a:r>
          </a:p>
          <a:p>
            <a:r>
              <a:rPr lang="en-US" sz="2400" b="1" dirty="0">
                <a:solidFill>
                  <a:srgbClr val="C00000"/>
                </a:solidFill>
              </a:rPr>
              <a:t>ACMD also continued ban of THCV a potential spice antidote </a:t>
            </a:r>
          </a:p>
        </p:txBody>
      </p:sp>
    </p:spTree>
    <p:extLst>
      <p:ext uri="{BB962C8B-B14F-4D97-AF65-F5344CB8AC3E}">
        <p14:creationId xmlns:p14="http://schemas.microsoft.com/office/powerpoint/2010/main" val="3960090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blinds(horizontal)">
                                      <p:cBhvr>
                                        <p:cTn id="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581890" y="539073"/>
            <a:ext cx="11183007" cy="1368152"/>
          </a:xfrm>
        </p:spPr>
        <p:txBody>
          <a:bodyPr>
            <a:noAutofit/>
          </a:bodyPr>
          <a:lstStyle/>
          <a:p>
            <a:r>
              <a:rPr lang="en-US" altLang="en-US" dirty="0">
                <a:solidFill>
                  <a:srgbClr val="7030A0"/>
                </a:solidFill>
                <a:latin typeface="Calibri Light" charset="0"/>
                <a:ea typeface="Calibri Light" charset="0"/>
                <a:cs typeface="Calibri Light" charset="0"/>
              </a:rPr>
              <a:t>Now it gets worse! </a:t>
            </a:r>
            <a:br>
              <a:rPr lang="en-US" altLang="en-US" sz="3600" dirty="0">
                <a:solidFill>
                  <a:srgbClr val="7030A0"/>
                </a:solidFill>
                <a:latin typeface="Calibri Light" charset="0"/>
                <a:ea typeface="Calibri Light" charset="0"/>
                <a:cs typeface="Calibri Light" charset="0"/>
              </a:rPr>
            </a:br>
            <a:r>
              <a:rPr lang="en-US" altLang="en-US" sz="2800" dirty="0">
                <a:solidFill>
                  <a:srgbClr val="7030A0"/>
                </a:solidFill>
                <a:latin typeface="Calibri Light" charset="0"/>
                <a:ea typeface="Calibri Light" charset="0"/>
                <a:cs typeface="Calibri Light" charset="0"/>
              </a:rPr>
              <a:t>Psychoactive Substances Act 2016 bans sale weak stimulants </a:t>
            </a:r>
            <a:br>
              <a:rPr lang="en-US" altLang="en-US" sz="2800" dirty="0">
                <a:solidFill>
                  <a:srgbClr val="7030A0"/>
                </a:solidFill>
                <a:latin typeface="Calibri Light" charset="0"/>
                <a:ea typeface="Calibri Light" charset="0"/>
                <a:cs typeface="Calibri Light" charset="0"/>
              </a:rPr>
            </a:br>
            <a:endParaRPr lang="en-US" altLang="en-US" sz="2800" dirty="0">
              <a:solidFill>
                <a:srgbClr val="7030A0"/>
              </a:solidFill>
              <a:latin typeface="Calibri Light" charset="0"/>
              <a:ea typeface="Calibri Light" charset="0"/>
              <a:cs typeface="Calibri Light" charset="0"/>
            </a:endParaRPr>
          </a:p>
        </p:txBody>
      </p:sp>
      <p:sp>
        <p:nvSpPr>
          <p:cNvPr id="54277" name="TextBox 4"/>
          <p:cNvSpPr txBox="1">
            <a:spLocks noChangeArrowheads="1"/>
          </p:cNvSpPr>
          <p:nvPr/>
        </p:nvSpPr>
        <p:spPr bwMode="auto">
          <a:xfrm>
            <a:off x="12407900" y="3998913"/>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 name="TextBox 1"/>
          <p:cNvSpPr txBox="1"/>
          <p:nvPr/>
        </p:nvSpPr>
        <p:spPr>
          <a:xfrm>
            <a:off x="-557939" y="4184542"/>
            <a:ext cx="184731" cy="369332"/>
          </a:xfrm>
          <a:prstGeom prst="rect">
            <a:avLst/>
          </a:prstGeom>
          <a:noFill/>
        </p:spPr>
        <p:txBody>
          <a:bodyPr wrap="none" rtlCol="0">
            <a:spAutoFit/>
          </a:bodyPr>
          <a:lstStyle/>
          <a:p>
            <a:endParaRPr lang="en-US" dirty="0"/>
          </a:p>
        </p:txBody>
      </p:sp>
      <p:sp>
        <p:nvSpPr>
          <p:cNvPr id="5" name="TextBox 4"/>
          <p:cNvSpPr txBox="1"/>
          <p:nvPr/>
        </p:nvSpPr>
        <p:spPr>
          <a:xfrm>
            <a:off x="7912895" y="5517232"/>
            <a:ext cx="184731" cy="369332"/>
          </a:xfrm>
          <a:prstGeom prst="rect">
            <a:avLst/>
          </a:prstGeom>
          <a:noFill/>
        </p:spPr>
        <p:txBody>
          <a:bodyPr wrap="none" rtlCol="0">
            <a:spAutoFit/>
          </a:bodyPr>
          <a:lstStyle/>
          <a:p>
            <a:endParaRPr lang="en-US" dirty="0"/>
          </a:p>
        </p:txBody>
      </p:sp>
      <p:sp>
        <p:nvSpPr>
          <p:cNvPr id="8" name="TextBox 7"/>
          <p:cNvSpPr txBox="1"/>
          <p:nvPr/>
        </p:nvSpPr>
        <p:spPr>
          <a:xfrm>
            <a:off x="8265764" y="-449451"/>
            <a:ext cx="184731" cy="369332"/>
          </a:xfrm>
          <a:prstGeom prst="rect">
            <a:avLst/>
          </a:prstGeom>
          <a:noFill/>
        </p:spPr>
        <p:txBody>
          <a:bodyPr wrap="none" rtlCol="0">
            <a:spAutoFit/>
          </a:bodyPr>
          <a:lstStyle/>
          <a:p>
            <a:endParaRPr lang="en-US" dirty="0"/>
          </a:p>
        </p:txBody>
      </p:sp>
      <p:sp>
        <p:nvSpPr>
          <p:cNvPr id="7" name="Content Placeholder 6">
            <a:extLst>
              <a:ext uri="{FF2B5EF4-FFF2-40B4-BE49-F238E27FC236}">
                <a16:creationId xmlns:a16="http://schemas.microsoft.com/office/drawing/2014/main" id="{2F7278CB-5829-BA4F-8DA3-76CDF3134655}"/>
              </a:ext>
            </a:extLst>
          </p:cNvPr>
          <p:cNvSpPr>
            <a:spLocks noGrp="1"/>
          </p:cNvSpPr>
          <p:nvPr>
            <p:ph idx="1"/>
          </p:nvPr>
        </p:nvSpPr>
        <p:spPr>
          <a:xfrm>
            <a:off x="399393" y="1526382"/>
            <a:ext cx="6458607" cy="4525963"/>
          </a:xfrm>
        </p:spPr>
        <p:txBody>
          <a:bodyPr/>
          <a:lstStyle/>
          <a:p>
            <a:pPr marL="0" indent="0">
              <a:buNone/>
            </a:pPr>
            <a:endParaRPr lang="en-US" sz="2400" dirty="0"/>
          </a:p>
          <a:p>
            <a:endParaRPr lang="en-US" sz="2400" dirty="0"/>
          </a:p>
          <a:p>
            <a:pPr marL="0" indent="0">
              <a:buNone/>
            </a:pPr>
            <a:r>
              <a:rPr lang="en-US" dirty="0"/>
              <a:t>Head shops used to sell “bubbles” and “sparkle” </a:t>
            </a:r>
          </a:p>
          <a:p>
            <a:pPr marL="0" indent="0">
              <a:buNone/>
            </a:pPr>
            <a:r>
              <a:rPr lang="en-US" dirty="0"/>
              <a:t>=  weak stimulants e.g. methiopropamine</a:t>
            </a:r>
          </a:p>
          <a:p>
            <a:pPr marL="0" indent="0">
              <a:buNone/>
            </a:pPr>
            <a:endParaRPr lang="en-US" dirty="0"/>
          </a:p>
          <a:p>
            <a:pPr marL="0" indent="0">
              <a:buNone/>
            </a:pPr>
            <a:r>
              <a:rPr lang="en-US" dirty="0"/>
              <a:t>Now all sales on black market</a:t>
            </a:r>
          </a:p>
          <a:p>
            <a:pPr marL="0" indent="0">
              <a:buNone/>
            </a:pPr>
            <a:r>
              <a:rPr lang="en-US" dirty="0">
                <a:sym typeface="Wingdings" pitchFamily="2" charset="2"/>
              </a:rPr>
              <a:t> synthetic cannabinoids </a:t>
            </a:r>
            <a:endParaRPr lang="en-US" dirty="0"/>
          </a:p>
        </p:txBody>
      </p:sp>
      <p:pic>
        <p:nvPicPr>
          <p:cNvPr id="11" name="Picture 2">
            <a:extLst>
              <a:ext uri="{FF2B5EF4-FFF2-40B4-BE49-F238E27FC236}">
                <a16:creationId xmlns:a16="http://schemas.microsoft.com/office/drawing/2014/main" id="{FC14ADDC-4E8A-F440-B41F-A24CBAEF8D27}"/>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990515" y="2562080"/>
            <a:ext cx="3977468" cy="3883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02121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Simpsons_06">
            <a:extLst>
              <a:ext uri="{FF2B5EF4-FFF2-40B4-BE49-F238E27FC236}">
                <a16:creationId xmlns:a16="http://schemas.microsoft.com/office/drawing/2014/main" id="{92493FC8-D8EF-2B41-900C-9D94C9CC3787}"/>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928640" y="1371600"/>
            <a:ext cx="7223125" cy="5486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9395" name="Text Box 3">
            <a:extLst>
              <a:ext uri="{FF2B5EF4-FFF2-40B4-BE49-F238E27FC236}">
                <a16:creationId xmlns:a16="http://schemas.microsoft.com/office/drawing/2014/main" id="{134757F6-D8B4-784A-8F30-3B06A537D193}"/>
              </a:ext>
            </a:extLst>
          </p:cNvPr>
          <p:cNvSpPr txBox="1">
            <a:spLocks noChangeArrowheads="1"/>
          </p:cNvSpPr>
          <p:nvPr/>
        </p:nvSpPr>
        <p:spPr bwMode="auto">
          <a:xfrm>
            <a:off x="1558925" y="210158"/>
            <a:ext cx="838835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sz="4400" dirty="0">
                <a:solidFill>
                  <a:srgbClr val="7030A0"/>
                </a:solidFill>
                <a:latin typeface="+mj-lt"/>
              </a:rPr>
              <a:t>Cannabis and the brain? </a:t>
            </a:r>
          </a:p>
        </p:txBody>
      </p:sp>
      <p:sp>
        <p:nvSpPr>
          <p:cNvPr id="4" name="TextBox 3">
            <a:extLst>
              <a:ext uri="{FF2B5EF4-FFF2-40B4-BE49-F238E27FC236}">
                <a16:creationId xmlns:a16="http://schemas.microsoft.com/office/drawing/2014/main" id="{B7CB2AF6-649C-7945-8FA1-521CCA10FCEA}"/>
              </a:ext>
            </a:extLst>
          </p:cNvPr>
          <p:cNvSpPr txBox="1"/>
          <p:nvPr/>
        </p:nvSpPr>
        <p:spPr>
          <a:xfrm>
            <a:off x="9245600" y="1778000"/>
            <a:ext cx="2692400" cy="2585323"/>
          </a:xfrm>
          <a:prstGeom prst="rect">
            <a:avLst/>
          </a:prstGeom>
          <a:noFill/>
        </p:spPr>
        <p:txBody>
          <a:bodyPr wrap="square" rtlCol="0">
            <a:spAutoFit/>
          </a:bodyPr>
          <a:lstStyle/>
          <a:p>
            <a:r>
              <a:rPr lang="en-US" sz="5400" dirty="0"/>
              <a:t>No – that’s alcohol </a:t>
            </a:r>
          </a:p>
        </p:txBody>
      </p:sp>
    </p:spTree>
    <p:extLst>
      <p:ext uri="{BB962C8B-B14F-4D97-AF65-F5344CB8AC3E}">
        <p14:creationId xmlns:p14="http://schemas.microsoft.com/office/powerpoint/2010/main" val="26133311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60764-7A07-8F49-AFB9-CE955F616741}"/>
              </a:ext>
            </a:extLst>
          </p:cNvPr>
          <p:cNvSpPr>
            <a:spLocks noGrp="1"/>
          </p:cNvSpPr>
          <p:nvPr>
            <p:ph type="title"/>
          </p:nvPr>
        </p:nvSpPr>
        <p:spPr/>
        <p:txBody>
          <a:bodyPr/>
          <a:lstStyle/>
          <a:p>
            <a:r>
              <a:rPr lang="en-US" dirty="0">
                <a:solidFill>
                  <a:srgbClr val="7030A0"/>
                </a:solidFill>
              </a:rPr>
              <a:t>Skunk has different brain effects from herbal</a:t>
            </a:r>
          </a:p>
        </p:txBody>
      </p:sp>
      <p:sp>
        <p:nvSpPr>
          <p:cNvPr id="3" name="Content Placeholder 2">
            <a:extLst>
              <a:ext uri="{FF2B5EF4-FFF2-40B4-BE49-F238E27FC236}">
                <a16:creationId xmlns:a16="http://schemas.microsoft.com/office/drawing/2014/main" id="{0FB59AF5-A8BC-3446-801F-9830AE511176}"/>
              </a:ext>
            </a:extLst>
          </p:cNvPr>
          <p:cNvSpPr>
            <a:spLocks noGrp="1"/>
          </p:cNvSpPr>
          <p:nvPr>
            <p:ph idx="1"/>
          </p:nvPr>
        </p:nvSpPr>
        <p:spPr>
          <a:xfrm>
            <a:off x="365232" y="1825625"/>
            <a:ext cx="10515600" cy="4351338"/>
          </a:xfrm>
        </p:spPr>
        <p:txBody>
          <a:bodyPr/>
          <a:lstStyle/>
          <a:p>
            <a:pPr marL="0" indent="0">
              <a:buNone/>
            </a:pPr>
            <a:r>
              <a:rPr lang="en-US" dirty="0"/>
              <a:t>fMRI imaging  - our C4 tv study  Wall et al 2019 in press  </a:t>
            </a:r>
          </a:p>
          <a:p>
            <a:pPr marL="0" indent="0">
              <a:buNone/>
            </a:pPr>
            <a:r>
              <a:rPr lang="en-US" dirty="0"/>
              <a:t> </a:t>
            </a:r>
          </a:p>
        </p:txBody>
      </p:sp>
      <p:pic>
        <p:nvPicPr>
          <p:cNvPr id="4" name="Picture 3">
            <a:extLst>
              <a:ext uri="{FF2B5EF4-FFF2-40B4-BE49-F238E27FC236}">
                <a16:creationId xmlns:a16="http://schemas.microsoft.com/office/drawing/2014/main" id="{198746CF-E959-8C4D-BAE7-F3937B231F86}"/>
              </a:ext>
            </a:extLst>
          </p:cNvPr>
          <p:cNvPicPr>
            <a:picLocks noChangeAspect="1"/>
          </p:cNvPicPr>
          <p:nvPr/>
        </p:nvPicPr>
        <p:blipFill>
          <a:blip r:embed="rId2"/>
          <a:stretch>
            <a:fillRect/>
          </a:stretch>
        </p:blipFill>
        <p:spPr>
          <a:xfrm>
            <a:off x="759319" y="2601750"/>
            <a:ext cx="9962399" cy="4256250"/>
          </a:xfrm>
          <a:prstGeom prst="rect">
            <a:avLst/>
          </a:prstGeom>
        </p:spPr>
      </p:pic>
    </p:spTree>
    <p:extLst>
      <p:ext uri="{BB962C8B-B14F-4D97-AF65-F5344CB8AC3E}">
        <p14:creationId xmlns:p14="http://schemas.microsoft.com/office/powerpoint/2010/main" val="828420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BC128-D489-DF45-9099-6217469B6240}"/>
              </a:ext>
            </a:extLst>
          </p:cNvPr>
          <p:cNvSpPr>
            <a:spLocks noGrp="1"/>
          </p:cNvSpPr>
          <p:nvPr>
            <p:ph type="title"/>
          </p:nvPr>
        </p:nvSpPr>
        <p:spPr/>
        <p:txBody>
          <a:bodyPr/>
          <a:lstStyle/>
          <a:p>
            <a:r>
              <a:rPr lang="en-US" dirty="0">
                <a:solidFill>
                  <a:srgbClr val="7030A0"/>
                </a:solidFill>
              </a:rPr>
              <a:t>Cannabis and religion</a:t>
            </a:r>
          </a:p>
        </p:txBody>
      </p:sp>
      <p:sp>
        <p:nvSpPr>
          <p:cNvPr id="3" name="Content Placeholder 2">
            <a:extLst>
              <a:ext uri="{FF2B5EF4-FFF2-40B4-BE49-F238E27FC236}">
                <a16:creationId xmlns:a16="http://schemas.microsoft.com/office/drawing/2014/main" id="{93DE0A4B-F4D0-DF49-94B3-46271913C69A}"/>
              </a:ext>
            </a:extLst>
          </p:cNvPr>
          <p:cNvSpPr>
            <a:spLocks noGrp="1"/>
          </p:cNvSpPr>
          <p:nvPr>
            <p:ph idx="1"/>
          </p:nvPr>
        </p:nvSpPr>
        <p:spPr>
          <a:xfrm>
            <a:off x="556182" y="1607271"/>
            <a:ext cx="8228030" cy="4351338"/>
          </a:xfrm>
        </p:spPr>
        <p:txBody>
          <a:bodyPr>
            <a:normAutofit/>
          </a:bodyPr>
          <a:lstStyle/>
          <a:p>
            <a:pPr marL="0" indent="0">
              <a:buNone/>
            </a:pPr>
            <a:r>
              <a:rPr lang="en-US" dirty="0"/>
              <a:t>Cannabis [+/- ephedra =/- magic mushrooms] was an ingredient in the “ soma” which helped the development of  Hinduism visions</a:t>
            </a:r>
          </a:p>
          <a:p>
            <a:pPr marL="0" indent="0">
              <a:buNone/>
            </a:pPr>
            <a:endParaRPr lang="en-US" dirty="0"/>
          </a:p>
          <a:p>
            <a:pPr marL="0" indent="0">
              <a:buNone/>
            </a:pPr>
            <a:r>
              <a:rPr lang="en-US" dirty="0"/>
              <a:t>Still used today to celebrate the festival of Holi as the drink bhang = cannabis milkshake</a:t>
            </a:r>
          </a:p>
          <a:p>
            <a:pPr marL="0" indent="0">
              <a:buNone/>
            </a:pPr>
            <a:endParaRPr lang="en-US" dirty="0"/>
          </a:p>
          <a:p>
            <a:pPr marL="0" indent="0">
              <a:buNone/>
            </a:pPr>
            <a:r>
              <a:rPr lang="en-US" dirty="0"/>
              <a:t>And all the time by the </a:t>
            </a:r>
          </a:p>
          <a:p>
            <a:pPr marL="0" indent="0">
              <a:buNone/>
            </a:pPr>
            <a:r>
              <a:rPr lang="en-US" dirty="0"/>
              <a:t>ascetic sect the Sadhus </a:t>
            </a:r>
          </a:p>
        </p:txBody>
      </p:sp>
      <p:pic>
        <p:nvPicPr>
          <p:cNvPr id="4" name="Picture 3">
            <a:extLst>
              <a:ext uri="{FF2B5EF4-FFF2-40B4-BE49-F238E27FC236}">
                <a16:creationId xmlns:a16="http://schemas.microsoft.com/office/drawing/2014/main" id="{BC1CD4C9-3D83-3742-9F61-C9EC5EBA34EF}"/>
              </a:ext>
            </a:extLst>
          </p:cNvPr>
          <p:cNvPicPr>
            <a:picLocks noChangeAspect="1"/>
          </p:cNvPicPr>
          <p:nvPr/>
        </p:nvPicPr>
        <p:blipFill>
          <a:blip r:embed="rId2"/>
          <a:stretch>
            <a:fillRect/>
          </a:stretch>
        </p:blipFill>
        <p:spPr>
          <a:xfrm>
            <a:off x="4961715" y="4301213"/>
            <a:ext cx="3369540" cy="2556787"/>
          </a:xfrm>
          <a:prstGeom prst="rect">
            <a:avLst/>
          </a:prstGeom>
        </p:spPr>
      </p:pic>
      <p:pic>
        <p:nvPicPr>
          <p:cNvPr id="5" name="Picture 4">
            <a:extLst>
              <a:ext uri="{FF2B5EF4-FFF2-40B4-BE49-F238E27FC236}">
                <a16:creationId xmlns:a16="http://schemas.microsoft.com/office/drawing/2014/main" id="{64F7AD4E-7960-2949-8AD1-F1852144D650}"/>
              </a:ext>
            </a:extLst>
          </p:cNvPr>
          <p:cNvPicPr>
            <a:picLocks noChangeAspect="1"/>
          </p:cNvPicPr>
          <p:nvPr/>
        </p:nvPicPr>
        <p:blipFill>
          <a:blip r:embed="rId3"/>
          <a:stretch>
            <a:fillRect/>
          </a:stretch>
        </p:blipFill>
        <p:spPr>
          <a:xfrm>
            <a:off x="9398000" y="96691"/>
            <a:ext cx="2794000" cy="5778500"/>
          </a:xfrm>
          <a:prstGeom prst="rect">
            <a:avLst/>
          </a:prstGeom>
        </p:spPr>
      </p:pic>
    </p:spTree>
    <p:extLst>
      <p:ext uri="{BB962C8B-B14F-4D97-AF65-F5344CB8AC3E}">
        <p14:creationId xmlns:p14="http://schemas.microsoft.com/office/powerpoint/2010/main" val="27553470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60764-7A07-8F49-AFB9-CE955F616741}"/>
              </a:ext>
            </a:extLst>
          </p:cNvPr>
          <p:cNvSpPr>
            <a:spLocks noGrp="1"/>
          </p:cNvSpPr>
          <p:nvPr>
            <p:ph type="title"/>
          </p:nvPr>
        </p:nvSpPr>
        <p:spPr>
          <a:xfrm>
            <a:off x="838200" y="-28575"/>
            <a:ext cx="10515600" cy="1325563"/>
          </a:xfrm>
        </p:spPr>
        <p:txBody>
          <a:bodyPr/>
          <a:lstStyle/>
          <a:p>
            <a:r>
              <a:rPr lang="en-US" dirty="0">
                <a:solidFill>
                  <a:srgbClr val="7030A0"/>
                </a:solidFill>
              </a:rPr>
              <a:t>Skunk has different brain effects from herbal</a:t>
            </a:r>
          </a:p>
        </p:txBody>
      </p:sp>
      <p:sp>
        <p:nvSpPr>
          <p:cNvPr id="3" name="Content Placeholder 2">
            <a:extLst>
              <a:ext uri="{FF2B5EF4-FFF2-40B4-BE49-F238E27FC236}">
                <a16:creationId xmlns:a16="http://schemas.microsoft.com/office/drawing/2014/main" id="{0FB59AF5-A8BC-3446-801F-9830AE511176}"/>
              </a:ext>
            </a:extLst>
          </p:cNvPr>
          <p:cNvSpPr>
            <a:spLocks noGrp="1"/>
          </p:cNvSpPr>
          <p:nvPr>
            <p:ph idx="1"/>
          </p:nvPr>
        </p:nvSpPr>
        <p:spPr>
          <a:xfrm>
            <a:off x="365232" y="1825625"/>
            <a:ext cx="10515600" cy="4351338"/>
          </a:xfrm>
        </p:spPr>
        <p:txBody>
          <a:bodyPr>
            <a:normAutofit lnSpcReduction="10000"/>
          </a:bodyPr>
          <a:lstStyle/>
          <a:p>
            <a:pPr marL="0" indent="0">
              <a:buNone/>
            </a:pPr>
            <a:r>
              <a:rPr lang="en-US" dirty="0"/>
              <a:t>FMRI imaging  - our C4 tv study  </a:t>
            </a:r>
          </a:p>
          <a:p>
            <a:pPr marL="0" indent="0">
              <a:buNone/>
            </a:pPr>
            <a:endParaRPr lang="en-US" dirty="0"/>
          </a:p>
          <a:p>
            <a:pPr marL="0" indent="0">
              <a:buNone/>
            </a:pPr>
            <a:r>
              <a:rPr lang="en-US" dirty="0"/>
              <a:t>						Large perturbation of insula </a:t>
            </a:r>
            <a:r>
              <a:rPr lang="en-US" dirty="0" err="1"/>
              <a:t>conny</a:t>
            </a:r>
            <a:r>
              <a:rPr lang="en-US" dirty="0"/>
              <a:t> 					connectivity with skunk</a:t>
            </a:r>
          </a:p>
          <a:p>
            <a:pPr marL="0" indent="0">
              <a:buNone/>
            </a:pPr>
            <a:endParaRPr lang="en-US" dirty="0"/>
          </a:p>
          <a:p>
            <a:pPr marL="0" indent="0">
              <a:buNone/>
            </a:pPr>
            <a:endParaRPr lang="en-US" dirty="0"/>
          </a:p>
          <a:p>
            <a:pPr marL="0" indent="0">
              <a:buNone/>
            </a:pPr>
            <a:endParaRPr lang="en-US" dirty="0"/>
          </a:p>
          <a:p>
            <a:pPr marL="0" indent="0">
              <a:buNone/>
            </a:pPr>
            <a:r>
              <a:rPr lang="en-US" dirty="0"/>
              <a:t>							Wall et al 2019 in press  </a:t>
            </a:r>
          </a:p>
          <a:p>
            <a:pPr marL="0" indent="0">
              <a:buNone/>
            </a:pPr>
            <a:r>
              <a:rPr lang="en-US" dirty="0"/>
              <a:t> </a:t>
            </a:r>
          </a:p>
        </p:txBody>
      </p:sp>
      <p:sp>
        <p:nvSpPr>
          <p:cNvPr id="5" name="Rectangle 2">
            <a:extLst>
              <a:ext uri="{FF2B5EF4-FFF2-40B4-BE49-F238E27FC236}">
                <a16:creationId xmlns:a16="http://schemas.microsoft.com/office/drawing/2014/main" id="{7877901F-6F35-B040-8616-2A1C226E4ECC}"/>
              </a:ext>
            </a:extLst>
          </p:cNvPr>
          <p:cNvSpPr>
            <a:spLocks noChangeArrowheads="1"/>
          </p:cNvSpPr>
          <p:nvPr/>
        </p:nvSpPr>
        <p:spPr bwMode="auto">
          <a:xfrm>
            <a:off x="0" y="15621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2225" name="Picture 8">
            <a:extLst>
              <a:ext uri="{FF2B5EF4-FFF2-40B4-BE49-F238E27FC236}">
                <a16:creationId xmlns:a16="http://schemas.microsoft.com/office/drawing/2014/main" id="{9027E225-6589-7444-8858-FD6EC55592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232" y="1104900"/>
            <a:ext cx="4562368" cy="55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75859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03667" y="3244334"/>
            <a:ext cx="237566" cy="369332"/>
          </a:xfrm>
          <a:prstGeom prst="rect">
            <a:avLst/>
          </a:prstGeom>
        </p:spPr>
        <p:txBody>
          <a:bodyPr wrap="none">
            <a:spAutoFit/>
          </a:bodyPr>
          <a:lstStyle/>
          <a:p>
            <a:r>
              <a:rPr lang="en-US" dirty="0"/>
              <a:t>￼</a:t>
            </a:r>
          </a:p>
        </p:txBody>
      </p:sp>
      <p:pic>
        <p:nvPicPr>
          <p:cNvPr id="5" name="Picture 4"/>
          <p:cNvPicPr>
            <a:picLocks noChangeAspect="1"/>
          </p:cNvPicPr>
          <p:nvPr/>
        </p:nvPicPr>
        <p:blipFill>
          <a:blip r:embed="rId2"/>
          <a:stretch>
            <a:fillRect/>
          </a:stretch>
        </p:blipFill>
        <p:spPr>
          <a:xfrm>
            <a:off x="1778000" y="1993900"/>
            <a:ext cx="8623300" cy="2857500"/>
          </a:xfrm>
          <a:prstGeom prst="rect">
            <a:avLst/>
          </a:prstGeom>
        </p:spPr>
      </p:pic>
      <p:sp>
        <p:nvSpPr>
          <p:cNvPr id="6" name="TextBox 5"/>
          <p:cNvSpPr txBox="1"/>
          <p:nvPr/>
        </p:nvSpPr>
        <p:spPr>
          <a:xfrm>
            <a:off x="357352" y="394706"/>
            <a:ext cx="10026785" cy="6596678"/>
          </a:xfrm>
          <a:prstGeom prst="rect">
            <a:avLst/>
          </a:prstGeom>
          <a:noFill/>
        </p:spPr>
        <p:txBody>
          <a:bodyPr wrap="square" rtlCol="0">
            <a:spAutoFit/>
          </a:bodyPr>
          <a:lstStyle/>
          <a:p>
            <a:r>
              <a:rPr lang="en-US" sz="3600" dirty="0">
                <a:solidFill>
                  <a:srgbClr val="7030A0"/>
                </a:solidFill>
                <a:latin typeface="+mj-lt"/>
              </a:rPr>
              <a:t>      Long-term effects of marijuana use on the brain</a:t>
            </a:r>
          </a:p>
          <a:p>
            <a:endParaRPr lang="en-US" sz="4000" dirty="0"/>
          </a:p>
          <a:p>
            <a:endParaRPr lang="en-US" sz="4000" dirty="0"/>
          </a:p>
          <a:p>
            <a:endParaRPr lang="en-US" sz="4000" dirty="0"/>
          </a:p>
          <a:p>
            <a:endParaRPr lang="en-US" sz="4000" dirty="0"/>
          </a:p>
          <a:p>
            <a:endParaRPr lang="en-US" sz="4000" dirty="0"/>
          </a:p>
          <a:p>
            <a:endParaRPr lang="en-US" sz="4000" dirty="0"/>
          </a:p>
          <a:p>
            <a:endParaRPr lang="en-US" sz="4000" dirty="0"/>
          </a:p>
          <a:p>
            <a:r>
              <a:rPr lang="en-US" sz="2800" dirty="0"/>
              <a:t>Small  reduction in volume </a:t>
            </a:r>
            <a:r>
              <a:rPr lang="en-US" sz="2800" dirty="0" err="1"/>
              <a:t>localised</a:t>
            </a:r>
            <a:r>
              <a:rPr lang="en-US" sz="2800" dirty="0"/>
              <a:t> in orbitofrontal cortex</a:t>
            </a:r>
          </a:p>
          <a:p>
            <a:r>
              <a:rPr lang="en-US" sz="2800" dirty="0"/>
              <a:t>48 users –v- 62 controls  (average 9 years of use range 2-36 </a:t>
            </a:r>
            <a:r>
              <a:rPr lang="en-US" sz="2800" dirty="0" err="1"/>
              <a:t>yrs</a:t>
            </a:r>
            <a:r>
              <a:rPr lang="en-US" sz="2800" dirty="0"/>
              <a:t>)</a:t>
            </a:r>
          </a:p>
          <a:p>
            <a:r>
              <a:rPr lang="en-US" sz="2000" dirty="0" err="1"/>
              <a:t>Fibeya</a:t>
            </a:r>
            <a:r>
              <a:rPr lang="en-US" sz="2000" dirty="0"/>
              <a:t> et al 2014 PNAS</a:t>
            </a:r>
          </a:p>
          <a:p>
            <a:endParaRPr lang="en-US" sz="4000" baseline="30000" dirty="0">
              <a:hlinkClick r:id="rId3"/>
            </a:endParaRPr>
          </a:p>
        </p:txBody>
      </p:sp>
    </p:spTree>
    <p:extLst>
      <p:ext uri="{BB962C8B-B14F-4D97-AF65-F5344CB8AC3E}">
        <p14:creationId xmlns:p14="http://schemas.microsoft.com/office/powerpoint/2010/main" val="34755176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5" descr="4alcbrains.png">
            <a:extLst>
              <a:ext uri="{FF2B5EF4-FFF2-40B4-BE49-F238E27FC236}">
                <a16:creationId xmlns:a16="http://schemas.microsoft.com/office/drawing/2014/main" id="{8B88E801-E415-E349-9B60-C1F5FCC1476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81114" y="1916293"/>
            <a:ext cx="9144000"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Box 1">
            <a:extLst>
              <a:ext uri="{FF2B5EF4-FFF2-40B4-BE49-F238E27FC236}">
                <a16:creationId xmlns:a16="http://schemas.microsoft.com/office/drawing/2014/main" id="{D9E50E1E-FC8B-6449-99F0-36A6608EE818}"/>
              </a:ext>
            </a:extLst>
          </p:cNvPr>
          <p:cNvSpPr txBox="1">
            <a:spLocks noChangeArrowheads="1"/>
          </p:cNvSpPr>
          <p:nvPr/>
        </p:nvSpPr>
        <p:spPr bwMode="auto">
          <a:xfrm>
            <a:off x="152400" y="457201"/>
            <a:ext cx="113919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4400" dirty="0">
                <a:solidFill>
                  <a:srgbClr val="7030A0"/>
                </a:solidFill>
                <a:latin typeface="+mj-lt"/>
              </a:rPr>
              <a:t>Alcohol is the most destructive drug to the brain </a:t>
            </a:r>
          </a:p>
        </p:txBody>
      </p:sp>
      <p:sp>
        <p:nvSpPr>
          <p:cNvPr id="34820" name="TextBox 3">
            <a:extLst>
              <a:ext uri="{FF2B5EF4-FFF2-40B4-BE49-F238E27FC236}">
                <a16:creationId xmlns:a16="http://schemas.microsoft.com/office/drawing/2014/main" id="{FFA3CCDA-9CD6-8C47-A584-4B2AB73A747E}"/>
              </a:ext>
            </a:extLst>
          </p:cNvPr>
          <p:cNvSpPr txBox="1">
            <a:spLocks noChangeArrowheads="1"/>
          </p:cNvSpPr>
          <p:nvPr/>
        </p:nvSpPr>
        <p:spPr bwMode="auto">
          <a:xfrm>
            <a:off x="2651126" y="1547993"/>
            <a:ext cx="1584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1800">
                <a:solidFill>
                  <a:schemeClr val="bg1"/>
                </a:solidFill>
              </a:rPr>
              <a:t>Normal </a:t>
            </a:r>
          </a:p>
        </p:txBody>
      </p:sp>
      <p:sp>
        <p:nvSpPr>
          <p:cNvPr id="2" name="TextBox 1">
            <a:extLst>
              <a:ext uri="{FF2B5EF4-FFF2-40B4-BE49-F238E27FC236}">
                <a16:creationId xmlns:a16="http://schemas.microsoft.com/office/drawing/2014/main" id="{63612601-E7D9-F64C-9896-B065819EA7CA}"/>
              </a:ext>
            </a:extLst>
          </p:cNvPr>
          <p:cNvSpPr txBox="1"/>
          <p:nvPr/>
        </p:nvSpPr>
        <p:spPr>
          <a:xfrm>
            <a:off x="1371600" y="5626100"/>
            <a:ext cx="7734300" cy="523220"/>
          </a:xfrm>
          <a:prstGeom prst="rect">
            <a:avLst/>
          </a:prstGeom>
          <a:noFill/>
        </p:spPr>
        <p:txBody>
          <a:bodyPr wrap="square" rtlCol="0">
            <a:spAutoFit/>
          </a:bodyPr>
          <a:lstStyle/>
          <a:p>
            <a:r>
              <a:rPr lang="en-US" sz="2800" b="1" dirty="0"/>
              <a:t>4 abstinent patients in our current ICCAM  study </a:t>
            </a:r>
          </a:p>
        </p:txBody>
      </p:sp>
    </p:spTree>
    <p:extLst>
      <p:ext uri="{BB962C8B-B14F-4D97-AF65-F5344CB8AC3E}">
        <p14:creationId xmlns:p14="http://schemas.microsoft.com/office/powerpoint/2010/main" val="25335862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7030A0"/>
                </a:solidFill>
              </a:rPr>
              <a:t>Cannabis </a:t>
            </a:r>
            <a:r>
              <a:rPr lang="en-US" dirty="0">
                <a:solidFill>
                  <a:srgbClr val="7030A0"/>
                </a:solidFill>
                <a:sym typeface="Wingdings" pitchFamily="2" charset="2"/>
              </a:rPr>
              <a:t> i</a:t>
            </a:r>
            <a:r>
              <a:rPr lang="en-US" dirty="0">
                <a:solidFill>
                  <a:srgbClr val="7030A0"/>
                </a:solidFill>
              </a:rPr>
              <a:t>ncrease </a:t>
            </a:r>
            <a:r>
              <a:rPr lang="en-US" dirty="0"/>
              <a:t>in OFC connectivity</a:t>
            </a:r>
          </a:p>
        </p:txBody>
      </p:sp>
      <p:pic>
        <p:nvPicPr>
          <p:cNvPr id="5" name="Picture 4"/>
          <p:cNvPicPr>
            <a:picLocks noChangeAspect="1"/>
          </p:cNvPicPr>
          <p:nvPr/>
        </p:nvPicPr>
        <p:blipFill>
          <a:blip r:embed="rId2"/>
          <a:stretch>
            <a:fillRect/>
          </a:stretch>
        </p:blipFill>
        <p:spPr>
          <a:xfrm>
            <a:off x="1778000" y="2120900"/>
            <a:ext cx="8623300" cy="2603500"/>
          </a:xfrm>
          <a:prstGeom prst="rect">
            <a:avLst/>
          </a:prstGeom>
        </p:spPr>
      </p:pic>
      <p:sp>
        <p:nvSpPr>
          <p:cNvPr id="6" name="TextBox 5"/>
          <p:cNvSpPr txBox="1"/>
          <p:nvPr/>
        </p:nvSpPr>
        <p:spPr>
          <a:xfrm>
            <a:off x="325821" y="5318042"/>
            <a:ext cx="8921877" cy="584775"/>
          </a:xfrm>
          <a:prstGeom prst="rect">
            <a:avLst/>
          </a:prstGeom>
          <a:noFill/>
        </p:spPr>
        <p:txBody>
          <a:bodyPr wrap="square" rtlCol="0">
            <a:spAutoFit/>
          </a:bodyPr>
          <a:lstStyle/>
          <a:p>
            <a:r>
              <a:rPr lang="en-US" sz="3200" dirty="0"/>
              <a:t>? Increase in creativity ? Impaired decision-making</a:t>
            </a:r>
          </a:p>
        </p:txBody>
      </p:sp>
    </p:spTree>
    <p:extLst>
      <p:ext uri="{BB962C8B-B14F-4D97-AF65-F5344CB8AC3E}">
        <p14:creationId xmlns:p14="http://schemas.microsoft.com/office/powerpoint/2010/main" val="19626616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44135-097F-1247-B8E6-0AB41324F94D}"/>
              </a:ext>
            </a:extLst>
          </p:cNvPr>
          <p:cNvSpPr>
            <a:spLocks noGrp="1"/>
          </p:cNvSpPr>
          <p:nvPr>
            <p:ph type="title"/>
          </p:nvPr>
        </p:nvSpPr>
        <p:spPr>
          <a:xfrm>
            <a:off x="1981201" y="274638"/>
            <a:ext cx="8435975" cy="1143000"/>
          </a:xfrm>
        </p:spPr>
        <p:txBody>
          <a:bodyPr>
            <a:normAutofit/>
          </a:bodyPr>
          <a:lstStyle/>
          <a:p>
            <a:pPr>
              <a:defRPr/>
            </a:pPr>
            <a:r>
              <a:rPr lang="en-US" dirty="0">
                <a:solidFill>
                  <a:srgbClr val="7030A0"/>
                </a:solidFill>
              </a:rPr>
              <a:t>Cannabis and school performance</a:t>
            </a:r>
          </a:p>
        </p:txBody>
      </p:sp>
      <p:pic>
        <p:nvPicPr>
          <p:cNvPr id="68610" name="Picture 3">
            <a:extLst>
              <a:ext uri="{FF2B5EF4-FFF2-40B4-BE49-F238E27FC236}">
                <a16:creationId xmlns:a16="http://schemas.microsoft.com/office/drawing/2014/main" id="{645C844E-B36A-C040-B685-A4641AF34D8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5821" y="1435100"/>
            <a:ext cx="10024679" cy="398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TextBox 4">
            <a:extLst>
              <a:ext uri="{FF2B5EF4-FFF2-40B4-BE49-F238E27FC236}">
                <a16:creationId xmlns:a16="http://schemas.microsoft.com/office/drawing/2014/main" id="{A1A4B20D-61C8-9141-BF85-A29CA6405E12}"/>
              </a:ext>
            </a:extLst>
          </p:cNvPr>
          <p:cNvSpPr txBox="1">
            <a:spLocks noChangeArrowheads="1"/>
          </p:cNvSpPr>
          <p:nvPr/>
        </p:nvSpPr>
        <p:spPr bwMode="auto">
          <a:xfrm>
            <a:off x="1847850" y="5661026"/>
            <a:ext cx="8459788" cy="646113"/>
          </a:xfrm>
          <a:prstGeom prst="rect">
            <a:avLst/>
          </a:prstGeom>
          <a:noFill/>
          <a:ln w="9525">
            <a:solidFill>
              <a:srgbClr val="00009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t>Mokrysz et al 2014 - data from 2,612 children IQ tested at eight and 15 + a survey on cannabis use.  ECNP annual meeting Berlin</a:t>
            </a:r>
          </a:p>
        </p:txBody>
      </p:sp>
      <p:sp>
        <p:nvSpPr>
          <p:cNvPr id="68612" name="TextBox 5">
            <a:extLst>
              <a:ext uri="{FF2B5EF4-FFF2-40B4-BE49-F238E27FC236}">
                <a16:creationId xmlns:a16="http://schemas.microsoft.com/office/drawing/2014/main" id="{41BD05CA-B029-9740-9793-CCFB25900614}"/>
              </a:ext>
            </a:extLst>
          </p:cNvPr>
          <p:cNvSpPr txBox="1">
            <a:spLocks noChangeArrowheads="1"/>
          </p:cNvSpPr>
          <p:nvPr/>
        </p:nvSpPr>
        <p:spPr bwMode="auto">
          <a:xfrm>
            <a:off x="3143250" y="6372225"/>
            <a:ext cx="4897438" cy="369888"/>
          </a:xfrm>
          <a:prstGeom prst="rect">
            <a:avLst/>
          </a:prstGeom>
          <a:solidFill>
            <a:srgbClr val="FFFF00"/>
          </a:solidFill>
          <a:ln w="9525">
            <a:solidFill>
              <a:srgbClr val="000090"/>
            </a:solidFill>
            <a:miter lim="800000"/>
            <a:headEnd/>
            <a:tailEnd/>
          </a:ln>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t>Didn’t stop David Cameron getting into Oxford</a:t>
            </a:r>
          </a:p>
        </p:txBody>
      </p:sp>
    </p:spTree>
    <p:extLst>
      <p:ext uri="{BB962C8B-B14F-4D97-AF65-F5344CB8AC3E}">
        <p14:creationId xmlns:p14="http://schemas.microsoft.com/office/powerpoint/2010/main" val="15404157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3BCCB-E8E5-6C4B-9BE8-6EAB6E2DBFC2}"/>
              </a:ext>
            </a:extLst>
          </p:cNvPr>
          <p:cNvSpPr>
            <a:spLocks noGrp="1"/>
          </p:cNvSpPr>
          <p:nvPr>
            <p:ph type="title"/>
          </p:nvPr>
        </p:nvSpPr>
        <p:spPr>
          <a:xfrm>
            <a:off x="2063750" y="44450"/>
            <a:ext cx="8229600" cy="1143000"/>
          </a:xfrm>
        </p:spPr>
        <p:txBody>
          <a:bodyPr/>
          <a:lstStyle/>
          <a:p>
            <a:pPr>
              <a:defRPr/>
            </a:pPr>
            <a:r>
              <a:rPr lang="en-US" dirty="0">
                <a:solidFill>
                  <a:srgbClr val="7030A0"/>
                </a:solidFill>
              </a:rPr>
              <a:t>Dishonest logic impedes research </a:t>
            </a:r>
          </a:p>
        </p:txBody>
      </p:sp>
      <p:graphicFrame>
        <p:nvGraphicFramePr>
          <p:cNvPr id="4" name="Diagram 3">
            <a:extLst>
              <a:ext uri="{FF2B5EF4-FFF2-40B4-BE49-F238E27FC236}">
                <a16:creationId xmlns:a16="http://schemas.microsoft.com/office/drawing/2014/main" id="{EFB53253-22D4-5545-88A8-022DD36FB2ED}"/>
              </a:ext>
            </a:extLst>
          </p:cNvPr>
          <p:cNvGraphicFramePr/>
          <p:nvPr/>
        </p:nvGraphicFramePr>
        <p:xfrm>
          <a:off x="1943580" y="950543"/>
          <a:ext cx="8712968" cy="59046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717293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0257" y="1429614"/>
            <a:ext cx="5197671" cy="1846659"/>
          </a:xfrm>
          <a:prstGeom prst="rect">
            <a:avLst/>
          </a:prstGeom>
          <a:noFill/>
        </p:spPr>
        <p:txBody>
          <a:bodyPr wrap="square" rtlCol="0">
            <a:spAutoFit/>
          </a:bodyPr>
          <a:lstStyle/>
          <a:p>
            <a:r>
              <a:rPr lang="en-GB" sz="3200" b="1" dirty="0">
                <a:latin typeface="+mj-lt"/>
              </a:rPr>
              <a:t>The cannabis plant - a treasure chest of important medicines? </a:t>
            </a:r>
          </a:p>
          <a:p>
            <a:endParaRPr lang="en-GB" b="1" dirty="0">
              <a:latin typeface="+mj-lt"/>
            </a:endParaRPr>
          </a:p>
        </p:txBody>
      </p:sp>
      <p:pic>
        <p:nvPicPr>
          <p:cNvPr id="22530" name="Picture 2" descr="https://encrypted-tbn0.gstatic.com/images?q=tbn:ANd9GcRqZJF4x1FMidLdbRLLROk4o-pGMVRNe5M1-4jIGhZWlkQNN33W">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5920" y="1628800"/>
            <a:ext cx="4057650" cy="3467100"/>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Picture 2" descr="ww_cola"/>
          <p:cNvPicPr>
            <a:picLocks noChangeAspect="1" noChangeArrowheads="1"/>
          </p:cNvPicPr>
          <p:nvPr/>
        </p:nvPicPr>
        <p:blipFill>
          <a:blip r:embed="rId4" cstate="print">
            <a:lum contrast="14000"/>
            <a:extLst>
              <a:ext uri="{28A0092B-C50C-407E-A947-70E740481C1C}">
                <a14:useLocalDpi xmlns:a14="http://schemas.microsoft.com/office/drawing/2010/main" val="0"/>
              </a:ext>
            </a:extLst>
          </a:blip>
          <a:srcRect/>
          <a:stretch>
            <a:fillRect/>
          </a:stretch>
        </p:blipFill>
        <p:spPr bwMode="auto">
          <a:xfrm>
            <a:off x="5411925" y="3608414"/>
            <a:ext cx="2664295" cy="150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2" descr="ww_cola"/>
          <p:cNvPicPr>
            <a:picLocks noChangeAspect="1" noChangeArrowheads="1"/>
          </p:cNvPicPr>
          <p:nvPr/>
        </p:nvPicPr>
        <p:blipFill>
          <a:blip r:embed="rId5" cstate="print">
            <a:lum contrast="14000"/>
            <a:extLst>
              <a:ext uri="{28A0092B-C50C-407E-A947-70E740481C1C}">
                <a14:useLocalDpi xmlns:a14="http://schemas.microsoft.com/office/drawing/2010/main" val="0"/>
              </a:ext>
            </a:extLst>
          </a:blip>
          <a:srcRect/>
          <a:stretch>
            <a:fillRect/>
          </a:stretch>
        </p:blipFill>
        <p:spPr bwMode="auto">
          <a:xfrm>
            <a:off x="6240017" y="1916833"/>
            <a:ext cx="2670697" cy="13225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p:nvPr/>
        </p:nvSpPr>
        <p:spPr>
          <a:xfrm>
            <a:off x="2711624" y="5373217"/>
            <a:ext cx="8064896" cy="646331"/>
          </a:xfrm>
          <a:prstGeom prst="rect">
            <a:avLst/>
          </a:prstGeom>
          <a:noFill/>
        </p:spPr>
        <p:txBody>
          <a:bodyPr wrap="square" rtlCol="0">
            <a:spAutoFit/>
          </a:bodyPr>
          <a:lstStyle/>
          <a:p>
            <a:r>
              <a:rPr lang="en-GB" sz="3600" b="1" dirty="0">
                <a:latin typeface="+mj-lt"/>
              </a:rPr>
              <a:t>&gt;100 cannabinoids in the plant</a:t>
            </a:r>
          </a:p>
        </p:txBody>
      </p:sp>
      <p:sp>
        <p:nvSpPr>
          <p:cNvPr id="3" name="TextBox 2"/>
          <p:cNvSpPr txBox="1"/>
          <p:nvPr/>
        </p:nvSpPr>
        <p:spPr>
          <a:xfrm>
            <a:off x="2567608" y="188640"/>
            <a:ext cx="7272808" cy="769441"/>
          </a:xfrm>
          <a:prstGeom prst="rect">
            <a:avLst/>
          </a:prstGeom>
          <a:noFill/>
        </p:spPr>
        <p:txBody>
          <a:bodyPr wrap="square" rtlCol="0">
            <a:spAutoFit/>
          </a:bodyPr>
          <a:lstStyle/>
          <a:p>
            <a:r>
              <a:rPr lang="en-US" sz="4400" dirty="0">
                <a:solidFill>
                  <a:srgbClr val="7030A0"/>
                </a:solidFill>
                <a:latin typeface="+mj-lt"/>
              </a:rPr>
              <a:t>Wasted opportunities</a:t>
            </a:r>
          </a:p>
        </p:txBody>
      </p:sp>
    </p:spTree>
    <p:extLst>
      <p:ext uri="{BB962C8B-B14F-4D97-AF65-F5344CB8AC3E}">
        <p14:creationId xmlns:p14="http://schemas.microsoft.com/office/powerpoint/2010/main" val="33105976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85545-F74B-F54F-A155-33F5169694B9}"/>
              </a:ext>
            </a:extLst>
          </p:cNvPr>
          <p:cNvSpPr>
            <a:spLocks noGrp="1"/>
          </p:cNvSpPr>
          <p:nvPr>
            <p:ph type="title"/>
          </p:nvPr>
        </p:nvSpPr>
        <p:spPr/>
        <p:txBody>
          <a:bodyPr/>
          <a:lstStyle/>
          <a:p>
            <a:r>
              <a:rPr lang="en-US" dirty="0">
                <a:solidFill>
                  <a:srgbClr val="7030A0"/>
                </a:solidFill>
              </a:rPr>
              <a:t>Restoring reason</a:t>
            </a:r>
          </a:p>
        </p:txBody>
      </p:sp>
      <p:sp>
        <p:nvSpPr>
          <p:cNvPr id="3" name="Content Placeholder 2">
            <a:extLst>
              <a:ext uri="{FF2B5EF4-FFF2-40B4-BE49-F238E27FC236}">
                <a16:creationId xmlns:a16="http://schemas.microsoft.com/office/drawing/2014/main" id="{8C226BF1-0E82-E348-B73A-85C6FE111BAE}"/>
              </a:ext>
            </a:extLst>
          </p:cNvPr>
          <p:cNvSpPr>
            <a:spLocks noGrp="1"/>
          </p:cNvSpPr>
          <p:nvPr>
            <p:ph idx="1"/>
          </p:nvPr>
        </p:nvSpPr>
        <p:spPr/>
        <p:txBody>
          <a:bodyPr>
            <a:normAutofit fontScale="92500"/>
          </a:bodyPr>
          <a:lstStyle/>
          <a:p>
            <a:pPr marL="0" indent="0">
              <a:buNone/>
            </a:pPr>
            <a:r>
              <a:rPr lang="en-US" dirty="0"/>
              <a:t>Dutch coffee shops </a:t>
            </a:r>
            <a:r>
              <a:rPr lang="en-US" dirty="0">
                <a:sym typeface="Wingdings" pitchFamily="2" charset="2"/>
              </a:rPr>
              <a:t> separate hard and soft drug market</a:t>
            </a:r>
          </a:p>
          <a:p>
            <a:pPr marL="0" indent="0">
              <a:buNone/>
            </a:pPr>
            <a:r>
              <a:rPr lang="en-US" dirty="0">
                <a:sym typeface="Wingdings" pitchFamily="2" charset="2"/>
              </a:rPr>
              <a:t>	 medical cannabis also </a:t>
            </a:r>
          </a:p>
          <a:p>
            <a:endParaRPr lang="en-US" dirty="0">
              <a:sym typeface="Wingdings" pitchFamily="2" charset="2"/>
            </a:endParaRPr>
          </a:p>
          <a:p>
            <a:pPr marL="0" indent="0">
              <a:buNone/>
            </a:pPr>
            <a:r>
              <a:rPr lang="en-US" dirty="0">
                <a:sym typeface="Wingdings" pitchFamily="2" charset="2"/>
              </a:rPr>
              <a:t>US states. Israel, Canada, Uruguay, Germany</a:t>
            </a:r>
          </a:p>
          <a:p>
            <a:pPr marL="0" indent="0">
              <a:buNone/>
            </a:pPr>
            <a:r>
              <a:rPr lang="en-US" dirty="0">
                <a:sym typeface="Wingdings" pitchFamily="2" charset="2"/>
              </a:rPr>
              <a:t>	  medical cannabis </a:t>
            </a:r>
          </a:p>
          <a:p>
            <a:pPr marL="0" indent="0">
              <a:buNone/>
            </a:pPr>
            <a:r>
              <a:rPr lang="en-US" dirty="0">
                <a:sym typeface="Wingdings" pitchFamily="2" charset="2"/>
              </a:rPr>
              <a:t>	some  legal recreational cannabis </a:t>
            </a:r>
          </a:p>
          <a:p>
            <a:pPr marL="0" indent="0">
              <a:buNone/>
            </a:pPr>
            <a:endParaRPr lang="en-US" dirty="0">
              <a:sym typeface="Wingdings" pitchFamily="2" charset="2"/>
            </a:endParaRPr>
          </a:p>
          <a:p>
            <a:pPr marL="0" indent="0">
              <a:buNone/>
            </a:pPr>
            <a:r>
              <a:rPr lang="en-US" dirty="0">
                <a:sym typeface="Wingdings" pitchFamily="2" charset="2"/>
              </a:rPr>
              <a:t>UK lags behind on medical cannabis for fear of slippage into recreational use despite having amongst highest percent recreational users in the world</a:t>
            </a:r>
          </a:p>
          <a:p>
            <a:endParaRPr lang="en-US" dirty="0"/>
          </a:p>
        </p:txBody>
      </p:sp>
    </p:spTree>
    <p:extLst>
      <p:ext uri="{BB962C8B-B14F-4D97-AF65-F5344CB8AC3E}">
        <p14:creationId xmlns:p14="http://schemas.microsoft.com/office/powerpoint/2010/main" val="38966695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itle 1">
            <a:extLst>
              <a:ext uri="{FF2B5EF4-FFF2-40B4-BE49-F238E27FC236}">
                <a16:creationId xmlns:a16="http://schemas.microsoft.com/office/drawing/2014/main" id="{97F9410F-394E-A44B-9A33-1923D67AAFEE}"/>
              </a:ext>
            </a:extLst>
          </p:cNvPr>
          <p:cNvSpPr>
            <a:spLocks noGrp="1" noChangeArrowheads="1"/>
          </p:cNvSpPr>
          <p:nvPr>
            <p:ph type="title"/>
          </p:nvPr>
        </p:nvSpPr>
        <p:spPr>
          <a:xfrm>
            <a:off x="179109" y="-3366"/>
            <a:ext cx="11174691" cy="1325563"/>
          </a:xfrm>
        </p:spPr>
        <p:txBody>
          <a:bodyPr>
            <a:normAutofit/>
          </a:bodyPr>
          <a:lstStyle/>
          <a:p>
            <a:r>
              <a:rPr lang="en-US" altLang="en-US" sz="4000" dirty="0">
                <a:solidFill>
                  <a:srgbClr val="7030A0"/>
                </a:solidFill>
                <a:ea typeface="Calibri Light" panose="020F0302020204030204" pitchFamily="34" charset="0"/>
                <a:cs typeface="Calibri Light" panose="020F0302020204030204" pitchFamily="34" charset="0"/>
              </a:rPr>
              <a:t>Billy Caldwell – game changer for medicinal cannabis </a:t>
            </a:r>
          </a:p>
        </p:txBody>
      </p:sp>
      <p:pic>
        <p:nvPicPr>
          <p:cNvPr id="93186" name="Picture 3">
            <a:extLst>
              <a:ext uri="{FF2B5EF4-FFF2-40B4-BE49-F238E27FC236}">
                <a16:creationId xmlns:a16="http://schemas.microsoft.com/office/drawing/2014/main" id="{BAE77CAC-4313-974F-AA8D-E2C3BA96EA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9738" y="2060575"/>
            <a:ext cx="3810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7" name="Picture 4">
            <a:extLst>
              <a:ext uri="{FF2B5EF4-FFF2-40B4-BE49-F238E27FC236}">
                <a16:creationId xmlns:a16="http://schemas.microsoft.com/office/drawing/2014/main" id="{BF33FE24-7F98-0B48-AF39-E563180679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4475" y="1700213"/>
            <a:ext cx="3581400"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8" name="Picture 5">
            <a:extLst>
              <a:ext uri="{FF2B5EF4-FFF2-40B4-BE49-F238E27FC236}">
                <a16:creationId xmlns:a16="http://schemas.microsoft.com/office/drawing/2014/main" id="{E75FA9A9-757A-F14D-813D-6D15B097B9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770313"/>
            <a:ext cx="3810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9" name="Picture 6">
            <a:extLst>
              <a:ext uri="{FF2B5EF4-FFF2-40B4-BE49-F238E27FC236}">
                <a16:creationId xmlns:a16="http://schemas.microsoft.com/office/drawing/2014/main" id="{19554E0F-BE05-2A4A-AD1E-E58FA0ABAA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4652963"/>
            <a:ext cx="40386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0" name="TextBox 7">
            <a:extLst>
              <a:ext uri="{FF2B5EF4-FFF2-40B4-BE49-F238E27FC236}">
                <a16:creationId xmlns:a16="http://schemas.microsoft.com/office/drawing/2014/main" id="{C9CA827A-7C70-844C-8C10-C122308860A0}"/>
              </a:ext>
            </a:extLst>
          </p:cNvPr>
          <p:cNvSpPr txBox="1">
            <a:spLocks noChangeArrowheads="1"/>
          </p:cNvSpPr>
          <p:nvPr/>
        </p:nvSpPr>
        <p:spPr bwMode="auto">
          <a:xfrm>
            <a:off x="179109" y="5962329"/>
            <a:ext cx="491676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2400" dirty="0"/>
              <a:t>3 patients so far – how many more have died?</a:t>
            </a:r>
          </a:p>
        </p:txBody>
      </p:sp>
      <p:sp>
        <p:nvSpPr>
          <p:cNvPr id="2" name="TextBox 1">
            <a:extLst>
              <a:ext uri="{FF2B5EF4-FFF2-40B4-BE49-F238E27FC236}">
                <a16:creationId xmlns:a16="http://schemas.microsoft.com/office/drawing/2014/main" id="{CEF65CEC-E7BC-A742-9957-FFD5EF0D4A1D}"/>
              </a:ext>
            </a:extLst>
          </p:cNvPr>
          <p:cNvSpPr txBox="1"/>
          <p:nvPr/>
        </p:nvSpPr>
        <p:spPr>
          <a:xfrm>
            <a:off x="5622877" y="1364774"/>
            <a:ext cx="5227093" cy="646331"/>
          </a:xfrm>
          <a:prstGeom prst="rect">
            <a:avLst/>
          </a:prstGeom>
          <a:solidFill>
            <a:srgbClr val="FFFF00"/>
          </a:solidFill>
        </p:spPr>
        <p:txBody>
          <a:bodyPr wrap="square" rtlCol="0">
            <a:spAutoFit/>
          </a:bodyPr>
          <a:lstStyle/>
          <a:p>
            <a:r>
              <a:rPr lang="en-US" sz="3600" dirty="0"/>
              <a:t>&gt; 2000 fits a month to zero </a:t>
            </a:r>
          </a:p>
        </p:txBody>
      </p:sp>
    </p:spTree>
    <p:extLst>
      <p:ext uri="{BB962C8B-B14F-4D97-AF65-F5344CB8AC3E}">
        <p14:creationId xmlns:p14="http://schemas.microsoft.com/office/powerpoint/2010/main" val="31036676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3C01A-F8F1-5B4E-B182-FE248D2094CA}"/>
              </a:ext>
            </a:extLst>
          </p:cNvPr>
          <p:cNvSpPr>
            <a:spLocks noGrp="1"/>
          </p:cNvSpPr>
          <p:nvPr>
            <p:ph type="title"/>
          </p:nvPr>
        </p:nvSpPr>
        <p:spPr/>
        <p:txBody>
          <a:bodyPr/>
          <a:lstStyle/>
          <a:p>
            <a:pPr>
              <a:defRPr/>
            </a:pPr>
            <a:r>
              <a:rPr lang="en-US" dirty="0">
                <a:solidFill>
                  <a:srgbClr val="7030A0"/>
                </a:solidFill>
              </a:rPr>
              <a:t>Medical cannabinoids</a:t>
            </a:r>
          </a:p>
        </p:txBody>
      </p:sp>
      <p:sp>
        <p:nvSpPr>
          <p:cNvPr id="3" name="Content Placeholder 2">
            <a:extLst>
              <a:ext uri="{FF2B5EF4-FFF2-40B4-BE49-F238E27FC236}">
                <a16:creationId xmlns:a16="http://schemas.microsoft.com/office/drawing/2014/main" id="{CB9BA252-45D8-494C-A38A-DA9146D43D5D}"/>
              </a:ext>
            </a:extLst>
          </p:cNvPr>
          <p:cNvSpPr>
            <a:spLocks noGrp="1"/>
          </p:cNvSpPr>
          <p:nvPr>
            <p:ph idx="1"/>
          </p:nvPr>
        </p:nvSpPr>
        <p:spPr/>
        <p:txBody>
          <a:bodyPr>
            <a:normAutofit lnSpcReduction="10000"/>
          </a:bodyPr>
          <a:lstStyle/>
          <a:p>
            <a:r>
              <a:rPr lang="en-US" altLang="en-US" b="1" dirty="0">
                <a:solidFill>
                  <a:srgbClr val="000090"/>
                </a:solidFill>
              </a:rPr>
              <a:t>Current indications </a:t>
            </a:r>
          </a:p>
          <a:p>
            <a:pPr lvl="1"/>
            <a:r>
              <a:rPr lang="en-US" altLang="en-US" b="1" dirty="0">
                <a:solidFill>
                  <a:srgbClr val="000090"/>
                </a:solidFill>
                <a:ea typeface="Arial" panose="020B0604020202020204" pitchFamily="34" charset="0"/>
              </a:rPr>
              <a:t>Anti-nausea</a:t>
            </a:r>
          </a:p>
          <a:p>
            <a:pPr lvl="1"/>
            <a:r>
              <a:rPr lang="en-US" altLang="en-US" b="1" dirty="0">
                <a:solidFill>
                  <a:srgbClr val="000090"/>
                </a:solidFill>
                <a:ea typeface="Arial" panose="020B0604020202020204" pitchFamily="34" charset="0"/>
              </a:rPr>
              <a:t>Anabolic/appetite stimulating in cachexia</a:t>
            </a:r>
          </a:p>
          <a:p>
            <a:pPr lvl="1"/>
            <a:r>
              <a:rPr lang="en-US" altLang="en-US" b="1" dirty="0">
                <a:solidFill>
                  <a:srgbClr val="000090"/>
                </a:solidFill>
                <a:ea typeface="Arial" panose="020B0604020202020204" pitchFamily="34" charset="0"/>
              </a:rPr>
              <a:t>Pain  </a:t>
            </a:r>
          </a:p>
          <a:p>
            <a:pPr lvl="1"/>
            <a:r>
              <a:rPr lang="en-US" altLang="en-US" b="1" dirty="0">
                <a:solidFill>
                  <a:srgbClr val="000090"/>
                </a:solidFill>
                <a:ea typeface="Arial" panose="020B0604020202020204" pitchFamily="34" charset="0"/>
              </a:rPr>
              <a:t>Muscle Spasms</a:t>
            </a:r>
          </a:p>
          <a:p>
            <a:pPr lvl="1"/>
            <a:endParaRPr lang="en-US" altLang="en-US" b="1" dirty="0">
              <a:solidFill>
                <a:srgbClr val="800000"/>
              </a:solidFill>
              <a:ea typeface="Arial" panose="020B0604020202020204" pitchFamily="34" charset="0"/>
            </a:endParaRPr>
          </a:p>
          <a:p>
            <a:r>
              <a:rPr lang="en-US" altLang="en-US" b="1" dirty="0"/>
              <a:t>Many potential uses </a:t>
            </a:r>
            <a:endParaRPr lang="en-US" altLang="en-US" b="1" dirty="0">
              <a:solidFill>
                <a:srgbClr val="800000"/>
              </a:solidFill>
            </a:endParaRPr>
          </a:p>
          <a:p>
            <a:pPr lvl="1"/>
            <a:r>
              <a:rPr lang="en-US" altLang="en-US" b="1" dirty="0">
                <a:solidFill>
                  <a:srgbClr val="FF0000"/>
                </a:solidFill>
                <a:ea typeface="Arial" panose="020B0604020202020204" pitchFamily="34" charset="0"/>
              </a:rPr>
              <a:t>Sleep</a:t>
            </a:r>
            <a:r>
              <a:rPr lang="en-US" altLang="en-US" b="1" dirty="0">
                <a:ea typeface="Arial" panose="020B0604020202020204" pitchFamily="34" charset="0"/>
              </a:rPr>
              <a:t>		- glaucoma 		</a:t>
            </a:r>
            <a:r>
              <a:rPr lang="en-US" altLang="en-US" b="1" dirty="0">
                <a:solidFill>
                  <a:srgbClr val="FF0000"/>
                </a:solidFill>
                <a:ea typeface="Arial" panose="020B0604020202020204" pitchFamily="34" charset="0"/>
              </a:rPr>
              <a:t>- ADHD </a:t>
            </a:r>
          </a:p>
          <a:p>
            <a:pPr lvl="1"/>
            <a:r>
              <a:rPr lang="en-US" altLang="en-US" b="1" dirty="0">
                <a:solidFill>
                  <a:srgbClr val="FF0000"/>
                </a:solidFill>
                <a:ea typeface="Arial" panose="020B0604020202020204" pitchFamily="34" charset="0"/>
              </a:rPr>
              <a:t>PTSD </a:t>
            </a:r>
            <a:r>
              <a:rPr lang="en-US" altLang="en-US" b="1" dirty="0">
                <a:ea typeface="Arial" panose="020B0604020202020204" pitchFamily="34" charset="0"/>
              </a:rPr>
              <a:t>		- arthritis   		- </a:t>
            </a:r>
            <a:r>
              <a:rPr lang="en-US" altLang="en-US" b="1" dirty="0">
                <a:solidFill>
                  <a:srgbClr val="FF0000"/>
                </a:solidFill>
                <a:ea typeface="Arial" panose="020B0604020202020204" pitchFamily="34" charset="0"/>
              </a:rPr>
              <a:t>schizophrenia </a:t>
            </a:r>
          </a:p>
          <a:p>
            <a:pPr lvl="1"/>
            <a:r>
              <a:rPr lang="en-US" altLang="en-US" b="1" dirty="0">
                <a:solidFill>
                  <a:srgbClr val="FF0000"/>
                </a:solidFill>
                <a:ea typeface="Arial" panose="020B0604020202020204" pitchFamily="34" charset="0"/>
              </a:rPr>
              <a:t>Tourette’s</a:t>
            </a:r>
          </a:p>
          <a:p>
            <a:pPr lvl="1"/>
            <a:r>
              <a:rPr lang="en-US" altLang="en-US" b="1" dirty="0">
                <a:ea typeface="Arial" panose="020B0604020202020204" pitchFamily="34" charset="0"/>
              </a:rPr>
              <a:t>Cancer – topical (skin) and systemic (gliomas)</a:t>
            </a:r>
          </a:p>
        </p:txBody>
      </p:sp>
    </p:spTree>
    <p:extLst>
      <p:ext uri="{BB962C8B-B14F-4D97-AF65-F5344CB8AC3E}">
        <p14:creationId xmlns:p14="http://schemas.microsoft.com/office/powerpoint/2010/main" val="11877424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DD221-C60F-8546-8BEB-5045C1D109D0}"/>
              </a:ext>
            </a:extLst>
          </p:cNvPr>
          <p:cNvSpPr>
            <a:spLocks noGrp="1"/>
          </p:cNvSpPr>
          <p:nvPr>
            <p:ph type="title"/>
          </p:nvPr>
        </p:nvSpPr>
        <p:spPr>
          <a:xfrm>
            <a:off x="838200" y="105816"/>
            <a:ext cx="10515600" cy="1325563"/>
          </a:xfrm>
        </p:spPr>
        <p:txBody>
          <a:bodyPr/>
          <a:lstStyle/>
          <a:p>
            <a:r>
              <a:rPr lang="en-US" dirty="0">
                <a:solidFill>
                  <a:srgbClr val="7030A0"/>
                </a:solidFill>
              </a:rPr>
              <a:t>Cannabis and painting</a:t>
            </a:r>
            <a:endParaRPr lang="en-US" dirty="0"/>
          </a:p>
        </p:txBody>
      </p:sp>
      <p:sp>
        <p:nvSpPr>
          <p:cNvPr id="3" name="Content Placeholder 2">
            <a:extLst>
              <a:ext uri="{FF2B5EF4-FFF2-40B4-BE49-F238E27FC236}">
                <a16:creationId xmlns:a16="http://schemas.microsoft.com/office/drawing/2014/main" id="{6E271F99-02FA-1F4F-9E5D-D6DB294D4C93}"/>
              </a:ext>
            </a:extLst>
          </p:cNvPr>
          <p:cNvSpPr>
            <a:spLocks noGrp="1"/>
          </p:cNvSpPr>
          <p:nvPr>
            <p:ph idx="1"/>
          </p:nvPr>
        </p:nvSpPr>
        <p:spPr>
          <a:xfrm>
            <a:off x="387928" y="1690688"/>
            <a:ext cx="2978727" cy="4351338"/>
          </a:xfrm>
        </p:spPr>
        <p:txBody>
          <a:bodyPr/>
          <a:lstStyle/>
          <a:p>
            <a:pPr marL="0" indent="0">
              <a:buNone/>
            </a:pPr>
            <a:r>
              <a:rPr lang="en-US" dirty="0"/>
              <a:t>Dutch school used cannabis to gain better </a:t>
            </a:r>
            <a:r>
              <a:rPr lang="en-US" dirty="0" err="1"/>
              <a:t>ppreciation</a:t>
            </a:r>
            <a:r>
              <a:rPr lang="en-US" dirty="0"/>
              <a:t> of colour and depth</a:t>
            </a:r>
          </a:p>
          <a:p>
            <a:pPr marL="0" indent="0">
              <a:buNone/>
            </a:pPr>
            <a:endParaRPr lang="en-US" dirty="0">
              <a:solidFill>
                <a:srgbClr val="7030A0"/>
              </a:solidFill>
            </a:endParaRPr>
          </a:p>
          <a:p>
            <a:pPr marL="0" indent="0">
              <a:buNone/>
            </a:pPr>
            <a:r>
              <a:rPr lang="en-US" dirty="0">
                <a:solidFill>
                  <a:srgbClr val="7030A0"/>
                </a:solidFill>
              </a:rPr>
              <a:t>Rembrandt    </a:t>
            </a:r>
          </a:p>
          <a:p>
            <a:pPr marL="0" indent="0">
              <a:buNone/>
            </a:pPr>
            <a:r>
              <a:rPr lang="en-US" dirty="0">
                <a:solidFill>
                  <a:srgbClr val="7030A0"/>
                </a:solidFill>
              </a:rPr>
              <a:t>Meditation du Philosophe </a:t>
            </a:r>
          </a:p>
        </p:txBody>
      </p:sp>
      <p:pic>
        <p:nvPicPr>
          <p:cNvPr id="4" name="Picture 3">
            <a:extLst>
              <a:ext uri="{FF2B5EF4-FFF2-40B4-BE49-F238E27FC236}">
                <a16:creationId xmlns:a16="http://schemas.microsoft.com/office/drawing/2014/main" id="{DFC95A99-0D77-2846-BB9E-A538118EC8B2}"/>
              </a:ext>
            </a:extLst>
          </p:cNvPr>
          <p:cNvPicPr>
            <a:picLocks noChangeAspect="1"/>
          </p:cNvPicPr>
          <p:nvPr/>
        </p:nvPicPr>
        <p:blipFill>
          <a:blip r:embed="rId2"/>
          <a:stretch>
            <a:fillRect/>
          </a:stretch>
        </p:blipFill>
        <p:spPr>
          <a:xfrm>
            <a:off x="4572000" y="1565579"/>
            <a:ext cx="7405255" cy="6495601"/>
          </a:xfrm>
          <a:prstGeom prst="rect">
            <a:avLst/>
          </a:prstGeom>
        </p:spPr>
      </p:pic>
    </p:spTree>
    <p:extLst>
      <p:ext uri="{BB962C8B-B14F-4D97-AF65-F5344CB8AC3E}">
        <p14:creationId xmlns:p14="http://schemas.microsoft.com/office/powerpoint/2010/main" val="16068735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1E34A-EDF3-4E47-8F02-8317AD8AD25F}"/>
              </a:ext>
            </a:extLst>
          </p:cNvPr>
          <p:cNvSpPr>
            <a:spLocks noGrp="1"/>
          </p:cNvSpPr>
          <p:nvPr>
            <p:ph type="title"/>
          </p:nvPr>
        </p:nvSpPr>
        <p:spPr/>
        <p:txBody>
          <a:bodyPr/>
          <a:lstStyle/>
          <a:p>
            <a:r>
              <a:rPr lang="en-US" dirty="0">
                <a:solidFill>
                  <a:srgbClr val="7030A0"/>
                </a:solidFill>
              </a:rPr>
              <a:t>Cannabis for Adult ADHD </a:t>
            </a:r>
          </a:p>
        </p:txBody>
      </p:sp>
      <p:pic>
        <p:nvPicPr>
          <p:cNvPr id="4" name="Content Placeholder 3">
            <a:extLst>
              <a:ext uri="{FF2B5EF4-FFF2-40B4-BE49-F238E27FC236}">
                <a16:creationId xmlns:a16="http://schemas.microsoft.com/office/drawing/2014/main" id="{313C065F-64A9-844D-8E0F-944DF6894938}"/>
              </a:ext>
            </a:extLst>
          </p:cNvPr>
          <p:cNvPicPr>
            <a:picLocks noGrp="1" noChangeAspect="1"/>
          </p:cNvPicPr>
          <p:nvPr>
            <p:ph idx="1"/>
          </p:nvPr>
        </p:nvPicPr>
        <p:blipFill>
          <a:blip r:embed="rId2"/>
          <a:stretch>
            <a:fillRect/>
          </a:stretch>
        </p:blipFill>
        <p:spPr>
          <a:xfrm>
            <a:off x="3152159" y="1349494"/>
            <a:ext cx="7607300" cy="4330700"/>
          </a:xfrm>
          <a:prstGeom prst="rect">
            <a:avLst/>
          </a:prstGeom>
        </p:spPr>
      </p:pic>
      <p:sp>
        <p:nvSpPr>
          <p:cNvPr id="5" name="TextBox 4">
            <a:extLst>
              <a:ext uri="{FF2B5EF4-FFF2-40B4-BE49-F238E27FC236}">
                <a16:creationId xmlns:a16="http://schemas.microsoft.com/office/drawing/2014/main" id="{55C26676-C341-794F-8EF7-C10E7FB5AFCC}"/>
              </a:ext>
            </a:extLst>
          </p:cNvPr>
          <p:cNvSpPr txBox="1"/>
          <p:nvPr/>
        </p:nvSpPr>
        <p:spPr>
          <a:xfrm>
            <a:off x="627797" y="5431807"/>
            <a:ext cx="11068334" cy="1077218"/>
          </a:xfrm>
          <a:prstGeom prst="rect">
            <a:avLst/>
          </a:prstGeom>
          <a:noFill/>
        </p:spPr>
        <p:txBody>
          <a:bodyPr wrap="square" rtlCol="0">
            <a:spAutoFit/>
          </a:bodyPr>
          <a:lstStyle/>
          <a:p>
            <a:r>
              <a:rPr lang="en-US" sz="3200" dirty="0"/>
              <a:t>D9THC/cannabidiol combination significantly improved  hyperactivity and inattention  </a:t>
            </a:r>
          </a:p>
        </p:txBody>
      </p:sp>
    </p:spTree>
    <p:extLst>
      <p:ext uri="{BB962C8B-B14F-4D97-AF65-F5344CB8AC3E}">
        <p14:creationId xmlns:p14="http://schemas.microsoft.com/office/powerpoint/2010/main" val="29833760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DC13A-C63B-5646-94C2-B5C9B2BD3FD3}"/>
              </a:ext>
            </a:extLst>
          </p:cNvPr>
          <p:cNvSpPr>
            <a:spLocks noGrp="1"/>
          </p:cNvSpPr>
          <p:nvPr>
            <p:ph type="title"/>
          </p:nvPr>
        </p:nvSpPr>
        <p:spPr>
          <a:xfrm>
            <a:off x="838200" y="149225"/>
            <a:ext cx="10515600" cy="1325563"/>
          </a:xfrm>
        </p:spPr>
        <p:txBody>
          <a:bodyPr/>
          <a:lstStyle/>
          <a:p>
            <a:r>
              <a:rPr lang="en-US" dirty="0">
                <a:solidFill>
                  <a:srgbClr val="7030A0"/>
                </a:solidFill>
              </a:rPr>
              <a:t>Cannabidiol as treatment for schizophrenia </a:t>
            </a:r>
          </a:p>
        </p:txBody>
      </p:sp>
      <p:pic>
        <p:nvPicPr>
          <p:cNvPr id="4" name="Picture 3">
            <a:extLst>
              <a:ext uri="{FF2B5EF4-FFF2-40B4-BE49-F238E27FC236}">
                <a16:creationId xmlns:a16="http://schemas.microsoft.com/office/drawing/2014/main" id="{E77B6A14-DB91-FA4D-A0BB-43D2D08DEADF}"/>
              </a:ext>
            </a:extLst>
          </p:cNvPr>
          <p:cNvPicPr>
            <a:picLocks noChangeAspect="1"/>
          </p:cNvPicPr>
          <p:nvPr/>
        </p:nvPicPr>
        <p:blipFill>
          <a:blip r:embed="rId2"/>
          <a:stretch>
            <a:fillRect/>
          </a:stretch>
        </p:blipFill>
        <p:spPr>
          <a:xfrm>
            <a:off x="177800" y="1695450"/>
            <a:ext cx="11836400" cy="3467100"/>
          </a:xfrm>
          <a:prstGeom prst="rect">
            <a:avLst/>
          </a:prstGeom>
        </p:spPr>
      </p:pic>
      <p:pic>
        <p:nvPicPr>
          <p:cNvPr id="5" name="Picture 4">
            <a:extLst>
              <a:ext uri="{FF2B5EF4-FFF2-40B4-BE49-F238E27FC236}">
                <a16:creationId xmlns:a16="http://schemas.microsoft.com/office/drawing/2014/main" id="{5887566F-2241-5A41-A068-42824C1D3214}"/>
              </a:ext>
            </a:extLst>
          </p:cNvPr>
          <p:cNvPicPr>
            <a:picLocks noChangeAspect="1"/>
          </p:cNvPicPr>
          <p:nvPr/>
        </p:nvPicPr>
        <p:blipFill>
          <a:blip r:embed="rId3"/>
          <a:stretch>
            <a:fillRect/>
          </a:stretch>
        </p:blipFill>
        <p:spPr>
          <a:xfrm>
            <a:off x="2278109" y="1496342"/>
            <a:ext cx="6353735" cy="6858000"/>
          </a:xfrm>
          <a:prstGeom prst="rect">
            <a:avLst/>
          </a:prstGeom>
        </p:spPr>
      </p:pic>
      <p:sp>
        <p:nvSpPr>
          <p:cNvPr id="3" name="TextBox 2">
            <a:extLst>
              <a:ext uri="{FF2B5EF4-FFF2-40B4-BE49-F238E27FC236}">
                <a16:creationId xmlns:a16="http://schemas.microsoft.com/office/drawing/2014/main" id="{50FD03AF-70D1-EA4C-86BC-4BF492071A1B}"/>
              </a:ext>
            </a:extLst>
          </p:cNvPr>
          <p:cNvSpPr txBox="1"/>
          <p:nvPr/>
        </p:nvSpPr>
        <p:spPr>
          <a:xfrm>
            <a:off x="8631845" y="5162550"/>
            <a:ext cx="3282652" cy="923330"/>
          </a:xfrm>
          <a:prstGeom prst="rect">
            <a:avLst/>
          </a:prstGeom>
          <a:noFill/>
        </p:spPr>
        <p:txBody>
          <a:bodyPr wrap="square" rtlCol="0">
            <a:spAutoFit/>
          </a:bodyPr>
          <a:lstStyle/>
          <a:p>
            <a:r>
              <a:rPr lang="en-GB" dirty="0"/>
              <a:t>AJP in Advance doi: 10.1176/appi.ajp.2017.17030325</a:t>
            </a:r>
          </a:p>
          <a:p>
            <a:endParaRPr lang="en-US" dirty="0"/>
          </a:p>
        </p:txBody>
      </p:sp>
    </p:spTree>
    <p:extLst>
      <p:ext uri="{BB962C8B-B14F-4D97-AF65-F5344CB8AC3E}">
        <p14:creationId xmlns:p14="http://schemas.microsoft.com/office/powerpoint/2010/main" val="692116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3EA24-59A3-F34A-AA74-700883AA5933}"/>
              </a:ext>
            </a:extLst>
          </p:cNvPr>
          <p:cNvSpPr>
            <a:spLocks noGrp="1"/>
          </p:cNvSpPr>
          <p:nvPr>
            <p:ph type="title"/>
          </p:nvPr>
        </p:nvSpPr>
        <p:spPr/>
        <p:txBody>
          <a:bodyPr>
            <a:normAutofit/>
          </a:bodyPr>
          <a:lstStyle/>
          <a:p>
            <a:r>
              <a:rPr lang="en-US" dirty="0">
                <a:solidFill>
                  <a:srgbClr val="7030A0"/>
                </a:solidFill>
              </a:rPr>
              <a:t>Cannabis and schizophrenia </a:t>
            </a:r>
            <a:br>
              <a:rPr lang="en-US" dirty="0">
                <a:solidFill>
                  <a:srgbClr val="7030A0"/>
                </a:solidFill>
              </a:rPr>
            </a:br>
            <a:r>
              <a:rPr lang="en-US" dirty="0">
                <a:solidFill>
                  <a:srgbClr val="7030A0"/>
                </a:solidFill>
              </a:rPr>
              <a:t>				– desperately seeking </a:t>
            </a:r>
            <a:r>
              <a:rPr lang="en-US" dirty="0" err="1">
                <a:solidFill>
                  <a:srgbClr val="7030A0"/>
                </a:solidFill>
              </a:rPr>
              <a:t>cbd</a:t>
            </a:r>
            <a:r>
              <a:rPr lang="en-US" dirty="0">
                <a:solidFill>
                  <a:srgbClr val="7030A0"/>
                </a:solidFill>
              </a:rPr>
              <a:t>?  </a:t>
            </a:r>
          </a:p>
        </p:txBody>
      </p:sp>
      <p:sp>
        <p:nvSpPr>
          <p:cNvPr id="3" name="Content Placeholder 2">
            <a:extLst>
              <a:ext uri="{FF2B5EF4-FFF2-40B4-BE49-F238E27FC236}">
                <a16:creationId xmlns:a16="http://schemas.microsoft.com/office/drawing/2014/main" id="{E2615779-6BB7-7C4A-8226-5D7505434CB9}"/>
              </a:ext>
            </a:extLst>
          </p:cNvPr>
          <p:cNvSpPr>
            <a:spLocks noGrp="1"/>
          </p:cNvSpPr>
          <p:nvPr>
            <p:ph idx="1"/>
          </p:nvPr>
        </p:nvSpPr>
        <p:spPr>
          <a:xfrm>
            <a:off x="838199" y="1825624"/>
            <a:ext cx="10730345" cy="5032375"/>
          </a:xfrm>
        </p:spPr>
        <p:txBody>
          <a:bodyPr>
            <a:normAutofit fontScale="92500" lnSpcReduction="10000"/>
          </a:bodyPr>
          <a:lstStyle/>
          <a:p>
            <a:endParaRPr lang="en-US" sz="2400" b="1" dirty="0"/>
          </a:p>
          <a:p>
            <a:r>
              <a:rPr lang="en-US" sz="2400" b="1" dirty="0"/>
              <a:t>Cannabis intoxication is nearest most people will get to being psychotic </a:t>
            </a:r>
          </a:p>
          <a:p>
            <a:pPr lvl="1"/>
            <a:r>
              <a:rPr lang="en-US" sz="1800" b="1" dirty="0"/>
              <a:t>A model for psychosis [not quite as good a ketamine to psychedelics]</a:t>
            </a:r>
          </a:p>
          <a:p>
            <a:endParaRPr lang="en-US" sz="2400" b="1" dirty="0"/>
          </a:p>
          <a:p>
            <a:r>
              <a:rPr lang="en-US" sz="2400" b="1" dirty="0"/>
              <a:t>Balanced herbal mixtures do not appear to increase risk but may accelerate onset - </a:t>
            </a:r>
          </a:p>
          <a:p>
            <a:r>
              <a:rPr lang="en-US" sz="2400" b="1" dirty="0"/>
              <a:t>Skunk and synthetic cannabinoids may lead to a schizophrenia-like psychosis</a:t>
            </a:r>
          </a:p>
          <a:p>
            <a:endParaRPr lang="en-US" sz="2400" b="1" dirty="0"/>
          </a:p>
          <a:p>
            <a:r>
              <a:rPr lang="en-US" sz="2400" b="1" dirty="0"/>
              <a:t>Cannabis especially skunk and spice make positive symptoms worse  </a:t>
            </a:r>
          </a:p>
          <a:p>
            <a:pPr lvl="1"/>
            <a:endParaRPr lang="en-US" sz="1800" b="1" dirty="0"/>
          </a:p>
          <a:p>
            <a:r>
              <a:rPr lang="en-US" sz="2400" b="1" dirty="0"/>
              <a:t>Current policy of testing and interdiction of traditional balanced cannabis </a:t>
            </a:r>
            <a:r>
              <a:rPr lang="en-US" sz="2400" b="1" dirty="0" err="1"/>
              <a:t>tp</a:t>
            </a:r>
            <a:r>
              <a:rPr lang="en-US" sz="2400" b="1" dirty="0"/>
              <a:t> prevent schizophrenia has markedly worsened the problem by promoting the use of skunk</a:t>
            </a:r>
          </a:p>
          <a:p>
            <a:endParaRPr lang="en-US" sz="2400" b="1" dirty="0"/>
          </a:p>
          <a:p>
            <a:r>
              <a:rPr lang="en-US" sz="2400" b="1" dirty="0"/>
              <a:t>A cannabis cb1 receptor antagonist is sorely needed as may help in these cases  </a:t>
            </a:r>
          </a:p>
        </p:txBody>
      </p:sp>
    </p:spTree>
    <p:extLst>
      <p:ext uri="{BB962C8B-B14F-4D97-AF65-F5344CB8AC3E}">
        <p14:creationId xmlns:p14="http://schemas.microsoft.com/office/powerpoint/2010/main" val="15847389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AA24B-AFA2-3148-99A8-5A5D995F3D5D}"/>
              </a:ext>
            </a:extLst>
          </p:cNvPr>
          <p:cNvSpPr>
            <a:spLocks noGrp="1"/>
          </p:cNvSpPr>
          <p:nvPr>
            <p:ph type="title"/>
          </p:nvPr>
        </p:nvSpPr>
        <p:spPr/>
        <p:txBody>
          <a:bodyPr/>
          <a:lstStyle/>
          <a:p>
            <a:r>
              <a:rPr lang="en-US" dirty="0">
                <a:solidFill>
                  <a:srgbClr val="7030A0"/>
                </a:solidFill>
              </a:rPr>
              <a:t>How best to deal with recreational use?</a:t>
            </a:r>
          </a:p>
        </p:txBody>
      </p:sp>
      <p:sp>
        <p:nvSpPr>
          <p:cNvPr id="3" name="Content Placeholder 2">
            <a:extLst>
              <a:ext uri="{FF2B5EF4-FFF2-40B4-BE49-F238E27FC236}">
                <a16:creationId xmlns:a16="http://schemas.microsoft.com/office/drawing/2014/main" id="{9386C802-9161-F94A-8DC5-1547104B443B}"/>
              </a:ext>
            </a:extLst>
          </p:cNvPr>
          <p:cNvSpPr>
            <a:spLocks noGrp="1"/>
          </p:cNvSpPr>
          <p:nvPr>
            <p:ph idx="1"/>
          </p:nvPr>
        </p:nvSpPr>
        <p:spPr>
          <a:xfrm>
            <a:off x="838200" y="2199700"/>
            <a:ext cx="10515600" cy="4351338"/>
          </a:xfrm>
          <a:ln>
            <a:solidFill>
              <a:schemeClr val="accent1"/>
            </a:solidFill>
          </a:ln>
        </p:spPr>
        <p:txBody>
          <a:bodyPr/>
          <a:lstStyle/>
          <a:p>
            <a:endParaRPr lang="en-US" dirty="0"/>
          </a:p>
          <a:p>
            <a:r>
              <a:rPr lang="en-US" dirty="0"/>
              <a:t>New policy research by DrugScience funded by the Norwegian MRC </a:t>
            </a:r>
          </a:p>
          <a:p>
            <a:endParaRPr lang="en-US" dirty="0"/>
          </a:p>
          <a:p>
            <a:pPr marL="0" indent="0">
              <a:buNone/>
            </a:pPr>
            <a:r>
              <a:rPr lang="en-US" dirty="0"/>
              <a:t>= MCDA [multicriteria decision making] process to evaluate BEST policies </a:t>
            </a:r>
          </a:p>
          <a:p>
            <a:pPr marL="0" indent="0">
              <a:buNone/>
            </a:pPr>
            <a:endParaRPr lang="en-US" dirty="0"/>
          </a:p>
          <a:p>
            <a:pPr marL="0" indent="0">
              <a:buNone/>
            </a:pPr>
            <a:r>
              <a:rPr lang="en-US" dirty="0"/>
              <a:t>Two decision conference meetings in London 2016-2017 </a:t>
            </a:r>
          </a:p>
        </p:txBody>
      </p:sp>
    </p:spTree>
    <p:extLst>
      <p:ext uri="{BB962C8B-B14F-4D97-AF65-F5344CB8AC3E}">
        <p14:creationId xmlns:p14="http://schemas.microsoft.com/office/powerpoint/2010/main" val="17084870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2165619" y="1236888"/>
            <a:ext cx="2966017" cy="4653644"/>
          </a:xfrm>
          <a:prstGeom prst="rect">
            <a:avLst/>
          </a:prstGeom>
        </p:spPr>
      </p:pic>
      <p:sp>
        <p:nvSpPr>
          <p:cNvPr id="9" name="Content Placeholder 2"/>
          <p:cNvSpPr txBox="1">
            <a:spLocks/>
          </p:cNvSpPr>
          <p:nvPr/>
        </p:nvSpPr>
        <p:spPr>
          <a:xfrm>
            <a:off x="5813188" y="1969552"/>
            <a:ext cx="4397612" cy="3710669"/>
          </a:xfrm>
          <a:prstGeom prst="rect">
            <a:avLst/>
          </a:prstGeom>
        </p:spPr>
        <p:txBody>
          <a:bodyPr vert="horz" lIns="68580" tIns="34290" rIns="68580" bIns="3429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GB" sz="2800" b="1" dirty="0"/>
              <a:t>Seven impacts</a:t>
            </a:r>
          </a:p>
          <a:p>
            <a:pPr lvl="1"/>
            <a:r>
              <a:rPr lang="en-GB" sz="2100" dirty="0"/>
              <a:t>Health</a:t>
            </a:r>
          </a:p>
          <a:p>
            <a:pPr lvl="1"/>
            <a:r>
              <a:rPr lang="en-GB" sz="2100" dirty="0"/>
              <a:t>Social</a:t>
            </a:r>
          </a:p>
          <a:p>
            <a:pPr lvl="1"/>
            <a:r>
              <a:rPr lang="en-GB" sz="2100" dirty="0"/>
              <a:t>Political</a:t>
            </a:r>
          </a:p>
          <a:p>
            <a:pPr lvl="1"/>
            <a:r>
              <a:rPr lang="en-GB" sz="2100" dirty="0"/>
              <a:t>Public</a:t>
            </a:r>
          </a:p>
          <a:p>
            <a:pPr lvl="1"/>
            <a:r>
              <a:rPr lang="en-GB" sz="2100" dirty="0"/>
              <a:t>Crime</a:t>
            </a:r>
          </a:p>
          <a:p>
            <a:pPr lvl="1"/>
            <a:r>
              <a:rPr lang="en-GB" sz="2100" dirty="0"/>
              <a:t>Economic</a:t>
            </a:r>
          </a:p>
          <a:p>
            <a:pPr lvl="1"/>
            <a:r>
              <a:rPr lang="en-GB" sz="2100" dirty="0"/>
              <a:t>Costs</a:t>
            </a:r>
          </a:p>
          <a:p>
            <a:r>
              <a:rPr lang="en-GB" sz="2400" b="1" dirty="0">
                <a:sym typeface="Wingdings"/>
              </a:rPr>
              <a:t> </a:t>
            </a:r>
            <a:r>
              <a:rPr lang="en-GB" sz="2400" b="1" dirty="0"/>
              <a:t>27 Policy evaluation criteria</a:t>
            </a:r>
          </a:p>
          <a:p>
            <a:endParaRPr lang="en-GB" sz="2400" dirty="0"/>
          </a:p>
        </p:txBody>
      </p:sp>
      <p:sp>
        <p:nvSpPr>
          <p:cNvPr id="10" name="Title 1"/>
          <p:cNvSpPr>
            <a:spLocks noGrp="1"/>
          </p:cNvSpPr>
          <p:nvPr>
            <p:ph type="title"/>
          </p:nvPr>
        </p:nvSpPr>
        <p:spPr>
          <a:xfrm>
            <a:off x="1700188" y="345255"/>
            <a:ext cx="7901012" cy="617058"/>
          </a:xfrm>
        </p:spPr>
        <p:txBody>
          <a:bodyPr>
            <a:noAutofit/>
          </a:bodyPr>
          <a:lstStyle/>
          <a:p>
            <a:r>
              <a:rPr lang="en-GB" sz="4400" dirty="0">
                <a:solidFill>
                  <a:srgbClr val="7030A0"/>
                </a:solidFill>
              </a:rPr>
              <a:t>Drug Harm Policy Value Tree</a:t>
            </a:r>
          </a:p>
        </p:txBody>
      </p:sp>
      <p:sp>
        <p:nvSpPr>
          <p:cNvPr id="2" name="Slide Number Placeholder 1"/>
          <p:cNvSpPr>
            <a:spLocks noGrp="1"/>
          </p:cNvSpPr>
          <p:nvPr>
            <p:ph type="sldNum" sz="quarter" idx="12"/>
          </p:nvPr>
        </p:nvSpPr>
        <p:spPr/>
        <p:txBody>
          <a:bodyPr/>
          <a:lstStyle/>
          <a:p>
            <a:fld id="{6325F550-4996-4EA0-A6E9-CC2F0875CF85}" type="slidenum">
              <a:rPr lang="en-GB" smtClean="0"/>
              <a:t>64</a:t>
            </a:fld>
            <a:endParaRPr lang="en-GB"/>
          </a:p>
        </p:txBody>
      </p:sp>
      <p:sp>
        <p:nvSpPr>
          <p:cNvPr id="3" name="TextBox 2"/>
          <p:cNvSpPr txBox="1"/>
          <p:nvPr/>
        </p:nvSpPr>
        <p:spPr>
          <a:xfrm>
            <a:off x="1847528" y="6372036"/>
            <a:ext cx="4794478" cy="369332"/>
          </a:xfrm>
          <a:prstGeom prst="rect">
            <a:avLst/>
          </a:prstGeom>
          <a:noFill/>
        </p:spPr>
        <p:txBody>
          <a:bodyPr wrap="square" rtlCol="0">
            <a:spAutoFit/>
          </a:bodyPr>
          <a:lstStyle/>
          <a:p>
            <a:r>
              <a:rPr lang="en-US" dirty="0" err="1"/>
              <a:t>Rogeberg</a:t>
            </a:r>
            <a:r>
              <a:rPr lang="en-US" dirty="0"/>
              <a:t> et al – 2018 </a:t>
            </a:r>
          </a:p>
        </p:txBody>
      </p:sp>
    </p:spTree>
    <p:extLst>
      <p:ext uri="{BB962C8B-B14F-4D97-AF65-F5344CB8AC3E}">
        <p14:creationId xmlns:p14="http://schemas.microsoft.com/office/powerpoint/2010/main" val="33879884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325F550-4996-4EA0-A6E9-CC2F0875CF85}" type="slidenum">
              <a:rPr lang="en-GB" smtClean="0"/>
              <a:t>65</a:t>
            </a:fld>
            <a:endParaRPr lang="en-GB"/>
          </a:p>
        </p:txBody>
      </p:sp>
      <p:graphicFrame>
        <p:nvGraphicFramePr>
          <p:cNvPr id="5" name="Table 4"/>
          <p:cNvGraphicFramePr>
            <a:graphicFrameLocks noGrp="1"/>
          </p:cNvGraphicFramePr>
          <p:nvPr>
            <p:extLst/>
          </p:nvPr>
        </p:nvGraphicFramePr>
        <p:xfrm>
          <a:off x="1875925" y="1055768"/>
          <a:ext cx="8410075" cy="4961826"/>
        </p:xfrm>
        <a:graphic>
          <a:graphicData uri="http://schemas.openxmlformats.org/drawingml/2006/table">
            <a:tbl>
              <a:tblPr firstRow="1" firstCol="1" bandRow="1">
                <a:tableStyleId>{5C22544A-7EE6-4342-B048-85BDC9FD1C3A}</a:tableStyleId>
              </a:tblPr>
              <a:tblGrid>
                <a:gridCol w="649706">
                  <a:extLst>
                    <a:ext uri="{9D8B030D-6E8A-4147-A177-3AD203B41FA5}">
                      <a16:colId xmlns:a16="http://schemas.microsoft.com/office/drawing/2014/main" val="20000"/>
                    </a:ext>
                  </a:extLst>
                </a:gridCol>
                <a:gridCol w="1795713">
                  <a:extLst>
                    <a:ext uri="{9D8B030D-6E8A-4147-A177-3AD203B41FA5}">
                      <a16:colId xmlns:a16="http://schemas.microsoft.com/office/drawing/2014/main" val="20001"/>
                    </a:ext>
                  </a:extLst>
                </a:gridCol>
                <a:gridCol w="5964656">
                  <a:extLst>
                    <a:ext uri="{9D8B030D-6E8A-4147-A177-3AD203B41FA5}">
                      <a16:colId xmlns:a16="http://schemas.microsoft.com/office/drawing/2014/main" val="20002"/>
                    </a:ext>
                  </a:extLst>
                </a:gridCol>
              </a:tblGrid>
              <a:tr h="157734">
                <a:tc>
                  <a:txBody>
                    <a:bodyPr/>
                    <a:lstStyle/>
                    <a:p>
                      <a:pPr algn="just">
                        <a:lnSpc>
                          <a:spcPct val="115000"/>
                        </a:lnSpc>
                        <a:spcAft>
                          <a:spcPts val="0"/>
                        </a:spcAft>
                      </a:pPr>
                      <a:r>
                        <a:rPr lang="en-GB" sz="900" dirty="0">
                          <a:effectLst/>
                        </a:rPr>
                        <a:t>Cluster</a:t>
                      </a:r>
                      <a:endParaRPr lang="en-GB" sz="900" dirty="0">
                        <a:effectLst/>
                        <a:latin typeface="Calibri" panose="020F0502020204030204" pitchFamily="34" charset="0"/>
                        <a:ea typeface="SimSun" panose="02010600030101010101" pitchFamily="2" charset="-122"/>
                        <a:cs typeface="Times New Roman" panose="02020603050405020304" pitchFamily="18" charset="0"/>
                      </a:endParaRPr>
                    </a:p>
                  </a:txBody>
                  <a:tcPr marL="32744" marR="32744" marT="0" marB="0"/>
                </a:tc>
                <a:tc>
                  <a:txBody>
                    <a:bodyPr/>
                    <a:lstStyle/>
                    <a:p>
                      <a:pPr>
                        <a:lnSpc>
                          <a:spcPct val="115000"/>
                        </a:lnSpc>
                        <a:spcAft>
                          <a:spcPts val="0"/>
                        </a:spcAft>
                      </a:pPr>
                      <a:r>
                        <a:rPr lang="en-GB" sz="900">
                          <a:effectLst/>
                        </a:rPr>
                        <a:t>Criterion</a:t>
                      </a:r>
                      <a:endParaRPr lang="en-GB" sz="900">
                        <a:effectLst/>
                        <a:latin typeface="Calibri" panose="020F0502020204030204" pitchFamily="34" charset="0"/>
                        <a:ea typeface="SimSun" panose="02010600030101010101" pitchFamily="2" charset="-122"/>
                        <a:cs typeface="Times New Roman" panose="02020603050405020304" pitchFamily="18" charset="0"/>
                      </a:endParaRPr>
                    </a:p>
                  </a:txBody>
                  <a:tcPr marL="32744" marR="32744" marT="0" marB="0"/>
                </a:tc>
                <a:tc>
                  <a:txBody>
                    <a:bodyPr/>
                    <a:lstStyle/>
                    <a:p>
                      <a:pPr>
                        <a:lnSpc>
                          <a:spcPct val="115000"/>
                        </a:lnSpc>
                        <a:spcAft>
                          <a:spcPts val="0"/>
                        </a:spcAft>
                      </a:pPr>
                      <a:r>
                        <a:rPr lang="en-GB" sz="900">
                          <a:effectLst/>
                        </a:rPr>
                        <a:t>Definition</a:t>
                      </a:r>
                      <a:endParaRPr lang="en-GB" sz="900">
                        <a:effectLst/>
                        <a:latin typeface="Calibri" panose="020F0502020204030204" pitchFamily="34" charset="0"/>
                        <a:ea typeface="SimSun" panose="02010600030101010101" pitchFamily="2" charset="-122"/>
                        <a:cs typeface="Times New Roman" panose="02020603050405020304" pitchFamily="18" charset="0"/>
                      </a:endParaRPr>
                    </a:p>
                  </a:txBody>
                  <a:tcPr marL="32744" marR="32744" marT="0" marB="0"/>
                </a:tc>
                <a:extLst>
                  <a:ext uri="{0D108BD9-81ED-4DB2-BD59-A6C34878D82A}">
                    <a16:rowId xmlns:a16="http://schemas.microsoft.com/office/drawing/2014/main" val="10000"/>
                  </a:ext>
                </a:extLst>
              </a:tr>
              <a:tr h="169455">
                <a:tc rowSpan="5">
                  <a:txBody>
                    <a:bodyPr/>
                    <a:lstStyle/>
                    <a:p>
                      <a:pPr>
                        <a:lnSpc>
                          <a:spcPct val="115000"/>
                        </a:lnSpc>
                        <a:spcAft>
                          <a:spcPts val="0"/>
                        </a:spcAft>
                      </a:pPr>
                      <a:r>
                        <a:rPr lang="en-GB" sz="900" dirty="0">
                          <a:effectLst/>
                        </a:rPr>
                        <a:t>Health </a:t>
                      </a:r>
                      <a:endParaRPr lang="en-GB" sz="900" dirty="0">
                        <a:effectLst/>
                        <a:latin typeface="Calibri" panose="020F0502020204030204" pitchFamily="34" charset="0"/>
                        <a:ea typeface="SimSun" panose="02010600030101010101" pitchFamily="2" charset="-122"/>
                        <a:cs typeface="Times New Roman" panose="02020603050405020304" pitchFamily="18" charset="0"/>
                      </a:endParaRPr>
                    </a:p>
                  </a:txBody>
                  <a:tcPr marL="32744" marR="32744" marT="0" marB="0" anchor="ctr"/>
                </a:tc>
                <a:tc>
                  <a:txBody>
                    <a:bodyPr/>
                    <a:lstStyle/>
                    <a:p>
                      <a:pPr>
                        <a:lnSpc>
                          <a:spcPct val="115000"/>
                        </a:lnSpc>
                        <a:spcAft>
                          <a:spcPts val="0"/>
                        </a:spcAft>
                      </a:pPr>
                      <a:r>
                        <a:rPr lang="en-GB" sz="900">
                          <a:effectLst/>
                        </a:rPr>
                        <a:t>Harm to user</a:t>
                      </a:r>
                      <a:endParaRPr lang="en-GB" sz="900">
                        <a:effectLst/>
                        <a:latin typeface="Calibri" panose="020F0502020204030204" pitchFamily="34" charset="0"/>
                        <a:ea typeface="SimSun" panose="02010600030101010101" pitchFamily="2" charset="-122"/>
                        <a:cs typeface="Times New Roman" panose="02020603050405020304" pitchFamily="18" charset="0"/>
                      </a:endParaRPr>
                    </a:p>
                  </a:txBody>
                  <a:tcPr marL="32744" marR="32744" marT="0" marB="0"/>
                </a:tc>
                <a:tc>
                  <a:txBody>
                    <a:bodyPr/>
                    <a:lstStyle/>
                    <a:p>
                      <a:pPr>
                        <a:lnSpc>
                          <a:spcPct val="115000"/>
                        </a:lnSpc>
                        <a:spcAft>
                          <a:spcPts val="0"/>
                        </a:spcAft>
                      </a:pPr>
                      <a:r>
                        <a:rPr lang="en-GB" sz="900">
                          <a:effectLst/>
                        </a:rPr>
                        <a:t>Prevents medical harms to a user resulting from consumption of intended substance; includes blood-borne viruses (BBV)</a:t>
                      </a:r>
                      <a:endParaRPr lang="en-GB" sz="900">
                        <a:effectLst/>
                        <a:latin typeface="Calibri" panose="020F0502020204030204" pitchFamily="34" charset="0"/>
                        <a:ea typeface="SimSun" panose="02010600030101010101" pitchFamily="2" charset="-122"/>
                        <a:cs typeface="Times New Roman" panose="02020603050405020304" pitchFamily="18" charset="0"/>
                      </a:endParaRPr>
                    </a:p>
                  </a:txBody>
                  <a:tcPr marL="32744" marR="32744" marT="0" marB="0"/>
                </a:tc>
                <a:extLst>
                  <a:ext uri="{0D108BD9-81ED-4DB2-BD59-A6C34878D82A}">
                    <a16:rowId xmlns:a16="http://schemas.microsoft.com/office/drawing/2014/main" val="10001"/>
                  </a:ext>
                </a:extLst>
              </a:tr>
              <a:tr h="315468">
                <a:tc vMerge="1">
                  <a:txBody>
                    <a:bodyPr/>
                    <a:lstStyle/>
                    <a:p>
                      <a:endParaRPr lang="en-GB"/>
                    </a:p>
                  </a:txBody>
                  <a:tcPr/>
                </a:tc>
                <a:tc>
                  <a:txBody>
                    <a:bodyPr/>
                    <a:lstStyle/>
                    <a:p>
                      <a:pPr>
                        <a:lnSpc>
                          <a:spcPct val="115000"/>
                        </a:lnSpc>
                        <a:spcAft>
                          <a:spcPts val="0"/>
                        </a:spcAft>
                      </a:pPr>
                      <a:r>
                        <a:rPr lang="en-GB" sz="900">
                          <a:effectLst/>
                        </a:rPr>
                        <a:t>Harm to others</a:t>
                      </a:r>
                      <a:endParaRPr lang="en-GB" sz="900">
                        <a:effectLst/>
                        <a:latin typeface="Calibri" panose="020F0502020204030204" pitchFamily="34" charset="0"/>
                        <a:ea typeface="SimSun" panose="02010600030101010101" pitchFamily="2" charset="-122"/>
                        <a:cs typeface="Times New Roman" panose="02020603050405020304" pitchFamily="18" charset="0"/>
                      </a:endParaRPr>
                    </a:p>
                  </a:txBody>
                  <a:tcPr marL="32744" marR="32744" marT="0" marB="0"/>
                </a:tc>
                <a:tc>
                  <a:txBody>
                    <a:bodyPr/>
                    <a:lstStyle/>
                    <a:p>
                      <a:pPr>
                        <a:lnSpc>
                          <a:spcPct val="115000"/>
                        </a:lnSpc>
                        <a:spcAft>
                          <a:spcPts val="0"/>
                        </a:spcAft>
                      </a:pPr>
                      <a:r>
                        <a:rPr lang="en-GB" sz="900">
                          <a:effectLst/>
                        </a:rPr>
                        <a:t>Prevents health harms (including BBVs) to third parties due to either indirect exposure (e.g., second hand smoking) and behavioural responses to consumption (e.g., injury due to alcohol induced violence)</a:t>
                      </a:r>
                      <a:endParaRPr lang="en-GB" sz="900">
                        <a:effectLst/>
                        <a:latin typeface="Calibri" panose="020F0502020204030204" pitchFamily="34" charset="0"/>
                        <a:ea typeface="SimSun" panose="02010600030101010101" pitchFamily="2" charset="-122"/>
                        <a:cs typeface="Times New Roman" panose="02020603050405020304" pitchFamily="18" charset="0"/>
                      </a:endParaRPr>
                    </a:p>
                  </a:txBody>
                  <a:tcPr marL="32744" marR="32744" marT="0" marB="0"/>
                </a:tc>
                <a:extLst>
                  <a:ext uri="{0D108BD9-81ED-4DB2-BD59-A6C34878D82A}">
                    <a16:rowId xmlns:a16="http://schemas.microsoft.com/office/drawing/2014/main" val="10002"/>
                  </a:ext>
                </a:extLst>
              </a:tr>
              <a:tr h="315468">
                <a:tc vMerge="1">
                  <a:txBody>
                    <a:bodyPr/>
                    <a:lstStyle/>
                    <a:p>
                      <a:endParaRPr lang="en-GB"/>
                    </a:p>
                  </a:txBody>
                  <a:tcPr/>
                </a:tc>
                <a:tc>
                  <a:txBody>
                    <a:bodyPr/>
                    <a:lstStyle/>
                    <a:p>
                      <a:pPr>
                        <a:lnSpc>
                          <a:spcPct val="115000"/>
                        </a:lnSpc>
                        <a:spcAft>
                          <a:spcPts val="0"/>
                        </a:spcAft>
                      </a:pPr>
                      <a:r>
                        <a:rPr lang="en-GB" sz="900">
                          <a:effectLst/>
                        </a:rPr>
                        <a:t>More harmful substances</a:t>
                      </a:r>
                      <a:endParaRPr lang="en-GB" sz="900">
                        <a:effectLst/>
                        <a:latin typeface="Calibri" panose="020F0502020204030204" pitchFamily="34" charset="0"/>
                        <a:ea typeface="SimSun" panose="02010600030101010101" pitchFamily="2" charset="-122"/>
                        <a:cs typeface="Times New Roman" panose="02020603050405020304" pitchFamily="18" charset="0"/>
                      </a:endParaRPr>
                    </a:p>
                  </a:txBody>
                  <a:tcPr marL="32744" marR="32744" marT="0" marB="0"/>
                </a:tc>
                <a:tc>
                  <a:txBody>
                    <a:bodyPr/>
                    <a:lstStyle/>
                    <a:p>
                      <a:pPr>
                        <a:lnSpc>
                          <a:spcPct val="115000"/>
                        </a:lnSpc>
                        <a:spcAft>
                          <a:spcPts val="0"/>
                        </a:spcAft>
                      </a:pPr>
                      <a:r>
                        <a:rPr lang="en-GB" sz="900">
                          <a:effectLst/>
                        </a:rPr>
                        <a:t>Decreases consumption of more harmful substances or increases consumption of less harmful substances (e.g., cannabis prohibition leading to synthetic cannabinoids)</a:t>
                      </a:r>
                      <a:endParaRPr lang="en-GB" sz="900">
                        <a:effectLst/>
                        <a:latin typeface="Calibri" panose="020F0502020204030204" pitchFamily="34" charset="0"/>
                        <a:ea typeface="SimSun" panose="02010600030101010101" pitchFamily="2" charset="-122"/>
                        <a:cs typeface="Times New Roman" panose="02020603050405020304" pitchFamily="18" charset="0"/>
                      </a:endParaRPr>
                    </a:p>
                  </a:txBody>
                  <a:tcPr marL="32744" marR="32744" marT="0" marB="0"/>
                </a:tc>
                <a:extLst>
                  <a:ext uri="{0D108BD9-81ED-4DB2-BD59-A6C34878D82A}">
                    <a16:rowId xmlns:a16="http://schemas.microsoft.com/office/drawing/2014/main" val="10003"/>
                  </a:ext>
                </a:extLst>
              </a:tr>
              <a:tr h="157734">
                <a:tc vMerge="1">
                  <a:txBody>
                    <a:bodyPr/>
                    <a:lstStyle/>
                    <a:p>
                      <a:endParaRPr lang="en-GB"/>
                    </a:p>
                  </a:txBody>
                  <a:tcPr/>
                </a:tc>
                <a:tc>
                  <a:txBody>
                    <a:bodyPr/>
                    <a:lstStyle/>
                    <a:p>
                      <a:pPr>
                        <a:lnSpc>
                          <a:spcPct val="115000"/>
                        </a:lnSpc>
                        <a:spcAft>
                          <a:spcPts val="0"/>
                        </a:spcAft>
                      </a:pPr>
                      <a:r>
                        <a:rPr lang="en-GB" sz="900">
                          <a:effectLst/>
                        </a:rPr>
                        <a:t>Encourages treatment</a:t>
                      </a:r>
                      <a:endParaRPr lang="en-GB" sz="900">
                        <a:effectLst/>
                        <a:latin typeface="Calibri" panose="020F0502020204030204" pitchFamily="34" charset="0"/>
                        <a:ea typeface="SimSun" panose="02010600030101010101" pitchFamily="2" charset="-122"/>
                        <a:cs typeface="Times New Roman" panose="02020603050405020304" pitchFamily="18" charset="0"/>
                      </a:endParaRPr>
                    </a:p>
                  </a:txBody>
                  <a:tcPr marL="32744" marR="32744" marT="0" marB="0"/>
                </a:tc>
                <a:tc>
                  <a:txBody>
                    <a:bodyPr/>
                    <a:lstStyle/>
                    <a:p>
                      <a:pPr>
                        <a:lnSpc>
                          <a:spcPct val="115000"/>
                        </a:lnSpc>
                        <a:spcAft>
                          <a:spcPts val="0"/>
                        </a:spcAft>
                      </a:pPr>
                      <a:r>
                        <a:rPr lang="en-GB" sz="900">
                          <a:effectLst/>
                        </a:rPr>
                        <a:t>Encourages treatment of substance-use problems</a:t>
                      </a:r>
                      <a:endParaRPr lang="en-GB" sz="900">
                        <a:effectLst/>
                        <a:latin typeface="Calibri" panose="020F0502020204030204" pitchFamily="34" charset="0"/>
                        <a:ea typeface="SimSun" panose="02010600030101010101" pitchFamily="2" charset="-122"/>
                        <a:cs typeface="Times New Roman" panose="02020603050405020304" pitchFamily="18" charset="0"/>
                      </a:endParaRPr>
                    </a:p>
                  </a:txBody>
                  <a:tcPr marL="32744" marR="32744" marT="0" marB="0"/>
                </a:tc>
                <a:extLst>
                  <a:ext uri="{0D108BD9-81ED-4DB2-BD59-A6C34878D82A}">
                    <a16:rowId xmlns:a16="http://schemas.microsoft.com/office/drawing/2014/main" val="10004"/>
                  </a:ext>
                </a:extLst>
              </a:tr>
              <a:tr h="160736">
                <a:tc vMerge="1">
                  <a:txBody>
                    <a:bodyPr/>
                    <a:lstStyle/>
                    <a:p>
                      <a:endParaRPr lang="en-GB"/>
                    </a:p>
                  </a:txBody>
                  <a:tcPr/>
                </a:tc>
                <a:tc>
                  <a:txBody>
                    <a:bodyPr/>
                    <a:lstStyle/>
                    <a:p>
                      <a:pPr>
                        <a:lnSpc>
                          <a:spcPct val="115000"/>
                        </a:lnSpc>
                        <a:spcAft>
                          <a:spcPts val="0"/>
                        </a:spcAft>
                      </a:pPr>
                      <a:r>
                        <a:rPr lang="en-GB" sz="900" dirty="0">
                          <a:effectLst/>
                        </a:rPr>
                        <a:t>Product quality</a:t>
                      </a:r>
                      <a:endParaRPr lang="en-GB" sz="900" dirty="0">
                        <a:effectLst/>
                        <a:latin typeface="Calibri" panose="020F0502020204030204" pitchFamily="34" charset="0"/>
                        <a:ea typeface="SimSun" panose="02010600030101010101" pitchFamily="2" charset="-122"/>
                        <a:cs typeface="Times New Roman" panose="02020603050405020304" pitchFamily="18" charset="0"/>
                      </a:endParaRPr>
                    </a:p>
                  </a:txBody>
                  <a:tcPr marL="32744" marR="32744" marT="0" marB="0"/>
                </a:tc>
                <a:tc>
                  <a:txBody>
                    <a:bodyPr/>
                    <a:lstStyle/>
                    <a:p>
                      <a:pPr>
                        <a:lnSpc>
                          <a:spcPct val="115000"/>
                        </a:lnSpc>
                        <a:spcAft>
                          <a:spcPts val="0"/>
                        </a:spcAft>
                      </a:pPr>
                      <a:r>
                        <a:rPr lang="en-GB" sz="900">
                          <a:effectLst/>
                        </a:rPr>
                        <a:t>Assures the quality of products due to mislabelled or counterfeit/adulterated product, unknown dose/purity</a:t>
                      </a:r>
                      <a:endParaRPr lang="en-GB" sz="900">
                        <a:effectLst/>
                        <a:latin typeface="Calibri" panose="020F0502020204030204" pitchFamily="34" charset="0"/>
                        <a:ea typeface="SimSun" panose="02010600030101010101" pitchFamily="2" charset="-122"/>
                        <a:cs typeface="Times New Roman" panose="02020603050405020304" pitchFamily="18" charset="0"/>
                      </a:endParaRPr>
                    </a:p>
                  </a:txBody>
                  <a:tcPr marL="32744" marR="32744" marT="0" marB="0"/>
                </a:tc>
                <a:extLst>
                  <a:ext uri="{0D108BD9-81ED-4DB2-BD59-A6C34878D82A}">
                    <a16:rowId xmlns:a16="http://schemas.microsoft.com/office/drawing/2014/main" val="10005"/>
                  </a:ext>
                </a:extLst>
              </a:tr>
              <a:tr h="157734">
                <a:tc rowSpan="7">
                  <a:txBody>
                    <a:bodyPr/>
                    <a:lstStyle/>
                    <a:p>
                      <a:pPr algn="just">
                        <a:lnSpc>
                          <a:spcPct val="115000"/>
                        </a:lnSpc>
                        <a:spcAft>
                          <a:spcPts val="0"/>
                        </a:spcAft>
                      </a:pPr>
                      <a:r>
                        <a:rPr lang="en-GB" sz="900">
                          <a:effectLst/>
                        </a:rPr>
                        <a:t>Social </a:t>
                      </a:r>
                      <a:endParaRPr lang="en-GB" sz="900">
                        <a:effectLst/>
                        <a:latin typeface="Calibri" panose="020F0502020204030204" pitchFamily="34" charset="0"/>
                        <a:ea typeface="SimSun" panose="02010600030101010101" pitchFamily="2" charset="-122"/>
                        <a:cs typeface="Times New Roman" panose="02020603050405020304" pitchFamily="18" charset="0"/>
                      </a:endParaRPr>
                    </a:p>
                  </a:txBody>
                  <a:tcPr marL="32744" marR="32744" marT="0" marB="0"/>
                </a:tc>
                <a:tc>
                  <a:txBody>
                    <a:bodyPr/>
                    <a:lstStyle/>
                    <a:p>
                      <a:pPr>
                        <a:lnSpc>
                          <a:spcPct val="115000"/>
                        </a:lnSpc>
                        <a:spcAft>
                          <a:spcPts val="0"/>
                        </a:spcAft>
                      </a:pPr>
                      <a:r>
                        <a:rPr lang="en-GB" sz="900">
                          <a:effectLst/>
                        </a:rPr>
                        <a:t>Education </a:t>
                      </a:r>
                      <a:endParaRPr lang="en-GB" sz="900">
                        <a:effectLst/>
                        <a:latin typeface="Calibri" panose="020F0502020204030204" pitchFamily="34" charset="0"/>
                        <a:ea typeface="SimSun" panose="02010600030101010101" pitchFamily="2" charset="-122"/>
                        <a:cs typeface="Times New Roman" panose="02020603050405020304" pitchFamily="18" charset="0"/>
                      </a:endParaRPr>
                    </a:p>
                  </a:txBody>
                  <a:tcPr marL="32744" marR="32744" marT="0" marB="0"/>
                </a:tc>
                <a:tc>
                  <a:txBody>
                    <a:bodyPr/>
                    <a:lstStyle/>
                    <a:p>
                      <a:pPr>
                        <a:lnSpc>
                          <a:spcPct val="115000"/>
                        </a:lnSpc>
                        <a:spcAft>
                          <a:spcPts val="0"/>
                        </a:spcAft>
                      </a:pPr>
                      <a:r>
                        <a:rPr lang="en-GB" sz="900">
                          <a:effectLst/>
                        </a:rPr>
                        <a:t>Improves education about drugs</a:t>
                      </a:r>
                      <a:endParaRPr lang="en-GB" sz="900">
                        <a:effectLst/>
                        <a:latin typeface="Calibri" panose="020F0502020204030204" pitchFamily="34" charset="0"/>
                        <a:ea typeface="SimSun" panose="02010600030101010101" pitchFamily="2" charset="-122"/>
                        <a:cs typeface="Times New Roman" panose="02020603050405020304" pitchFamily="18" charset="0"/>
                      </a:endParaRPr>
                    </a:p>
                  </a:txBody>
                  <a:tcPr marL="32744" marR="32744" marT="0" marB="0"/>
                </a:tc>
                <a:extLst>
                  <a:ext uri="{0D108BD9-81ED-4DB2-BD59-A6C34878D82A}">
                    <a16:rowId xmlns:a16="http://schemas.microsoft.com/office/drawing/2014/main" val="10006"/>
                  </a:ext>
                </a:extLst>
              </a:tr>
              <a:tr h="157734">
                <a:tc vMerge="1">
                  <a:txBody>
                    <a:bodyPr/>
                    <a:lstStyle/>
                    <a:p>
                      <a:endParaRPr lang="en-GB"/>
                    </a:p>
                  </a:txBody>
                  <a:tcPr/>
                </a:tc>
                <a:tc>
                  <a:txBody>
                    <a:bodyPr/>
                    <a:lstStyle/>
                    <a:p>
                      <a:pPr>
                        <a:lnSpc>
                          <a:spcPct val="115000"/>
                        </a:lnSpc>
                        <a:spcAft>
                          <a:spcPts val="0"/>
                        </a:spcAft>
                      </a:pPr>
                      <a:r>
                        <a:rPr lang="en-GB" sz="900">
                          <a:effectLst/>
                        </a:rPr>
                        <a:t>Medical use</a:t>
                      </a:r>
                      <a:endParaRPr lang="en-GB" sz="900">
                        <a:effectLst/>
                        <a:latin typeface="Calibri" panose="020F0502020204030204" pitchFamily="34" charset="0"/>
                        <a:ea typeface="SimSun" panose="02010600030101010101" pitchFamily="2" charset="-122"/>
                        <a:cs typeface="Times New Roman" panose="02020603050405020304" pitchFamily="18" charset="0"/>
                      </a:endParaRPr>
                    </a:p>
                  </a:txBody>
                  <a:tcPr marL="32744" marR="32744" marT="0" marB="0"/>
                </a:tc>
                <a:tc>
                  <a:txBody>
                    <a:bodyPr/>
                    <a:lstStyle/>
                    <a:p>
                      <a:pPr>
                        <a:lnSpc>
                          <a:spcPct val="115000"/>
                        </a:lnSpc>
                        <a:spcAft>
                          <a:spcPts val="0"/>
                        </a:spcAft>
                      </a:pPr>
                      <a:r>
                        <a:rPr lang="en-GB" sz="900">
                          <a:effectLst/>
                        </a:rPr>
                        <a:t>Policy does not impede medical use</a:t>
                      </a:r>
                      <a:endParaRPr lang="en-GB" sz="900">
                        <a:effectLst/>
                        <a:latin typeface="Calibri" panose="020F0502020204030204" pitchFamily="34" charset="0"/>
                        <a:ea typeface="SimSun" panose="02010600030101010101" pitchFamily="2" charset="-122"/>
                        <a:cs typeface="Times New Roman" panose="02020603050405020304" pitchFamily="18" charset="0"/>
                      </a:endParaRPr>
                    </a:p>
                  </a:txBody>
                  <a:tcPr marL="32744" marR="32744" marT="0" marB="0"/>
                </a:tc>
                <a:extLst>
                  <a:ext uri="{0D108BD9-81ED-4DB2-BD59-A6C34878D82A}">
                    <a16:rowId xmlns:a16="http://schemas.microsoft.com/office/drawing/2014/main" val="10007"/>
                  </a:ext>
                </a:extLst>
              </a:tr>
              <a:tr h="157734">
                <a:tc vMerge="1">
                  <a:txBody>
                    <a:bodyPr/>
                    <a:lstStyle/>
                    <a:p>
                      <a:endParaRPr lang="en-GB"/>
                    </a:p>
                  </a:txBody>
                  <a:tcPr/>
                </a:tc>
                <a:tc>
                  <a:txBody>
                    <a:bodyPr/>
                    <a:lstStyle/>
                    <a:p>
                      <a:pPr>
                        <a:lnSpc>
                          <a:spcPct val="115000"/>
                        </a:lnSpc>
                        <a:spcAft>
                          <a:spcPts val="0"/>
                        </a:spcAft>
                      </a:pPr>
                      <a:r>
                        <a:rPr lang="en-GB" sz="900">
                          <a:effectLst/>
                        </a:rPr>
                        <a:t>Research</a:t>
                      </a:r>
                      <a:endParaRPr lang="en-GB" sz="900">
                        <a:effectLst/>
                        <a:latin typeface="Calibri" panose="020F0502020204030204" pitchFamily="34" charset="0"/>
                        <a:ea typeface="SimSun" panose="02010600030101010101" pitchFamily="2" charset="-122"/>
                        <a:cs typeface="Times New Roman" panose="02020603050405020304" pitchFamily="18" charset="0"/>
                      </a:endParaRPr>
                    </a:p>
                  </a:txBody>
                  <a:tcPr marL="32744" marR="32744" marT="0" marB="0"/>
                </a:tc>
                <a:tc>
                  <a:txBody>
                    <a:bodyPr/>
                    <a:lstStyle/>
                    <a:p>
                      <a:pPr>
                        <a:lnSpc>
                          <a:spcPct val="115000"/>
                        </a:lnSpc>
                        <a:spcAft>
                          <a:spcPts val="0"/>
                        </a:spcAft>
                      </a:pPr>
                      <a:r>
                        <a:rPr lang="en-GB" sz="900">
                          <a:effectLst/>
                        </a:rPr>
                        <a:t>Policy does not impede research</a:t>
                      </a:r>
                      <a:endParaRPr lang="en-GB" sz="900">
                        <a:effectLst/>
                        <a:latin typeface="Calibri" panose="020F0502020204030204" pitchFamily="34" charset="0"/>
                        <a:ea typeface="SimSun" panose="02010600030101010101" pitchFamily="2" charset="-122"/>
                        <a:cs typeface="Times New Roman" panose="02020603050405020304" pitchFamily="18" charset="0"/>
                      </a:endParaRPr>
                    </a:p>
                  </a:txBody>
                  <a:tcPr marL="32744" marR="32744" marT="0" marB="0"/>
                </a:tc>
                <a:extLst>
                  <a:ext uri="{0D108BD9-81ED-4DB2-BD59-A6C34878D82A}">
                    <a16:rowId xmlns:a16="http://schemas.microsoft.com/office/drawing/2014/main" val="10008"/>
                  </a:ext>
                </a:extLst>
              </a:tr>
              <a:tr h="168292">
                <a:tc vMerge="1">
                  <a:txBody>
                    <a:bodyPr/>
                    <a:lstStyle/>
                    <a:p>
                      <a:endParaRPr lang="en-GB"/>
                    </a:p>
                  </a:txBody>
                  <a:tcPr/>
                </a:tc>
                <a:tc>
                  <a:txBody>
                    <a:bodyPr/>
                    <a:lstStyle/>
                    <a:p>
                      <a:pPr>
                        <a:lnSpc>
                          <a:spcPct val="115000"/>
                        </a:lnSpc>
                        <a:spcAft>
                          <a:spcPts val="0"/>
                        </a:spcAft>
                      </a:pPr>
                      <a:r>
                        <a:rPr lang="en-GB" sz="900">
                          <a:effectLst/>
                        </a:rPr>
                        <a:t>Human rights</a:t>
                      </a:r>
                      <a:endParaRPr lang="en-GB" sz="900">
                        <a:effectLst/>
                        <a:latin typeface="Calibri" panose="020F0502020204030204" pitchFamily="34" charset="0"/>
                        <a:ea typeface="SimSun" panose="02010600030101010101" pitchFamily="2" charset="-122"/>
                        <a:cs typeface="Times New Roman" panose="02020603050405020304" pitchFamily="18" charset="0"/>
                      </a:endParaRPr>
                    </a:p>
                  </a:txBody>
                  <a:tcPr marL="32744" marR="32744" marT="0" marB="0"/>
                </a:tc>
                <a:tc>
                  <a:txBody>
                    <a:bodyPr/>
                    <a:lstStyle/>
                    <a:p>
                      <a:pPr>
                        <a:lnSpc>
                          <a:spcPct val="115000"/>
                        </a:lnSpc>
                        <a:spcAft>
                          <a:spcPts val="0"/>
                        </a:spcAft>
                      </a:pPr>
                      <a:r>
                        <a:rPr lang="en-GB" sz="900">
                          <a:effectLst/>
                        </a:rPr>
                        <a:t>Policy does not interfere with human rights as distinct from the individual’s right to use.</a:t>
                      </a:r>
                      <a:endParaRPr lang="en-GB" sz="900">
                        <a:effectLst/>
                        <a:latin typeface="Calibri" panose="020F0502020204030204" pitchFamily="34" charset="0"/>
                        <a:ea typeface="SimSun" panose="02010600030101010101" pitchFamily="2" charset="-122"/>
                        <a:cs typeface="Times New Roman" panose="02020603050405020304" pitchFamily="18" charset="0"/>
                      </a:endParaRPr>
                    </a:p>
                  </a:txBody>
                  <a:tcPr marL="32744" marR="32744" marT="0" marB="0"/>
                </a:tc>
                <a:extLst>
                  <a:ext uri="{0D108BD9-81ED-4DB2-BD59-A6C34878D82A}">
                    <a16:rowId xmlns:a16="http://schemas.microsoft.com/office/drawing/2014/main" val="10009"/>
                  </a:ext>
                </a:extLst>
              </a:tr>
              <a:tr h="165677">
                <a:tc vMerge="1">
                  <a:txBody>
                    <a:bodyPr/>
                    <a:lstStyle/>
                    <a:p>
                      <a:endParaRPr lang="en-GB"/>
                    </a:p>
                  </a:txBody>
                  <a:tcPr/>
                </a:tc>
                <a:tc>
                  <a:txBody>
                    <a:bodyPr/>
                    <a:lstStyle/>
                    <a:p>
                      <a:pPr>
                        <a:lnSpc>
                          <a:spcPct val="115000"/>
                        </a:lnSpc>
                        <a:spcAft>
                          <a:spcPts val="0"/>
                        </a:spcAft>
                      </a:pPr>
                      <a:r>
                        <a:rPr lang="en-GB" sz="900">
                          <a:effectLst/>
                        </a:rPr>
                        <a:t>Individual liberty</a:t>
                      </a:r>
                      <a:endParaRPr lang="en-GB" sz="900">
                        <a:effectLst/>
                        <a:latin typeface="Calibri" panose="020F0502020204030204" pitchFamily="34" charset="0"/>
                        <a:ea typeface="SimSun" panose="02010600030101010101" pitchFamily="2" charset="-122"/>
                        <a:cs typeface="Times New Roman" panose="02020603050405020304" pitchFamily="18" charset="0"/>
                      </a:endParaRPr>
                    </a:p>
                  </a:txBody>
                  <a:tcPr marL="32744" marR="32744" marT="0" marB="0"/>
                </a:tc>
                <a:tc>
                  <a:txBody>
                    <a:bodyPr/>
                    <a:lstStyle/>
                    <a:p>
                      <a:pPr>
                        <a:lnSpc>
                          <a:spcPct val="115000"/>
                        </a:lnSpc>
                        <a:spcAft>
                          <a:spcPts val="0"/>
                        </a:spcAft>
                      </a:pPr>
                      <a:r>
                        <a:rPr lang="en-GB" sz="900">
                          <a:effectLst/>
                        </a:rPr>
                        <a:t>Policy does not interfere with individual liberty (individual’s right to use)</a:t>
                      </a:r>
                      <a:endParaRPr lang="en-GB" sz="900">
                        <a:effectLst/>
                        <a:latin typeface="Calibri" panose="020F0502020204030204" pitchFamily="34" charset="0"/>
                        <a:ea typeface="SimSun" panose="02010600030101010101" pitchFamily="2" charset="-122"/>
                        <a:cs typeface="Times New Roman" panose="02020603050405020304" pitchFamily="18" charset="0"/>
                      </a:endParaRPr>
                    </a:p>
                  </a:txBody>
                  <a:tcPr marL="32744" marR="32744" marT="0" marB="0"/>
                </a:tc>
                <a:extLst>
                  <a:ext uri="{0D108BD9-81ED-4DB2-BD59-A6C34878D82A}">
                    <a16:rowId xmlns:a16="http://schemas.microsoft.com/office/drawing/2014/main" val="10010"/>
                  </a:ext>
                </a:extLst>
              </a:tr>
              <a:tr h="157734">
                <a:tc vMerge="1">
                  <a:txBody>
                    <a:bodyPr/>
                    <a:lstStyle/>
                    <a:p>
                      <a:endParaRPr lang="en-GB"/>
                    </a:p>
                  </a:txBody>
                  <a:tcPr/>
                </a:tc>
                <a:tc>
                  <a:txBody>
                    <a:bodyPr/>
                    <a:lstStyle/>
                    <a:p>
                      <a:pPr>
                        <a:lnSpc>
                          <a:spcPct val="115000"/>
                        </a:lnSpc>
                        <a:spcAft>
                          <a:spcPts val="0"/>
                        </a:spcAft>
                      </a:pPr>
                      <a:r>
                        <a:rPr lang="en-GB" sz="900">
                          <a:effectLst/>
                        </a:rPr>
                        <a:t>Community cohesion </a:t>
                      </a:r>
                      <a:endParaRPr lang="en-GB" sz="900">
                        <a:effectLst/>
                        <a:latin typeface="Calibri" panose="020F0502020204030204" pitchFamily="34" charset="0"/>
                        <a:ea typeface="SimSun" panose="02010600030101010101" pitchFamily="2" charset="-122"/>
                        <a:cs typeface="Times New Roman" panose="02020603050405020304" pitchFamily="18" charset="0"/>
                      </a:endParaRPr>
                    </a:p>
                  </a:txBody>
                  <a:tcPr marL="32744" marR="32744" marT="0" marB="0"/>
                </a:tc>
                <a:tc>
                  <a:txBody>
                    <a:bodyPr/>
                    <a:lstStyle/>
                    <a:p>
                      <a:pPr>
                        <a:lnSpc>
                          <a:spcPct val="115000"/>
                        </a:lnSpc>
                        <a:spcAft>
                          <a:spcPts val="0"/>
                        </a:spcAft>
                      </a:pPr>
                      <a:r>
                        <a:rPr lang="en-GB" sz="900">
                          <a:effectLst/>
                        </a:rPr>
                        <a:t>Policy does not undermine social cohesion in communities</a:t>
                      </a:r>
                      <a:endParaRPr lang="en-GB" sz="900">
                        <a:effectLst/>
                        <a:latin typeface="Calibri" panose="020F0502020204030204" pitchFamily="34" charset="0"/>
                        <a:ea typeface="SimSun" panose="02010600030101010101" pitchFamily="2" charset="-122"/>
                        <a:cs typeface="Times New Roman" panose="02020603050405020304" pitchFamily="18" charset="0"/>
                      </a:endParaRPr>
                    </a:p>
                  </a:txBody>
                  <a:tcPr marL="32744" marR="32744" marT="0" marB="0"/>
                </a:tc>
                <a:extLst>
                  <a:ext uri="{0D108BD9-81ED-4DB2-BD59-A6C34878D82A}">
                    <a16:rowId xmlns:a16="http://schemas.microsoft.com/office/drawing/2014/main" val="10011"/>
                  </a:ext>
                </a:extLst>
              </a:tr>
              <a:tr h="157734">
                <a:tc vMerge="1">
                  <a:txBody>
                    <a:bodyPr/>
                    <a:lstStyle/>
                    <a:p>
                      <a:endParaRPr lang="en-GB"/>
                    </a:p>
                  </a:txBody>
                  <a:tcPr/>
                </a:tc>
                <a:tc>
                  <a:txBody>
                    <a:bodyPr/>
                    <a:lstStyle/>
                    <a:p>
                      <a:pPr>
                        <a:lnSpc>
                          <a:spcPct val="115000"/>
                        </a:lnSpc>
                        <a:spcAft>
                          <a:spcPts val="0"/>
                        </a:spcAft>
                      </a:pPr>
                      <a:r>
                        <a:rPr lang="en-GB" sz="900">
                          <a:effectLst/>
                        </a:rPr>
                        <a:t>Family cohesion</a:t>
                      </a:r>
                      <a:endParaRPr lang="en-GB" sz="900">
                        <a:effectLst/>
                        <a:latin typeface="Calibri" panose="020F0502020204030204" pitchFamily="34" charset="0"/>
                        <a:ea typeface="SimSun" panose="02010600030101010101" pitchFamily="2" charset="-122"/>
                        <a:cs typeface="Times New Roman" panose="02020603050405020304" pitchFamily="18" charset="0"/>
                      </a:endParaRPr>
                    </a:p>
                  </a:txBody>
                  <a:tcPr marL="32744" marR="32744" marT="0" marB="0"/>
                </a:tc>
                <a:tc>
                  <a:txBody>
                    <a:bodyPr/>
                    <a:lstStyle/>
                    <a:p>
                      <a:pPr>
                        <a:lnSpc>
                          <a:spcPct val="115000"/>
                        </a:lnSpc>
                        <a:spcAft>
                          <a:spcPts val="0"/>
                        </a:spcAft>
                      </a:pPr>
                      <a:r>
                        <a:rPr lang="en-GB" sz="900">
                          <a:effectLst/>
                        </a:rPr>
                        <a:t>Policy does not undermine family cohesion</a:t>
                      </a:r>
                      <a:endParaRPr lang="en-GB" sz="900">
                        <a:effectLst/>
                        <a:latin typeface="Calibri" panose="020F0502020204030204" pitchFamily="34" charset="0"/>
                        <a:ea typeface="SimSun" panose="02010600030101010101" pitchFamily="2" charset="-122"/>
                        <a:cs typeface="Times New Roman" panose="02020603050405020304" pitchFamily="18" charset="0"/>
                      </a:endParaRPr>
                    </a:p>
                  </a:txBody>
                  <a:tcPr marL="32744" marR="32744" marT="0" marB="0"/>
                </a:tc>
                <a:extLst>
                  <a:ext uri="{0D108BD9-81ED-4DB2-BD59-A6C34878D82A}">
                    <a16:rowId xmlns:a16="http://schemas.microsoft.com/office/drawing/2014/main" val="10012"/>
                  </a:ext>
                </a:extLst>
              </a:tr>
              <a:tr h="315468">
                <a:tc rowSpan="2">
                  <a:txBody>
                    <a:bodyPr/>
                    <a:lstStyle/>
                    <a:p>
                      <a:pPr algn="just">
                        <a:lnSpc>
                          <a:spcPct val="115000"/>
                        </a:lnSpc>
                        <a:spcAft>
                          <a:spcPts val="0"/>
                        </a:spcAft>
                      </a:pPr>
                      <a:r>
                        <a:rPr lang="en-GB" sz="900">
                          <a:effectLst/>
                        </a:rPr>
                        <a:t>Political </a:t>
                      </a:r>
                      <a:endParaRPr lang="en-GB" sz="900">
                        <a:effectLst/>
                        <a:latin typeface="Calibri" panose="020F0502020204030204" pitchFamily="34" charset="0"/>
                        <a:ea typeface="SimSun" panose="02010600030101010101" pitchFamily="2" charset="-122"/>
                        <a:cs typeface="Times New Roman" panose="02020603050405020304" pitchFamily="18" charset="0"/>
                      </a:endParaRPr>
                    </a:p>
                  </a:txBody>
                  <a:tcPr marL="32744" marR="32744" marT="0" marB="0"/>
                </a:tc>
                <a:tc>
                  <a:txBody>
                    <a:bodyPr/>
                    <a:lstStyle/>
                    <a:p>
                      <a:pPr>
                        <a:lnSpc>
                          <a:spcPct val="115000"/>
                        </a:lnSpc>
                        <a:spcAft>
                          <a:spcPts val="0"/>
                        </a:spcAft>
                      </a:pPr>
                      <a:r>
                        <a:rPr lang="en-GB" sz="900">
                          <a:effectLst/>
                        </a:rPr>
                        <a:t>International development &amp; security</a:t>
                      </a:r>
                      <a:endParaRPr lang="en-GB" sz="900">
                        <a:effectLst/>
                        <a:latin typeface="Calibri" panose="020F0502020204030204" pitchFamily="34" charset="0"/>
                        <a:ea typeface="SimSun" panose="02010600030101010101" pitchFamily="2" charset="-122"/>
                        <a:cs typeface="Times New Roman" panose="02020603050405020304" pitchFamily="18" charset="0"/>
                      </a:endParaRPr>
                    </a:p>
                  </a:txBody>
                  <a:tcPr marL="32744" marR="32744" marT="0" marB="0"/>
                </a:tc>
                <a:tc>
                  <a:txBody>
                    <a:bodyPr/>
                    <a:lstStyle/>
                    <a:p>
                      <a:pPr>
                        <a:lnSpc>
                          <a:spcPct val="115000"/>
                        </a:lnSpc>
                        <a:spcAft>
                          <a:spcPts val="0"/>
                        </a:spcAft>
                      </a:pPr>
                      <a:r>
                        <a:rPr lang="en-GB" sz="900">
                          <a:effectLst/>
                        </a:rPr>
                        <a:t>Policy does not undermine international development and security</a:t>
                      </a:r>
                      <a:endParaRPr lang="en-GB" sz="900">
                        <a:effectLst/>
                        <a:latin typeface="Calibri" panose="020F0502020204030204" pitchFamily="34" charset="0"/>
                        <a:ea typeface="SimSun" panose="02010600030101010101" pitchFamily="2" charset="-122"/>
                        <a:cs typeface="Times New Roman" panose="02020603050405020304" pitchFamily="18" charset="0"/>
                      </a:endParaRPr>
                    </a:p>
                  </a:txBody>
                  <a:tcPr marL="32744" marR="32744" marT="0" marB="0"/>
                </a:tc>
                <a:extLst>
                  <a:ext uri="{0D108BD9-81ED-4DB2-BD59-A6C34878D82A}">
                    <a16:rowId xmlns:a16="http://schemas.microsoft.com/office/drawing/2014/main" val="10013"/>
                  </a:ext>
                </a:extLst>
              </a:tr>
              <a:tr h="168293">
                <a:tc vMerge="1">
                  <a:txBody>
                    <a:bodyPr/>
                    <a:lstStyle/>
                    <a:p>
                      <a:endParaRPr lang="en-GB"/>
                    </a:p>
                  </a:txBody>
                  <a:tcPr/>
                </a:tc>
                <a:tc>
                  <a:txBody>
                    <a:bodyPr/>
                    <a:lstStyle/>
                    <a:p>
                      <a:pPr>
                        <a:lnSpc>
                          <a:spcPct val="115000"/>
                        </a:lnSpc>
                        <a:spcAft>
                          <a:spcPts val="0"/>
                        </a:spcAft>
                      </a:pPr>
                      <a:r>
                        <a:rPr lang="en-GB" sz="900">
                          <a:effectLst/>
                        </a:rPr>
                        <a:t>Industry influence on governments</a:t>
                      </a:r>
                      <a:endParaRPr lang="en-GB" sz="900">
                        <a:effectLst/>
                        <a:latin typeface="Calibri" panose="020F0502020204030204" pitchFamily="34" charset="0"/>
                        <a:ea typeface="SimSun" panose="02010600030101010101" pitchFamily="2" charset="-122"/>
                        <a:cs typeface="Times New Roman" panose="02020603050405020304" pitchFamily="18" charset="0"/>
                      </a:endParaRPr>
                    </a:p>
                  </a:txBody>
                  <a:tcPr marL="32744" marR="32744" marT="0" marB="0"/>
                </a:tc>
                <a:tc>
                  <a:txBody>
                    <a:bodyPr/>
                    <a:lstStyle/>
                    <a:p>
                      <a:pPr>
                        <a:lnSpc>
                          <a:spcPct val="115000"/>
                        </a:lnSpc>
                        <a:spcAft>
                          <a:spcPts val="0"/>
                        </a:spcAft>
                      </a:pPr>
                      <a:r>
                        <a:rPr lang="en-GB" sz="900">
                          <a:effectLst/>
                        </a:rPr>
                        <a:t>Impedes drug industry influence on governments (less lobbying is preferable)</a:t>
                      </a:r>
                      <a:endParaRPr lang="en-GB" sz="900">
                        <a:effectLst/>
                        <a:latin typeface="Calibri" panose="020F0502020204030204" pitchFamily="34" charset="0"/>
                        <a:ea typeface="SimSun" panose="02010600030101010101" pitchFamily="2" charset="-122"/>
                        <a:cs typeface="Times New Roman" panose="02020603050405020304" pitchFamily="18" charset="0"/>
                      </a:endParaRPr>
                    </a:p>
                  </a:txBody>
                  <a:tcPr marL="32744" marR="32744" marT="0" marB="0"/>
                </a:tc>
                <a:extLst>
                  <a:ext uri="{0D108BD9-81ED-4DB2-BD59-A6C34878D82A}">
                    <a16:rowId xmlns:a16="http://schemas.microsoft.com/office/drawing/2014/main" val="10014"/>
                  </a:ext>
                </a:extLst>
              </a:tr>
              <a:tr h="157734">
                <a:tc rowSpan="4">
                  <a:txBody>
                    <a:bodyPr/>
                    <a:lstStyle/>
                    <a:p>
                      <a:pPr algn="just">
                        <a:lnSpc>
                          <a:spcPct val="115000"/>
                        </a:lnSpc>
                        <a:spcAft>
                          <a:spcPts val="0"/>
                        </a:spcAft>
                      </a:pPr>
                      <a:r>
                        <a:rPr lang="en-GB" sz="900">
                          <a:effectLst/>
                        </a:rPr>
                        <a:t>Public </a:t>
                      </a:r>
                      <a:endParaRPr lang="en-GB" sz="900">
                        <a:effectLst/>
                        <a:latin typeface="Calibri" panose="020F0502020204030204" pitchFamily="34" charset="0"/>
                        <a:ea typeface="SimSun" panose="02010600030101010101" pitchFamily="2" charset="-122"/>
                        <a:cs typeface="Times New Roman" panose="02020603050405020304" pitchFamily="18" charset="0"/>
                      </a:endParaRPr>
                    </a:p>
                  </a:txBody>
                  <a:tcPr marL="32744" marR="32744" marT="0" marB="0"/>
                </a:tc>
                <a:tc>
                  <a:txBody>
                    <a:bodyPr/>
                    <a:lstStyle/>
                    <a:p>
                      <a:pPr>
                        <a:lnSpc>
                          <a:spcPct val="115000"/>
                        </a:lnSpc>
                        <a:spcAft>
                          <a:spcPts val="0"/>
                        </a:spcAft>
                      </a:pPr>
                      <a:r>
                        <a:rPr lang="en-GB" sz="900">
                          <a:effectLst/>
                        </a:rPr>
                        <a:t>Promotes well-being</a:t>
                      </a:r>
                      <a:endParaRPr lang="en-GB" sz="900">
                        <a:effectLst/>
                        <a:latin typeface="Calibri" panose="020F0502020204030204" pitchFamily="34" charset="0"/>
                        <a:ea typeface="SimSun" panose="02010600030101010101" pitchFamily="2" charset="-122"/>
                        <a:cs typeface="Times New Roman" panose="02020603050405020304" pitchFamily="18" charset="0"/>
                      </a:endParaRPr>
                    </a:p>
                  </a:txBody>
                  <a:tcPr marL="32744" marR="32744" marT="0" marB="0"/>
                </a:tc>
                <a:tc>
                  <a:txBody>
                    <a:bodyPr/>
                    <a:lstStyle/>
                    <a:p>
                      <a:pPr>
                        <a:lnSpc>
                          <a:spcPct val="115000"/>
                        </a:lnSpc>
                        <a:spcAft>
                          <a:spcPts val="0"/>
                        </a:spcAft>
                      </a:pPr>
                      <a:r>
                        <a:rPr lang="en-GB" sz="900">
                          <a:effectLst/>
                        </a:rPr>
                        <a:t>Promotes social and personal well-being</a:t>
                      </a:r>
                      <a:endParaRPr lang="en-GB" sz="900">
                        <a:effectLst/>
                        <a:latin typeface="Calibri" panose="020F0502020204030204" pitchFamily="34" charset="0"/>
                        <a:ea typeface="SimSun" panose="02010600030101010101" pitchFamily="2" charset="-122"/>
                        <a:cs typeface="Times New Roman" panose="02020603050405020304" pitchFamily="18" charset="0"/>
                      </a:endParaRPr>
                    </a:p>
                  </a:txBody>
                  <a:tcPr marL="32744" marR="32744" marT="0" marB="0"/>
                </a:tc>
                <a:extLst>
                  <a:ext uri="{0D108BD9-81ED-4DB2-BD59-A6C34878D82A}">
                    <a16:rowId xmlns:a16="http://schemas.microsoft.com/office/drawing/2014/main" val="10015"/>
                  </a:ext>
                </a:extLst>
              </a:tr>
              <a:tr h="157734">
                <a:tc vMerge="1">
                  <a:txBody>
                    <a:bodyPr/>
                    <a:lstStyle/>
                    <a:p>
                      <a:endParaRPr lang="en-GB"/>
                    </a:p>
                  </a:txBody>
                  <a:tcPr/>
                </a:tc>
                <a:tc>
                  <a:txBody>
                    <a:bodyPr/>
                    <a:lstStyle/>
                    <a:p>
                      <a:pPr>
                        <a:lnSpc>
                          <a:spcPct val="115000"/>
                        </a:lnSpc>
                        <a:spcAft>
                          <a:spcPts val="0"/>
                        </a:spcAft>
                      </a:pPr>
                      <a:r>
                        <a:rPr lang="en-GB" sz="900">
                          <a:effectLst/>
                        </a:rPr>
                        <a:t>Children and young</a:t>
                      </a:r>
                      <a:endParaRPr lang="en-GB" sz="900">
                        <a:effectLst/>
                        <a:latin typeface="Calibri" panose="020F0502020204030204" pitchFamily="34" charset="0"/>
                        <a:ea typeface="SimSun" panose="02010600030101010101" pitchFamily="2" charset="-122"/>
                        <a:cs typeface="Times New Roman" panose="02020603050405020304" pitchFamily="18" charset="0"/>
                      </a:endParaRPr>
                    </a:p>
                  </a:txBody>
                  <a:tcPr marL="32744" marR="32744" marT="0" marB="0"/>
                </a:tc>
                <a:tc>
                  <a:txBody>
                    <a:bodyPr/>
                    <a:lstStyle/>
                    <a:p>
                      <a:pPr>
                        <a:lnSpc>
                          <a:spcPct val="115000"/>
                        </a:lnSpc>
                        <a:spcAft>
                          <a:spcPts val="0"/>
                        </a:spcAft>
                      </a:pPr>
                      <a:r>
                        <a:rPr lang="en-GB" sz="900">
                          <a:effectLst/>
                        </a:rPr>
                        <a:t>Protects children and young people</a:t>
                      </a:r>
                      <a:endParaRPr lang="en-GB" sz="900">
                        <a:effectLst/>
                        <a:latin typeface="Calibri" panose="020F0502020204030204" pitchFamily="34" charset="0"/>
                        <a:ea typeface="SimSun" panose="02010600030101010101" pitchFamily="2" charset="-122"/>
                        <a:cs typeface="Times New Roman" panose="02020603050405020304" pitchFamily="18" charset="0"/>
                      </a:endParaRPr>
                    </a:p>
                  </a:txBody>
                  <a:tcPr marL="32744" marR="32744" marT="0" marB="0"/>
                </a:tc>
                <a:extLst>
                  <a:ext uri="{0D108BD9-81ED-4DB2-BD59-A6C34878D82A}">
                    <a16:rowId xmlns:a16="http://schemas.microsoft.com/office/drawing/2014/main" val="10016"/>
                  </a:ext>
                </a:extLst>
              </a:tr>
              <a:tr h="157734">
                <a:tc vMerge="1">
                  <a:txBody>
                    <a:bodyPr/>
                    <a:lstStyle/>
                    <a:p>
                      <a:endParaRPr lang="en-GB"/>
                    </a:p>
                  </a:txBody>
                  <a:tcPr/>
                </a:tc>
                <a:tc>
                  <a:txBody>
                    <a:bodyPr/>
                    <a:lstStyle/>
                    <a:p>
                      <a:pPr>
                        <a:lnSpc>
                          <a:spcPct val="115000"/>
                        </a:lnSpc>
                        <a:spcAft>
                          <a:spcPts val="0"/>
                        </a:spcAft>
                      </a:pPr>
                      <a:r>
                        <a:rPr lang="en-GB" sz="900">
                          <a:effectLst/>
                        </a:rPr>
                        <a:t>Protects vulnerable</a:t>
                      </a:r>
                      <a:endParaRPr lang="en-GB" sz="900">
                        <a:effectLst/>
                        <a:latin typeface="Calibri" panose="020F0502020204030204" pitchFamily="34" charset="0"/>
                        <a:ea typeface="SimSun" panose="02010600030101010101" pitchFamily="2" charset="-122"/>
                        <a:cs typeface="Times New Roman" panose="02020603050405020304" pitchFamily="18" charset="0"/>
                      </a:endParaRPr>
                    </a:p>
                  </a:txBody>
                  <a:tcPr marL="32744" marR="32744" marT="0" marB="0"/>
                </a:tc>
                <a:tc>
                  <a:txBody>
                    <a:bodyPr/>
                    <a:lstStyle/>
                    <a:p>
                      <a:pPr>
                        <a:lnSpc>
                          <a:spcPct val="115000"/>
                        </a:lnSpc>
                        <a:spcAft>
                          <a:spcPts val="0"/>
                        </a:spcAft>
                      </a:pPr>
                      <a:r>
                        <a:rPr lang="en-GB" sz="900">
                          <a:effectLst/>
                        </a:rPr>
                        <a:t>Protects vulnerable groups other than children and young people</a:t>
                      </a:r>
                      <a:endParaRPr lang="en-GB" sz="900">
                        <a:effectLst/>
                        <a:latin typeface="Calibri" panose="020F0502020204030204" pitchFamily="34" charset="0"/>
                        <a:ea typeface="SimSun" panose="02010600030101010101" pitchFamily="2" charset="-122"/>
                        <a:cs typeface="Times New Roman" panose="02020603050405020304" pitchFamily="18" charset="0"/>
                      </a:endParaRPr>
                    </a:p>
                  </a:txBody>
                  <a:tcPr marL="32744" marR="32744" marT="0" marB="0"/>
                </a:tc>
                <a:extLst>
                  <a:ext uri="{0D108BD9-81ED-4DB2-BD59-A6C34878D82A}">
                    <a16:rowId xmlns:a16="http://schemas.microsoft.com/office/drawing/2014/main" val="10017"/>
                  </a:ext>
                </a:extLst>
              </a:tr>
              <a:tr h="157734">
                <a:tc vMerge="1">
                  <a:txBody>
                    <a:bodyPr/>
                    <a:lstStyle/>
                    <a:p>
                      <a:endParaRPr lang="en-GB"/>
                    </a:p>
                  </a:txBody>
                  <a:tcPr/>
                </a:tc>
                <a:tc>
                  <a:txBody>
                    <a:bodyPr/>
                    <a:lstStyle/>
                    <a:p>
                      <a:pPr>
                        <a:lnSpc>
                          <a:spcPct val="115000"/>
                        </a:lnSpc>
                        <a:spcAft>
                          <a:spcPts val="0"/>
                        </a:spcAft>
                      </a:pPr>
                      <a:r>
                        <a:rPr lang="en-GB" sz="900">
                          <a:effectLst/>
                        </a:rPr>
                        <a:t>Religious/cultural value</a:t>
                      </a:r>
                      <a:endParaRPr lang="en-GB" sz="900">
                        <a:effectLst/>
                        <a:latin typeface="Calibri" panose="020F0502020204030204" pitchFamily="34" charset="0"/>
                        <a:ea typeface="SimSun" panose="02010600030101010101" pitchFamily="2" charset="-122"/>
                        <a:cs typeface="Times New Roman" panose="02020603050405020304" pitchFamily="18" charset="0"/>
                      </a:endParaRPr>
                    </a:p>
                  </a:txBody>
                  <a:tcPr marL="32744" marR="32744" marT="0" marB="0"/>
                </a:tc>
                <a:tc>
                  <a:txBody>
                    <a:bodyPr/>
                    <a:lstStyle/>
                    <a:p>
                      <a:pPr>
                        <a:lnSpc>
                          <a:spcPct val="115000"/>
                        </a:lnSpc>
                        <a:spcAft>
                          <a:spcPts val="0"/>
                        </a:spcAft>
                      </a:pPr>
                      <a:r>
                        <a:rPr lang="en-GB" sz="900">
                          <a:effectLst/>
                        </a:rPr>
                        <a:t>Respects religious or cultural values</a:t>
                      </a:r>
                      <a:endParaRPr lang="en-GB" sz="900">
                        <a:effectLst/>
                        <a:latin typeface="Calibri" panose="020F0502020204030204" pitchFamily="34" charset="0"/>
                        <a:ea typeface="SimSun" panose="02010600030101010101" pitchFamily="2" charset="-122"/>
                        <a:cs typeface="Times New Roman" panose="02020603050405020304" pitchFamily="18" charset="0"/>
                      </a:endParaRPr>
                    </a:p>
                  </a:txBody>
                  <a:tcPr marL="32744" marR="32744" marT="0" marB="0"/>
                </a:tc>
                <a:extLst>
                  <a:ext uri="{0D108BD9-81ED-4DB2-BD59-A6C34878D82A}">
                    <a16:rowId xmlns:a16="http://schemas.microsoft.com/office/drawing/2014/main" val="10018"/>
                  </a:ext>
                </a:extLst>
              </a:tr>
              <a:tr h="157734">
                <a:tc rowSpan="5">
                  <a:txBody>
                    <a:bodyPr/>
                    <a:lstStyle/>
                    <a:p>
                      <a:pPr algn="just">
                        <a:lnSpc>
                          <a:spcPct val="115000"/>
                        </a:lnSpc>
                        <a:spcAft>
                          <a:spcPts val="0"/>
                        </a:spcAft>
                      </a:pPr>
                      <a:r>
                        <a:rPr lang="en-GB" sz="900">
                          <a:effectLst/>
                        </a:rPr>
                        <a:t>Crime</a:t>
                      </a:r>
                      <a:endParaRPr lang="en-GB" sz="900">
                        <a:effectLst/>
                        <a:latin typeface="Calibri" panose="020F0502020204030204" pitchFamily="34" charset="0"/>
                        <a:ea typeface="SimSun" panose="02010600030101010101" pitchFamily="2" charset="-122"/>
                        <a:cs typeface="Times New Roman" panose="02020603050405020304" pitchFamily="18" charset="0"/>
                      </a:endParaRPr>
                    </a:p>
                  </a:txBody>
                  <a:tcPr marL="32744" marR="32744" marT="0" marB="0"/>
                </a:tc>
                <a:tc>
                  <a:txBody>
                    <a:bodyPr/>
                    <a:lstStyle/>
                    <a:p>
                      <a:pPr>
                        <a:lnSpc>
                          <a:spcPct val="115000"/>
                        </a:lnSpc>
                        <a:spcAft>
                          <a:spcPts val="0"/>
                        </a:spcAft>
                      </a:pPr>
                      <a:r>
                        <a:rPr lang="en-GB" sz="900">
                          <a:effectLst/>
                        </a:rPr>
                        <a:t>Criminalises users</a:t>
                      </a:r>
                      <a:endParaRPr lang="en-GB" sz="900">
                        <a:effectLst/>
                        <a:latin typeface="Calibri" panose="020F0502020204030204" pitchFamily="34" charset="0"/>
                        <a:ea typeface="SimSun" panose="02010600030101010101" pitchFamily="2" charset="-122"/>
                        <a:cs typeface="Times New Roman" panose="02020603050405020304" pitchFamily="18" charset="0"/>
                      </a:endParaRPr>
                    </a:p>
                  </a:txBody>
                  <a:tcPr marL="32744" marR="32744" marT="0" marB="0"/>
                </a:tc>
                <a:tc>
                  <a:txBody>
                    <a:bodyPr/>
                    <a:lstStyle/>
                    <a:p>
                      <a:pPr>
                        <a:lnSpc>
                          <a:spcPct val="115000"/>
                        </a:lnSpc>
                        <a:spcAft>
                          <a:spcPts val="0"/>
                        </a:spcAft>
                      </a:pPr>
                      <a:r>
                        <a:rPr lang="en-GB" sz="900">
                          <a:effectLst/>
                        </a:rPr>
                        <a:t>Does not criminalise users</a:t>
                      </a:r>
                      <a:endParaRPr lang="en-GB" sz="900">
                        <a:effectLst/>
                        <a:latin typeface="Calibri" panose="020F0502020204030204" pitchFamily="34" charset="0"/>
                        <a:ea typeface="SimSun" panose="02010600030101010101" pitchFamily="2" charset="-122"/>
                        <a:cs typeface="Times New Roman" panose="02020603050405020304" pitchFamily="18" charset="0"/>
                      </a:endParaRPr>
                    </a:p>
                  </a:txBody>
                  <a:tcPr marL="32744" marR="32744" marT="0" marB="0"/>
                </a:tc>
                <a:extLst>
                  <a:ext uri="{0D108BD9-81ED-4DB2-BD59-A6C34878D82A}">
                    <a16:rowId xmlns:a16="http://schemas.microsoft.com/office/drawing/2014/main" val="10019"/>
                  </a:ext>
                </a:extLst>
              </a:tr>
              <a:tr h="157734">
                <a:tc vMerge="1">
                  <a:txBody>
                    <a:bodyPr/>
                    <a:lstStyle/>
                    <a:p>
                      <a:endParaRPr lang="en-GB"/>
                    </a:p>
                  </a:txBody>
                  <a:tcPr/>
                </a:tc>
                <a:tc>
                  <a:txBody>
                    <a:bodyPr/>
                    <a:lstStyle/>
                    <a:p>
                      <a:pPr>
                        <a:lnSpc>
                          <a:spcPct val="115000"/>
                        </a:lnSpc>
                        <a:spcAft>
                          <a:spcPts val="0"/>
                        </a:spcAft>
                      </a:pPr>
                      <a:r>
                        <a:rPr lang="en-GB" sz="900">
                          <a:effectLst/>
                        </a:rPr>
                        <a:t>Reduces acquisitive crime</a:t>
                      </a:r>
                      <a:endParaRPr lang="en-GB" sz="900">
                        <a:effectLst/>
                        <a:latin typeface="Calibri" panose="020F0502020204030204" pitchFamily="34" charset="0"/>
                        <a:ea typeface="SimSun" panose="02010600030101010101" pitchFamily="2" charset="-122"/>
                        <a:cs typeface="Times New Roman" panose="02020603050405020304" pitchFamily="18" charset="0"/>
                      </a:endParaRPr>
                    </a:p>
                  </a:txBody>
                  <a:tcPr marL="32744" marR="32744" marT="0" marB="0"/>
                </a:tc>
                <a:tc>
                  <a:txBody>
                    <a:bodyPr/>
                    <a:lstStyle/>
                    <a:p>
                      <a:pPr>
                        <a:lnSpc>
                          <a:spcPct val="115000"/>
                        </a:lnSpc>
                        <a:spcAft>
                          <a:spcPts val="0"/>
                        </a:spcAft>
                      </a:pPr>
                      <a:r>
                        <a:rPr lang="en-GB" sz="900">
                          <a:effectLst/>
                        </a:rPr>
                        <a:t>Reduces acquisitive crime to finance use</a:t>
                      </a:r>
                      <a:endParaRPr lang="en-GB" sz="900">
                        <a:effectLst/>
                        <a:latin typeface="Calibri" panose="020F0502020204030204" pitchFamily="34" charset="0"/>
                        <a:ea typeface="SimSun" panose="02010600030101010101" pitchFamily="2" charset="-122"/>
                        <a:cs typeface="Times New Roman" panose="02020603050405020304" pitchFamily="18" charset="0"/>
                      </a:endParaRPr>
                    </a:p>
                  </a:txBody>
                  <a:tcPr marL="32744" marR="32744" marT="0" marB="0"/>
                </a:tc>
                <a:extLst>
                  <a:ext uri="{0D108BD9-81ED-4DB2-BD59-A6C34878D82A}">
                    <a16:rowId xmlns:a16="http://schemas.microsoft.com/office/drawing/2014/main" val="10020"/>
                  </a:ext>
                </a:extLst>
              </a:tr>
              <a:tr h="157734">
                <a:tc vMerge="1">
                  <a:txBody>
                    <a:bodyPr/>
                    <a:lstStyle/>
                    <a:p>
                      <a:endParaRPr lang="en-GB"/>
                    </a:p>
                  </a:txBody>
                  <a:tcPr/>
                </a:tc>
                <a:tc>
                  <a:txBody>
                    <a:bodyPr/>
                    <a:lstStyle/>
                    <a:p>
                      <a:pPr>
                        <a:lnSpc>
                          <a:spcPct val="115000"/>
                        </a:lnSpc>
                        <a:spcAft>
                          <a:spcPts val="0"/>
                        </a:spcAft>
                      </a:pPr>
                      <a:r>
                        <a:rPr lang="en-GB" sz="900">
                          <a:effectLst/>
                        </a:rPr>
                        <a:t>Reduces violent crime</a:t>
                      </a:r>
                      <a:endParaRPr lang="en-GB" sz="900">
                        <a:effectLst/>
                        <a:latin typeface="Calibri" panose="020F0502020204030204" pitchFamily="34" charset="0"/>
                        <a:ea typeface="SimSun" panose="02010600030101010101" pitchFamily="2" charset="-122"/>
                        <a:cs typeface="Times New Roman" panose="02020603050405020304" pitchFamily="18" charset="0"/>
                      </a:endParaRPr>
                    </a:p>
                  </a:txBody>
                  <a:tcPr marL="32744" marR="32744" marT="0" marB="0"/>
                </a:tc>
                <a:tc>
                  <a:txBody>
                    <a:bodyPr/>
                    <a:lstStyle/>
                    <a:p>
                      <a:pPr>
                        <a:lnSpc>
                          <a:spcPct val="115000"/>
                        </a:lnSpc>
                        <a:spcAft>
                          <a:spcPts val="0"/>
                        </a:spcAft>
                      </a:pPr>
                      <a:r>
                        <a:rPr lang="en-GB" sz="900">
                          <a:effectLst/>
                        </a:rPr>
                        <a:t>Reduces violent crime due to illegal markets</a:t>
                      </a:r>
                      <a:endParaRPr lang="en-GB" sz="900">
                        <a:effectLst/>
                        <a:latin typeface="Calibri" panose="020F0502020204030204" pitchFamily="34" charset="0"/>
                        <a:ea typeface="SimSun" panose="02010600030101010101" pitchFamily="2" charset="-122"/>
                        <a:cs typeface="Times New Roman" panose="02020603050405020304" pitchFamily="18" charset="0"/>
                      </a:endParaRPr>
                    </a:p>
                  </a:txBody>
                  <a:tcPr marL="32744" marR="32744" marT="0" marB="0"/>
                </a:tc>
                <a:extLst>
                  <a:ext uri="{0D108BD9-81ED-4DB2-BD59-A6C34878D82A}">
                    <a16:rowId xmlns:a16="http://schemas.microsoft.com/office/drawing/2014/main" val="10021"/>
                  </a:ext>
                </a:extLst>
              </a:tr>
              <a:tr h="157734">
                <a:tc vMerge="1">
                  <a:txBody>
                    <a:bodyPr/>
                    <a:lstStyle/>
                    <a:p>
                      <a:endParaRPr lang="en-GB"/>
                    </a:p>
                  </a:txBody>
                  <a:tcPr/>
                </a:tc>
                <a:tc>
                  <a:txBody>
                    <a:bodyPr/>
                    <a:lstStyle/>
                    <a:p>
                      <a:pPr>
                        <a:lnSpc>
                          <a:spcPct val="115000"/>
                        </a:lnSpc>
                        <a:spcAft>
                          <a:spcPts val="0"/>
                        </a:spcAft>
                      </a:pPr>
                      <a:r>
                        <a:rPr lang="en-GB" sz="900">
                          <a:effectLst/>
                        </a:rPr>
                        <a:t>Prevents corporate crime</a:t>
                      </a:r>
                      <a:endParaRPr lang="en-GB" sz="900">
                        <a:effectLst/>
                        <a:latin typeface="Calibri" panose="020F0502020204030204" pitchFamily="34" charset="0"/>
                        <a:ea typeface="SimSun" panose="02010600030101010101" pitchFamily="2" charset="-122"/>
                        <a:cs typeface="Times New Roman" panose="02020603050405020304" pitchFamily="18" charset="0"/>
                      </a:endParaRPr>
                    </a:p>
                  </a:txBody>
                  <a:tcPr marL="32744" marR="32744" marT="0" marB="0"/>
                </a:tc>
                <a:tc>
                  <a:txBody>
                    <a:bodyPr/>
                    <a:lstStyle/>
                    <a:p>
                      <a:pPr>
                        <a:lnSpc>
                          <a:spcPct val="115000"/>
                        </a:lnSpc>
                        <a:spcAft>
                          <a:spcPts val="0"/>
                        </a:spcAft>
                      </a:pPr>
                      <a:r>
                        <a:rPr lang="en-GB" sz="900" dirty="0">
                          <a:effectLst/>
                        </a:rPr>
                        <a:t>Prevents corporate crime, e.g. money-laundering, tax evasion</a:t>
                      </a:r>
                      <a:endParaRPr lang="en-GB" sz="900" dirty="0">
                        <a:effectLst/>
                        <a:latin typeface="Calibri" panose="020F0502020204030204" pitchFamily="34" charset="0"/>
                        <a:ea typeface="SimSun" panose="02010600030101010101" pitchFamily="2" charset="-122"/>
                        <a:cs typeface="Times New Roman" panose="02020603050405020304" pitchFamily="18" charset="0"/>
                      </a:endParaRPr>
                    </a:p>
                  </a:txBody>
                  <a:tcPr marL="32744" marR="32744" marT="0" marB="0"/>
                </a:tc>
                <a:extLst>
                  <a:ext uri="{0D108BD9-81ED-4DB2-BD59-A6C34878D82A}">
                    <a16:rowId xmlns:a16="http://schemas.microsoft.com/office/drawing/2014/main" val="10022"/>
                  </a:ext>
                </a:extLst>
              </a:tr>
              <a:tr h="157734">
                <a:tc vMerge="1">
                  <a:txBody>
                    <a:bodyPr/>
                    <a:lstStyle/>
                    <a:p>
                      <a:endParaRPr lang="en-GB"/>
                    </a:p>
                  </a:txBody>
                  <a:tcPr/>
                </a:tc>
                <a:tc>
                  <a:txBody>
                    <a:bodyPr/>
                    <a:lstStyle/>
                    <a:p>
                      <a:pPr>
                        <a:lnSpc>
                          <a:spcPct val="115000"/>
                        </a:lnSpc>
                        <a:spcAft>
                          <a:spcPts val="0"/>
                        </a:spcAft>
                      </a:pPr>
                      <a:r>
                        <a:rPr lang="en-GB" sz="900">
                          <a:effectLst/>
                        </a:rPr>
                        <a:t>Prevents criminal industry</a:t>
                      </a:r>
                      <a:endParaRPr lang="en-GB" sz="900">
                        <a:effectLst/>
                        <a:latin typeface="Calibri" panose="020F0502020204030204" pitchFamily="34" charset="0"/>
                        <a:ea typeface="SimSun" panose="02010600030101010101" pitchFamily="2" charset="-122"/>
                        <a:cs typeface="Times New Roman" panose="02020603050405020304" pitchFamily="18" charset="0"/>
                      </a:endParaRPr>
                    </a:p>
                  </a:txBody>
                  <a:tcPr marL="32744" marR="32744" marT="0" marB="0"/>
                </a:tc>
                <a:tc>
                  <a:txBody>
                    <a:bodyPr/>
                    <a:lstStyle/>
                    <a:p>
                      <a:pPr>
                        <a:lnSpc>
                          <a:spcPct val="115000"/>
                        </a:lnSpc>
                        <a:spcAft>
                          <a:spcPts val="0"/>
                        </a:spcAft>
                      </a:pPr>
                      <a:r>
                        <a:rPr lang="en-GB" sz="900" dirty="0">
                          <a:effectLst/>
                        </a:rPr>
                        <a:t>Extent to which the policy discourages illegal market activity</a:t>
                      </a:r>
                      <a:endParaRPr lang="en-GB" sz="900" dirty="0">
                        <a:effectLst/>
                        <a:latin typeface="Calibri" panose="020F0502020204030204" pitchFamily="34" charset="0"/>
                        <a:ea typeface="SimSun" panose="02010600030101010101" pitchFamily="2" charset="-122"/>
                        <a:cs typeface="Times New Roman" panose="02020603050405020304" pitchFamily="18" charset="0"/>
                      </a:endParaRPr>
                    </a:p>
                  </a:txBody>
                  <a:tcPr marL="32744" marR="32744" marT="0" marB="0"/>
                </a:tc>
                <a:extLst>
                  <a:ext uri="{0D108BD9-81ED-4DB2-BD59-A6C34878D82A}">
                    <a16:rowId xmlns:a16="http://schemas.microsoft.com/office/drawing/2014/main" val="10023"/>
                  </a:ext>
                </a:extLst>
              </a:tr>
              <a:tr h="157734">
                <a:tc rowSpan="2">
                  <a:txBody>
                    <a:bodyPr/>
                    <a:lstStyle/>
                    <a:p>
                      <a:pPr algn="just">
                        <a:lnSpc>
                          <a:spcPct val="115000"/>
                        </a:lnSpc>
                        <a:spcAft>
                          <a:spcPts val="0"/>
                        </a:spcAft>
                      </a:pPr>
                      <a:r>
                        <a:rPr lang="en-GB" sz="900">
                          <a:effectLst/>
                        </a:rPr>
                        <a:t>Economic </a:t>
                      </a:r>
                      <a:endParaRPr lang="en-GB" sz="900">
                        <a:effectLst/>
                        <a:latin typeface="Calibri" panose="020F0502020204030204" pitchFamily="34" charset="0"/>
                        <a:ea typeface="SimSun" panose="02010600030101010101" pitchFamily="2" charset="-122"/>
                        <a:cs typeface="Times New Roman" panose="02020603050405020304" pitchFamily="18" charset="0"/>
                      </a:endParaRPr>
                    </a:p>
                  </a:txBody>
                  <a:tcPr marL="32744" marR="32744" marT="0" marB="0"/>
                </a:tc>
                <a:tc>
                  <a:txBody>
                    <a:bodyPr/>
                    <a:lstStyle/>
                    <a:p>
                      <a:pPr>
                        <a:lnSpc>
                          <a:spcPct val="115000"/>
                        </a:lnSpc>
                        <a:spcAft>
                          <a:spcPts val="0"/>
                        </a:spcAft>
                      </a:pPr>
                      <a:r>
                        <a:rPr lang="en-GB" sz="900">
                          <a:effectLst/>
                        </a:rPr>
                        <a:t>Generates state revenue</a:t>
                      </a:r>
                      <a:endParaRPr lang="en-GB" sz="900">
                        <a:effectLst/>
                        <a:latin typeface="Calibri" panose="020F0502020204030204" pitchFamily="34" charset="0"/>
                        <a:ea typeface="SimSun" panose="02010600030101010101" pitchFamily="2" charset="-122"/>
                        <a:cs typeface="Times New Roman" panose="02020603050405020304" pitchFamily="18" charset="0"/>
                      </a:endParaRPr>
                    </a:p>
                  </a:txBody>
                  <a:tcPr marL="32744" marR="32744" marT="0" marB="0"/>
                </a:tc>
                <a:tc>
                  <a:txBody>
                    <a:bodyPr/>
                    <a:lstStyle/>
                    <a:p>
                      <a:pPr>
                        <a:lnSpc>
                          <a:spcPct val="115000"/>
                        </a:lnSpc>
                        <a:spcAft>
                          <a:spcPts val="0"/>
                        </a:spcAft>
                      </a:pPr>
                      <a:r>
                        <a:rPr lang="en-GB" sz="900" dirty="0">
                          <a:effectLst/>
                        </a:rPr>
                        <a:t>Generates state revenue</a:t>
                      </a:r>
                      <a:endParaRPr lang="en-GB" sz="900" dirty="0">
                        <a:effectLst/>
                        <a:latin typeface="Calibri" panose="020F0502020204030204" pitchFamily="34" charset="0"/>
                        <a:ea typeface="SimSun" panose="02010600030101010101" pitchFamily="2" charset="-122"/>
                        <a:cs typeface="Times New Roman" panose="02020603050405020304" pitchFamily="18" charset="0"/>
                      </a:endParaRPr>
                    </a:p>
                  </a:txBody>
                  <a:tcPr marL="32744" marR="32744" marT="0" marB="0"/>
                </a:tc>
                <a:extLst>
                  <a:ext uri="{0D108BD9-81ED-4DB2-BD59-A6C34878D82A}">
                    <a16:rowId xmlns:a16="http://schemas.microsoft.com/office/drawing/2014/main" val="10024"/>
                  </a:ext>
                </a:extLst>
              </a:tr>
              <a:tr h="186023">
                <a:tc vMerge="1">
                  <a:txBody>
                    <a:bodyPr/>
                    <a:lstStyle/>
                    <a:p>
                      <a:endParaRPr lang="en-GB"/>
                    </a:p>
                  </a:txBody>
                  <a:tcPr/>
                </a:tc>
                <a:tc>
                  <a:txBody>
                    <a:bodyPr/>
                    <a:lstStyle/>
                    <a:p>
                      <a:pPr>
                        <a:lnSpc>
                          <a:spcPct val="115000"/>
                        </a:lnSpc>
                        <a:spcAft>
                          <a:spcPts val="0"/>
                        </a:spcAft>
                      </a:pPr>
                      <a:r>
                        <a:rPr lang="en-GB" sz="900">
                          <a:effectLst/>
                        </a:rPr>
                        <a:t>Reduces economic costs</a:t>
                      </a:r>
                      <a:endParaRPr lang="en-GB" sz="900">
                        <a:effectLst/>
                        <a:latin typeface="Calibri" panose="020F0502020204030204" pitchFamily="34" charset="0"/>
                        <a:ea typeface="SimSun" panose="02010600030101010101" pitchFamily="2" charset="-122"/>
                        <a:cs typeface="Times New Roman" panose="02020603050405020304" pitchFamily="18" charset="0"/>
                      </a:endParaRPr>
                    </a:p>
                  </a:txBody>
                  <a:tcPr marL="32744" marR="32744" marT="0" marB="0"/>
                </a:tc>
                <a:tc>
                  <a:txBody>
                    <a:bodyPr/>
                    <a:lstStyle/>
                    <a:p>
                      <a:pPr>
                        <a:lnSpc>
                          <a:spcPct val="115000"/>
                        </a:lnSpc>
                        <a:spcAft>
                          <a:spcPts val="0"/>
                        </a:spcAft>
                      </a:pPr>
                      <a:r>
                        <a:rPr lang="en-GB" sz="900" dirty="0">
                          <a:effectLst/>
                        </a:rPr>
                        <a:t>Reduces public financial costs not directly related to the enforcement policy (e.g., </a:t>
                      </a:r>
                      <a:r>
                        <a:rPr lang="en-GB" sz="900" dirty="0" err="1">
                          <a:effectLst/>
                        </a:rPr>
                        <a:t>spillover</a:t>
                      </a:r>
                      <a:r>
                        <a:rPr lang="en-GB" sz="900" dirty="0">
                          <a:effectLst/>
                        </a:rPr>
                        <a:t> effects on health policy budgets)</a:t>
                      </a:r>
                      <a:endParaRPr lang="en-GB" sz="900" dirty="0">
                        <a:effectLst/>
                        <a:latin typeface="Calibri" panose="020F0502020204030204" pitchFamily="34" charset="0"/>
                        <a:ea typeface="SimSun" panose="02010600030101010101" pitchFamily="2" charset="-122"/>
                        <a:cs typeface="Times New Roman" panose="02020603050405020304" pitchFamily="18" charset="0"/>
                      </a:endParaRPr>
                    </a:p>
                  </a:txBody>
                  <a:tcPr marL="32744" marR="32744" marT="0" marB="0"/>
                </a:tc>
                <a:extLst>
                  <a:ext uri="{0D108BD9-81ED-4DB2-BD59-A6C34878D82A}">
                    <a16:rowId xmlns:a16="http://schemas.microsoft.com/office/drawing/2014/main" val="10025"/>
                  </a:ext>
                </a:extLst>
              </a:tr>
              <a:tr h="157734">
                <a:tc rowSpan="2">
                  <a:txBody>
                    <a:bodyPr/>
                    <a:lstStyle/>
                    <a:p>
                      <a:pPr algn="just">
                        <a:lnSpc>
                          <a:spcPct val="115000"/>
                        </a:lnSpc>
                        <a:spcAft>
                          <a:spcPts val="0"/>
                        </a:spcAft>
                      </a:pPr>
                      <a:r>
                        <a:rPr lang="en-GB" sz="900">
                          <a:effectLst/>
                        </a:rPr>
                        <a:t>Cost</a:t>
                      </a:r>
                      <a:endParaRPr lang="en-GB" sz="900">
                        <a:effectLst/>
                        <a:latin typeface="Calibri" panose="020F0502020204030204" pitchFamily="34" charset="0"/>
                        <a:ea typeface="SimSun" panose="02010600030101010101" pitchFamily="2" charset="-122"/>
                        <a:cs typeface="Times New Roman" panose="02020603050405020304" pitchFamily="18" charset="0"/>
                      </a:endParaRPr>
                    </a:p>
                  </a:txBody>
                  <a:tcPr marL="32744" marR="32744" marT="0" marB="0"/>
                </a:tc>
                <a:tc>
                  <a:txBody>
                    <a:bodyPr/>
                    <a:lstStyle/>
                    <a:p>
                      <a:pPr>
                        <a:lnSpc>
                          <a:spcPct val="115000"/>
                        </a:lnSpc>
                        <a:spcAft>
                          <a:spcPts val="0"/>
                        </a:spcAft>
                      </a:pPr>
                      <a:r>
                        <a:rPr lang="en-GB" sz="900">
                          <a:effectLst/>
                        </a:rPr>
                        <a:t>Introduction</a:t>
                      </a:r>
                      <a:endParaRPr lang="en-GB" sz="900">
                        <a:effectLst/>
                        <a:latin typeface="Calibri" panose="020F0502020204030204" pitchFamily="34" charset="0"/>
                        <a:ea typeface="SimSun" panose="02010600030101010101" pitchFamily="2" charset="-122"/>
                        <a:cs typeface="Times New Roman" panose="02020603050405020304" pitchFamily="18" charset="0"/>
                      </a:endParaRPr>
                    </a:p>
                  </a:txBody>
                  <a:tcPr marL="32744" marR="32744" marT="0" marB="0"/>
                </a:tc>
                <a:tc>
                  <a:txBody>
                    <a:bodyPr/>
                    <a:lstStyle/>
                    <a:p>
                      <a:pPr>
                        <a:lnSpc>
                          <a:spcPct val="115000"/>
                        </a:lnSpc>
                        <a:spcAft>
                          <a:spcPts val="0"/>
                        </a:spcAft>
                      </a:pPr>
                      <a:r>
                        <a:rPr lang="en-GB" sz="900" dirty="0">
                          <a:effectLst/>
                        </a:rPr>
                        <a:t>Financial costs of introducing the policy</a:t>
                      </a:r>
                      <a:endParaRPr lang="en-GB" sz="900" dirty="0">
                        <a:effectLst/>
                        <a:latin typeface="Calibri" panose="020F0502020204030204" pitchFamily="34" charset="0"/>
                        <a:ea typeface="SimSun" panose="02010600030101010101" pitchFamily="2" charset="-122"/>
                        <a:cs typeface="Times New Roman" panose="02020603050405020304" pitchFamily="18" charset="0"/>
                      </a:endParaRPr>
                    </a:p>
                  </a:txBody>
                  <a:tcPr marL="32744" marR="32744" marT="0" marB="0"/>
                </a:tc>
                <a:extLst>
                  <a:ext uri="{0D108BD9-81ED-4DB2-BD59-A6C34878D82A}">
                    <a16:rowId xmlns:a16="http://schemas.microsoft.com/office/drawing/2014/main" val="10026"/>
                  </a:ext>
                </a:extLst>
              </a:tr>
              <a:tr h="157734">
                <a:tc vMerge="1">
                  <a:txBody>
                    <a:bodyPr/>
                    <a:lstStyle/>
                    <a:p>
                      <a:endParaRPr lang="en-GB"/>
                    </a:p>
                  </a:txBody>
                  <a:tcPr/>
                </a:tc>
                <a:tc>
                  <a:txBody>
                    <a:bodyPr/>
                    <a:lstStyle/>
                    <a:p>
                      <a:pPr>
                        <a:lnSpc>
                          <a:spcPct val="115000"/>
                        </a:lnSpc>
                        <a:spcAft>
                          <a:spcPts val="0"/>
                        </a:spcAft>
                      </a:pPr>
                      <a:r>
                        <a:rPr lang="en-GB" sz="900">
                          <a:effectLst/>
                        </a:rPr>
                        <a:t>Maintenance</a:t>
                      </a:r>
                      <a:endParaRPr lang="en-GB" sz="900">
                        <a:effectLst/>
                        <a:latin typeface="Calibri" panose="020F0502020204030204" pitchFamily="34" charset="0"/>
                        <a:ea typeface="SimSun" panose="02010600030101010101" pitchFamily="2" charset="-122"/>
                        <a:cs typeface="Times New Roman" panose="02020603050405020304" pitchFamily="18" charset="0"/>
                      </a:endParaRPr>
                    </a:p>
                  </a:txBody>
                  <a:tcPr marL="32744" marR="32744" marT="0" marB="0"/>
                </a:tc>
                <a:tc>
                  <a:txBody>
                    <a:bodyPr/>
                    <a:lstStyle/>
                    <a:p>
                      <a:pPr>
                        <a:lnSpc>
                          <a:spcPct val="115000"/>
                        </a:lnSpc>
                        <a:spcAft>
                          <a:spcPts val="0"/>
                        </a:spcAft>
                      </a:pPr>
                      <a:r>
                        <a:rPr lang="en-GB" sz="900" dirty="0">
                          <a:effectLst/>
                        </a:rPr>
                        <a:t>Financial costs of enforcing the policy</a:t>
                      </a:r>
                      <a:endParaRPr lang="en-GB" sz="900" dirty="0">
                        <a:effectLst/>
                        <a:latin typeface="Calibri" panose="020F0502020204030204" pitchFamily="34" charset="0"/>
                        <a:ea typeface="SimSun" panose="02010600030101010101" pitchFamily="2" charset="-122"/>
                        <a:cs typeface="Times New Roman" panose="02020603050405020304" pitchFamily="18" charset="0"/>
                      </a:endParaRPr>
                    </a:p>
                  </a:txBody>
                  <a:tcPr marL="32744" marR="32744" marT="0" marB="0"/>
                </a:tc>
                <a:extLst>
                  <a:ext uri="{0D108BD9-81ED-4DB2-BD59-A6C34878D82A}">
                    <a16:rowId xmlns:a16="http://schemas.microsoft.com/office/drawing/2014/main" val="10027"/>
                  </a:ext>
                </a:extLst>
              </a:tr>
            </a:tbl>
          </a:graphicData>
        </a:graphic>
      </p:graphicFrame>
      <p:sp>
        <p:nvSpPr>
          <p:cNvPr id="6" name="Title 1"/>
          <p:cNvSpPr txBox="1">
            <a:spLocks/>
          </p:cNvSpPr>
          <p:nvPr/>
        </p:nvSpPr>
        <p:spPr>
          <a:xfrm>
            <a:off x="2423592" y="291662"/>
            <a:ext cx="7380312" cy="617058"/>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3300" dirty="0">
                <a:solidFill>
                  <a:srgbClr val="7030A0"/>
                </a:solidFill>
              </a:rPr>
              <a:t>Drug Harm Policy Value Tree - definitions</a:t>
            </a:r>
          </a:p>
        </p:txBody>
      </p:sp>
      <p:sp>
        <p:nvSpPr>
          <p:cNvPr id="8" name="TextBox 7">
            <a:extLst>
              <a:ext uri="{FF2B5EF4-FFF2-40B4-BE49-F238E27FC236}">
                <a16:creationId xmlns:a16="http://schemas.microsoft.com/office/drawing/2014/main" id="{6BD5CA2E-DDC0-3640-8916-D70189294CAC}"/>
              </a:ext>
            </a:extLst>
          </p:cNvPr>
          <p:cNvSpPr txBox="1"/>
          <p:nvPr/>
        </p:nvSpPr>
        <p:spPr>
          <a:xfrm>
            <a:off x="387028" y="6283136"/>
            <a:ext cx="4794478" cy="369332"/>
          </a:xfrm>
          <a:prstGeom prst="rect">
            <a:avLst/>
          </a:prstGeom>
          <a:noFill/>
        </p:spPr>
        <p:txBody>
          <a:bodyPr wrap="square" rtlCol="0">
            <a:spAutoFit/>
          </a:bodyPr>
          <a:lstStyle/>
          <a:p>
            <a:r>
              <a:rPr lang="en-US" dirty="0" err="1"/>
              <a:t>Rogeberg</a:t>
            </a:r>
            <a:r>
              <a:rPr lang="en-US" dirty="0"/>
              <a:t> et al – 2018 </a:t>
            </a:r>
          </a:p>
        </p:txBody>
      </p:sp>
    </p:spTree>
    <p:extLst>
      <p:ext uri="{BB962C8B-B14F-4D97-AF65-F5344CB8AC3E}">
        <p14:creationId xmlns:p14="http://schemas.microsoft.com/office/powerpoint/2010/main" val="31571858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03512" y="188640"/>
            <a:ext cx="6034324" cy="994172"/>
          </a:xfrm>
        </p:spPr>
        <p:txBody>
          <a:bodyPr>
            <a:noAutofit/>
          </a:bodyPr>
          <a:lstStyle/>
          <a:p>
            <a:r>
              <a:rPr lang="en-GB" dirty="0">
                <a:solidFill>
                  <a:srgbClr val="7030A0"/>
                </a:solidFill>
              </a:rPr>
              <a:t>Policy options considered </a:t>
            </a:r>
          </a:p>
        </p:txBody>
      </p:sp>
      <p:graphicFrame>
        <p:nvGraphicFramePr>
          <p:cNvPr id="6" name="Table 5"/>
          <p:cNvGraphicFramePr>
            <a:graphicFrameLocks noGrp="1"/>
          </p:cNvGraphicFramePr>
          <p:nvPr>
            <p:extLst/>
          </p:nvPr>
        </p:nvGraphicFramePr>
        <p:xfrm>
          <a:off x="2152650" y="2436139"/>
          <a:ext cx="7886700" cy="3335655"/>
        </p:xfrm>
        <a:graphic>
          <a:graphicData uri="http://schemas.openxmlformats.org/drawingml/2006/table">
            <a:tbl>
              <a:tblPr firstRow="1" firstCol="1" bandRow="1"/>
              <a:tblGrid>
                <a:gridCol w="1314450">
                  <a:extLst>
                    <a:ext uri="{9D8B030D-6E8A-4147-A177-3AD203B41FA5}">
                      <a16:colId xmlns:a16="http://schemas.microsoft.com/office/drawing/2014/main" val="20000"/>
                    </a:ext>
                  </a:extLst>
                </a:gridCol>
                <a:gridCol w="1314450">
                  <a:extLst>
                    <a:ext uri="{9D8B030D-6E8A-4147-A177-3AD203B41FA5}">
                      <a16:colId xmlns:a16="http://schemas.microsoft.com/office/drawing/2014/main" val="20001"/>
                    </a:ext>
                  </a:extLst>
                </a:gridCol>
                <a:gridCol w="1314450">
                  <a:extLst>
                    <a:ext uri="{9D8B030D-6E8A-4147-A177-3AD203B41FA5}">
                      <a16:colId xmlns:a16="http://schemas.microsoft.com/office/drawing/2014/main" val="20002"/>
                    </a:ext>
                  </a:extLst>
                </a:gridCol>
                <a:gridCol w="1314450">
                  <a:extLst>
                    <a:ext uri="{9D8B030D-6E8A-4147-A177-3AD203B41FA5}">
                      <a16:colId xmlns:a16="http://schemas.microsoft.com/office/drawing/2014/main" val="20003"/>
                    </a:ext>
                  </a:extLst>
                </a:gridCol>
                <a:gridCol w="1314450">
                  <a:extLst>
                    <a:ext uri="{9D8B030D-6E8A-4147-A177-3AD203B41FA5}">
                      <a16:colId xmlns:a16="http://schemas.microsoft.com/office/drawing/2014/main" val="20004"/>
                    </a:ext>
                  </a:extLst>
                </a:gridCol>
                <a:gridCol w="1314450">
                  <a:extLst>
                    <a:ext uri="{9D8B030D-6E8A-4147-A177-3AD203B41FA5}">
                      <a16:colId xmlns:a16="http://schemas.microsoft.com/office/drawing/2014/main" val="20005"/>
                    </a:ext>
                  </a:extLst>
                </a:gridCol>
              </a:tblGrid>
              <a:tr h="420624">
                <a:tc>
                  <a:txBody>
                    <a:bodyPr/>
                    <a:lstStyle/>
                    <a:p>
                      <a:pPr algn="ctr">
                        <a:lnSpc>
                          <a:spcPct val="115000"/>
                        </a:lnSpc>
                        <a:spcAft>
                          <a:spcPts val="0"/>
                        </a:spcAft>
                      </a:pPr>
                      <a:r>
                        <a:rPr lang="en-GB" sz="1200" b="1" dirty="0">
                          <a:effectLst/>
                          <a:latin typeface="Calibri" panose="020F0502020204030204" pitchFamily="34" charset="0"/>
                          <a:ea typeface="Times New Roman" panose="02020603050405020304" pitchFamily="18" charset="0"/>
                          <a:cs typeface="Arial" panose="020B0604020202020204" pitchFamily="34" charset="0"/>
                        </a:rPr>
                        <a:t>Production</a:t>
                      </a:r>
                      <a:endParaRPr lang="en-GB" sz="12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27146" marR="271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200" b="1" dirty="0">
                          <a:effectLst/>
                          <a:latin typeface="Calibri" panose="020F0502020204030204" pitchFamily="34" charset="0"/>
                          <a:ea typeface="Times New Roman" panose="02020603050405020304" pitchFamily="18" charset="0"/>
                          <a:cs typeface="Arial" panose="020B0604020202020204" pitchFamily="34" charset="0"/>
                        </a:rPr>
                        <a:t>Sale/distribution</a:t>
                      </a:r>
                      <a:endParaRPr lang="en-GB" sz="12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27146" marR="271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200" b="1">
                          <a:effectLst/>
                          <a:latin typeface="Calibri" panose="020F0502020204030204" pitchFamily="34" charset="0"/>
                          <a:ea typeface="Times New Roman" panose="02020603050405020304" pitchFamily="18" charset="0"/>
                          <a:cs typeface="Arial" panose="020B0604020202020204" pitchFamily="34" charset="0"/>
                        </a:rPr>
                        <a:t>Purchase</a:t>
                      </a:r>
                      <a:endParaRPr lang="en-GB" sz="1200">
                        <a:effectLst/>
                        <a:latin typeface="Garamond" panose="02020404030301010803" pitchFamily="18" charset="0"/>
                        <a:ea typeface="Times New Roman" panose="02020603050405020304" pitchFamily="18" charset="0"/>
                        <a:cs typeface="Times New Roman" panose="02020603050405020304" pitchFamily="18" charset="0"/>
                      </a:endParaRPr>
                    </a:p>
                  </a:txBody>
                  <a:tcPr marL="27146" marR="271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200" b="1">
                          <a:effectLst/>
                          <a:latin typeface="Calibri" panose="020F0502020204030204" pitchFamily="34" charset="0"/>
                          <a:ea typeface="Times New Roman" panose="02020603050405020304" pitchFamily="18" charset="0"/>
                          <a:cs typeface="Arial" panose="020B0604020202020204" pitchFamily="34" charset="0"/>
                        </a:rPr>
                        <a:t>Purchase volume (for legal users)</a:t>
                      </a:r>
                      <a:endParaRPr lang="en-GB" sz="1200">
                        <a:effectLst/>
                        <a:latin typeface="Garamond" panose="02020404030301010803" pitchFamily="18" charset="0"/>
                        <a:ea typeface="Times New Roman" panose="02020603050405020304" pitchFamily="18" charset="0"/>
                        <a:cs typeface="Times New Roman" panose="02020603050405020304" pitchFamily="18" charset="0"/>
                      </a:endParaRPr>
                    </a:p>
                  </a:txBody>
                  <a:tcPr marL="27146" marR="271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200" b="1">
                          <a:effectLst/>
                          <a:latin typeface="Calibri" panose="020F0502020204030204" pitchFamily="34" charset="0"/>
                          <a:ea typeface="Times New Roman" panose="02020603050405020304" pitchFamily="18" charset="0"/>
                          <a:cs typeface="Arial" panose="020B0604020202020204" pitchFamily="34" charset="0"/>
                        </a:rPr>
                        <a:t>Possession</a:t>
                      </a:r>
                      <a:endParaRPr lang="en-GB" sz="1200">
                        <a:effectLst/>
                        <a:latin typeface="Garamond" panose="02020404030301010803" pitchFamily="18" charset="0"/>
                        <a:ea typeface="Times New Roman" panose="02020603050405020304" pitchFamily="18" charset="0"/>
                        <a:cs typeface="Times New Roman" panose="02020603050405020304" pitchFamily="18" charset="0"/>
                      </a:endParaRPr>
                    </a:p>
                  </a:txBody>
                  <a:tcPr marL="27146" marR="271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200" b="1" dirty="0">
                          <a:effectLst/>
                          <a:latin typeface="Calibri" panose="020F0502020204030204" pitchFamily="34" charset="0"/>
                          <a:ea typeface="Times New Roman" panose="02020603050405020304" pitchFamily="18" charset="0"/>
                          <a:cs typeface="Arial" panose="020B0604020202020204" pitchFamily="34" charset="0"/>
                        </a:rPr>
                        <a:t>Use</a:t>
                      </a:r>
                      <a:endParaRPr lang="en-GB" sz="12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27146" marR="271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68046">
                <a:tc>
                  <a:txBody>
                    <a:bodyPr/>
                    <a:lstStyle/>
                    <a:p>
                      <a:pPr>
                        <a:lnSpc>
                          <a:spcPct val="115000"/>
                        </a:lnSpc>
                        <a:spcAft>
                          <a:spcPts val="0"/>
                        </a:spcAft>
                      </a:pPr>
                      <a:r>
                        <a:rPr lang="en-GB" sz="1100" dirty="0">
                          <a:effectLst/>
                          <a:latin typeface="Calibri" panose="020F0502020204030204" pitchFamily="34" charset="0"/>
                          <a:ea typeface="Times New Roman" panose="02020603050405020304" pitchFamily="18" charset="0"/>
                          <a:cs typeface="Arial" panose="020B0604020202020204" pitchFamily="34" charset="0"/>
                        </a:rPr>
                        <a:t>Illegal (strong sanctions)</a:t>
                      </a:r>
                      <a:endParaRPr lang="en-GB" sz="11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27146" marR="271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99"/>
                    </a:solidFill>
                  </a:tcPr>
                </a:tc>
                <a:tc>
                  <a:txBody>
                    <a:bodyPr/>
                    <a:lstStyle/>
                    <a:p>
                      <a:pPr>
                        <a:lnSpc>
                          <a:spcPct val="115000"/>
                        </a:lnSpc>
                        <a:spcAft>
                          <a:spcPts val="0"/>
                        </a:spcAft>
                      </a:pPr>
                      <a:r>
                        <a:rPr lang="en-GB" sz="1100">
                          <a:effectLst/>
                          <a:latin typeface="Calibri" panose="020F0502020204030204" pitchFamily="34" charset="0"/>
                          <a:ea typeface="Times New Roman" panose="02020603050405020304" pitchFamily="18" charset="0"/>
                          <a:cs typeface="Arial" panose="020B0604020202020204" pitchFamily="34" charset="0"/>
                        </a:rPr>
                        <a:t>Illegal (strong sanctions)</a:t>
                      </a:r>
                      <a:endParaRPr lang="en-GB"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27146" marR="271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99"/>
                    </a:solidFill>
                  </a:tcPr>
                </a:tc>
                <a:tc>
                  <a:txBody>
                    <a:bodyPr/>
                    <a:lstStyle/>
                    <a:p>
                      <a:pPr>
                        <a:lnSpc>
                          <a:spcPct val="115000"/>
                        </a:lnSpc>
                        <a:spcAft>
                          <a:spcPts val="0"/>
                        </a:spcAft>
                      </a:pPr>
                      <a:r>
                        <a:rPr lang="en-GB" sz="1100">
                          <a:effectLst/>
                          <a:latin typeface="Calibri" panose="020F0502020204030204" pitchFamily="34" charset="0"/>
                          <a:ea typeface="Times New Roman" panose="02020603050405020304" pitchFamily="18" charset="0"/>
                          <a:cs typeface="Arial" panose="020B0604020202020204" pitchFamily="34" charset="0"/>
                        </a:rPr>
                        <a:t>Illegal (strong sanctions)</a:t>
                      </a:r>
                      <a:endParaRPr lang="en-GB"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27146" marR="271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99"/>
                    </a:solidFill>
                  </a:tcPr>
                </a:tc>
                <a:tc>
                  <a:txBody>
                    <a:bodyPr/>
                    <a:lstStyle/>
                    <a:p>
                      <a:pPr>
                        <a:lnSpc>
                          <a:spcPct val="115000"/>
                        </a:lnSpc>
                        <a:spcAft>
                          <a:spcPts val="0"/>
                        </a:spcAft>
                      </a:pPr>
                      <a:r>
                        <a:rPr lang="en-GB" sz="1100">
                          <a:effectLst/>
                          <a:latin typeface="Calibri" panose="020F0502020204030204" pitchFamily="34" charset="0"/>
                          <a:ea typeface="Times New Roman" panose="02020603050405020304" pitchFamily="18" charset="0"/>
                          <a:cs typeface="Arial" panose="020B0604020202020204" pitchFamily="34" charset="0"/>
                        </a:rPr>
                        <a:t>None - illegal</a:t>
                      </a:r>
                      <a:endParaRPr lang="en-GB"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27146" marR="271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99"/>
                    </a:solidFill>
                  </a:tcPr>
                </a:tc>
                <a:tc>
                  <a:txBody>
                    <a:bodyPr/>
                    <a:lstStyle/>
                    <a:p>
                      <a:pPr>
                        <a:lnSpc>
                          <a:spcPct val="115000"/>
                        </a:lnSpc>
                        <a:spcAft>
                          <a:spcPts val="0"/>
                        </a:spcAft>
                      </a:pPr>
                      <a:r>
                        <a:rPr lang="en-GB" sz="1100">
                          <a:effectLst/>
                          <a:latin typeface="Calibri" panose="020F0502020204030204" pitchFamily="34" charset="0"/>
                          <a:ea typeface="Times New Roman" panose="02020603050405020304" pitchFamily="18" charset="0"/>
                          <a:cs typeface="Arial" panose="020B0604020202020204" pitchFamily="34" charset="0"/>
                        </a:rPr>
                        <a:t>Illegal (strong sanctions)</a:t>
                      </a:r>
                      <a:endParaRPr lang="en-GB"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27146" marR="271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99"/>
                    </a:solidFill>
                  </a:tcPr>
                </a:tc>
                <a:tc>
                  <a:txBody>
                    <a:bodyPr/>
                    <a:lstStyle/>
                    <a:p>
                      <a:pPr>
                        <a:lnSpc>
                          <a:spcPct val="115000"/>
                        </a:lnSpc>
                        <a:spcAft>
                          <a:spcPts val="0"/>
                        </a:spcAft>
                      </a:pPr>
                      <a:r>
                        <a:rPr lang="en-GB" sz="1100">
                          <a:effectLst/>
                          <a:latin typeface="Calibri" panose="020F0502020204030204" pitchFamily="34" charset="0"/>
                          <a:ea typeface="Times New Roman" panose="02020603050405020304" pitchFamily="18" charset="0"/>
                          <a:cs typeface="Arial" panose="020B0604020202020204" pitchFamily="34" charset="0"/>
                        </a:rPr>
                        <a:t>Illegal (strong sanctions)</a:t>
                      </a:r>
                      <a:endParaRPr lang="en-GB"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27146" marR="271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99"/>
                    </a:solidFill>
                  </a:tcPr>
                </a:tc>
                <a:extLst>
                  <a:ext uri="{0D108BD9-81ED-4DB2-BD59-A6C34878D82A}">
                    <a16:rowId xmlns:a16="http://schemas.microsoft.com/office/drawing/2014/main" val="10001"/>
                  </a:ext>
                </a:extLst>
              </a:tr>
              <a:tr h="561023">
                <a:tc>
                  <a:txBody>
                    <a:bodyPr/>
                    <a:lstStyle/>
                    <a:p>
                      <a:pPr>
                        <a:lnSpc>
                          <a:spcPct val="115000"/>
                        </a:lnSpc>
                        <a:spcAft>
                          <a:spcPts val="0"/>
                        </a:spcAft>
                      </a:pPr>
                      <a:r>
                        <a:rPr lang="en-GB" sz="1100">
                          <a:effectLst/>
                          <a:latin typeface="Calibri" panose="020F0502020204030204" pitchFamily="34" charset="0"/>
                          <a:ea typeface="Times New Roman" panose="02020603050405020304" pitchFamily="18" charset="0"/>
                          <a:cs typeface="Arial" panose="020B0604020202020204" pitchFamily="34" charset="0"/>
                        </a:rPr>
                        <a:t>Illegal (weak sanctions - de jure or de facto decriminalized)</a:t>
                      </a:r>
                      <a:endParaRPr lang="en-GB"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27146" marR="271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tc>
                  <a:txBody>
                    <a:bodyPr/>
                    <a:lstStyle/>
                    <a:p>
                      <a:pPr>
                        <a:lnSpc>
                          <a:spcPct val="115000"/>
                        </a:lnSpc>
                        <a:spcAft>
                          <a:spcPts val="0"/>
                        </a:spcAft>
                      </a:pPr>
                      <a:r>
                        <a:rPr lang="en-GB" sz="1100">
                          <a:effectLst/>
                          <a:latin typeface="Calibri" panose="020F0502020204030204" pitchFamily="34" charset="0"/>
                          <a:ea typeface="Times New Roman" panose="02020603050405020304" pitchFamily="18" charset="0"/>
                          <a:cs typeface="Arial" panose="020B0604020202020204" pitchFamily="34" charset="0"/>
                        </a:rPr>
                        <a:t>Illegal (weak sanctions - de jure or de facto decriminalized)</a:t>
                      </a:r>
                      <a:endParaRPr lang="en-GB"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27146" marR="271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tc>
                  <a:txBody>
                    <a:bodyPr/>
                    <a:lstStyle/>
                    <a:p>
                      <a:pPr>
                        <a:lnSpc>
                          <a:spcPct val="115000"/>
                        </a:lnSpc>
                        <a:spcAft>
                          <a:spcPts val="0"/>
                        </a:spcAft>
                      </a:pPr>
                      <a:r>
                        <a:rPr lang="en-GB" sz="1100">
                          <a:effectLst/>
                          <a:latin typeface="Calibri" panose="020F0502020204030204" pitchFamily="34" charset="0"/>
                          <a:ea typeface="Times New Roman" panose="02020603050405020304" pitchFamily="18" charset="0"/>
                          <a:cs typeface="Arial" panose="020B0604020202020204" pitchFamily="34" charset="0"/>
                        </a:rPr>
                        <a:t>Illegal (weak sanctions - de jure or de facto decriminalized)</a:t>
                      </a:r>
                      <a:endParaRPr lang="en-GB"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27146" marR="271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tc>
                  <a:txBody>
                    <a:bodyPr/>
                    <a:lstStyle/>
                    <a:p>
                      <a:pPr>
                        <a:lnSpc>
                          <a:spcPct val="115000"/>
                        </a:lnSpc>
                        <a:spcAft>
                          <a:spcPts val="0"/>
                        </a:spcAft>
                      </a:pPr>
                      <a:r>
                        <a:rPr lang="en-GB" sz="1100">
                          <a:effectLst/>
                          <a:latin typeface="Calibri" panose="020F0502020204030204" pitchFamily="34" charset="0"/>
                          <a:ea typeface="Times New Roman" panose="02020603050405020304" pitchFamily="18" charset="0"/>
                          <a:cs typeface="Arial" panose="020B0604020202020204" pitchFamily="34" charset="0"/>
                        </a:rPr>
                        <a:t>Per person quotas</a:t>
                      </a:r>
                      <a:endParaRPr lang="en-GB"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27146" marR="271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tc>
                  <a:txBody>
                    <a:bodyPr/>
                    <a:lstStyle/>
                    <a:p>
                      <a:pPr>
                        <a:lnSpc>
                          <a:spcPct val="115000"/>
                        </a:lnSpc>
                        <a:spcAft>
                          <a:spcPts val="0"/>
                        </a:spcAft>
                      </a:pPr>
                      <a:r>
                        <a:rPr lang="en-GB" sz="1100">
                          <a:effectLst/>
                          <a:latin typeface="Calibri" panose="020F0502020204030204" pitchFamily="34" charset="0"/>
                          <a:ea typeface="Times New Roman" panose="02020603050405020304" pitchFamily="18" charset="0"/>
                          <a:cs typeface="Arial" panose="020B0604020202020204" pitchFamily="34" charset="0"/>
                        </a:rPr>
                        <a:t>Illegal (weak sanctions - de jure or de facto decriminalized)</a:t>
                      </a:r>
                      <a:endParaRPr lang="en-GB"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27146" marR="271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tc>
                  <a:txBody>
                    <a:bodyPr/>
                    <a:lstStyle/>
                    <a:p>
                      <a:pPr>
                        <a:lnSpc>
                          <a:spcPct val="115000"/>
                        </a:lnSpc>
                        <a:spcAft>
                          <a:spcPts val="0"/>
                        </a:spcAft>
                      </a:pPr>
                      <a:r>
                        <a:rPr lang="en-GB" sz="1100">
                          <a:effectLst/>
                          <a:latin typeface="Calibri" panose="020F0502020204030204" pitchFamily="34" charset="0"/>
                          <a:ea typeface="Times New Roman" panose="02020603050405020304" pitchFamily="18" charset="0"/>
                          <a:cs typeface="Arial" panose="020B0604020202020204" pitchFamily="34" charset="0"/>
                        </a:rPr>
                        <a:t>Illegal (weak sanctions - de jure or de facto decriminalized)</a:t>
                      </a:r>
                      <a:endParaRPr lang="en-GB"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27146" marR="271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extLst>
                  <a:ext uri="{0D108BD9-81ED-4DB2-BD59-A6C34878D82A}">
                    <a16:rowId xmlns:a16="http://schemas.microsoft.com/office/drawing/2014/main" val="10002"/>
                  </a:ext>
                </a:extLst>
              </a:tr>
              <a:tr h="937736">
                <a:tc>
                  <a:txBody>
                    <a:bodyPr/>
                    <a:lstStyle/>
                    <a:p>
                      <a:pPr>
                        <a:lnSpc>
                          <a:spcPct val="115000"/>
                        </a:lnSpc>
                        <a:spcAft>
                          <a:spcPts val="0"/>
                        </a:spcAft>
                      </a:pPr>
                      <a:r>
                        <a:rPr lang="en-GB" sz="1100">
                          <a:effectLst/>
                          <a:latin typeface="Calibri" panose="020F0502020204030204" pitchFamily="34" charset="0"/>
                          <a:ea typeface="Times New Roman" panose="02020603050405020304" pitchFamily="18" charset="0"/>
                          <a:cs typeface="Arial" panose="020B0604020202020204" pitchFamily="34" charset="0"/>
                        </a:rPr>
                        <a:t>State controlled </a:t>
                      </a:r>
                      <a:endParaRPr lang="en-GB"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27146" marR="271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nSpc>
                          <a:spcPct val="115000"/>
                        </a:lnSpc>
                        <a:spcAft>
                          <a:spcPts val="0"/>
                        </a:spcAft>
                      </a:pPr>
                      <a:r>
                        <a:rPr lang="en-GB" sz="1100">
                          <a:effectLst/>
                          <a:latin typeface="Calibri" panose="020F0502020204030204" pitchFamily="34" charset="0"/>
                          <a:ea typeface="Times New Roman" panose="02020603050405020304" pitchFamily="18" charset="0"/>
                          <a:cs typeface="Arial" panose="020B0604020202020204" pitchFamily="34" charset="0"/>
                        </a:rPr>
                        <a:t>State-licensed retail stores or pharmacies</a:t>
                      </a:r>
                      <a:endParaRPr lang="en-GB"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27146" marR="271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nSpc>
                          <a:spcPct val="115000"/>
                        </a:lnSpc>
                        <a:spcAft>
                          <a:spcPts val="0"/>
                        </a:spcAft>
                      </a:pPr>
                      <a:r>
                        <a:rPr lang="en-GB" sz="1100">
                          <a:effectLst/>
                          <a:latin typeface="Calibri" panose="020F0502020204030204" pitchFamily="34" charset="0"/>
                          <a:ea typeface="Times New Roman" panose="02020603050405020304" pitchFamily="18" charset="0"/>
                          <a:cs typeface="Arial" panose="020B0604020202020204" pitchFamily="34" charset="0"/>
                        </a:rPr>
                        <a:t>Only adults (age restrictions)</a:t>
                      </a:r>
                      <a:endParaRPr lang="en-GB"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27146" marR="271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nSpc>
                          <a:spcPct val="115000"/>
                        </a:lnSpc>
                        <a:spcAft>
                          <a:spcPts val="0"/>
                        </a:spcAft>
                      </a:pPr>
                      <a:r>
                        <a:rPr lang="en-GB" sz="1100">
                          <a:effectLst/>
                          <a:latin typeface="Calibri" panose="020F0502020204030204" pitchFamily="34" charset="0"/>
                          <a:ea typeface="Times New Roman" panose="02020603050405020304" pitchFamily="18" charset="0"/>
                          <a:cs typeface="Arial" panose="020B0604020202020204" pitchFamily="34" charset="0"/>
                        </a:rPr>
                        <a:t>Per purchase quotas</a:t>
                      </a:r>
                      <a:endParaRPr lang="en-GB"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27146" marR="271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nSpc>
                          <a:spcPct val="115000"/>
                        </a:lnSpc>
                        <a:spcAft>
                          <a:spcPts val="0"/>
                        </a:spcAft>
                      </a:pPr>
                      <a:r>
                        <a:rPr lang="en-GB" sz="1100">
                          <a:effectLst/>
                          <a:latin typeface="Calibri" panose="020F0502020204030204" pitchFamily="34" charset="0"/>
                          <a:ea typeface="Times New Roman" panose="02020603050405020304" pitchFamily="18" charset="0"/>
                          <a:cs typeface="Arial" panose="020B0604020202020204" pitchFamily="34" charset="0"/>
                        </a:rPr>
                        <a:t>Limited quantity per person (e.g., for personal use)</a:t>
                      </a:r>
                      <a:endParaRPr lang="en-GB"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27146" marR="271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nSpc>
                          <a:spcPct val="115000"/>
                        </a:lnSpc>
                        <a:spcAft>
                          <a:spcPts val="0"/>
                        </a:spcAft>
                      </a:pPr>
                      <a:r>
                        <a:rPr lang="en-GB" sz="1100">
                          <a:effectLst/>
                          <a:latin typeface="Calibri" panose="020F0502020204030204" pitchFamily="34" charset="0"/>
                          <a:ea typeface="Times New Roman" panose="02020603050405020304" pitchFamily="18" charset="0"/>
                          <a:cs typeface="Arial" panose="020B0604020202020204" pitchFamily="34" charset="0"/>
                        </a:rPr>
                        <a:t>Only in specific licensed venues or private homes</a:t>
                      </a:r>
                      <a:endParaRPr lang="en-GB"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27146" marR="271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3"/>
                  </a:ext>
                </a:extLst>
              </a:tr>
              <a:tr h="839629">
                <a:tc>
                  <a:txBody>
                    <a:bodyPr/>
                    <a:lstStyle/>
                    <a:p>
                      <a:pPr>
                        <a:lnSpc>
                          <a:spcPct val="115000"/>
                        </a:lnSpc>
                        <a:spcAft>
                          <a:spcPts val="0"/>
                        </a:spcAft>
                      </a:pPr>
                      <a:r>
                        <a:rPr lang="en-GB" sz="1100">
                          <a:effectLst/>
                          <a:latin typeface="Calibri" panose="020F0502020204030204" pitchFamily="34" charset="0"/>
                          <a:ea typeface="Times New Roman" panose="02020603050405020304" pitchFamily="18" charset="0"/>
                          <a:cs typeface="Arial" panose="020B0604020202020204" pitchFamily="34" charset="0"/>
                        </a:rPr>
                        <a:t>No restrictions for companies or individuals</a:t>
                      </a:r>
                      <a:endParaRPr lang="en-GB"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27146" marR="271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nSpc>
                          <a:spcPct val="115000"/>
                        </a:lnSpc>
                        <a:spcAft>
                          <a:spcPts val="0"/>
                        </a:spcAft>
                      </a:pPr>
                      <a:r>
                        <a:rPr lang="en-GB" sz="1100">
                          <a:effectLst/>
                          <a:latin typeface="Calibri" panose="020F0502020204030204" pitchFamily="34" charset="0"/>
                          <a:ea typeface="Times New Roman" panose="02020603050405020304" pitchFamily="18" charset="0"/>
                          <a:cs typeface="Arial" panose="020B0604020202020204" pitchFamily="34" charset="0"/>
                        </a:rPr>
                        <a:t>No restrictions - any retail store</a:t>
                      </a:r>
                      <a:endParaRPr lang="en-GB"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27146" marR="271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nSpc>
                          <a:spcPct val="115000"/>
                        </a:lnSpc>
                        <a:spcAft>
                          <a:spcPts val="0"/>
                        </a:spcAft>
                      </a:pPr>
                      <a:r>
                        <a:rPr lang="en-GB" sz="1100">
                          <a:effectLst/>
                          <a:latin typeface="Calibri" panose="020F0502020204030204" pitchFamily="34" charset="0"/>
                          <a:ea typeface="Times New Roman" panose="02020603050405020304" pitchFamily="18" charset="0"/>
                          <a:cs typeface="Arial" panose="020B0604020202020204" pitchFamily="34" charset="0"/>
                        </a:rPr>
                        <a:t>No restrictions</a:t>
                      </a:r>
                      <a:endParaRPr lang="en-GB"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27146" marR="271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nSpc>
                          <a:spcPct val="115000"/>
                        </a:lnSpc>
                        <a:spcAft>
                          <a:spcPts val="0"/>
                        </a:spcAft>
                      </a:pPr>
                      <a:r>
                        <a:rPr lang="en-GB" sz="1100">
                          <a:effectLst/>
                          <a:latin typeface="Calibri" panose="020F0502020204030204" pitchFamily="34" charset="0"/>
                          <a:ea typeface="Times New Roman" panose="02020603050405020304" pitchFamily="18" charset="0"/>
                          <a:cs typeface="Arial" panose="020B0604020202020204" pitchFamily="34" charset="0"/>
                        </a:rPr>
                        <a:t>No restrictions</a:t>
                      </a:r>
                      <a:endParaRPr lang="en-GB"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27146" marR="271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nSpc>
                          <a:spcPct val="115000"/>
                        </a:lnSpc>
                        <a:spcAft>
                          <a:spcPts val="0"/>
                        </a:spcAft>
                      </a:pPr>
                      <a:r>
                        <a:rPr lang="en-GB" sz="1100">
                          <a:effectLst/>
                          <a:latin typeface="Calibri" panose="020F0502020204030204" pitchFamily="34" charset="0"/>
                          <a:ea typeface="Times New Roman" panose="02020603050405020304" pitchFamily="18" charset="0"/>
                          <a:cs typeface="Arial" panose="020B0604020202020204" pitchFamily="34" charset="0"/>
                        </a:rPr>
                        <a:t>No restrictions</a:t>
                      </a:r>
                      <a:endParaRPr lang="en-GB" sz="1100">
                        <a:effectLst/>
                        <a:latin typeface="Garamond" panose="02020404030301010803" pitchFamily="18" charset="0"/>
                        <a:ea typeface="Times New Roman" panose="02020603050405020304" pitchFamily="18" charset="0"/>
                        <a:cs typeface="Times New Roman" panose="02020603050405020304" pitchFamily="18" charset="0"/>
                      </a:endParaRPr>
                    </a:p>
                  </a:txBody>
                  <a:tcPr marL="27146" marR="271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nSpc>
                          <a:spcPct val="115000"/>
                        </a:lnSpc>
                        <a:spcAft>
                          <a:spcPts val="0"/>
                        </a:spcAft>
                      </a:pPr>
                      <a:r>
                        <a:rPr lang="en-GB" sz="1100" dirty="0">
                          <a:effectLst/>
                          <a:latin typeface="Calibri" panose="020F0502020204030204" pitchFamily="34" charset="0"/>
                          <a:ea typeface="Times New Roman" panose="02020603050405020304" pitchFamily="18" charset="0"/>
                          <a:cs typeface="Arial" panose="020B0604020202020204" pitchFamily="34" charset="0"/>
                        </a:rPr>
                        <a:t>No restrictions</a:t>
                      </a:r>
                      <a:endParaRPr lang="en-GB" sz="11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27146" marR="2714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0004"/>
                  </a:ext>
                </a:extLst>
              </a:tr>
            </a:tbl>
          </a:graphicData>
        </a:graphic>
      </p:graphicFrame>
      <p:sp>
        <p:nvSpPr>
          <p:cNvPr id="11" name="TextBox 10"/>
          <p:cNvSpPr txBox="1"/>
          <p:nvPr/>
        </p:nvSpPr>
        <p:spPr>
          <a:xfrm>
            <a:off x="8013383" y="1196753"/>
            <a:ext cx="2547113" cy="954107"/>
          </a:xfrm>
          <a:prstGeom prst="rect">
            <a:avLst/>
          </a:prstGeom>
          <a:noFill/>
        </p:spPr>
        <p:txBody>
          <a:bodyPr wrap="square" rtlCol="0">
            <a:spAutoFit/>
          </a:bodyPr>
          <a:lstStyle/>
          <a:p>
            <a:r>
              <a:rPr lang="en-GB" sz="1400" b="1" dirty="0"/>
              <a:t>    Absolute Prohibition</a:t>
            </a:r>
          </a:p>
          <a:p>
            <a:r>
              <a:rPr lang="en-GB" sz="1400" b="1" dirty="0"/>
              <a:t>    State Control</a:t>
            </a:r>
          </a:p>
          <a:p>
            <a:r>
              <a:rPr lang="en-GB" sz="1400" b="1" dirty="0"/>
              <a:t>    Decriminalisation</a:t>
            </a:r>
          </a:p>
          <a:p>
            <a:r>
              <a:rPr lang="en-GB" sz="1400" b="1" dirty="0"/>
              <a:t>    Free Market</a:t>
            </a:r>
          </a:p>
        </p:txBody>
      </p:sp>
      <p:sp>
        <p:nvSpPr>
          <p:cNvPr id="22" name="Rectangle 21"/>
          <p:cNvSpPr/>
          <p:nvPr/>
        </p:nvSpPr>
        <p:spPr>
          <a:xfrm>
            <a:off x="8108392" y="1338739"/>
            <a:ext cx="78584" cy="71576"/>
          </a:xfrm>
          <a:prstGeom prst="rect">
            <a:avLst/>
          </a:prstGeom>
          <a:solidFill>
            <a:srgbClr val="FF7C80"/>
          </a:solidFill>
          <a:ln w="25400" cap="flat" cmpd="sng" algn="ctr">
            <a:solidFill>
              <a:srgbClr val="FF7C80"/>
            </a:solidFill>
            <a:prstDash val="solid"/>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defTabSz="685800">
              <a:defRPr/>
            </a:pPr>
            <a:endParaRPr lang="en-GB" sz="1350" kern="0">
              <a:solidFill>
                <a:sysClr val="window" lastClr="FFFFFF"/>
              </a:solidFill>
              <a:latin typeface="Calibri"/>
            </a:endParaRPr>
          </a:p>
        </p:txBody>
      </p:sp>
      <p:sp>
        <p:nvSpPr>
          <p:cNvPr id="24" name="Rectangle 23"/>
          <p:cNvSpPr/>
          <p:nvPr/>
        </p:nvSpPr>
        <p:spPr>
          <a:xfrm>
            <a:off x="8108394" y="1774745"/>
            <a:ext cx="78581" cy="71438"/>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en-GB"/>
          </a:p>
        </p:txBody>
      </p:sp>
      <p:sp>
        <p:nvSpPr>
          <p:cNvPr id="25" name="Rectangle 24"/>
          <p:cNvSpPr/>
          <p:nvPr/>
        </p:nvSpPr>
        <p:spPr>
          <a:xfrm>
            <a:off x="8108394" y="1959002"/>
            <a:ext cx="78581" cy="7143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en-GB"/>
          </a:p>
        </p:txBody>
      </p:sp>
      <p:sp>
        <p:nvSpPr>
          <p:cNvPr id="27" name="Rectangle 26"/>
          <p:cNvSpPr/>
          <p:nvPr/>
        </p:nvSpPr>
        <p:spPr>
          <a:xfrm>
            <a:off x="8108394" y="1543229"/>
            <a:ext cx="78581" cy="71438"/>
          </a:xfrm>
          <a:prstGeom prst="rect">
            <a:avLst/>
          </a:prstGeom>
          <a:solidFill>
            <a:srgbClr val="F79646">
              <a:lumMod val="60000"/>
              <a:lumOff val="40000"/>
            </a:srgbClr>
          </a:solidFill>
          <a:ln w="25400" cap="flat" cmpd="sng" algn="ctr">
            <a:solidFill>
              <a:srgbClr val="F79646">
                <a:lumMod val="60000"/>
                <a:lumOff val="40000"/>
              </a:srgbClr>
            </a:solidFill>
            <a:prstDash val="solid"/>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defTabSz="685800">
              <a:defRPr/>
            </a:pPr>
            <a:endParaRPr lang="en-GB" sz="1350" kern="0">
              <a:solidFill>
                <a:sysClr val="window" lastClr="FFFFFF"/>
              </a:solidFill>
              <a:latin typeface="Calibri"/>
            </a:endParaRPr>
          </a:p>
        </p:txBody>
      </p:sp>
      <p:sp>
        <p:nvSpPr>
          <p:cNvPr id="28" name="Slide Number Placeholder 27"/>
          <p:cNvSpPr>
            <a:spLocks noGrp="1"/>
          </p:cNvSpPr>
          <p:nvPr>
            <p:ph type="sldNum" sz="quarter" idx="12"/>
          </p:nvPr>
        </p:nvSpPr>
        <p:spPr/>
        <p:txBody>
          <a:bodyPr/>
          <a:lstStyle/>
          <a:p>
            <a:fld id="{6325F550-4996-4EA0-A6E9-CC2F0875CF85}" type="slidenum">
              <a:rPr lang="en-GB" smtClean="0"/>
              <a:t>66</a:t>
            </a:fld>
            <a:endParaRPr lang="en-GB"/>
          </a:p>
        </p:txBody>
      </p:sp>
      <p:sp>
        <p:nvSpPr>
          <p:cNvPr id="10" name="TextBox 9">
            <a:extLst>
              <a:ext uri="{FF2B5EF4-FFF2-40B4-BE49-F238E27FC236}">
                <a16:creationId xmlns:a16="http://schemas.microsoft.com/office/drawing/2014/main" id="{88CC2C26-2CC6-5145-8139-AFEC9780A212}"/>
              </a:ext>
            </a:extLst>
          </p:cNvPr>
          <p:cNvSpPr txBox="1"/>
          <p:nvPr/>
        </p:nvSpPr>
        <p:spPr>
          <a:xfrm>
            <a:off x="1847528" y="6372036"/>
            <a:ext cx="4794478" cy="369332"/>
          </a:xfrm>
          <a:prstGeom prst="rect">
            <a:avLst/>
          </a:prstGeom>
          <a:noFill/>
        </p:spPr>
        <p:txBody>
          <a:bodyPr wrap="square" rtlCol="0">
            <a:spAutoFit/>
          </a:bodyPr>
          <a:lstStyle/>
          <a:p>
            <a:r>
              <a:rPr lang="en-US" dirty="0" err="1"/>
              <a:t>Rogeberg</a:t>
            </a:r>
            <a:r>
              <a:rPr lang="en-US" dirty="0"/>
              <a:t> et al – 2018 </a:t>
            </a:r>
          </a:p>
        </p:txBody>
      </p:sp>
    </p:spTree>
    <p:extLst>
      <p:ext uri="{BB962C8B-B14F-4D97-AF65-F5344CB8AC3E}">
        <p14:creationId xmlns:p14="http://schemas.microsoft.com/office/powerpoint/2010/main" val="30127322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81200" y="-27384"/>
            <a:ext cx="8229600" cy="1143000"/>
          </a:xfrm>
        </p:spPr>
        <p:txBody>
          <a:bodyPr>
            <a:normAutofit/>
          </a:bodyPr>
          <a:lstStyle/>
          <a:p>
            <a:r>
              <a:rPr lang="en-GB" dirty="0">
                <a:solidFill>
                  <a:srgbClr val="7030A0"/>
                </a:solidFill>
              </a:rPr>
              <a:t>Policy MCDA results: cannabis </a:t>
            </a:r>
          </a:p>
        </p:txBody>
      </p:sp>
      <p:pic>
        <p:nvPicPr>
          <p:cNvPr id="8" name="Picture 7"/>
          <p:cNvPicPr/>
          <p:nvPr/>
        </p:nvPicPr>
        <p:blipFill>
          <a:blip r:embed="rId3">
            <a:extLst>
              <a:ext uri="{28A0092B-C50C-407E-A947-70E740481C1C}">
                <a14:useLocalDpi xmlns:a14="http://schemas.microsoft.com/office/drawing/2010/main" val="0"/>
              </a:ext>
            </a:extLst>
          </a:blip>
          <a:stretch>
            <a:fillRect/>
          </a:stretch>
        </p:blipFill>
        <p:spPr>
          <a:xfrm>
            <a:off x="1847528" y="1196752"/>
            <a:ext cx="8363272" cy="5544616"/>
          </a:xfrm>
          <a:prstGeom prst="rect">
            <a:avLst/>
          </a:prstGeom>
        </p:spPr>
      </p:pic>
      <p:sp>
        <p:nvSpPr>
          <p:cNvPr id="13" name="Slide Number Placeholder 12"/>
          <p:cNvSpPr>
            <a:spLocks noGrp="1"/>
          </p:cNvSpPr>
          <p:nvPr>
            <p:ph type="sldNum" sz="quarter" idx="12"/>
          </p:nvPr>
        </p:nvSpPr>
        <p:spPr/>
        <p:txBody>
          <a:bodyPr/>
          <a:lstStyle/>
          <a:p>
            <a:fld id="{6325F550-4996-4EA0-A6E9-CC2F0875CF85}" type="slidenum">
              <a:rPr lang="en-GB" smtClean="0"/>
              <a:t>67</a:t>
            </a:fld>
            <a:endParaRPr lang="en-GB"/>
          </a:p>
        </p:txBody>
      </p:sp>
      <p:cxnSp>
        <p:nvCxnSpPr>
          <p:cNvPr id="3" name="Straight Arrow Connector 2"/>
          <p:cNvCxnSpPr/>
          <p:nvPr/>
        </p:nvCxnSpPr>
        <p:spPr>
          <a:xfrm>
            <a:off x="5879976" y="3068960"/>
            <a:ext cx="0" cy="57606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6528048" y="2636912"/>
            <a:ext cx="0" cy="28803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7176120" y="3068960"/>
            <a:ext cx="0" cy="136815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7824192" y="2636912"/>
            <a:ext cx="0" cy="201622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29C6C4EC-F8A6-6448-80E5-32C5CC803005}"/>
              </a:ext>
            </a:extLst>
          </p:cNvPr>
          <p:cNvSpPr txBox="1"/>
          <p:nvPr/>
        </p:nvSpPr>
        <p:spPr>
          <a:xfrm>
            <a:off x="2304728" y="6372036"/>
            <a:ext cx="4794478" cy="369332"/>
          </a:xfrm>
          <a:prstGeom prst="rect">
            <a:avLst/>
          </a:prstGeom>
          <a:noFill/>
        </p:spPr>
        <p:txBody>
          <a:bodyPr wrap="square" rtlCol="0">
            <a:spAutoFit/>
          </a:bodyPr>
          <a:lstStyle/>
          <a:p>
            <a:r>
              <a:rPr lang="en-US" dirty="0" err="1"/>
              <a:t>Rogeberg</a:t>
            </a:r>
            <a:r>
              <a:rPr lang="en-US" dirty="0"/>
              <a:t> et al – 2018 </a:t>
            </a:r>
          </a:p>
        </p:txBody>
      </p:sp>
    </p:spTree>
    <p:extLst>
      <p:ext uri="{BB962C8B-B14F-4D97-AF65-F5344CB8AC3E}">
        <p14:creationId xmlns:p14="http://schemas.microsoft.com/office/powerpoint/2010/main" val="32255790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GB" dirty="0">
                <a:solidFill>
                  <a:srgbClr val="7030A0"/>
                </a:solidFill>
              </a:rPr>
              <a:t>Best policy for alcohol too - MCDA results</a:t>
            </a:r>
          </a:p>
        </p:txBody>
      </p:sp>
      <p:pic>
        <p:nvPicPr>
          <p:cNvPr id="7" name="Picture 6"/>
          <p:cNvPicPr/>
          <p:nvPr/>
        </p:nvPicPr>
        <p:blipFill>
          <a:blip r:embed="rId3">
            <a:extLst>
              <a:ext uri="{28A0092B-C50C-407E-A947-70E740481C1C}">
                <a14:useLocalDpi xmlns:a14="http://schemas.microsoft.com/office/drawing/2010/main" val="0"/>
              </a:ext>
            </a:extLst>
          </a:blip>
          <a:stretch>
            <a:fillRect/>
          </a:stretch>
        </p:blipFill>
        <p:spPr>
          <a:xfrm>
            <a:off x="1847528" y="2070141"/>
            <a:ext cx="4824536" cy="4651335"/>
          </a:xfrm>
          <a:prstGeom prst="rect">
            <a:avLst/>
          </a:prstGeom>
        </p:spPr>
      </p:pic>
      <p:pic>
        <p:nvPicPr>
          <p:cNvPr id="8" name="Picture 7"/>
          <p:cNvPicPr/>
          <p:nvPr/>
        </p:nvPicPr>
        <p:blipFill>
          <a:blip r:embed="rId4">
            <a:extLst>
              <a:ext uri="{28A0092B-C50C-407E-A947-70E740481C1C}">
                <a14:useLocalDpi xmlns:a14="http://schemas.microsoft.com/office/drawing/2010/main" val="0"/>
              </a:ext>
            </a:extLst>
          </a:blip>
          <a:stretch>
            <a:fillRect/>
          </a:stretch>
        </p:blipFill>
        <p:spPr>
          <a:xfrm>
            <a:off x="7124832" y="2505313"/>
            <a:ext cx="3085969" cy="2910503"/>
          </a:xfrm>
          <a:prstGeom prst="rect">
            <a:avLst/>
          </a:prstGeom>
        </p:spPr>
      </p:pic>
      <p:sp>
        <p:nvSpPr>
          <p:cNvPr id="10" name="TextBox 9"/>
          <p:cNvSpPr txBox="1"/>
          <p:nvPr/>
        </p:nvSpPr>
        <p:spPr>
          <a:xfrm>
            <a:off x="2660986" y="1340768"/>
            <a:ext cx="1570121" cy="523220"/>
          </a:xfrm>
          <a:prstGeom prst="rect">
            <a:avLst/>
          </a:prstGeom>
          <a:noFill/>
        </p:spPr>
        <p:txBody>
          <a:bodyPr wrap="square" rtlCol="0">
            <a:spAutoFit/>
          </a:bodyPr>
          <a:lstStyle/>
          <a:p>
            <a:pPr algn="ctr"/>
            <a:r>
              <a:rPr lang="en-GB" sz="2800" dirty="0">
                <a:latin typeface="+mj-lt"/>
              </a:rPr>
              <a:t>Alcohol</a:t>
            </a:r>
          </a:p>
        </p:txBody>
      </p:sp>
      <p:sp>
        <p:nvSpPr>
          <p:cNvPr id="11" name="TextBox 10"/>
          <p:cNvSpPr txBox="1"/>
          <p:nvPr/>
        </p:nvSpPr>
        <p:spPr>
          <a:xfrm>
            <a:off x="7694232" y="1628800"/>
            <a:ext cx="1570121" cy="523220"/>
          </a:xfrm>
          <a:prstGeom prst="rect">
            <a:avLst/>
          </a:prstGeom>
          <a:noFill/>
        </p:spPr>
        <p:txBody>
          <a:bodyPr wrap="square" rtlCol="0">
            <a:spAutoFit/>
          </a:bodyPr>
          <a:lstStyle/>
          <a:p>
            <a:pPr algn="ctr"/>
            <a:r>
              <a:rPr lang="en-GB" sz="2800" dirty="0">
                <a:latin typeface="+mj-lt"/>
              </a:rPr>
              <a:t>Cannabis</a:t>
            </a:r>
          </a:p>
        </p:txBody>
      </p:sp>
      <p:sp>
        <p:nvSpPr>
          <p:cNvPr id="13" name="Slide Number Placeholder 12"/>
          <p:cNvSpPr>
            <a:spLocks noGrp="1"/>
          </p:cNvSpPr>
          <p:nvPr>
            <p:ph type="sldNum" sz="quarter" idx="12"/>
          </p:nvPr>
        </p:nvSpPr>
        <p:spPr/>
        <p:txBody>
          <a:bodyPr/>
          <a:lstStyle/>
          <a:p>
            <a:fld id="{6325F550-4996-4EA0-A6E9-CC2F0875CF85}" type="slidenum">
              <a:rPr lang="en-GB" smtClean="0"/>
              <a:t>68</a:t>
            </a:fld>
            <a:endParaRPr lang="en-GB" dirty="0"/>
          </a:p>
        </p:txBody>
      </p:sp>
      <p:sp>
        <p:nvSpPr>
          <p:cNvPr id="9" name="TextBox 8">
            <a:extLst>
              <a:ext uri="{FF2B5EF4-FFF2-40B4-BE49-F238E27FC236}">
                <a16:creationId xmlns:a16="http://schemas.microsoft.com/office/drawing/2014/main" id="{F8C2812D-8F07-2E4F-9DC6-A11089AE31AD}"/>
              </a:ext>
            </a:extLst>
          </p:cNvPr>
          <p:cNvSpPr txBox="1"/>
          <p:nvPr/>
        </p:nvSpPr>
        <p:spPr>
          <a:xfrm>
            <a:off x="1847528" y="6372036"/>
            <a:ext cx="4794478" cy="369332"/>
          </a:xfrm>
          <a:prstGeom prst="rect">
            <a:avLst/>
          </a:prstGeom>
          <a:noFill/>
        </p:spPr>
        <p:txBody>
          <a:bodyPr wrap="square" rtlCol="0">
            <a:spAutoFit/>
          </a:bodyPr>
          <a:lstStyle/>
          <a:p>
            <a:r>
              <a:rPr lang="en-US" dirty="0" err="1"/>
              <a:t>Rogeberg</a:t>
            </a:r>
            <a:r>
              <a:rPr lang="en-US" dirty="0"/>
              <a:t> et al – 2018 </a:t>
            </a:r>
          </a:p>
        </p:txBody>
      </p:sp>
    </p:spTree>
    <p:extLst>
      <p:ext uri="{BB962C8B-B14F-4D97-AF65-F5344CB8AC3E}">
        <p14:creationId xmlns:p14="http://schemas.microsoft.com/office/powerpoint/2010/main" val="226774524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extBox 1">
            <a:extLst>
              <a:ext uri="{FF2B5EF4-FFF2-40B4-BE49-F238E27FC236}">
                <a16:creationId xmlns:a16="http://schemas.microsoft.com/office/drawing/2014/main" id="{7FD04BD7-D41E-584B-9C23-2B513BACE532}"/>
              </a:ext>
            </a:extLst>
          </p:cNvPr>
          <p:cNvSpPr txBox="1">
            <a:spLocks noChangeArrowheads="1"/>
          </p:cNvSpPr>
          <p:nvPr/>
        </p:nvSpPr>
        <p:spPr bwMode="auto">
          <a:xfrm>
            <a:off x="1071562" y="333376"/>
            <a:ext cx="1030763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4400" dirty="0">
                <a:solidFill>
                  <a:srgbClr val="7030A0"/>
                </a:solidFill>
                <a:latin typeface="+mj-lt"/>
              </a:rPr>
              <a:t>In UK, cannabis black market continues to kill </a:t>
            </a:r>
          </a:p>
        </p:txBody>
      </p:sp>
      <p:pic>
        <p:nvPicPr>
          <p:cNvPr id="100354" name="Picture 4">
            <a:extLst>
              <a:ext uri="{FF2B5EF4-FFF2-40B4-BE49-F238E27FC236}">
                <a16:creationId xmlns:a16="http://schemas.microsoft.com/office/drawing/2014/main" id="{F0DB4AF4-14F9-3F4C-BBD5-DBF00FE5229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84364" y="1844675"/>
            <a:ext cx="4162425" cy="322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AE21D521-43A6-7F42-A9EC-CF536FD92A84}"/>
              </a:ext>
            </a:extLst>
          </p:cNvPr>
          <p:cNvSpPr txBox="1">
            <a:spLocks noChangeArrowheads="1"/>
          </p:cNvSpPr>
          <p:nvPr/>
        </p:nvSpPr>
        <p:spPr bwMode="auto">
          <a:xfrm>
            <a:off x="6167438" y="1687514"/>
            <a:ext cx="5719762"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2800" b="1" dirty="0"/>
              <a:t>Nov 2016 in Kent</a:t>
            </a:r>
          </a:p>
          <a:p>
            <a:pPr eaLnBrk="1" hangingPunct="1">
              <a:spcBef>
                <a:spcPct val="0"/>
              </a:spcBef>
              <a:buFontTx/>
              <a:buNone/>
            </a:pPr>
            <a:r>
              <a:rPr lang="en-US" altLang="en-US" sz="2800" b="1" dirty="0"/>
              <a:t>Robert goes to score some cannabis </a:t>
            </a:r>
          </a:p>
          <a:p>
            <a:pPr eaLnBrk="1" hangingPunct="1">
              <a:spcBef>
                <a:spcPct val="0"/>
              </a:spcBef>
              <a:buFontTx/>
              <a:buNone/>
            </a:pPr>
            <a:endParaRPr lang="en-US" altLang="en-US" sz="2800" b="1" dirty="0"/>
          </a:p>
          <a:p>
            <a:pPr eaLnBrk="1" hangingPunct="1">
              <a:spcBef>
                <a:spcPct val="0"/>
              </a:spcBef>
              <a:buFontTx/>
              <a:buNone/>
            </a:pPr>
            <a:r>
              <a:rPr lang="en-US" altLang="en-US" sz="2800" b="1" dirty="0"/>
              <a:t>Gets offered “ecstasy” as well  -- takes it </a:t>
            </a:r>
          </a:p>
          <a:p>
            <a:pPr eaLnBrk="1" hangingPunct="1">
              <a:spcBef>
                <a:spcPct val="0"/>
              </a:spcBef>
              <a:buFontTx/>
              <a:buNone/>
            </a:pPr>
            <a:endParaRPr lang="en-US" altLang="en-US" sz="2800" b="1" dirty="0"/>
          </a:p>
          <a:p>
            <a:pPr eaLnBrk="1" hangingPunct="1">
              <a:spcBef>
                <a:spcPct val="0"/>
              </a:spcBef>
              <a:buFontTx/>
              <a:buNone/>
            </a:pPr>
            <a:r>
              <a:rPr lang="en-US" altLang="en-US" sz="2800" b="1" dirty="0"/>
              <a:t>Dies as its fentanyl not ecstasy </a:t>
            </a:r>
          </a:p>
          <a:p>
            <a:pPr eaLnBrk="1" hangingPunct="1">
              <a:spcBef>
                <a:spcPct val="0"/>
              </a:spcBef>
              <a:buFontTx/>
              <a:buNone/>
            </a:pPr>
            <a:endParaRPr lang="en-US" altLang="en-US" sz="2800" b="1" dirty="0"/>
          </a:p>
        </p:txBody>
      </p:sp>
    </p:spTree>
    <p:extLst>
      <p:ext uri="{BB962C8B-B14F-4D97-AF65-F5344CB8AC3E}">
        <p14:creationId xmlns:p14="http://schemas.microsoft.com/office/powerpoint/2010/main" val="408487984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animEffect transition="in" filter="blinds(horizontal)">
                                      <p:cBhvr>
                                        <p:cTn id="7" dur="500"/>
                                        <p:tgtEl>
                                          <p:spTgt spid="6">
                                            <p:txEl>
                                              <p:pRg st="3" end="3"/>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6">
                                            <p:txEl>
                                              <p:pRg st="5" end="5"/>
                                            </p:txEl>
                                          </p:spTgt>
                                        </p:tgtEl>
                                        <p:attrNameLst>
                                          <p:attrName>style.visibility</p:attrName>
                                        </p:attrNameLst>
                                      </p:cBhvr>
                                      <p:to>
                                        <p:strVal val="visible"/>
                                      </p:to>
                                    </p:set>
                                    <p:animEffect transition="in" filter="blinds(horizontal)">
                                      <p:cBhvr>
                                        <p:cTn id="1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247D8-A235-BD45-B341-4ECE011D700D}"/>
              </a:ext>
            </a:extLst>
          </p:cNvPr>
          <p:cNvSpPr>
            <a:spLocks noGrp="1"/>
          </p:cNvSpPr>
          <p:nvPr>
            <p:ph type="title"/>
          </p:nvPr>
        </p:nvSpPr>
        <p:spPr/>
        <p:txBody>
          <a:bodyPr/>
          <a:lstStyle/>
          <a:p>
            <a:r>
              <a:rPr lang="en-US" dirty="0">
                <a:solidFill>
                  <a:srgbClr val="7030A0"/>
                </a:solidFill>
              </a:rPr>
              <a:t>Cannabis and music </a:t>
            </a:r>
          </a:p>
        </p:txBody>
      </p:sp>
      <p:sp>
        <p:nvSpPr>
          <p:cNvPr id="3" name="Content Placeholder 2">
            <a:extLst>
              <a:ext uri="{FF2B5EF4-FFF2-40B4-BE49-F238E27FC236}">
                <a16:creationId xmlns:a16="http://schemas.microsoft.com/office/drawing/2014/main" id="{31A236E6-F39D-AF42-9454-78D9F15A470D}"/>
              </a:ext>
            </a:extLst>
          </p:cNvPr>
          <p:cNvSpPr>
            <a:spLocks noGrp="1"/>
          </p:cNvSpPr>
          <p:nvPr>
            <p:ph idx="1"/>
          </p:nvPr>
        </p:nvSpPr>
        <p:spPr/>
        <p:txBody>
          <a:bodyPr/>
          <a:lstStyle/>
          <a:p>
            <a:pPr marL="0" indent="0">
              <a:buNone/>
            </a:pPr>
            <a:r>
              <a:rPr lang="en-US" dirty="0"/>
              <a:t>Jazz developed because cannabis use “allowed” syncopation rather than precise replication of musical notation </a:t>
            </a:r>
          </a:p>
        </p:txBody>
      </p:sp>
      <p:pic>
        <p:nvPicPr>
          <p:cNvPr id="4" name="Picture 3">
            <a:extLst>
              <a:ext uri="{FF2B5EF4-FFF2-40B4-BE49-F238E27FC236}">
                <a16:creationId xmlns:a16="http://schemas.microsoft.com/office/drawing/2014/main" id="{0E18C68B-CF52-E343-8463-332FAC849A7F}"/>
              </a:ext>
            </a:extLst>
          </p:cNvPr>
          <p:cNvPicPr>
            <a:picLocks noChangeAspect="1"/>
          </p:cNvPicPr>
          <p:nvPr/>
        </p:nvPicPr>
        <p:blipFill>
          <a:blip r:embed="rId2"/>
          <a:stretch>
            <a:fillRect/>
          </a:stretch>
        </p:blipFill>
        <p:spPr>
          <a:xfrm>
            <a:off x="1695450" y="2913380"/>
            <a:ext cx="5664200" cy="3398520"/>
          </a:xfrm>
          <a:prstGeom prst="rect">
            <a:avLst/>
          </a:prstGeom>
        </p:spPr>
      </p:pic>
      <p:sp>
        <p:nvSpPr>
          <p:cNvPr id="5" name="TextBox 4">
            <a:extLst>
              <a:ext uri="{FF2B5EF4-FFF2-40B4-BE49-F238E27FC236}">
                <a16:creationId xmlns:a16="http://schemas.microsoft.com/office/drawing/2014/main" id="{F81658B5-0D26-C24D-A01A-A5F9A5969B9F}"/>
              </a:ext>
            </a:extLst>
          </p:cNvPr>
          <p:cNvSpPr txBox="1"/>
          <p:nvPr/>
        </p:nvSpPr>
        <p:spPr>
          <a:xfrm>
            <a:off x="8216900" y="3113514"/>
            <a:ext cx="2451100" cy="2308324"/>
          </a:xfrm>
          <a:prstGeom prst="rect">
            <a:avLst/>
          </a:prstGeom>
          <a:noFill/>
        </p:spPr>
        <p:txBody>
          <a:bodyPr wrap="square" rtlCol="0">
            <a:spAutoFit/>
          </a:bodyPr>
          <a:lstStyle/>
          <a:p>
            <a:r>
              <a:rPr lang="en-GB" sz="2400" dirty="0"/>
              <a:t>Louis Armstrong and Cannabis: The Jazz Legend’s Lifelong Love of ‘the Gage’</a:t>
            </a:r>
          </a:p>
          <a:p>
            <a:endParaRPr lang="en-US" sz="2400" dirty="0"/>
          </a:p>
        </p:txBody>
      </p:sp>
    </p:spTree>
    <p:extLst>
      <p:ext uri="{BB962C8B-B14F-4D97-AF65-F5344CB8AC3E}">
        <p14:creationId xmlns:p14="http://schemas.microsoft.com/office/powerpoint/2010/main" val="8500855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le 1">
            <a:extLst>
              <a:ext uri="{FF2B5EF4-FFF2-40B4-BE49-F238E27FC236}">
                <a16:creationId xmlns:a16="http://schemas.microsoft.com/office/drawing/2014/main" id="{16D4A984-5393-FF48-878A-D1906CD53DB1}"/>
              </a:ext>
            </a:extLst>
          </p:cNvPr>
          <p:cNvSpPr>
            <a:spLocks noGrp="1" noChangeArrowheads="1"/>
          </p:cNvSpPr>
          <p:nvPr>
            <p:ph type="title"/>
          </p:nvPr>
        </p:nvSpPr>
        <p:spPr>
          <a:xfrm>
            <a:off x="127000" y="860424"/>
            <a:ext cx="11264900" cy="1143000"/>
          </a:xfrm>
        </p:spPr>
        <p:txBody>
          <a:bodyPr>
            <a:normAutofit fontScale="90000"/>
          </a:bodyPr>
          <a:lstStyle/>
          <a:p>
            <a:r>
              <a:rPr lang="en-GB" altLang="en-US" sz="4000" dirty="0">
                <a:solidFill>
                  <a:srgbClr val="7030A0"/>
                </a:solidFill>
              </a:rPr>
              <a:t>A framework for a regulated  market for cannabis in the UK: </a:t>
            </a:r>
            <a:br>
              <a:rPr lang="en-GB" altLang="en-US" sz="3200" dirty="0">
                <a:solidFill>
                  <a:srgbClr val="7030A0"/>
                </a:solidFill>
              </a:rPr>
            </a:br>
            <a:r>
              <a:rPr lang="en-GB" altLang="en-US" sz="3200" dirty="0">
                <a:solidFill>
                  <a:srgbClr val="7030A0"/>
                </a:solidFill>
              </a:rPr>
              <a:t>Recommendations from an expert panel </a:t>
            </a:r>
            <a:br>
              <a:rPr lang="en-GB" altLang="en-US" sz="3200" dirty="0">
                <a:solidFill>
                  <a:srgbClr val="7030A0"/>
                </a:solidFill>
              </a:rPr>
            </a:br>
            <a:br>
              <a:rPr lang="en-GB" altLang="en-US" sz="3200" dirty="0">
                <a:solidFill>
                  <a:srgbClr val="7030A0"/>
                </a:solidFill>
              </a:rPr>
            </a:br>
            <a:r>
              <a:rPr lang="en-GB" sz="3100" u="sng" dirty="0">
                <a:hlinkClick r:id="rId2"/>
              </a:rPr>
              <a:t>https://www.libdems.org.uk/a_regulated_cannabis_market_for_the_uk</a:t>
            </a:r>
            <a:r>
              <a:rPr lang="en-GB" sz="3100" dirty="0"/>
              <a:t> </a:t>
            </a:r>
            <a:br>
              <a:rPr lang="en-GB" dirty="0"/>
            </a:br>
            <a:br>
              <a:rPr lang="en-GB" altLang="en-US" sz="3200" dirty="0">
                <a:solidFill>
                  <a:srgbClr val="7030A0"/>
                </a:solidFill>
              </a:rPr>
            </a:br>
            <a:endParaRPr lang="en-US" altLang="en-US" sz="3200" dirty="0">
              <a:solidFill>
                <a:srgbClr val="7030A0"/>
              </a:solidFill>
            </a:endParaRPr>
          </a:p>
        </p:txBody>
      </p:sp>
      <p:sp>
        <p:nvSpPr>
          <p:cNvPr id="94210" name="Rectangle 3">
            <a:extLst>
              <a:ext uri="{FF2B5EF4-FFF2-40B4-BE49-F238E27FC236}">
                <a16:creationId xmlns:a16="http://schemas.microsoft.com/office/drawing/2014/main" id="{F36507DB-4A7C-D445-A8E6-4201E09006BC}"/>
              </a:ext>
            </a:extLst>
          </p:cNvPr>
          <p:cNvSpPr>
            <a:spLocks noChangeArrowheads="1"/>
          </p:cNvSpPr>
          <p:nvPr/>
        </p:nvSpPr>
        <p:spPr bwMode="auto">
          <a:xfrm>
            <a:off x="492126" y="2322513"/>
            <a:ext cx="8569325" cy="329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GB" altLang="en-US" sz="2800" dirty="0">
                <a:latin typeface="Leelawadee,Bold"/>
              </a:rPr>
              <a:t>Panel Members </a:t>
            </a:r>
            <a:endParaRPr lang="en-GB" altLang="en-US" sz="1800" dirty="0"/>
          </a:p>
          <a:p>
            <a:pPr eaLnBrk="1" hangingPunct="1">
              <a:spcBef>
                <a:spcPct val="0"/>
              </a:spcBef>
            </a:pPr>
            <a:r>
              <a:rPr lang="en-GB" altLang="en-US" sz="1800" dirty="0">
                <a:latin typeface="Calibri" panose="020F0502020204030204" pitchFamily="34" charset="0"/>
              </a:rPr>
              <a:t>-  </a:t>
            </a:r>
            <a:r>
              <a:rPr lang="en-GB" altLang="en-US" sz="1800" dirty="0">
                <a:latin typeface="Leelawadee,Bold"/>
              </a:rPr>
              <a:t>Steve </a:t>
            </a:r>
            <a:r>
              <a:rPr lang="en-GB" altLang="en-US" sz="1800" dirty="0" err="1">
                <a:latin typeface="Leelawadee,Bold"/>
              </a:rPr>
              <a:t>Rolles</a:t>
            </a:r>
            <a:r>
              <a:rPr lang="en-GB" altLang="en-US" sz="1800" dirty="0">
                <a:latin typeface="Leelawadee" pitchFamily="34" charset="-34"/>
              </a:rPr>
              <a:t>, Senior Policy Analyst, Transform Drug Policy Foundation (</a:t>
            </a:r>
            <a:r>
              <a:rPr lang="en-GB" altLang="en-US" sz="1800" dirty="0">
                <a:latin typeface="Leelawadee,Bold"/>
              </a:rPr>
              <a:t>Chair</a:t>
            </a:r>
            <a:r>
              <a:rPr lang="en-GB" altLang="en-US" sz="1800" dirty="0">
                <a:latin typeface="Leelawadee" pitchFamily="34" charset="-34"/>
              </a:rPr>
              <a:t>) </a:t>
            </a:r>
            <a:endParaRPr lang="en-GB" altLang="en-US" sz="1800" dirty="0"/>
          </a:p>
          <a:p>
            <a:pPr eaLnBrk="1" hangingPunct="1">
              <a:spcBef>
                <a:spcPct val="0"/>
              </a:spcBef>
            </a:pPr>
            <a:r>
              <a:rPr lang="en-GB" altLang="en-US" sz="1800" dirty="0">
                <a:latin typeface="Calibri" panose="020F0502020204030204" pitchFamily="34" charset="0"/>
              </a:rPr>
              <a:t>-  </a:t>
            </a:r>
            <a:r>
              <a:rPr lang="en-GB" altLang="en-US" sz="1800" dirty="0">
                <a:latin typeface="Leelawadee,Bold"/>
              </a:rPr>
              <a:t>Mike Barton</a:t>
            </a:r>
            <a:r>
              <a:rPr lang="en-GB" altLang="en-US" sz="1800" dirty="0">
                <a:latin typeface="Leelawadee" pitchFamily="34" charset="-34"/>
              </a:rPr>
              <a:t>, Chief Constable, Durham Constabulary </a:t>
            </a:r>
            <a:endParaRPr lang="en-GB" altLang="en-US" sz="1800" dirty="0"/>
          </a:p>
          <a:p>
            <a:pPr eaLnBrk="1" hangingPunct="1">
              <a:spcBef>
                <a:spcPct val="0"/>
              </a:spcBef>
            </a:pPr>
            <a:r>
              <a:rPr lang="en-GB" altLang="en-US" sz="1800" dirty="0">
                <a:latin typeface="Calibri" panose="020F0502020204030204" pitchFamily="34" charset="0"/>
              </a:rPr>
              <a:t>-  </a:t>
            </a:r>
            <a:r>
              <a:rPr lang="en-GB" altLang="en-US" sz="1800" dirty="0">
                <a:latin typeface="Leelawadee,Bold"/>
              </a:rPr>
              <a:t>Niamh Eastwood</a:t>
            </a:r>
            <a:r>
              <a:rPr lang="en-GB" altLang="en-US" sz="1800" dirty="0">
                <a:latin typeface="Leelawadee" pitchFamily="34" charset="-34"/>
              </a:rPr>
              <a:t>, Executive Director, Release </a:t>
            </a:r>
            <a:endParaRPr lang="en-GB" altLang="en-US" sz="1800" dirty="0"/>
          </a:p>
          <a:p>
            <a:pPr eaLnBrk="1" hangingPunct="1">
              <a:spcBef>
                <a:spcPct val="0"/>
              </a:spcBef>
            </a:pPr>
            <a:r>
              <a:rPr lang="en-GB" altLang="en-US" sz="1800" dirty="0">
                <a:latin typeface="Calibri" panose="020F0502020204030204" pitchFamily="34" charset="0"/>
              </a:rPr>
              <a:t>-  </a:t>
            </a:r>
            <a:r>
              <a:rPr lang="en-GB" altLang="en-US" sz="1800" dirty="0">
                <a:latin typeface="Leelawadee,Bold"/>
              </a:rPr>
              <a:t>Tom Lloyd</a:t>
            </a:r>
            <a:r>
              <a:rPr lang="en-GB" altLang="en-US" sz="1800" dirty="0">
                <a:latin typeface="Leelawadee" pitchFamily="34" charset="-34"/>
              </a:rPr>
              <a:t>, Chair of the National Cannabis Coalition and former Chief Constable </a:t>
            </a:r>
            <a:endParaRPr lang="en-GB" altLang="en-US" sz="1800" dirty="0"/>
          </a:p>
          <a:p>
            <a:pPr eaLnBrk="1" hangingPunct="1">
              <a:spcBef>
                <a:spcPct val="0"/>
              </a:spcBef>
              <a:buFontTx/>
              <a:buNone/>
            </a:pPr>
            <a:r>
              <a:rPr lang="en-GB" altLang="en-US" sz="1800" dirty="0">
                <a:latin typeface="Leelawadee" pitchFamily="34" charset="-34"/>
              </a:rPr>
              <a:t>     of Cambridgeshire Police </a:t>
            </a:r>
            <a:endParaRPr lang="en-GB" altLang="en-US" sz="1800" dirty="0"/>
          </a:p>
          <a:p>
            <a:pPr eaLnBrk="1" hangingPunct="1">
              <a:spcBef>
                <a:spcPct val="0"/>
              </a:spcBef>
            </a:pPr>
            <a:r>
              <a:rPr lang="en-GB" altLang="en-US" sz="1800" dirty="0">
                <a:latin typeface="Calibri" panose="020F0502020204030204" pitchFamily="34" charset="0"/>
              </a:rPr>
              <a:t>-  </a:t>
            </a:r>
            <a:r>
              <a:rPr lang="en-GB" altLang="en-US" sz="1800" dirty="0">
                <a:latin typeface="Leelawadee,Bold"/>
              </a:rPr>
              <a:t>Professor Fiona </a:t>
            </a:r>
            <a:r>
              <a:rPr lang="en-GB" altLang="en-US" sz="1800" dirty="0" err="1">
                <a:latin typeface="Leelawadee,Bold"/>
              </a:rPr>
              <a:t>Measham</a:t>
            </a:r>
            <a:r>
              <a:rPr lang="en-GB" altLang="en-US" sz="1800" dirty="0">
                <a:latin typeface="Leelawadee" pitchFamily="34" charset="-34"/>
              </a:rPr>
              <a:t>, Professor of Criminology, Durham University </a:t>
            </a:r>
            <a:endParaRPr lang="en-GB" altLang="en-US" sz="1800" dirty="0"/>
          </a:p>
          <a:p>
            <a:pPr eaLnBrk="1" hangingPunct="1">
              <a:spcBef>
                <a:spcPct val="0"/>
              </a:spcBef>
            </a:pPr>
            <a:r>
              <a:rPr lang="en-GB" altLang="en-US" sz="1800" dirty="0">
                <a:latin typeface="Calibri" panose="020F0502020204030204" pitchFamily="34" charset="0"/>
              </a:rPr>
              <a:t>-  </a:t>
            </a:r>
            <a:r>
              <a:rPr lang="en-GB" altLang="en-US" sz="1800" dirty="0">
                <a:latin typeface="Leelawadee,Bold"/>
              </a:rPr>
              <a:t>Professor David Nutt</a:t>
            </a:r>
            <a:r>
              <a:rPr lang="en-GB" altLang="en-US" sz="1800" dirty="0">
                <a:latin typeface="Leelawadee" pitchFamily="34" charset="-34"/>
              </a:rPr>
              <a:t>, Founder of DrugScience and former Chair of the Advisory </a:t>
            </a:r>
            <a:endParaRPr lang="en-GB" altLang="en-US" sz="1800" dirty="0"/>
          </a:p>
          <a:p>
            <a:pPr eaLnBrk="1" hangingPunct="1">
              <a:spcBef>
                <a:spcPct val="0"/>
              </a:spcBef>
              <a:buFontTx/>
              <a:buNone/>
            </a:pPr>
            <a:r>
              <a:rPr lang="en-GB" altLang="en-US" sz="1800" dirty="0">
                <a:latin typeface="Leelawadee" pitchFamily="34" charset="-34"/>
              </a:rPr>
              <a:t>      Committee on the Misuse of Drugs </a:t>
            </a:r>
            <a:endParaRPr lang="en-GB" altLang="en-US" sz="1800" dirty="0"/>
          </a:p>
          <a:p>
            <a:pPr eaLnBrk="1" hangingPunct="1">
              <a:spcBef>
                <a:spcPct val="0"/>
              </a:spcBef>
            </a:pPr>
            <a:r>
              <a:rPr lang="en-GB" altLang="en-US" sz="1800" dirty="0">
                <a:latin typeface="Calibri" panose="020F0502020204030204" pitchFamily="34" charset="0"/>
              </a:rPr>
              <a:t>-  </a:t>
            </a:r>
            <a:r>
              <a:rPr lang="en-GB" altLang="en-US" sz="1800" dirty="0">
                <a:latin typeface="Leelawadee,Bold"/>
              </a:rPr>
              <a:t>Professor Harry </a:t>
            </a:r>
            <a:r>
              <a:rPr lang="en-GB" altLang="en-US" sz="1800" dirty="0" err="1">
                <a:latin typeface="Leelawadee,Bold"/>
              </a:rPr>
              <a:t>Sumnall</a:t>
            </a:r>
            <a:r>
              <a:rPr lang="en-GB" altLang="en-US" sz="1800" dirty="0">
                <a:latin typeface="Leelawadee" pitchFamily="34" charset="-34"/>
              </a:rPr>
              <a:t>, Professor of Substance Use, Centre for Public Health, </a:t>
            </a:r>
            <a:endParaRPr lang="en-GB" altLang="en-US" sz="1800" dirty="0"/>
          </a:p>
          <a:p>
            <a:pPr eaLnBrk="1" hangingPunct="1">
              <a:spcBef>
                <a:spcPct val="0"/>
              </a:spcBef>
              <a:buFontTx/>
              <a:buNone/>
            </a:pPr>
            <a:r>
              <a:rPr lang="en-GB" altLang="en-US" sz="1800" dirty="0">
                <a:latin typeface="Leelawadee" pitchFamily="34" charset="-34"/>
              </a:rPr>
              <a:t>     Liverpool John </a:t>
            </a:r>
            <a:r>
              <a:rPr lang="en-GB" altLang="en-US" sz="1800" dirty="0" err="1">
                <a:latin typeface="Leelawadee" pitchFamily="34" charset="-34"/>
              </a:rPr>
              <a:t>Moores</a:t>
            </a:r>
            <a:r>
              <a:rPr lang="en-GB" altLang="en-US" sz="1800" dirty="0">
                <a:latin typeface="Leelawadee" pitchFamily="34" charset="-34"/>
              </a:rPr>
              <a:t> University </a:t>
            </a:r>
            <a:endParaRPr lang="en-GB" altLang="en-US" sz="1800" dirty="0"/>
          </a:p>
        </p:txBody>
      </p:sp>
      <p:sp>
        <p:nvSpPr>
          <p:cNvPr id="94211" name="TextBox 4">
            <a:extLst>
              <a:ext uri="{FF2B5EF4-FFF2-40B4-BE49-F238E27FC236}">
                <a16:creationId xmlns:a16="http://schemas.microsoft.com/office/drawing/2014/main" id="{F2EB3375-223C-0B40-B5CA-CF5E4FD855AB}"/>
              </a:ext>
            </a:extLst>
          </p:cNvPr>
          <p:cNvSpPr txBox="1">
            <a:spLocks noChangeArrowheads="1"/>
          </p:cNvSpPr>
          <p:nvPr/>
        </p:nvSpPr>
        <p:spPr bwMode="auto">
          <a:xfrm>
            <a:off x="2351088" y="5732464"/>
            <a:ext cx="626586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dirty="0"/>
              <a:t>Now adopted as </a:t>
            </a:r>
            <a:r>
              <a:rPr lang="en-US" altLang="en-US" dirty="0" err="1"/>
              <a:t>Libdem</a:t>
            </a:r>
            <a:r>
              <a:rPr lang="en-US" altLang="en-US" dirty="0"/>
              <a:t> policy </a:t>
            </a:r>
          </a:p>
        </p:txBody>
      </p:sp>
    </p:spTree>
    <p:extLst>
      <p:ext uri="{BB962C8B-B14F-4D97-AF65-F5344CB8AC3E}">
        <p14:creationId xmlns:p14="http://schemas.microsoft.com/office/powerpoint/2010/main" val="21162171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C2BFE-F755-2A49-9D96-9B3FD66EE1DD}"/>
              </a:ext>
            </a:extLst>
          </p:cNvPr>
          <p:cNvSpPr>
            <a:spLocks noGrp="1"/>
          </p:cNvSpPr>
          <p:nvPr>
            <p:ph type="title"/>
          </p:nvPr>
        </p:nvSpPr>
        <p:spPr/>
        <p:txBody>
          <a:bodyPr/>
          <a:lstStyle/>
          <a:p>
            <a:r>
              <a:rPr lang="en-US" dirty="0">
                <a:solidFill>
                  <a:srgbClr val="7030A0"/>
                </a:solidFill>
              </a:rPr>
              <a:t>How to minimise </a:t>
            </a:r>
            <a:r>
              <a:rPr lang="en-US" dirty="0" err="1">
                <a:solidFill>
                  <a:srgbClr val="7030A0"/>
                </a:solidFill>
              </a:rPr>
              <a:t>pychiatric</a:t>
            </a:r>
            <a:r>
              <a:rPr lang="en-US" dirty="0">
                <a:solidFill>
                  <a:srgbClr val="7030A0"/>
                </a:solidFill>
              </a:rPr>
              <a:t> </a:t>
            </a:r>
            <a:r>
              <a:rPr lang="en-US" dirty="0" err="1">
                <a:solidFill>
                  <a:srgbClr val="7030A0"/>
                </a:solidFill>
              </a:rPr>
              <a:t>consequnces</a:t>
            </a:r>
            <a:r>
              <a:rPr lang="en-US" dirty="0">
                <a:solidFill>
                  <a:srgbClr val="7030A0"/>
                </a:solidFill>
              </a:rPr>
              <a:t>?</a:t>
            </a:r>
          </a:p>
        </p:txBody>
      </p:sp>
      <p:sp>
        <p:nvSpPr>
          <p:cNvPr id="3" name="Content Placeholder 2">
            <a:extLst>
              <a:ext uri="{FF2B5EF4-FFF2-40B4-BE49-F238E27FC236}">
                <a16:creationId xmlns:a16="http://schemas.microsoft.com/office/drawing/2014/main" id="{2A044705-F3C6-244C-BD3E-26C85091B85F}"/>
              </a:ext>
            </a:extLst>
          </p:cNvPr>
          <p:cNvSpPr>
            <a:spLocks noGrp="1"/>
          </p:cNvSpPr>
          <p:nvPr>
            <p:ph idx="1"/>
          </p:nvPr>
        </p:nvSpPr>
        <p:spPr/>
        <p:txBody>
          <a:bodyPr/>
          <a:lstStyle/>
          <a:p>
            <a:r>
              <a:rPr lang="en-US" dirty="0"/>
              <a:t>Use products with minimal d9THC concentration to get effect </a:t>
            </a:r>
          </a:p>
          <a:p>
            <a:r>
              <a:rPr lang="en-US" dirty="0"/>
              <a:t>Always have cannabidiol present</a:t>
            </a:r>
          </a:p>
          <a:p>
            <a:r>
              <a:rPr lang="en-US" dirty="0"/>
              <a:t>Make THCV available </a:t>
            </a:r>
          </a:p>
          <a:p>
            <a:endParaRPr lang="en-US" dirty="0"/>
          </a:p>
          <a:p>
            <a:endParaRPr lang="en-US" dirty="0"/>
          </a:p>
          <a:p>
            <a:r>
              <a:rPr lang="en-US" dirty="0"/>
              <a:t>Ensure no dependence before starting </a:t>
            </a:r>
          </a:p>
        </p:txBody>
      </p:sp>
    </p:spTree>
    <p:extLst>
      <p:ext uri="{BB962C8B-B14F-4D97-AF65-F5344CB8AC3E}">
        <p14:creationId xmlns:p14="http://schemas.microsoft.com/office/powerpoint/2010/main" val="120494248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Content Placeholder 4"/>
          <p:cNvSpPr>
            <a:spLocks noGrp="1"/>
          </p:cNvSpPr>
          <p:nvPr>
            <p:ph idx="1"/>
          </p:nvPr>
        </p:nvSpPr>
        <p:spPr/>
        <p:txBody>
          <a:bodyPr/>
          <a:lstStyle/>
          <a:p>
            <a:pPr>
              <a:buFont typeface="Arial" charset="0"/>
              <a:buNone/>
            </a:pPr>
            <a:r>
              <a:rPr lang="en-GB" sz="4000" dirty="0">
                <a:solidFill>
                  <a:srgbClr val="7030A0"/>
                </a:solidFill>
              </a:rPr>
              <a:t>"</a:t>
            </a:r>
            <a:r>
              <a:rPr lang="en-GB" sz="4000" dirty="0"/>
              <a:t>Herb is the healing of the nation, alcohol is the destruction?"</a:t>
            </a:r>
          </a:p>
          <a:p>
            <a:pPr>
              <a:buFont typeface="Arial" charset="0"/>
              <a:buNone/>
            </a:pPr>
            <a:endParaRPr lang="en-GB" sz="4000" dirty="0"/>
          </a:p>
          <a:p>
            <a:pPr>
              <a:buFont typeface="Arial" charset="0"/>
              <a:buNone/>
            </a:pPr>
            <a:r>
              <a:rPr lang="en-GB" sz="4000" dirty="0"/>
              <a:t>Bob Marley</a:t>
            </a:r>
          </a:p>
          <a:p>
            <a:endParaRPr lang="en-GB" dirty="0"/>
          </a:p>
        </p:txBody>
      </p:sp>
      <p:pic>
        <p:nvPicPr>
          <p:cNvPr id="13314" name="Picture 2" descr="http://t2.gstatic.com/images?q=tbn:SPpStXTLSoAlBM:http://images2.layoutsparks.com/1/45338/Bob-marley-cigar-colorful.jpg">
            <a:hlinkClick r:id="rId2"/>
          </p:cNvPr>
          <p:cNvPicPr>
            <a:picLocks noChangeAspect="1" noChangeArrowheads="1"/>
          </p:cNvPicPr>
          <p:nvPr/>
        </p:nvPicPr>
        <p:blipFill>
          <a:blip r:embed="rId3"/>
          <a:srcRect/>
          <a:stretch>
            <a:fillRect/>
          </a:stretch>
        </p:blipFill>
        <p:spPr bwMode="auto">
          <a:xfrm>
            <a:off x="6738939" y="2928938"/>
            <a:ext cx="2928937" cy="3460750"/>
          </a:xfrm>
          <a:prstGeom prst="rect">
            <a:avLst/>
          </a:prstGeom>
          <a:noFill/>
          <a:ln w="9525">
            <a:noFill/>
            <a:miter lim="800000"/>
            <a:headEnd/>
            <a:tailEnd/>
          </a:ln>
        </p:spPr>
      </p:pic>
      <p:sp>
        <p:nvSpPr>
          <p:cNvPr id="2" name="TextBox 1">
            <a:extLst>
              <a:ext uri="{FF2B5EF4-FFF2-40B4-BE49-F238E27FC236}">
                <a16:creationId xmlns:a16="http://schemas.microsoft.com/office/drawing/2014/main" id="{07A374A9-6D5C-3443-B83D-20AFBD97C7EE}"/>
              </a:ext>
            </a:extLst>
          </p:cNvPr>
          <p:cNvSpPr txBox="1"/>
          <p:nvPr/>
        </p:nvSpPr>
        <p:spPr>
          <a:xfrm>
            <a:off x="2575032" y="432007"/>
            <a:ext cx="5192111" cy="769441"/>
          </a:xfrm>
          <a:prstGeom prst="rect">
            <a:avLst/>
          </a:prstGeom>
          <a:noFill/>
        </p:spPr>
        <p:txBody>
          <a:bodyPr wrap="square" rtlCol="0">
            <a:spAutoFit/>
          </a:bodyPr>
          <a:lstStyle/>
          <a:p>
            <a:pPr algn="ctr"/>
            <a:r>
              <a:rPr lang="en-US" sz="4400" dirty="0">
                <a:solidFill>
                  <a:srgbClr val="7030A0"/>
                </a:solidFill>
                <a:latin typeface="+mj-lt"/>
              </a:rPr>
              <a:t>Was Bob right?</a:t>
            </a:r>
          </a:p>
        </p:txBody>
      </p:sp>
    </p:spTree>
    <p:extLst>
      <p:ext uri="{BB962C8B-B14F-4D97-AF65-F5344CB8AC3E}">
        <p14:creationId xmlns:p14="http://schemas.microsoft.com/office/powerpoint/2010/main" val="253601876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1">
            <a:extLst>
              <a:ext uri="{FF2B5EF4-FFF2-40B4-BE49-F238E27FC236}">
                <a16:creationId xmlns:a16="http://schemas.microsoft.com/office/drawing/2014/main" id="{F0E4E648-C7AE-2444-8479-4337336A7423}"/>
              </a:ext>
            </a:extLst>
          </p:cNvPr>
          <p:cNvSpPr>
            <a:spLocks noGrp="1" noChangeArrowheads="1"/>
          </p:cNvSpPr>
          <p:nvPr>
            <p:ph type="title"/>
          </p:nvPr>
        </p:nvSpPr>
        <p:spPr/>
        <p:txBody>
          <a:bodyPr/>
          <a:lstStyle/>
          <a:p>
            <a:r>
              <a:rPr lang="en-US" altLang="en-US" dirty="0">
                <a:solidFill>
                  <a:srgbClr val="7030A0"/>
                </a:solidFill>
              </a:rPr>
              <a:t>Thanks - and questions?</a:t>
            </a:r>
          </a:p>
        </p:txBody>
      </p:sp>
      <p:sp>
        <p:nvSpPr>
          <p:cNvPr id="95234" name="Content Placeholder 2">
            <a:extLst>
              <a:ext uri="{FF2B5EF4-FFF2-40B4-BE49-F238E27FC236}">
                <a16:creationId xmlns:a16="http://schemas.microsoft.com/office/drawing/2014/main" id="{092CB1F5-C547-204E-8827-8E5F2FAE3D0A}"/>
              </a:ext>
            </a:extLst>
          </p:cNvPr>
          <p:cNvSpPr>
            <a:spLocks noGrp="1" noChangeArrowheads="1"/>
          </p:cNvSpPr>
          <p:nvPr>
            <p:ph idx="1"/>
          </p:nvPr>
        </p:nvSpPr>
        <p:spPr>
          <a:xfrm>
            <a:off x="622301" y="198912"/>
            <a:ext cx="7025408" cy="4276725"/>
          </a:xfrm>
        </p:spPr>
        <p:txBody>
          <a:bodyPr>
            <a:normAutofit/>
          </a:bodyPr>
          <a:lstStyle/>
          <a:p>
            <a:pPr marL="0" indent="0">
              <a:buNone/>
            </a:pPr>
            <a:r>
              <a:rPr lang="en-US" altLang="en-US" sz="3200" dirty="0"/>
              <a:t>		</a:t>
            </a:r>
          </a:p>
          <a:p>
            <a:pPr marL="0" indent="0">
              <a:buNone/>
            </a:pPr>
            <a:r>
              <a:rPr lang="en-US" altLang="en-US" sz="3200" dirty="0"/>
              <a:t>	</a:t>
            </a:r>
          </a:p>
          <a:p>
            <a:pPr marL="0" indent="0">
              <a:buNone/>
            </a:pPr>
            <a:endParaRPr lang="en-US" altLang="en-US" sz="3200" dirty="0"/>
          </a:p>
          <a:p>
            <a:pPr marL="0" indent="0">
              <a:buNone/>
            </a:pPr>
            <a:endParaRPr lang="en-US" altLang="en-US" sz="3200" dirty="0">
              <a:hlinkClick r:id="rId2"/>
            </a:endParaRPr>
          </a:p>
          <a:p>
            <a:pPr marL="0" indent="0">
              <a:buNone/>
            </a:pPr>
            <a:endParaRPr lang="en-US" altLang="en-US" sz="3200" dirty="0">
              <a:hlinkClick r:id="rId2"/>
            </a:endParaRPr>
          </a:p>
          <a:p>
            <a:pPr marL="0" indent="0">
              <a:buNone/>
            </a:pPr>
            <a:r>
              <a:rPr lang="en-US" altLang="en-US" sz="3200" dirty="0">
                <a:hlinkClick r:id="rId2"/>
              </a:rPr>
              <a:t>profdavidnutt@twitter.com</a:t>
            </a:r>
            <a:r>
              <a:rPr lang="en-US" altLang="en-US" sz="3200" dirty="0"/>
              <a:t> = twitter</a:t>
            </a:r>
          </a:p>
        </p:txBody>
      </p:sp>
      <p:pic>
        <p:nvPicPr>
          <p:cNvPr id="6" name="Picture 5" descr="9781906860165-dwtha-cover-frontonly-1525x2340.jpg">
            <a:extLst>
              <a:ext uri="{FF2B5EF4-FFF2-40B4-BE49-F238E27FC236}">
                <a16:creationId xmlns:a16="http://schemas.microsoft.com/office/drawing/2014/main" id="{411F19BA-E4CF-6145-B58E-F1446059DCF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15263" y="1856901"/>
            <a:ext cx="2801937" cy="4298950"/>
          </a:xfrm>
          <a:prstGeom prst="rect">
            <a:avLst/>
          </a:prstGeom>
          <a:noFill/>
          <a:ln w="9525">
            <a:solidFill>
              <a:srgbClr val="BFBFBF"/>
            </a:solidFill>
            <a:miter lim="800000"/>
            <a:headEnd/>
            <a:tailEnd/>
          </a:ln>
          <a:effectLst>
            <a:outerShdw blurRad="50800" dist="38100" dir="5400000" algn="t" rotWithShape="0">
              <a:srgbClr val="808080">
                <a:alpha val="39999"/>
              </a:srgbClr>
            </a:outerShdw>
          </a:effectLst>
          <a:extLst>
            <a:ext uri="{909E8E84-426E-40DD-AFC4-6F175D3DCCD1}">
              <a14:hiddenFill xmlns:a14="http://schemas.microsoft.com/office/drawing/2010/main">
                <a:solidFill>
                  <a:srgbClr val="FFFFFF"/>
                </a:solidFill>
              </a14:hiddenFill>
            </a:ext>
          </a:extLst>
        </p:spPr>
      </p:pic>
      <p:sp>
        <p:nvSpPr>
          <p:cNvPr id="95236" name="TextBox 4">
            <a:extLst>
              <a:ext uri="{FF2B5EF4-FFF2-40B4-BE49-F238E27FC236}">
                <a16:creationId xmlns:a16="http://schemas.microsoft.com/office/drawing/2014/main" id="{11523399-FF54-794A-982F-A9B5F38AA631}"/>
              </a:ext>
            </a:extLst>
          </p:cNvPr>
          <p:cNvSpPr txBox="1">
            <a:spLocks noChangeArrowheads="1"/>
          </p:cNvSpPr>
          <p:nvPr/>
        </p:nvSpPr>
        <p:spPr bwMode="auto">
          <a:xfrm>
            <a:off x="723331" y="4437063"/>
            <a:ext cx="659663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2800" dirty="0"/>
              <a:t>Buy this book for your parents/kids</a:t>
            </a:r>
          </a:p>
          <a:p>
            <a:pPr eaLnBrk="1" hangingPunct="1">
              <a:spcBef>
                <a:spcPct val="0"/>
              </a:spcBef>
              <a:buFontTx/>
              <a:buNone/>
            </a:pPr>
            <a:endParaRPr lang="en-US" altLang="en-US" sz="2800" dirty="0"/>
          </a:p>
          <a:p>
            <a:pPr eaLnBrk="1" hangingPunct="1">
              <a:spcBef>
                <a:spcPct val="0"/>
              </a:spcBef>
              <a:buFontTx/>
              <a:buNone/>
            </a:pPr>
            <a:r>
              <a:rPr lang="en-US" altLang="en-US" sz="2800" dirty="0"/>
              <a:t>All proceeds to my DrugScience charity </a:t>
            </a:r>
          </a:p>
        </p:txBody>
      </p:sp>
    </p:spTree>
    <p:extLst>
      <p:ext uri="{BB962C8B-B14F-4D97-AF65-F5344CB8AC3E}">
        <p14:creationId xmlns:p14="http://schemas.microsoft.com/office/powerpoint/2010/main" val="7783600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3">
            <a:extLst>
              <a:ext uri="{FF2B5EF4-FFF2-40B4-BE49-F238E27FC236}">
                <a16:creationId xmlns:a16="http://schemas.microsoft.com/office/drawing/2014/main" id="{2775CAC1-7417-7A45-8805-86166F847D3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63216" y="1403173"/>
            <a:ext cx="6353984" cy="5314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6" name="TextBox 4">
            <a:extLst>
              <a:ext uri="{FF2B5EF4-FFF2-40B4-BE49-F238E27FC236}">
                <a16:creationId xmlns:a16="http://schemas.microsoft.com/office/drawing/2014/main" id="{CEF19A0A-BDC4-2544-8106-F932C109346A}"/>
              </a:ext>
            </a:extLst>
          </p:cNvPr>
          <p:cNvSpPr txBox="1">
            <a:spLocks noChangeArrowheads="1"/>
          </p:cNvSpPr>
          <p:nvPr/>
        </p:nvSpPr>
        <p:spPr bwMode="auto">
          <a:xfrm>
            <a:off x="1111907" y="458789"/>
            <a:ext cx="10660993" cy="76944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4400" dirty="0">
                <a:solidFill>
                  <a:srgbClr val="7030A0"/>
                </a:solidFill>
                <a:latin typeface="+mj-lt"/>
                <a:cs typeface="Calibri" panose="020F0502020204030204" pitchFamily="34" charset="0"/>
              </a:rPr>
              <a:t>Cannabis - The worlds oldest medicine?                        </a:t>
            </a:r>
            <a:endParaRPr lang="en-US" altLang="en-US" sz="3200" dirty="0">
              <a:solidFill>
                <a:srgbClr val="7030A0"/>
              </a:solidFill>
              <a:latin typeface="+mj-lt"/>
              <a:cs typeface="Calibri" panose="020F0502020204030204" pitchFamily="34" charset="0"/>
            </a:endParaRPr>
          </a:p>
        </p:txBody>
      </p:sp>
      <p:sp>
        <p:nvSpPr>
          <p:cNvPr id="2" name="TextBox 1">
            <a:extLst>
              <a:ext uri="{FF2B5EF4-FFF2-40B4-BE49-F238E27FC236}">
                <a16:creationId xmlns:a16="http://schemas.microsoft.com/office/drawing/2014/main" id="{73230AEB-B32B-B344-89CF-E8024D716DC5}"/>
              </a:ext>
            </a:extLst>
          </p:cNvPr>
          <p:cNvSpPr txBox="1"/>
          <p:nvPr/>
        </p:nvSpPr>
        <p:spPr>
          <a:xfrm>
            <a:off x="1104900" y="2578100"/>
            <a:ext cx="2476500" cy="1754326"/>
          </a:xfrm>
          <a:prstGeom prst="rect">
            <a:avLst/>
          </a:prstGeom>
          <a:noFill/>
        </p:spPr>
        <p:txBody>
          <a:bodyPr wrap="square" rtlCol="0">
            <a:spAutoFit/>
          </a:bodyPr>
          <a:lstStyle/>
          <a:p>
            <a:r>
              <a:rPr lang="en-US" altLang="en-US" sz="3600" dirty="0">
                <a:cs typeface="Calibri" panose="020F0502020204030204" pitchFamily="34" charset="0"/>
              </a:rPr>
              <a:t>More than 2500 years of use</a:t>
            </a:r>
            <a:endParaRPr lang="en-US" sz="3600" dirty="0"/>
          </a:p>
        </p:txBody>
      </p:sp>
    </p:spTree>
    <p:extLst>
      <p:ext uri="{BB962C8B-B14F-4D97-AF65-F5344CB8AC3E}">
        <p14:creationId xmlns:p14="http://schemas.microsoft.com/office/powerpoint/2010/main" val="33251793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7030A0"/>
                </a:solidFill>
              </a:rPr>
              <a:t>Medical uses</a:t>
            </a:r>
          </a:p>
        </p:txBody>
      </p:sp>
      <p:sp>
        <p:nvSpPr>
          <p:cNvPr id="3" name="Content Placeholder 2"/>
          <p:cNvSpPr>
            <a:spLocks noGrp="1"/>
          </p:cNvSpPr>
          <p:nvPr>
            <p:ph idx="1"/>
          </p:nvPr>
        </p:nvSpPr>
        <p:spPr>
          <a:xfrm>
            <a:off x="1943843" y="1268761"/>
            <a:ext cx="9629457" cy="4525963"/>
          </a:xfrm>
        </p:spPr>
        <p:txBody>
          <a:bodyPr/>
          <a:lstStyle/>
          <a:p>
            <a:pPr marL="0" indent="0">
              <a:buNone/>
            </a:pPr>
            <a:r>
              <a:rPr lang="en-GB" dirty="0"/>
              <a:t>              			 Cannabis for pain: China 2800 BC</a:t>
            </a:r>
          </a:p>
          <a:p>
            <a:endParaRPr lang="en-GB" dirty="0"/>
          </a:p>
          <a:p>
            <a:pPr marL="0" indent="0">
              <a:buNone/>
            </a:pPr>
            <a:r>
              <a:rPr lang="en-GB" dirty="0"/>
              <a:t>India ~2000 BC</a:t>
            </a:r>
          </a:p>
          <a:p>
            <a:pPr marL="0" indent="0">
              <a:buNone/>
            </a:pPr>
            <a:r>
              <a:rPr lang="en-GB" dirty="0"/>
              <a:t>	</a:t>
            </a:r>
          </a:p>
          <a:p>
            <a:endParaRPr lang="en-GB" dirty="0"/>
          </a:p>
        </p:txBody>
      </p:sp>
      <p:pic>
        <p:nvPicPr>
          <p:cNvPr id="4" name="Picture 4" descr="The traditional use of Indian hemp or cannib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9576" y="2852936"/>
            <a:ext cx="4286250" cy="3657600"/>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8" descr="http://media-cache-ec0.pinimg.com/236x/b9/10/15/b910153fb9435459d97243de03e05e5f.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0548" y="2132857"/>
            <a:ext cx="2247900" cy="4483101"/>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10" descr="Chinese ideogram for marijuana (&quot;ma&qu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06644" y="3341687"/>
            <a:ext cx="1066800" cy="152400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0590250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8040</TotalTime>
  <Words>3441</Words>
  <Application>Microsoft Macintosh PowerPoint</Application>
  <PresentationFormat>Widescreen</PresentationFormat>
  <Paragraphs>664</Paragraphs>
  <Slides>73</Slides>
  <Notes>15</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3</vt:i4>
      </vt:variant>
      <vt:variant>
        <vt:lpstr>Slide Titles</vt:lpstr>
      </vt:variant>
      <vt:variant>
        <vt:i4>73</vt:i4>
      </vt:variant>
    </vt:vector>
  </HeadingPairs>
  <TitlesOfParts>
    <vt:vector size="89" baseType="lpstr">
      <vt:lpstr>ＭＳ Ｐゴシック</vt:lpstr>
      <vt:lpstr>SimSun</vt:lpstr>
      <vt:lpstr>游ゴシック</vt:lpstr>
      <vt:lpstr>Arial</vt:lpstr>
      <vt:lpstr>Calibri</vt:lpstr>
      <vt:lpstr>Calibri Light</vt:lpstr>
      <vt:lpstr>Garamond</vt:lpstr>
      <vt:lpstr>Leelawadee</vt:lpstr>
      <vt:lpstr>Leelawadee,Bold</vt:lpstr>
      <vt:lpstr>Symbol</vt:lpstr>
      <vt:lpstr>Times New Roman</vt:lpstr>
      <vt:lpstr>Wingdings</vt:lpstr>
      <vt:lpstr>Office Theme</vt:lpstr>
      <vt:lpstr>Chart</vt:lpstr>
      <vt:lpstr>Worksheet</vt:lpstr>
      <vt:lpstr>CS ChemDraw Drawing</vt:lpstr>
      <vt:lpstr>RCPsych President’s Lecture 2018   The cannabis revolution and its implications for psychiatry </vt:lpstr>
      <vt:lpstr>PowerPoint Presentation</vt:lpstr>
      <vt:lpstr>Obama now agrees with Nutt      Cannabis less harmful than alcohol </vt:lpstr>
      <vt:lpstr>Elements of my talk </vt:lpstr>
      <vt:lpstr>Cannabis and religion</vt:lpstr>
      <vt:lpstr>Cannabis and painting</vt:lpstr>
      <vt:lpstr>Cannabis and music </vt:lpstr>
      <vt:lpstr>PowerPoint Presentation</vt:lpstr>
      <vt:lpstr>Medical uses</vt:lpstr>
      <vt:lpstr>PowerPoint Presentation</vt:lpstr>
      <vt:lpstr>OTC cannabis products in the 1800s</vt:lpstr>
      <vt:lpstr>Medicinal cannabis </vt:lpstr>
      <vt:lpstr>Anti-cannabis campaigns began as part of  general alcohol and drug prohibition  </vt:lpstr>
      <vt:lpstr>The 4 pillars of prohibition </vt:lpstr>
      <vt:lpstr>Why was cannabis banned?</vt:lpstr>
      <vt:lpstr>Time line of cannabis banning internationally</vt:lpstr>
      <vt:lpstr>The reason for the war on cannabis </vt:lpstr>
      <vt:lpstr>The problem with lies </vt:lpstr>
      <vt:lpstr>Prohibitions that did more harm than good</vt:lpstr>
      <vt:lpstr>Time line of cannabis banning internationally</vt:lpstr>
      <vt:lpstr>PowerPoint Presentation</vt:lpstr>
      <vt:lpstr>The cannabis conundrum</vt:lpstr>
      <vt:lpstr>How New Labour cranked  up the war on cannabis</vt:lpstr>
      <vt:lpstr>A just strategy?</vt:lpstr>
      <vt:lpstr>Waging the war on cannabis in the 20th century </vt:lpstr>
      <vt:lpstr>How cannabis laws corrupted the judiciary Denying the medical defence</vt:lpstr>
      <vt:lpstr>Why?</vt:lpstr>
      <vt:lpstr>Whither judicial integrity?</vt:lpstr>
      <vt:lpstr>PowerPoint Presentation</vt:lpstr>
      <vt:lpstr>PowerPoint Presentation</vt:lpstr>
      <vt:lpstr>Alcohol much worse than cannabis on driving </vt:lpstr>
      <vt:lpstr>PowerPoint Presentation</vt:lpstr>
      <vt:lpstr>The psychiatrists cannabis conundrum  Our patients have been used to justify a politically inspired war on  cannabis  - schizophrenia  - violence   Yet many of our patients seem to value it   ? Dependence – minority ? Self-medication for adverse effects of antipsychotics – often  ? Self medication for schizophrenia - ?    </vt:lpstr>
      <vt:lpstr>Comparative harms of 20 drugs in UK – using MCDA </vt:lpstr>
      <vt:lpstr>Cannabis less harmful than alcohol   UK MCDA of harms to users </vt:lpstr>
      <vt:lpstr>Cannabis less harmful than alcohol   UK MCDA of harms to others</vt:lpstr>
      <vt:lpstr>Cannabis is overall 3x LESS harmful than alcohol </vt:lpstr>
      <vt:lpstr>PowerPoint Presentation</vt:lpstr>
      <vt:lpstr>Vanishing CBD? </vt:lpstr>
      <vt:lpstr>Increased high THC/no CBD cannabis strains</vt:lpstr>
      <vt:lpstr>High THC low CBD   more psychotic symptoms    </vt:lpstr>
      <vt:lpstr>PowerPoint Presentation</vt:lpstr>
      <vt:lpstr>PowerPoint Presentation</vt:lpstr>
      <vt:lpstr>And there are very many potential synthetic cannabinoids…</vt:lpstr>
      <vt:lpstr>PowerPoint Presentation</vt:lpstr>
      <vt:lpstr>Read more about it </vt:lpstr>
      <vt:lpstr>Now it gets worse!  Psychoactive Substances Act 2016 bans sale weak stimulants  </vt:lpstr>
      <vt:lpstr>PowerPoint Presentation</vt:lpstr>
      <vt:lpstr>Skunk has different brain effects from herbal</vt:lpstr>
      <vt:lpstr>Skunk has different brain effects from herbal</vt:lpstr>
      <vt:lpstr>PowerPoint Presentation</vt:lpstr>
      <vt:lpstr>PowerPoint Presentation</vt:lpstr>
      <vt:lpstr>Cannabis  increase in OFC connectivity</vt:lpstr>
      <vt:lpstr>Cannabis and school performance</vt:lpstr>
      <vt:lpstr>Dishonest logic impedes research </vt:lpstr>
      <vt:lpstr>PowerPoint Presentation</vt:lpstr>
      <vt:lpstr>Restoring reason</vt:lpstr>
      <vt:lpstr>Billy Caldwell – game changer for medicinal cannabis </vt:lpstr>
      <vt:lpstr>Medical cannabinoids</vt:lpstr>
      <vt:lpstr>Cannabis for Adult ADHD </vt:lpstr>
      <vt:lpstr>Cannabidiol as treatment for schizophrenia </vt:lpstr>
      <vt:lpstr>Cannabis and schizophrenia      – desperately seeking cbd?  </vt:lpstr>
      <vt:lpstr>How best to deal with recreational use?</vt:lpstr>
      <vt:lpstr>Drug Harm Policy Value Tree</vt:lpstr>
      <vt:lpstr>PowerPoint Presentation</vt:lpstr>
      <vt:lpstr>Policy options considered </vt:lpstr>
      <vt:lpstr>Policy MCDA results: cannabis </vt:lpstr>
      <vt:lpstr>Best policy for alcohol too - MCDA results</vt:lpstr>
      <vt:lpstr>PowerPoint Presentation</vt:lpstr>
      <vt:lpstr>A framework for a regulated  market for cannabis in the UK:  Recommendations from an expert panel   https://www.libdems.org.uk/a_regulated_cannabis_market_for_the_uk   </vt:lpstr>
      <vt:lpstr>How to minimise pychiatric consequnces?</vt:lpstr>
      <vt:lpstr>PowerPoint Presentation</vt:lpstr>
      <vt:lpstr>Thanks - and questions?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Rcpsych cannabis </dc:title>
  <dc:creator>David Nutt</dc:creator>
  <cp:lastModifiedBy>David Nutt</cp:lastModifiedBy>
  <cp:revision>102</cp:revision>
  <dcterms:created xsi:type="dcterms:W3CDTF">2019-01-04T07:10:45Z</dcterms:created>
  <dcterms:modified xsi:type="dcterms:W3CDTF">2019-01-23T18:23:42Z</dcterms:modified>
</cp:coreProperties>
</file>